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.jpeg" ContentType="image/jpe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39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.jpeg" ContentType="image/jpeg"/>
  <Override PartName="/ppt/media/image27.png" ContentType="image/png"/>
  <Override PartName="/ppt/media/image36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544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636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744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1440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9636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914400" y="3835440"/>
            <a:ext cx="77713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14400" y="383544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9636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1440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744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6360" y="3835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6360" y="144792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5440"/>
            <a:ext cx="77713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64080" y="69840"/>
            <a:ext cx="9012960" cy="6693120"/>
          </a:xfrm>
          <a:prstGeom prst="rect">
            <a:avLst>
              <a:gd fmla="val 4929" name="adj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ect">
            <a:avLst>
              <a:gd fmla="val 4929" name="adj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Perpetua"/>
              </a:rPr>
              <a:t>7/08/13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fld id="{319181F1-1161-41C1-B1A1-613121E161E1}" type="slidenum">
              <a:rPr lang="es-EC" sz="1400">
                <a:solidFill>
                  <a:srgbClr val="ffffff"/>
                </a:solidFill>
                <a:latin typeface="Perpetua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rgbClr val="d34817"/>
          </a:solidFill>
        </p:spPr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rgbClr val="e5b1ab"/>
          </a:solidFill>
        </p:spPr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rgbClr val="918485"/>
          </a:solidFill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anchor="ctr" bIns="91440" lIns="90000" rIns="90000" t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ffffff"/>
                </a:solidFill>
                <a:latin typeface="Franklin Gothic Book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C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2"/>
          <p:cNvSpPr/>
          <p:nvPr/>
        </p:nvSpPr>
        <p:spPr>
          <a:xfrm>
            <a:off x="64080" y="69840"/>
            <a:ext cx="9012960" cy="6693120"/>
          </a:xfrm>
          <a:prstGeom prst="rect">
            <a:avLst>
              <a:gd fmla="val 4929" name="adj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b" bIns="91440" lIns="90000" rIns="90000" t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Perpetua"/>
              </a:rPr>
              <a:t>7/08/13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51E1-A1D1-4111-9151-41713141C1C1}" type="slidenum">
              <a:rPr lang="es-EC">
                <a:solidFill>
                  <a:srgbClr val="000000"/>
                </a:solidFill>
                <a:latin typeface="Perpetua"/>
              </a:rPr>
              <a:t>&lt;number&gt;</a:t>
            </a:fld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Segundo nivel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Tercer nivel</a:t>
            </a:r>
            <a:endParaRPr/>
          </a:p>
          <a:p>
            <a:pPr lvl="2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Cuarto nivel</a:t>
            </a:r>
            <a:endParaRPr/>
          </a:p>
          <a:p>
            <a:pPr lvl="3">
              <a:buSzPct val="80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Quinto nivel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59640" y="3213000"/>
            <a:ext cx="6400440" cy="1599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s-EC" sz="3600">
                <a:solidFill>
                  <a:srgbClr val="696464"/>
                </a:solidFill>
                <a:latin typeface="Perpetua"/>
              </a:rPr>
              <a:t>Jefferson Rivera</a:t>
            </a:r>
            <a:endParaRPr/>
          </a:p>
          <a:p>
            <a:pPr algn="ctr">
              <a:lnSpc>
                <a:spcPct val="100000"/>
              </a:lnSpc>
            </a:pPr>
            <a:r>
              <a:rPr lang="es-EC" sz="3600">
                <a:solidFill>
                  <a:srgbClr val="696464"/>
                </a:solidFill>
                <a:latin typeface="Perpetua"/>
              </a:rPr>
              <a:t>Rubén Carvajal</a:t>
            </a:r>
            <a:endParaRPr/>
          </a:p>
          <a:p>
            <a:pPr algn="ctr">
              <a:lnSpc>
                <a:spcPct val="100000"/>
              </a:lnSpc>
            </a:pPr>
            <a:r>
              <a:rPr lang="es-EC" sz="3600">
                <a:solidFill>
                  <a:srgbClr val="696464"/>
                </a:solidFill>
                <a:latin typeface="Perpetua"/>
              </a:rPr>
              <a:t>César Madrid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anchor="ctr" bIns="91440" lIns="90000" rIns="90000" tIns="45000"/>
          <a:p>
            <a:pPr>
              <a:lnSpc>
                <a:spcPct val="100000"/>
              </a:lnSpc>
            </a:pPr>
            <a:r>
              <a:rPr b="1" lang="es-EC" sz="7200">
                <a:solidFill>
                  <a:srgbClr val="ffffff"/>
                </a:solidFill>
                <a:latin typeface="Franklin Gothic Book"/>
              </a:rPr>
              <a:t>PyQt Sudoku</a:t>
            </a:r>
            <a:endParaRPr/>
          </a:p>
        </p:txBody>
      </p:sp>
      <p:pic>
        <p:nvPicPr>
          <p:cNvPr descr="" id="85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360" y="5445360"/>
            <a:ext cx="1863360" cy="1114560"/>
          </a:xfrm>
          <a:prstGeom prst="rect">
            <a:avLst/>
          </a:prstGeom>
        </p:spPr>
      </p:pic>
      <p:pic>
        <p:nvPicPr>
          <p:cNvPr descr="" id="86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000" y="5517360"/>
            <a:ext cx="1080720" cy="87804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Jugadas erradas</a:t>
            </a:r>
            <a:endParaRPr/>
          </a:p>
        </p:txBody>
      </p:sp>
      <p:pic>
        <p:nvPicPr>
          <p:cNvPr descr="" id="132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1401480"/>
            <a:ext cx="6702120" cy="5086800"/>
          </a:xfrm>
          <a:prstGeom prst="rect">
            <a:avLst/>
          </a:prstGeom>
        </p:spPr>
      </p:pic>
      <p:pic>
        <p:nvPicPr>
          <p:cNvPr descr="" id="133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Hints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Consejos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Se otorgan de acuerdo a la dificultad: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Novato : 12 consejos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Intermedio: 8 consejos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Avanzado: 4 consejos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Leyenda: 2 consejos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Asignación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Se ubican aleatoriamente en las celdas que contengan  “0” o se encuentren vacías.</a:t>
            </a:r>
            <a:endParaRPr/>
          </a:p>
        </p:txBody>
      </p:sp>
      <p:pic>
        <p:nvPicPr>
          <p:cNvPr descr="" id="136" name="5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4743360" y="4865400"/>
            <a:ext cx="2060280" cy="1487160"/>
          </a:xfrm>
          <a:prstGeom prst="rect">
            <a:avLst/>
          </a:prstGeom>
        </p:spPr>
      </p:pic>
      <p:sp>
        <p:nvSpPr>
          <p:cNvPr id="137" name="CustomShape 3"/>
          <p:cNvSpPr/>
          <p:nvPr/>
        </p:nvSpPr>
        <p:spPr>
          <a:xfrm>
            <a:off x="5220000" y="5301360"/>
            <a:ext cx="1007640" cy="503640"/>
          </a:xfrm>
          <a:prstGeom prst="rect">
            <a:avLst/>
          </a:prstGeom>
          <a:ln w="57240">
            <a:solidFill>
              <a:srgbClr val="d34817"/>
            </a:solidFill>
            <a:round/>
          </a:ln>
        </p:spPr>
      </p:sp>
      <p:sp>
        <p:nvSpPr>
          <p:cNvPr id="138" name="CustomShape 4"/>
          <p:cNvSpPr/>
          <p:nvPr/>
        </p:nvSpPr>
        <p:spPr>
          <a:xfrm>
            <a:off x="3780000" y="5517360"/>
            <a:ext cx="1151640" cy="-17314200"/>
          </a:xfrm>
          <a:prstGeom prst="straightConnector1">
            <a:avLst/>
          </a:prstGeom>
          <a:ln w="57240">
            <a:solidFill>
              <a:srgbClr val="d34817"/>
            </a:solidFill>
            <a:round/>
            <a:tailEnd len="med" type="triangle" w="med"/>
          </a:ln>
        </p:spPr>
      </p:sp>
      <p:pic>
        <p:nvPicPr>
          <p:cNvPr descr="" id="139" name="1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Ranking</a:t>
            </a:r>
            <a:endParaRPr/>
          </a:p>
        </p:txBody>
      </p:sp>
      <p:pic>
        <p:nvPicPr>
          <p:cNvPr descr="" id="1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38840" y="1473840"/>
            <a:ext cx="3357000" cy="45032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Ayuda para colocar números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914400" y="1447920"/>
            <a:ext cx="7772040" cy="1620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Al dar clic en una celda, esta nos muestra las únicas opciones que tenemos para colocar.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Lo presenta en un formato pequeño en la parte inferior de la celda.</a:t>
            </a:r>
            <a:endParaRPr/>
          </a:p>
        </p:txBody>
      </p:sp>
      <p:pic>
        <p:nvPicPr>
          <p:cNvPr descr="" id="1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640" y="3501000"/>
            <a:ext cx="3096000" cy="26802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Funcionalidad: Algoritmo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899640" y="14126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Generación del tableros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Usamos un algoritmo de semilla, este se basa en utilizar un sudoku resuelto y mover tanto números, como filas y columnas al igual que en un sistema de ecuaciones, sin perder la condición de sudoku válido.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¿Es fácil o difícil implementarlo?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Usando está método no es complicado, pero si lleva bastante código ya que debemos guardar la posición de cada uno de los números para proceder a mover filas y columnas sin alterar. </a:t>
            </a:r>
            <a:endParaRPr/>
          </a:p>
        </p:txBody>
      </p:sp>
      <p:pic>
        <p:nvPicPr>
          <p:cNvPr descr="" id="147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Funcionalidad: Guardar</a:t>
            </a:r>
            <a:endParaRPr/>
          </a:p>
        </p:txBody>
      </p:sp>
      <p:pic>
        <p:nvPicPr>
          <p:cNvPr descr="" id="149" name="8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Funcionalidad: Guardar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914400" y="1447920"/>
            <a:ext cx="7772040" cy="2845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Usamos un QFileDialog para crear las ventanas nativas del sistema y guardar un archivo.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Lo grabamos con la extensión .su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Se guarda la solución, el avance del juego, el nombre, el nivel y el tiempo</a:t>
            </a:r>
            <a:endParaRPr/>
          </a:p>
        </p:txBody>
      </p:sp>
      <p:pic>
        <p:nvPicPr>
          <p:cNvPr descr="" id="152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  <p:pic>
        <p:nvPicPr>
          <p:cNvPr descr="" id="15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0" y="4221000"/>
            <a:ext cx="6351120" cy="15714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Funcionalidad: Cargar</a:t>
            </a:r>
            <a:endParaRPr/>
          </a:p>
        </p:txBody>
      </p:sp>
      <p:pic>
        <p:nvPicPr>
          <p:cNvPr descr="" id="155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Funcionalidad: Cargar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914400" y="1447920"/>
            <a:ext cx="7772040" cy="2557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Filtramos archivos solo por extensión .su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Leemos el archivo y lo desencriptamos.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Usamos una expresión regular para separar las diferentes cadenas.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Seteamos los nuevos valores, y empezamos el juego.</a:t>
            </a:r>
            <a:endParaRPr/>
          </a:p>
        </p:txBody>
      </p:sp>
      <p:pic>
        <p:nvPicPr>
          <p:cNvPr descr="" id="158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  <p:pic>
        <p:nvPicPr>
          <p:cNvPr descr="" id="15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640" y="4245120"/>
            <a:ext cx="5158080" cy="148788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Manual - Latex</a:t>
            </a:r>
            <a:endParaRPr/>
          </a:p>
        </p:txBody>
      </p:sp>
      <p:pic>
        <p:nvPicPr>
          <p:cNvPr descr="" id="1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404000"/>
            <a:ext cx="4285080" cy="50850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16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000" y="1404000"/>
            <a:ext cx="4668120" cy="50850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pic>
        <p:nvPicPr>
          <p:cNvPr descr="" id="163" name="3 Imagen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196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b="1" lang="es-EC" sz="4000">
                <a:solidFill>
                  <a:srgbClr val="696464"/>
                </a:solidFill>
                <a:latin typeface="Franklin Gothic Book"/>
              </a:rPr>
              <a:t>Presentación de la Aplicación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99920" y="1772640"/>
            <a:ext cx="1351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400">
                <a:solidFill>
                  <a:srgbClr val="696464"/>
                </a:solidFill>
                <a:latin typeface="Franklin Gothic Book"/>
              </a:rPr>
              <a:t>Logo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793800" y="4221000"/>
            <a:ext cx="1450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400">
                <a:solidFill>
                  <a:srgbClr val="696464"/>
                </a:solidFill>
                <a:latin typeface="Franklin Gothic Book"/>
              </a:rPr>
              <a:t>Icono</a:t>
            </a:r>
            <a:endParaRPr/>
          </a:p>
        </p:txBody>
      </p:sp>
      <p:pic>
        <p:nvPicPr>
          <p:cNvPr descr="" id="90" name="8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4693680"/>
            <a:ext cx="1523880" cy="123804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Documentación - Doxigen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66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  <p:pic>
        <p:nvPicPr>
          <p:cNvPr descr="" id="1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40" y="1556640"/>
            <a:ext cx="7628760" cy="405504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Responsabilidades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Jefferson Rivera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Mejorar Interfaz (Ranking)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Rubén Carvajal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Nueva Encriptación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Cesar Madrid</a:t>
            </a:r>
            <a:r>
              <a:rPr lang="es-EC" sz="2600">
                <a:solidFill>
                  <a:srgbClr val="000000"/>
                </a:solidFill>
                <a:latin typeface="Perpetu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Depurar código (Arreglar bugs)</a:t>
            </a:r>
            <a:endParaRPr/>
          </a:p>
        </p:txBody>
      </p:sp>
      <p:pic>
        <p:nvPicPr>
          <p:cNvPr descr="" id="17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360" y="1835640"/>
            <a:ext cx="1079280" cy="420840"/>
          </a:xfrm>
          <a:prstGeom prst="rect">
            <a:avLst/>
          </a:prstGeom>
        </p:spPr>
      </p:pic>
      <p:pic>
        <p:nvPicPr>
          <p:cNvPr descr="" id="171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948360" y="3079800"/>
            <a:ext cx="1079280" cy="420840"/>
          </a:xfrm>
          <a:prstGeom prst="rect">
            <a:avLst/>
          </a:prstGeom>
        </p:spPr>
      </p:pic>
      <p:pic>
        <p:nvPicPr>
          <p:cNvPr descr="" id="172" name="7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948360" y="4448160"/>
            <a:ext cx="1079280" cy="420840"/>
          </a:xfrm>
          <a:prstGeom prst="rect">
            <a:avLst/>
          </a:prstGeom>
        </p:spPr>
      </p:pic>
      <p:pic>
        <p:nvPicPr>
          <p:cNvPr descr="" id="173" name="10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Colaboración - GitHub</a:t>
            </a:r>
            <a:endParaRPr/>
          </a:p>
        </p:txBody>
      </p:sp>
      <p:pic>
        <p:nvPicPr>
          <p:cNvPr descr="" id="175" name="8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  <p:pic>
        <p:nvPicPr>
          <p:cNvPr descr="" id="1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7344000" cy="518400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Conclusiones</a:t>
            </a:r>
            <a:endParaRPr/>
          </a:p>
        </p:txBody>
      </p:sp>
      <p:graphicFrame>
        <p:nvGraphicFramePr>
          <p:cNvPr id="178" name="Table 2"/>
          <p:cNvGraphicFramePr/>
          <p:nvPr/>
        </p:nvGraphicFramePr>
        <p:xfrm>
          <a:off x="2416320" y="1932120"/>
          <a:ext cx="4459680" cy="3224880"/>
        </p:xfrm>
        <a:graphic>
          <a:graphicData uri="http://schemas.openxmlformats.org/drawingml/2006/table">
            <a:tbl>
              <a:tblPr/>
              <a:tblGrid>
                <a:gridCol w="2229840"/>
                <a:gridCol w="2229840"/>
              </a:tblGrid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C">
                          <a:solidFill>
                            <a:srgbClr val="ffffff"/>
                          </a:solidFill>
                          <a:latin typeface="Perpetua"/>
                        </a:rPr>
                        <a:t>Calificación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C">
                          <a:solidFill>
                            <a:srgbClr val="ffffff"/>
                          </a:solidFill>
                          <a:latin typeface="Perpetua"/>
                        </a:rPr>
                        <a:t>Puntaje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Interfaz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Funcionalidad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15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UML Doxygen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Manual - Latex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Colaboración Git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C">
                          <a:solidFill>
                            <a:srgbClr val="000000"/>
                          </a:solidFill>
                          <a:latin typeface="Perpetua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626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C">
                          <a:solidFill>
                            <a:srgbClr val="000000"/>
                          </a:solidFill>
                          <a:latin typeface="Perpetua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C">
                          <a:solidFill>
                            <a:srgbClr val="000000"/>
                          </a:solidFill>
                          <a:latin typeface="Perpetua"/>
                        </a:rPr>
                        <a:t>35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79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Mensaje de Bienvenida</a:t>
            </a:r>
            <a:endParaRPr/>
          </a:p>
        </p:txBody>
      </p:sp>
      <p:pic>
        <p:nvPicPr>
          <p:cNvPr descr="" id="93" name="5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2838600" y="3141000"/>
            <a:ext cx="3824640" cy="1344240"/>
          </a:xfrm>
          <a:prstGeom prst="rect">
            <a:avLst/>
          </a:prstGeom>
        </p:spPr>
      </p:pic>
      <p:pic>
        <p:nvPicPr>
          <p:cNvPr descr="" id="94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Pantalla Principal</a:t>
            </a:r>
            <a:endParaRPr/>
          </a:p>
        </p:txBody>
      </p:sp>
      <p:pic>
        <p:nvPicPr>
          <p:cNvPr descr="" id="96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1412640"/>
            <a:ext cx="6640560" cy="5040360"/>
          </a:xfrm>
          <a:prstGeom prst="rect">
            <a:avLst/>
          </a:prstGeom>
        </p:spPr>
      </p:pic>
      <p:pic>
        <p:nvPicPr>
          <p:cNvPr descr="" id="97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Menú Partida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914400" y="1447920"/>
            <a:ext cx="7772040" cy="4861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Nueva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Crea una nueva partida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Aparece la selección de niveles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Cargar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Carga un archivo *.su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Atajo Ctrl + C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Guardar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Guarda archivo *.su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Atajo Ctrl + G</a:t>
            </a:r>
            <a:endParaRPr/>
          </a:p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Salir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Cierra la aplicación</a:t>
            </a:r>
            <a:endParaRPr/>
          </a:p>
          <a:p>
            <a:endParaRPr/>
          </a:p>
        </p:txBody>
      </p:sp>
      <p:pic>
        <p:nvPicPr>
          <p:cNvPr descr="" id="100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788000" y="3069000"/>
            <a:ext cx="3456000" cy="2270520"/>
          </a:xfrm>
          <a:prstGeom prst="rect">
            <a:avLst/>
          </a:prstGeom>
        </p:spPr>
      </p:pic>
      <p:pic>
        <p:nvPicPr>
          <p:cNvPr descr="" id="101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600">
                <a:solidFill>
                  <a:srgbClr val="000000"/>
                </a:solidFill>
                <a:latin typeface="Perpetua"/>
              </a:rPr>
              <a:t>Selección de niveles</a:t>
            </a:r>
            <a:endParaRPr/>
          </a:p>
        </p:txBody>
      </p:sp>
      <p:pic>
        <p:nvPicPr>
          <p:cNvPr descr="" id="104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2167200"/>
            <a:ext cx="3672000" cy="3925800"/>
          </a:xfrm>
          <a:prstGeom prst="rect">
            <a:avLst/>
          </a:prstGeom>
        </p:spPr>
      </p:pic>
      <p:pic>
        <p:nvPicPr>
          <p:cNvPr descr="" id="10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360" y="3242520"/>
            <a:ext cx="2376000" cy="1576080"/>
          </a:xfrm>
          <a:prstGeom prst="rect">
            <a:avLst/>
          </a:prstGeom>
        </p:spPr>
      </p:pic>
      <p:sp>
        <p:nvSpPr>
          <p:cNvPr id="106" name="CustomShape 3"/>
          <p:cNvSpPr/>
          <p:nvPr/>
        </p:nvSpPr>
        <p:spPr>
          <a:xfrm>
            <a:off x="4788000" y="4130280"/>
            <a:ext cx="1079640" cy="-15927120"/>
          </a:xfrm>
          <a:prstGeom prst="straightConnector1">
            <a:avLst/>
          </a:prstGeom>
          <a:ln w="76320">
            <a:solidFill>
              <a:srgbClr val="b0350b"/>
            </a:solidFill>
            <a:round/>
            <a:tailEnd len="med" type="triangle" w="med"/>
          </a:ln>
        </p:spPr>
      </p:sp>
      <p:pic>
        <p:nvPicPr>
          <p:cNvPr descr="" id="107" name="9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Juego en ejecución</a:t>
            </a:r>
            <a:endParaRPr/>
          </a:p>
        </p:txBody>
      </p:sp>
      <p:pic>
        <p:nvPicPr>
          <p:cNvPr descr="" id="109" name="5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Widget Celda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b="1" lang="es-EC" sz="2600">
                <a:solidFill>
                  <a:srgbClr val="000000"/>
                </a:solidFill>
                <a:latin typeface="Perpetua"/>
              </a:rPr>
              <a:t>class</a:t>
            </a:r>
            <a:r>
              <a:rPr lang="es-EC" sz="2600">
                <a:solidFill>
                  <a:srgbClr val="000000"/>
                </a:solidFill>
                <a:latin typeface="Perpetua"/>
              </a:rPr>
              <a:t> </a:t>
            </a:r>
            <a:r>
              <a:rPr b="1" lang="es-EC" sz="2600">
                <a:solidFill>
                  <a:srgbClr val="000000"/>
                </a:solidFill>
                <a:latin typeface="Perpetua"/>
              </a:rPr>
              <a:t>Celda</a:t>
            </a:r>
            <a:r>
              <a:rPr lang="es-EC" sz="2600">
                <a:solidFill>
                  <a:srgbClr val="000000"/>
                </a:solidFill>
                <a:latin typeface="Perpetua"/>
              </a:rPr>
              <a:t> </a:t>
            </a:r>
            <a:r>
              <a:rPr b="1" lang="es-EC" sz="2600">
                <a:solidFill>
                  <a:srgbClr val="000000"/>
                </a:solidFill>
                <a:latin typeface="Perpetua"/>
              </a:rPr>
              <a:t>:</a:t>
            </a:r>
            <a:r>
              <a:rPr lang="es-EC" sz="2600">
                <a:solidFill>
                  <a:srgbClr val="000000"/>
                </a:solidFill>
                <a:latin typeface="Perpetua"/>
              </a:rPr>
              <a:t> </a:t>
            </a:r>
            <a:r>
              <a:rPr b="1" lang="es-EC" sz="2600">
                <a:solidFill>
                  <a:srgbClr val="000000"/>
                </a:solidFill>
                <a:latin typeface="Perpetua"/>
              </a:rPr>
              <a:t>public</a:t>
            </a:r>
            <a:r>
              <a:rPr lang="es-EC" sz="2600">
                <a:solidFill>
                  <a:srgbClr val="000000"/>
                </a:solidFill>
                <a:latin typeface="Perpetua"/>
              </a:rPr>
              <a:t> Qframe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Hereda de Qframe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Contiene: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2 Qlayouts</a:t>
            </a:r>
            <a:r>
              <a:rPr lang="es-EC" sz="2000">
                <a:solidFill>
                  <a:srgbClr val="000000"/>
                </a:solidFill>
                <a:latin typeface="Perpetua"/>
              </a:rPr>
              <a:t>	</a:t>
            </a:r>
            <a:endParaRPr/>
          </a:p>
          <a:p>
            <a:pPr lvl="2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QVBoxLayout</a:t>
            </a:r>
            <a:endParaRPr/>
          </a:p>
          <a:p>
            <a:pPr lvl="2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QGridLayout</a:t>
            </a:r>
            <a:endParaRPr/>
          </a:p>
          <a:p>
            <a:pPr lvl="1">
              <a:buSzPct val="85000"/>
              <a:buFont charset="2" typeface="Wingdings 2"/>
              <a:buChar char=""/>
            </a:pPr>
            <a:r>
              <a:rPr lang="es-EC" sz="2000">
                <a:solidFill>
                  <a:srgbClr val="000000"/>
                </a:solidFill>
                <a:latin typeface="Perpetua"/>
              </a:rPr>
              <a:t>3 QLabel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Atributos, funciones y procedimientos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s-EC" sz="2400">
                <a:solidFill>
                  <a:srgbClr val="000000"/>
                </a:solidFill>
                <a:latin typeface="Perpetua"/>
              </a:rPr>
              <a:t>Señal clicked() implementada con mouseReleaseEvent()</a:t>
            </a:r>
            <a:endParaRPr/>
          </a:p>
        </p:txBody>
      </p:sp>
      <p:pic>
        <p:nvPicPr>
          <p:cNvPr descr="" id="112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anchor="ctr" bIns="91440" lIns="90000" rIns="90000" tIns="45000"/>
          <a:p>
            <a:pPr algn="ctr">
              <a:lnSpc>
                <a:spcPct val="100000"/>
              </a:lnSpc>
            </a:pPr>
            <a:r>
              <a:rPr lang="es-EC" sz="4000">
                <a:solidFill>
                  <a:srgbClr val="696464"/>
                </a:solidFill>
                <a:latin typeface="Franklin Gothic Book"/>
              </a:rPr>
              <a:t>Interfaz: Widget Celda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55120" y="1774800"/>
            <a:ext cx="2664000" cy="244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s-EC" sz="11000">
                <a:solidFill>
                  <a:srgbClr val="000000"/>
                </a:solidFill>
                <a:latin typeface="Arial Black"/>
              </a:rPr>
              <a:t>2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555120" y="3503160"/>
            <a:ext cx="2664000" cy="7196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r>
              <a:rPr lang="es-EC" sz="2400">
                <a:solidFill>
                  <a:srgbClr val="000000"/>
                </a:solidFill>
                <a:latin typeface="Perpetua"/>
              </a:rPr>
              <a:t>      </a:t>
            </a:r>
            <a:r>
              <a:rPr lang="es-EC" sz="2400">
                <a:solidFill>
                  <a:srgbClr val="000000"/>
                </a:solidFill>
                <a:latin typeface="Perpetua"/>
              </a:rPr>
              <a:t>13589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2355120" y="3503160"/>
            <a:ext cx="863640" cy="7196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s-EC" sz="3600">
                <a:solidFill>
                  <a:srgbClr val="000000"/>
                </a:solidFill>
                <a:latin typeface="Perpetua"/>
              </a:rPr>
              <a:t>4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987120" y="3863160"/>
            <a:ext cx="-12783960" cy="1007640"/>
          </a:xfrm>
          <a:prstGeom prst="straightConnector1">
            <a:avLst/>
          </a:prstGeom>
          <a:ln w="38160">
            <a:solidFill>
              <a:srgbClr val="b0350b"/>
            </a:solidFill>
            <a:round/>
            <a:tailEnd len="med" type="triangle" w="med"/>
          </a:ln>
        </p:spPr>
      </p:sp>
      <p:sp>
        <p:nvSpPr>
          <p:cNvPr id="118" name="CustomShape 6"/>
          <p:cNvSpPr/>
          <p:nvPr/>
        </p:nvSpPr>
        <p:spPr>
          <a:xfrm>
            <a:off x="3003120" y="3863160"/>
            <a:ext cx="-14799960" cy="1007640"/>
          </a:xfrm>
          <a:prstGeom prst="straightConnector1">
            <a:avLst/>
          </a:prstGeom>
          <a:ln w="38160">
            <a:solidFill>
              <a:srgbClr val="b0350b"/>
            </a:solidFill>
            <a:round/>
            <a:tailEnd len="med" type="triangle" w="med"/>
          </a:ln>
        </p:spPr>
      </p:sp>
      <p:sp>
        <p:nvSpPr>
          <p:cNvPr id="119" name="CustomShape 7"/>
          <p:cNvSpPr/>
          <p:nvPr/>
        </p:nvSpPr>
        <p:spPr>
          <a:xfrm>
            <a:off x="3003120" y="2278800"/>
            <a:ext cx="-14799960" cy="1007640"/>
          </a:xfrm>
          <a:prstGeom prst="straightConnector1">
            <a:avLst/>
          </a:prstGeom>
          <a:ln w="38160">
            <a:solidFill>
              <a:srgbClr val="b0350b"/>
            </a:solidFill>
            <a:round/>
            <a:tailEnd len="med" type="triangle" w="med"/>
          </a:ln>
        </p:spPr>
      </p:sp>
      <p:sp>
        <p:nvSpPr>
          <p:cNvPr id="120" name="CustomShape 8"/>
          <p:cNvSpPr/>
          <p:nvPr/>
        </p:nvSpPr>
        <p:spPr>
          <a:xfrm>
            <a:off x="4172040" y="2094120"/>
            <a:ext cx="9140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C"/>
              <a:t>QLabel</a:t>
            </a:r>
            <a:endParaRPr/>
          </a:p>
        </p:txBody>
      </p:sp>
      <p:sp>
        <p:nvSpPr>
          <p:cNvPr id="121" name="CustomShape 9"/>
          <p:cNvSpPr/>
          <p:nvPr/>
        </p:nvSpPr>
        <p:spPr>
          <a:xfrm>
            <a:off x="2546280" y="5087160"/>
            <a:ext cx="9140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C"/>
              <a:t>QLabel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>
            <a:off x="511920" y="5123520"/>
            <a:ext cx="9781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s-EC"/>
              <a:t>QLabel 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5947200" y="5456520"/>
            <a:ext cx="2664000" cy="7196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r>
              <a:rPr lang="es-EC" sz="2400">
                <a:solidFill>
                  <a:srgbClr val="000000"/>
                </a:solidFill>
                <a:latin typeface="Perpetua"/>
              </a:rPr>
              <a:t>      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7747200" y="5456520"/>
            <a:ext cx="863640" cy="7196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round/>
          </a:ln>
        </p:spPr>
      </p:sp>
      <p:sp>
        <p:nvSpPr>
          <p:cNvPr id="125" name="CustomShape 13"/>
          <p:cNvSpPr/>
          <p:nvPr/>
        </p:nvSpPr>
        <p:spPr>
          <a:xfrm>
            <a:off x="5947200" y="5456520"/>
            <a:ext cx="863640" cy="719640"/>
          </a:xfrm>
          <a:prstGeom prst="rect">
            <a:avLst/>
          </a:prstGeom>
          <a:solidFill>
            <a:srgbClr val="d9d9d9"/>
          </a:solidFill>
          <a:ln w="12600">
            <a:solidFill>
              <a:srgbClr val="000000"/>
            </a:solidFill>
            <a:round/>
          </a:ln>
        </p:spPr>
      </p:sp>
      <p:sp>
        <p:nvSpPr>
          <p:cNvPr id="126" name="CustomShape 14"/>
          <p:cNvSpPr/>
          <p:nvPr/>
        </p:nvSpPr>
        <p:spPr>
          <a:xfrm>
            <a:off x="5976000" y="2133000"/>
            <a:ext cx="2664000" cy="244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7" name="Line 15"/>
          <p:cNvSpPr/>
          <p:nvPr/>
        </p:nvSpPr>
        <p:spPr>
          <a:xfrm>
            <a:off x="5946840" y="3356640"/>
            <a:ext cx="26935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28" name="CustomShape 16"/>
          <p:cNvSpPr/>
          <p:nvPr/>
        </p:nvSpPr>
        <p:spPr>
          <a:xfrm>
            <a:off x="5814000" y="1700640"/>
            <a:ext cx="1720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Perpetua"/>
              </a:rPr>
              <a:t>QVBoxLayout</a:t>
            </a:r>
            <a:endParaRPr/>
          </a:p>
        </p:txBody>
      </p:sp>
      <p:sp>
        <p:nvSpPr>
          <p:cNvPr id="129" name="CustomShape 17"/>
          <p:cNvSpPr/>
          <p:nvPr/>
        </p:nvSpPr>
        <p:spPr>
          <a:xfrm>
            <a:off x="5801040" y="5087160"/>
            <a:ext cx="1618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Perpetua"/>
              </a:rPr>
              <a:t>QGridLayout</a:t>
            </a:r>
            <a:endParaRPr/>
          </a:p>
        </p:txBody>
      </p:sp>
      <p:pic>
        <p:nvPicPr>
          <p:cNvPr descr="" id="130" name="27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310960" y="6165360"/>
            <a:ext cx="797400" cy="6476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