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78" r:id="rId6"/>
    <p:sldId id="267" r:id="rId7"/>
    <p:sldId id="268" r:id="rId8"/>
    <p:sldId id="263" r:id="rId9"/>
    <p:sldId id="264" r:id="rId10"/>
    <p:sldId id="258" r:id="rId11"/>
    <p:sldId id="259" r:id="rId12"/>
    <p:sldId id="280" r:id="rId13"/>
    <p:sldId id="279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65" r:id="rId22"/>
    <p:sldId id="277" r:id="rId23"/>
    <p:sldId id="261" r:id="rId24"/>
  </p:sldIdLst>
  <p:sldSz cx="9144000" cy="6858000" type="screen4x3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F500-5BAF-4C02-866C-A64351AE2B31}" type="datetimeFigureOut">
              <a:rPr lang="es-EC" smtClean="0"/>
              <a:pPr/>
              <a:t>07/08/2013</a:t>
            </a:fld>
            <a:endParaRPr lang="es-EC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CA91529-B6A1-4493-A905-06A077D82A78}" type="slidenum">
              <a:rPr lang="es-EC" smtClean="0"/>
              <a:pPr/>
              <a:t>‹Nº›</a:t>
            </a:fld>
            <a:endParaRPr lang="es-EC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F500-5BAF-4C02-866C-A64351AE2B31}" type="datetimeFigureOut">
              <a:rPr lang="es-EC" smtClean="0"/>
              <a:pPr/>
              <a:t>07/08/2013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1529-B6A1-4493-A905-06A077D82A78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F500-5BAF-4C02-866C-A64351AE2B31}" type="datetimeFigureOut">
              <a:rPr lang="es-EC" smtClean="0"/>
              <a:pPr/>
              <a:t>07/08/2013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1529-B6A1-4493-A905-06A077D82A78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F500-5BAF-4C02-866C-A64351AE2B31}" type="datetimeFigureOut">
              <a:rPr lang="es-EC" smtClean="0"/>
              <a:pPr/>
              <a:t>07/08/2013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1529-B6A1-4493-A905-06A077D82A78}" type="slidenum">
              <a:rPr lang="es-EC" smtClean="0"/>
              <a:pPr/>
              <a:t>‹Nº›</a:t>
            </a:fld>
            <a:endParaRPr lang="es-EC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F500-5BAF-4C02-866C-A64351AE2B31}" type="datetimeFigureOut">
              <a:rPr lang="es-EC" smtClean="0"/>
              <a:pPr/>
              <a:t>07/08/2013</a:t>
            </a:fld>
            <a:endParaRPr lang="es-EC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EC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A91529-B6A1-4493-A905-06A077D82A78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F500-5BAF-4C02-866C-A64351AE2B31}" type="datetimeFigureOut">
              <a:rPr lang="es-EC" smtClean="0"/>
              <a:pPr/>
              <a:t>07/08/2013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1529-B6A1-4493-A905-06A077D82A78}" type="slidenum">
              <a:rPr lang="es-EC" smtClean="0"/>
              <a:pPr/>
              <a:t>‹Nº›</a:t>
            </a:fld>
            <a:endParaRPr lang="es-EC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F500-5BAF-4C02-866C-A64351AE2B31}" type="datetimeFigureOut">
              <a:rPr lang="es-EC" smtClean="0"/>
              <a:pPr/>
              <a:t>07/08/2013</a:t>
            </a:fld>
            <a:endParaRPr lang="es-EC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1529-B6A1-4493-A905-06A077D82A78}" type="slidenum">
              <a:rPr lang="es-EC" smtClean="0"/>
              <a:pPr/>
              <a:t>‹Nº›</a:t>
            </a:fld>
            <a:endParaRPr lang="es-EC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F500-5BAF-4C02-866C-A64351AE2B31}" type="datetimeFigureOut">
              <a:rPr lang="es-EC" smtClean="0"/>
              <a:pPr/>
              <a:t>07/08/2013</a:t>
            </a:fld>
            <a:endParaRPr lang="es-EC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1529-B6A1-4493-A905-06A077D82A78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F500-5BAF-4C02-866C-A64351AE2B31}" type="datetimeFigureOut">
              <a:rPr lang="es-EC" smtClean="0"/>
              <a:pPr/>
              <a:t>07/08/2013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1529-B6A1-4493-A905-06A077D82A78}" type="slidenum">
              <a:rPr lang="es-EC" smtClean="0"/>
              <a:pPr/>
              <a:t>‹Nº›</a:t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F500-5BAF-4C02-866C-A64351AE2B31}" type="datetimeFigureOut">
              <a:rPr lang="es-EC" smtClean="0"/>
              <a:pPr/>
              <a:t>07/08/2013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91529-B6A1-4493-A905-06A077D82A78}" type="slidenum">
              <a:rPr lang="es-EC" smtClean="0"/>
              <a:pPr/>
              <a:t>‹Nº›</a:t>
            </a:fld>
            <a:endParaRPr lang="es-EC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F500-5BAF-4C02-866C-A64351AE2B31}" type="datetimeFigureOut">
              <a:rPr lang="es-EC" smtClean="0"/>
              <a:pPr/>
              <a:t>07/08/2013</a:t>
            </a:fld>
            <a:endParaRPr lang="es-EC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C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CA91529-B6A1-4493-A905-06A077D82A78}" type="slidenum">
              <a:rPr lang="es-EC" smtClean="0"/>
              <a:pPr/>
              <a:t>‹Nº›</a:t>
            </a:fld>
            <a:endParaRPr lang="es-EC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4A4F500-5BAF-4C02-866C-A64351AE2B31}" type="datetimeFigureOut">
              <a:rPr lang="es-EC" smtClean="0"/>
              <a:pPr/>
              <a:t>07/08/2013</a:t>
            </a:fld>
            <a:endParaRPr lang="es-EC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CA91529-B6A1-4493-A905-06A077D82A78}" type="slidenum">
              <a:rPr lang="es-EC" smtClean="0"/>
              <a:pPr/>
              <a:t>‹Nº›</a:t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6400800" cy="1600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Jefferson Rivera</a:t>
            </a:r>
          </a:p>
          <a:p>
            <a:r>
              <a:rPr lang="en-US" sz="3600" dirty="0" smtClean="0"/>
              <a:t>Rubén Carvajal</a:t>
            </a:r>
          </a:p>
          <a:p>
            <a:r>
              <a:rPr lang="en-US" sz="3600" dirty="0" smtClean="0"/>
              <a:t>César Madrid</a:t>
            </a:r>
            <a:endParaRPr lang="es-EC" sz="3600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 smtClean="0"/>
              <a:t>PyQt</a:t>
            </a:r>
            <a:r>
              <a:rPr lang="en-US" sz="7200" b="1" dirty="0" smtClean="0"/>
              <a:t> </a:t>
            </a:r>
            <a:r>
              <a:rPr lang="en-US" sz="7200" b="1" dirty="0" smtClean="0"/>
              <a:t>Sudoku</a:t>
            </a:r>
            <a:endParaRPr lang="es-EC" sz="7200" b="1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5445224"/>
            <a:ext cx="1863594" cy="11150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5517232"/>
            <a:ext cx="1081087" cy="87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3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Interfaz</a:t>
            </a:r>
            <a:r>
              <a:rPr lang="en-US" dirty="0" smtClean="0"/>
              <a:t>: </a:t>
            </a:r>
            <a:r>
              <a:rPr lang="en-US" dirty="0" err="1" smtClean="0"/>
              <a:t>Jugadas</a:t>
            </a:r>
            <a:r>
              <a:rPr lang="en-US" dirty="0" smtClean="0"/>
              <a:t> </a:t>
            </a:r>
            <a:r>
              <a:rPr lang="en-US" dirty="0" err="1" smtClean="0"/>
              <a:t>erradas</a:t>
            </a:r>
            <a:endParaRPr lang="es-EC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39" y="1401310"/>
            <a:ext cx="6702411" cy="5087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Interfaz</a:t>
            </a:r>
            <a:r>
              <a:rPr lang="en-US" dirty="0" smtClean="0"/>
              <a:t>: Hints</a:t>
            </a:r>
            <a:endParaRPr lang="es-EC" dirty="0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C" dirty="0" smtClean="0"/>
              <a:t>Consejos</a:t>
            </a:r>
          </a:p>
          <a:p>
            <a:pPr lvl="1"/>
            <a:r>
              <a:rPr lang="es-EC" dirty="0" smtClean="0"/>
              <a:t>Se otorgan de acuerdo a la dificultad:</a:t>
            </a:r>
          </a:p>
          <a:p>
            <a:pPr lvl="2"/>
            <a:r>
              <a:rPr lang="es-EC" dirty="0" smtClean="0"/>
              <a:t>Novato </a:t>
            </a:r>
            <a:r>
              <a:rPr lang="es-EC" dirty="0" smtClean="0">
                <a:sym typeface="Wingdings" pitchFamily="2" charset="2"/>
              </a:rPr>
              <a:t>: 12 consejos</a:t>
            </a:r>
          </a:p>
          <a:p>
            <a:pPr lvl="2"/>
            <a:r>
              <a:rPr lang="es-EC" dirty="0" smtClean="0">
                <a:sym typeface="Wingdings" pitchFamily="2" charset="2"/>
              </a:rPr>
              <a:t>Intermedio: 8 consejos</a:t>
            </a:r>
          </a:p>
          <a:p>
            <a:pPr lvl="2"/>
            <a:r>
              <a:rPr lang="es-EC" dirty="0" smtClean="0">
                <a:sym typeface="Wingdings" pitchFamily="2" charset="2"/>
              </a:rPr>
              <a:t>Avanzado: 4 consejos</a:t>
            </a:r>
          </a:p>
          <a:p>
            <a:pPr lvl="2"/>
            <a:r>
              <a:rPr lang="es-EC" dirty="0" smtClean="0">
                <a:sym typeface="Wingdings" pitchFamily="2" charset="2"/>
              </a:rPr>
              <a:t>Leyenda: 2 consejos</a:t>
            </a:r>
          </a:p>
          <a:p>
            <a:r>
              <a:rPr lang="es-EC" dirty="0" smtClean="0"/>
              <a:t>Asignación</a:t>
            </a:r>
          </a:p>
          <a:p>
            <a:pPr lvl="1"/>
            <a:r>
              <a:rPr lang="es-EC" dirty="0" smtClean="0"/>
              <a:t>Se ubican aleatoriamente en las celdas que contengan  “0” o se encuentren vacías.</a:t>
            </a:r>
            <a:endParaRPr lang="es-EC" dirty="0"/>
          </a:p>
        </p:txBody>
      </p:sp>
      <p:grpSp>
        <p:nvGrpSpPr>
          <p:cNvPr id="13" name="12 Grupo"/>
          <p:cNvGrpSpPr/>
          <p:nvPr/>
        </p:nvGrpSpPr>
        <p:grpSpPr>
          <a:xfrm>
            <a:off x="3779912" y="4865428"/>
            <a:ext cx="3024336" cy="1487606"/>
            <a:chOff x="2555776" y="4865428"/>
            <a:chExt cx="3024336" cy="1487606"/>
          </a:xfrm>
        </p:grpSpPr>
        <p:pic>
          <p:nvPicPr>
            <p:cNvPr id="9" name="5 Marcador de contenido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54" t="68087" r="5439" b="9963"/>
            <a:stretch/>
          </p:blipFill>
          <p:spPr>
            <a:xfrm>
              <a:off x="3519301" y="4865428"/>
              <a:ext cx="2060811" cy="148760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9 Rectángulo"/>
            <p:cNvSpPr/>
            <p:nvPr/>
          </p:nvSpPr>
          <p:spPr>
            <a:xfrm>
              <a:off x="3995936" y="5301208"/>
              <a:ext cx="1008112" cy="504056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cxnSp>
          <p:nvCxnSpPr>
            <p:cNvPr id="12" name="11 Conector recto de flecha"/>
            <p:cNvCxnSpPr/>
            <p:nvPr/>
          </p:nvCxnSpPr>
          <p:spPr>
            <a:xfrm>
              <a:off x="2555776" y="5517232"/>
              <a:ext cx="1152128" cy="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1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7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Interfaz: Ranking</a:t>
            </a:r>
            <a:endParaRPr lang="es-EC" dirty="0"/>
          </a:p>
        </p:txBody>
      </p:sp>
      <p:pic>
        <p:nvPicPr>
          <p:cNvPr id="1026" name="Picture 2" descr="C:\Users\OMEGA\Downloads\rank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7" t="17434" r="36980" b="21000"/>
          <a:stretch/>
        </p:blipFill>
        <p:spPr bwMode="auto">
          <a:xfrm>
            <a:off x="3138985" y="1473958"/>
            <a:ext cx="3357350" cy="4503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582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Ayuda para colocar números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1621160"/>
          </a:xfrm>
        </p:spPr>
        <p:txBody>
          <a:bodyPr>
            <a:normAutofit lnSpcReduction="10000"/>
          </a:bodyPr>
          <a:lstStyle/>
          <a:p>
            <a:r>
              <a:rPr lang="es-EC" dirty="0" smtClean="0"/>
              <a:t>Al dar clic en una celda, esta nos muestra las únicas opciones que tenemos para colocar.</a:t>
            </a:r>
          </a:p>
          <a:p>
            <a:r>
              <a:rPr lang="es-EC" dirty="0" smtClean="0"/>
              <a:t>Lo presenta en un formato pequeño en la parte inferior de la celda.</a:t>
            </a:r>
            <a:endParaRPr lang="es-EC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501008"/>
            <a:ext cx="3096344" cy="26804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Funcionalidad: Algoritmo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899592" y="1412776"/>
            <a:ext cx="7772400" cy="4572000"/>
          </a:xfrm>
        </p:spPr>
        <p:txBody>
          <a:bodyPr/>
          <a:lstStyle/>
          <a:p>
            <a:r>
              <a:rPr lang="es-EC" dirty="0" smtClean="0"/>
              <a:t>Generación del tableros</a:t>
            </a:r>
          </a:p>
          <a:p>
            <a:pPr lvl="1"/>
            <a:r>
              <a:rPr lang="es-EC" dirty="0" smtClean="0"/>
              <a:t>Usamos un algoritmo de semilla, este se basa en utilizar un sudoku resuelto y mover tanto números, como filas y columnas al igual que en un sistema de ecuaciones, sin perder la condición de sudoku válido.</a:t>
            </a:r>
          </a:p>
          <a:p>
            <a:pPr marL="320040" lvl="1" indent="0">
              <a:buNone/>
            </a:pPr>
            <a:endParaRPr lang="es-EC" dirty="0" smtClean="0"/>
          </a:p>
          <a:p>
            <a:r>
              <a:rPr lang="es-EC" dirty="0" smtClean="0"/>
              <a:t>¿Es fácil o difícil implementarlo?</a:t>
            </a:r>
          </a:p>
          <a:p>
            <a:pPr lvl="1"/>
            <a:r>
              <a:rPr lang="es-EC" dirty="0" smtClean="0"/>
              <a:t>Usando está método no es complicado, pero si lleva bastante código ya que debemos guardar la posición de cada uno de los números para proceder a mover filas y columnas sin alterar. </a:t>
            </a:r>
            <a:endParaRPr lang="es-EC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7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Funcionalidad: Guardar</a:t>
            </a:r>
            <a:endParaRPr lang="es-EC" dirty="0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79" y="1414264"/>
            <a:ext cx="6254381" cy="489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Funcionalidad: Guardar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845296"/>
          </a:xfrm>
        </p:spPr>
        <p:txBody>
          <a:bodyPr/>
          <a:lstStyle/>
          <a:p>
            <a:r>
              <a:rPr lang="es-EC" dirty="0" smtClean="0"/>
              <a:t>Usamos un </a:t>
            </a:r>
            <a:r>
              <a:rPr lang="es-EC" dirty="0" err="1" smtClean="0"/>
              <a:t>QFileDialog</a:t>
            </a:r>
            <a:r>
              <a:rPr lang="es-EC" dirty="0" smtClean="0"/>
              <a:t> para crear las ventanas nativas del sistema y guardar un archivo.</a:t>
            </a:r>
          </a:p>
          <a:p>
            <a:r>
              <a:rPr lang="es-EC" dirty="0" smtClean="0"/>
              <a:t>Lo grabamos con la extensión .su</a:t>
            </a:r>
          </a:p>
          <a:p>
            <a:r>
              <a:rPr lang="es-EC" dirty="0" smtClean="0"/>
              <a:t>Se </a:t>
            </a:r>
            <a:r>
              <a:rPr lang="es-EC" dirty="0" smtClean="0"/>
              <a:t>guarda la solución, el avance del juego, el nombre, el nivel y el tiempo</a:t>
            </a:r>
            <a:endParaRPr lang="es-EC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221088"/>
            <a:ext cx="6351587" cy="157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98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Funcionalidad: Cargar</a:t>
            </a:r>
            <a:endParaRPr lang="es-EC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  <p:pic>
        <p:nvPicPr>
          <p:cNvPr id="6" name="5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12776"/>
            <a:ext cx="6254380" cy="4895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0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Funcionalidad: Cargar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57264"/>
          </a:xfrm>
        </p:spPr>
        <p:txBody>
          <a:bodyPr/>
          <a:lstStyle/>
          <a:p>
            <a:r>
              <a:rPr lang="es-EC" dirty="0" smtClean="0"/>
              <a:t>Filtramos archivos solo por extensión .su</a:t>
            </a:r>
          </a:p>
          <a:p>
            <a:r>
              <a:rPr lang="es-EC" dirty="0" smtClean="0"/>
              <a:t>Leemos el archivo y lo </a:t>
            </a:r>
            <a:r>
              <a:rPr lang="es-EC" dirty="0" err="1" smtClean="0"/>
              <a:t>desencriptamos</a:t>
            </a:r>
            <a:r>
              <a:rPr lang="es-EC" dirty="0" smtClean="0"/>
              <a:t>.</a:t>
            </a:r>
          </a:p>
          <a:p>
            <a:r>
              <a:rPr lang="es-EC" dirty="0" smtClean="0"/>
              <a:t>Usamos una expresión regular para separar las diferentes cadenas.</a:t>
            </a:r>
          </a:p>
          <a:p>
            <a:r>
              <a:rPr lang="es-EC" dirty="0" err="1" smtClean="0"/>
              <a:t>Seteamos</a:t>
            </a:r>
            <a:r>
              <a:rPr lang="es-EC" dirty="0" smtClean="0"/>
              <a:t> los nuevos valores, y empezamos el juego.</a:t>
            </a:r>
            <a:endParaRPr lang="es-EC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t="3874"/>
          <a:stretch/>
        </p:blipFill>
        <p:spPr bwMode="auto">
          <a:xfrm>
            <a:off x="2051720" y="4245052"/>
            <a:ext cx="5158444" cy="148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48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Manual - </a:t>
            </a:r>
            <a:r>
              <a:rPr lang="es-EC" dirty="0" err="1" smtClean="0"/>
              <a:t>Latex</a:t>
            </a:r>
            <a:endParaRPr lang="es-EC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77" t="15837" r="30816" b="7740"/>
          <a:stretch/>
        </p:blipFill>
        <p:spPr bwMode="auto">
          <a:xfrm>
            <a:off x="107504" y="1404156"/>
            <a:ext cx="4285397" cy="5085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9" t="16692" r="30875" b="8583"/>
          <a:stretch/>
        </p:blipFill>
        <p:spPr bwMode="auto">
          <a:xfrm>
            <a:off x="4355976" y="1404156"/>
            <a:ext cx="4668320" cy="5085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32048" y="274638"/>
            <a:ext cx="7772400" cy="1143000"/>
          </a:xfrm>
        </p:spPr>
        <p:txBody>
          <a:bodyPr anchor="ctr"/>
          <a:lstStyle/>
          <a:p>
            <a:pPr algn="ctr"/>
            <a:r>
              <a:rPr lang="en-US" b="1" dirty="0" err="1" smtClean="0"/>
              <a:t>Presentación</a:t>
            </a:r>
            <a:r>
              <a:rPr lang="en-US" b="1" dirty="0" smtClean="0"/>
              <a:t> de la </a:t>
            </a:r>
            <a:r>
              <a:rPr lang="en-US" b="1" dirty="0" err="1" smtClean="0"/>
              <a:t>Aplicación</a:t>
            </a:r>
            <a:endParaRPr lang="es-EC" b="1" dirty="0"/>
          </a:p>
        </p:txBody>
      </p:sp>
      <p:pic>
        <p:nvPicPr>
          <p:cNvPr id="6" name="5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16832"/>
            <a:ext cx="6096000" cy="2286000"/>
          </a:xfrm>
        </p:spPr>
      </p:pic>
      <p:sp>
        <p:nvSpPr>
          <p:cNvPr id="7" name="6 CuadroTexto"/>
          <p:cNvSpPr txBox="1"/>
          <p:nvPr/>
        </p:nvSpPr>
        <p:spPr>
          <a:xfrm>
            <a:off x="899592" y="1772816"/>
            <a:ext cx="1152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C" sz="2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Logo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899592" y="42210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s-EC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Icono</a:t>
            </a:r>
            <a:endParaRPr lang="es-EC" sz="2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92" y="4693703"/>
            <a:ext cx="152421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Documentación - </a:t>
            </a:r>
            <a:r>
              <a:rPr lang="es-EC" dirty="0" err="1" smtClean="0"/>
              <a:t>Doxigen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7" r="41365" b="33427"/>
          <a:stretch/>
        </p:blipFill>
        <p:spPr bwMode="auto">
          <a:xfrm>
            <a:off x="971600" y="1556792"/>
            <a:ext cx="7629099" cy="4055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02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US" dirty="0" smtClean="0"/>
              <a:t>Responsabilidades</a:t>
            </a:r>
            <a:endParaRPr lang="es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S" dirty="0" smtClean="0"/>
              <a:t>Jefferson Rivera</a:t>
            </a:r>
          </a:p>
          <a:p>
            <a:pPr lvl="1"/>
            <a:r>
              <a:rPr lang="es-US" dirty="0" smtClean="0"/>
              <a:t>Mejorar Interfaz </a:t>
            </a:r>
            <a:r>
              <a:rPr lang="es-US" dirty="0" smtClean="0"/>
              <a:t>(Ranking)</a:t>
            </a:r>
          </a:p>
          <a:p>
            <a:pPr marL="320040" lvl="1" indent="0">
              <a:buNone/>
            </a:pPr>
            <a:endParaRPr lang="es-US" dirty="0" smtClean="0"/>
          </a:p>
          <a:p>
            <a:r>
              <a:rPr lang="es-US" dirty="0" smtClean="0"/>
              <a:t>Rubén </a:t>
            </a:r>
            <a:r>
              <a:rPr lang="es-US" dirty="0" smtClean="0"/>
              <a:t>Carvajal</a:t>
            </a:r>
          </a:p>
          <a:p>
            <a:pPr lvl="1"/>
            <a:r>
              <a:rPr lang="es-US" dirty="0" smtClean="0"/>
              <a:t>Nueva Encriptación</a:t>
            </a:r>
          </a:p>
          <a:p>
            <a:pPr marL="320040" lvl="1" indent="0">
              <a:buNone/>
            </a:pPr>
            <a:endParaRPr lang="es-US" dirty="0" smtClean="0"/>
          </a:p>
          <a:p>
            <a:r>
              <a:rPr lang="es-US" dirty="0" smtClean="0"/>
              <a:t>Cesar </a:t>
            </a:r>
            <a:r>
              <a:rPr lang="es-US" dirty="0" smtClean="0"/>
              <a:t>Madrid</a:t>
            </a:r>
            <a:r>
              <a:rPr lang="es-US" dirty="0"/>
              <a:t>	</a:t>
            </a:r>
            <a:endParaRPr lang="es-US" dirty="0" smtClean="0"/>
          </a:p>
          <a:p>
            <a:pPr lvl="1"/>
            <a:r>
              <a:rPr lang="es-US" dirty="0" smtClean="0"/>
              <a:t>Depurar código (Arreglar </a:t>
            </a:r>
            <a:r>
              <a:rPr lang="es-US" dirty="0" smtClean="0"/>
              <a:t>bugs)</a:t>
            </a:r>
            <a:endParaRPr lang="es-US" dirty="0" smtClean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35515"/>
            <a:ext cx="1079723" cy="42106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3" y="3079946"/>
            <a:ext cx="1079723" cy="421062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2" y="4448098"/>
            <a:ext cx="1079723" cy="421062"/>
          </a:xfrm>
          <a:prstGeom prst="rect">
            <a:avLst/>
          </a:prstGeom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Colaboración - </a:t>
            </a:r>
            <a:r>
              <a:rPr lang="es-EC" dirty="0" err="1" smtClean="0"/>
              <a:t>GitHub</a:t>
            </a:r>
            <a:endParaRPr lang="es-EC" dirty="0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Conclusiones</a:t>
            </a:r>
            <a:endParaRPr lang="es-EC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3751433"/>
              </p:ext>
            </p:extLst>
          </p:nvPr>
        </p:nvGraphicFramePr>
        <p:xfrm>
          <a:off x="2416224" y="1932030"/>
          <a:ext cx="4460032" cy="3225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016"/>
                <a:gridCol w="2230016"/>
              </a:tblGrid>
              <a:tr h="43084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Calificación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Puntaje</a:t>
                      </a:r>
                      <a:endParaRPr lang="es-EC" dirty="0"/>
                    </a:p>
                  </a:txBody>
                  <a:tcPr/>
                </a:tc>
              </a:tr>
              <a:tr h="430847">
                <a:tc>
                  <a:txBody>
                    <a:bodyPr/>
                    <a:lstStyle/>
                    <a:p>
                      <a:r>
                        <a:rPr lang="es-EC" dirty="0" smtClean="0"/>
                        <a:t>Interfaz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</a:tr>
              <a:tr h="430847">
                <a:tc>
                  <a:txBody>
                    <a:bodyPr/>
                    <a:lstStyle/>
                    <a:p>
                      <a:r>
                        <a:rPr lang="es-EC" dirty="0" smtClean="0"/>
                        <a:t>Funcionalidad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15</a:t>
                      </a:r>
                      <a:endParaRPr lang="es-EC" dirty="0"/>
                    </a:p>
                  </a:txBody>
                  <a:tcPr/>
                </a:tc>
              </a:tr>
              <a:tr h="430847">
                <a:tc>
                  <a:txBody>
                    <a:bodyPr/>
                    <a:lstStyle/>
                    <a:p>
                      <a:r>
                        <a:rPr lang="es-EC" dirty="0" smtClean="0"/>
                        <a:t>UML </a:t>
                      </a:r>
                      <a:r>
                        <a:rPr lang="es-EC" dirty="0" err="1" smtClean="0"/>
                        <a:t>Doxygen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0</a:t>
                      </a:r>
                      <a:endParaRPr lang="es-EC" dirty="0"/>
                    </a:p>
                  </a:txBody>
                  <a:tcPr/>
                </a:tc>
              </a:tr>
              <a:tr h="430847">
                <a:tc>
                  <a:txBody>
                    <a:bodyPr/>
                    <a:lstStyle/>
                    <a:p>
                      <a:r>
                        <a:rPr lang="es-EC" dirty="0" smtClean="0"/>
                        <a:t>Manual</a:t>
                      </a:r>
                      <a:r>
                        <a:rPr lang="es-EC" baseline="0" dirty="0" smtClean="0"/>
                        <a:t> - </a:t>
                      </a:r>
                      <a:r>
                        <a:rPr lang="es-EC" baseline="0" dirty="0" err="1" smtClean="0"/>
                        <a:t>Latex</a:t>
                      </a:r>
                      <a:endParaRPr lang="es-EC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5</a:t>
                      </a:r>
                      <a:endParaRPr lang="es-EC" dirty="0"/>
                    </a:p>
                  </a:txBody>
                  <a:tcPr/>
                </a:tc>
              </a:tr>
              <a:tr h="430847">
                <a:tc>
                  <a:txBody>
                    <a:bodyPr/>
                    <a:lstStyle/>
                    <a:p>
                      <a:r>
                        <a:rPr lang="es-EC" dirty="0" smtClean="0"/>
                        <a:t>Colaboración</a:t>
                      </a:r>
                      <a:r>
                        <a:rPr lang="es-EC" baseline="0" dirty="0" smtClean="0"/>
                        <a:t> </a:t>
                      </a:r>
                      <a:r>
                        <a:rPr lang="es-EC" baseline="0" dirty="0" err="1" smtClean="0"/>
                        <a:t>Git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dirty="0" smtClean="0"/>
                        <a:t>10</a:t>
                      </a:r>
                      <a:endParaRPr lang="es-EC" dirty="0"/>
                    </a:p>
                  </a:txBody>
                  <a:tcPr/>
                </a:tc>
              </a:tr>
              <a:tr h="2800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Total:</a:t>
                      </a:r>
                      <a:endParaRPr lang="es-EC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35</a:t>
                      </a:r>
                    </a:p>
                    <a:p>
                      <a:pPr algn="ctr"/>
                      <a:endParaRPr lang="es-EC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Interfaz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C" dirty="0" smtClean="0"/>
              <a:t>Mensaje de Bienvenida</a:t>
            </a:r>
            <a:endParaRPr lang="es-EC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35" y="3140968"/>
            <a:ext cx="3824979" cy="1344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9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Interfaz: Pantalla Principal</a:t>
            </a:r>
            <a:endParaRPr lang="es-EC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41031" cy="5040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Interfaz: Menú Partida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/>
          <a:lstStyle/>
          <a:p>
            <a:r>
              <a:rPr lang="es-EC" dirty="0" smtClean="0"/>
              <a:t>Nueva</a:t>
            </a:r>
          </a:p>
          <a:p>
            <a:pPr lvl="1"/>
            <a:r>
              <a:rPr lang="es-EC" dirty="0" smtClean="0"/>
              <a:t>Crea una nueva partida</a:t>
            </a:r>
          </a:p>
          <a:p>
            <a:pPr lvl="1"/>
            <a:r>
              <a:rPr lang="es-EC" dirty="0" smtClean="0"/>
              <a:t>Aparece la selección de niveles</a:t>
            </a:r>
          </a:p>
          <a:p>
            <a:r>
              <a:rPr lang="es-EC" dirty="0" smtClean="0"/>
              <a:t>Cargar</a:t>
            </a:r>
          </a:p>
          <a:p>
            <a:pPr lvl="1"/>
            <a:r>
              <a:rPr lang="es-EC" dirty="0" smtClean="0"/>
              <a:t>Carga un archivo *.su</a:t>
            </a:r>
          </a:p>
          <a:p>
            <a:pPr lvl="1"/>
            <a:r>
              <a:rPr lang="es-EC" dirty="0" smtClean="0"/>
              <a:t>Atajo Ctrl + C</a:t>
            </a:r>
          </a:p>
          <a:p>
            <a:r>
              <a:rPr lang="es-EC" dirty="0" smtClean="0"/>
              <a:t>Guardar</a:t>
            </a:r>
          </a:p>
          <a:p>
            <a:pPr lvl="1"/>
            <a:r>
              <a:rPr lang="es-EC" dirty="0" smtClean="0"/>
              <a:t>Guarda archivo *.su</a:t>
            </a:r>
          </a:p>
          <a:p>
            <a:pPr lvl="1"/>
            <a:r>
              <a:rPr lang="es-EC" dirty="0" smtClean="0"/>
              <a:t>Atajo Ctrl + G</a:t>
            </a:r>
          </a:p>
          <a:p>
            <a:r>
              <a:rPr lang="es-EC" dirty="0" smtClean="0"/>
              <a:t>Salir</a:t>
            </a:r>
          </a:p>
          <a:p>
            <a:pPr lvl="1"/>
            <a:r>
              <a:rPr lang="es-EC" dirty="0" smtClean="0"/>
              <a:t>Cierra la aplicación</a:t>
            </a:r>
          </a:p>
          <a:p>
            <a:pPr lvl="1"/>
            <a:endParaRPr lang="es-EC" dirty="0" smtClean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20"/>
          <a:stretch/>
        </p:blipFill>
        <p:spPr>
          <a:xfrm>
            <a:off x="4788024" y="3068960"/>
            <a:ext cx="3456239" cy="2270932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Interfaz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C" dirty="0" smtClean="0"/>
              <a:t>Selección de niveles</a:t>
            </a:r>
            <a:endParaRPr lang="es-EC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67269"/>
            <a:ext cx="3672408" cy="3926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242620"/>
            <a:ext cx="2376264" cy="1576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6 Conector recto de flecha"/>
          <p:cNvCxnSpPr/>
          <p:nvPr/>
        </p:nvCxnSpPr>
        <p:spPr>
          <a:xfrm>
            <a:off x="4788024" y="4130282"/>
            <a:ext cx="1080120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9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Interfaz: Juego en ejecución</a:t>
            </a:r>
            <a:endParaRPr lang="es-EC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7"/>
            <a:ext cx="6641029" cy="5040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Interfaz: Widget Celda</a:t>
            </a:r>
            <a:endParaRPr lang="es-EC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b="1" dirty="0" err="1"/>
              <a:t>class</a:t>
            </a:r>
            <a:r>
              <a:rPr lang="es-EC" dirty="0"/>
              <a:t> </a:t>
            </a:r>
            <a:r>
              <a:rPr lang="es-EC" b="1" dirty="0"/>
              <a:t>Celda</a:t>
            </a:r>
            <a:r>
              <a:rPr lang="es-EC" dirty="0"/>
              <a:t> </a:t>
            </a:r>
            <a:r>
              <a:rPr lang="es-EC" b="1" dirty="0"/>
              <a:t>:</a:t>
            </a:r>
            <a:r>
              <a:rPr lang="es-EC" dirty="0"/>
              <a:t> </a:t>
            </a:r>
            <a:r>
              <a:rPr lang="es-EC" b="1" dirty="0" err="1"/>
              <a:t>public</a:t>
            </a:r>
            <a:r>
              <a:rPr lang="es-EC" dirty="0"/>
              <a:t> </a:t>
            </a:r>
            <a:r>
              <a:rPr lang="es-EC" dirty="0" err="1" smtClean="0"/>
              <a:t>Qframe</a:t>
            </a:r>
            <a:endParaRPr lang="es-EC" dirty="0" smtClean="0"/>
          </a:p>
          <a:p>
            <a:pPr lvl="1"/>
            <a:r>
              <a:rPr lang="es-EC" dirty="0" smtClean="0"/>
              <a:t>Hereda de </a:t>
            </a:r>
            <a:r>
              <a:rPr lang="es-EC" dirty="0" err="1" smtClean="0"/>
              <a:t>Qframe</a:t>
            </a:r>
            <a:endParaRPr lang="es-EC" dirty="0" smtClean="0"/>
          </a:p>
          <a:p>
            <a:pPr lvl="1"/>
            <a:r>
              <a:rPr lang="es-EC" dirty="0" smtClean="0"/>
              <a:t>Contiene:</a:t>
            </a:r>
          </a:p>
          <a:p>
            <a:pPr lvl="2"/>
            <a:r>
              <a:rPr lang="es-EC" dirty="0" smtClean="0"/>
              <a:t>2 </a:t>
            </a:r>
            <a:r>
              <a:rPr lang="es-EC" dirty="0" err="1" smtClean="0"/>
              <a:t>Qlayouts</a:t>
            </a:r>
            <a:r>
              <a:rPr lang="es-EC" dirty="0" smtClean="0"/>
              <a:t>	</a:t>
            </a:r>
          </a:p>
          <a:p>
            <a:pPr lvl="3"/>
            <a:r>
              <a:rPr lang="es-EC" dirty="0" err="1" smtClean="0"/>
              <a:t>QVBoxLayout</a:t>
            </a:r>
            <a:endParaRPr lang="es-EC" dirty="0" smtClean="0"/>
          </a:p>
          <a:p>
            <a:pPr lvl="3"/>
            <a:r>
              <a:rPr lang="es-EC" dirty="0" err="1" smtClean="0"/>
              <a:t>QGridLayout</a:t>
            </a:r>
            <a:endParaRPr lang="es-EC" dirty="0" smtClean="0"/>
          </a:p>
          <a:p>
            <a:pPr lvl="2"/>
            <a:r>
              <a:rPr lang="es-EC" dirty="0"/>
              <a:t>3</a:t>
            </a:r>
            <a:r>
              <a:rPr lang="es-EC" dirty="0" smtClean="0"/>
              <a:t> </a:t>
            </a:r>
            <a:r>
              <a:rPr lang="es-EC" dirty="0" err="1" smtClean="0"/>
              <a:t>QLabel</a:t>
            </a:r>
            <a:endParaRPr lang="es-EC" dirty="0" smtClean="0"/>
          </a:p>
          <a:p>
            <a:pPr lvl="1"/>
            <a:r>
              <a:rPr lang="es-EC" dirty="0" smtClean="0"/>
              <a:t>Atributos, funciones y procedimientos</a:t>
            </a:r>
          </a:p>
          <a:p>
            <a:pPr lvl="1"/>
            <a:r>
              <a:rPr lang="es-EC" dirty="0" smtClean="0"/>
              <a:t>Señal </a:t>
            </a:r>
            <a:r>
              <a:rPr lang="es-EC" dirty="0" err="1" smtClean="0"/>
              <a:t>clicked</a:t>
            </a:r>
            <a:r>
              <a:rPr lang="es-EC" dirty="0" smtClean="0"/>
              <a:t>() implementada con </a:t>
            </a:r>
            <a:r>
              <a:rPr lang="es-EC" dirty="0" err="1" smtClean="0"/>
              <a:t>mouseReleaseEvent</a:t>
            </a:r>
            <a:r>
              <a:rPr lang="es-EC" dirty="0" smtClean="0"/>
              <a:t>()</a:t>
            </a:r>
            <a:endParaRPr lang="es-EC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EC" dirty="0" smtClean="0"/>
              <a:t>Interfaz: Widget Celda</a:t>
            </a:r>
            <a:endParaRPr lang="es-EC" dirty="0"/>
          </a:p>
        </p:txBody>
      </p:sp>
      <p:grpSp>
        <p:nvGrpSpPr>
          <p:cNvPr id="18" name="17 Grupo"/>
          <p:cNvGrpSpPr/>
          <p:nvPr/>
        </p:nvGrpSpPr>
        <p:grpSpPr>
          <a:xfrm>
            <a:off x="555011" y="1774853"/>
            <a:ext cx="4475833" cy="3718003"/>
            <a:chOff x="1115616" y="2348880"/>
            <a:chExt cx="4475833" cy="3718003"/>
          </a:xfrm>
        </p:grpSpPr>
        <p:sp>
          <p:nvSpPr>
            <p:cNvPr id="4" name="3 Rectángulo"/>
            <p:cNvSpPr/>
            <p:nvPr/>
          </p:nvSpPr>
          <p:spPr>
            <a:xfrm>
              <a:off x="1115616" y="2348880"/>
              <a:ext cx="2664296" cy="2448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s-EC" sz="11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itchFamily="34" charset="0"/>
                </a:rPr>
                <a:t>2</a:t>
              </a:r>
              <a:endParaRPr lang="es-EC" sz="1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1115616" y="4077072"/>
              <a:ext cx="2664296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C" sz="2400" dirty="0"/>
                <a:t> </a:t>
              </a:r>
              <a:r>
                <a:rPr lang="es-EC" sz="2400" dirty="0" smtClean="0"/>
                <a:t>     13589</a:t>
              </a:r>
              <a:endParaRPr lang="es-EC" sz="2400" dirty="0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2915816" y="4077072"/>
              <a:ext cx="864096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C" sz="3600" b="1" dirty="0"/>
                <a:t>4</a:t>
              </a:r>
            </a:p>
          </p:txBody>
        </p:sp>
        <p:cxnSp>
          <p:nvCxnSpPr>
            <p:cNvPr id="8" name="7 Conector recto de flecha"/>
            <p:cNvCxnSpPr/>
            <p:nvPr/>
          </p:nvCxnSpPr>
          <p:spPr>
            <a:xfrm>
              <a:off x="1547664" y="4437112"/>
              <a:ext cx="0" cy="1008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Conector recto de flecha"/>
            <p:cNvCxnSpPr/>
            <p:nvPr/>
          </p:nvCxnSpPr>
          <p:spPr>
            <a:xfrm>
              <a:off x="3563888" y="4437112"/>
              <a:ext cx="0" cy="1008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9 Conector recto de flecha"/>
            <p:cNvCxnSpPr/>
            <p:nvPr/>
          </p:nvCxnSpPr>
          <p:spPr>
            <a:xfrm rot="16200000">
              <a:off x="4067944" y="2348880"/>
              <a:ext cx="0" cy="100811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CuadroTexto"/>
            <p:cNvSpPr txBox="1"/>
            <p:nvPr/>
          </p:nvSpPr>
          <p:spPr>
            <a:xfrm>
              <a:off x="4788024" y="2668269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dirty="0" err="1" smtClean="0"/>
                <a:t>QLabel</a:t>
              </a:r>
              <a:endParaRPr lang="es-EC" dirty="0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144542" y="566124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dirty="0" err="1" smtClean="0"/>
                <a:t>QLabel</a:t>
              </a:r>
              <a:endParaRPr lang="es-EC" dirty="0"/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1115616" y="5697551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dirty="0" err="1" smtClean="0"/>
                <a:t>QLabel</a:t>
              </a:r>
              <a:r>
                <a:rPr lang="es-EC" dirty="0" smtClean="0"/>
                <a:t> </a:t>
              </a:r>
              <a:endParaRPr lang="es-EC" dirty="0"/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5947111" y="5456553"/>
            <a:ext cx="2664296" cy="720080"/>
            <a:chOff x="5004048" y="4077072"/>
            <a:chExt cx="2664296" cy="720080"/>
          </a:xfrm>
        </p:grpSpPr>
        <p:sp>
          <p:nvSpPr>
            <p:cNvPr id="14" name="13 Rectángulo"/>
            <p:cNvSpPr/>
            <p:nvPr/>
          </p:nvSpPr>
          <p:spPr>
            <a:xfrm>
              <a:off x="5004048" y="4077072"/>
              <a:ext cx="2664296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C" sz="2400" dirty="0"/>
                <a:t> </a:t>
              </a:r>
              <a:r>
                <a:rPr lang="es-EC" sz="2400" dirty="0" smtClean="0"/>
                <a:t>     </a:t>
              </a:r>
              <a:endParaRPr lang="es-EC" sz="2400" dirty="0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6804248" y="4077072"/>
              <a:ext cx="864096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 sz="3600" b="1" dirty="0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5004048" y="4077072"/>
              <a:ext cx="864096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C" sz="3600" b="1" dirty="0"/>
            </a:p>
          </p:txBody>
        </p:sp>
      </p:grpSp>
      <p:grpSp>
        <p:nvGrpSpPr>
          <p:cNvPr id="25" name="24 Grupo"/>
          <p:cNvGrpSpPr/>
          <p:nvPr/>
        </p:nvGrpSpPr>
        <p:grpSpPr>
          <a:xfrm>
            <a:off x="5947111" y="2132856"/>
            <a:ext cx="2693341" cy="2448272"/>
            <a:chOff x="5947111" y="1700808"/>
            <a:chExt cx="2693341" cy="2448272"/>
          </a:xfrm>
        </p:grpSpPr>
        <p:sp>
          <p:nvSpPr>
            <p:cNvPr id="19" name="18 Rectángulo"/>
            <p:cNvSpPr/>
            <p:nvPr/>
          </p:nvSpPr>
          <p:spPr>
            <a:xfrm>
              <a:off x="5976156" y="1700808"/>
              <a:ext cx="2664296" cy="2448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s-EC" sz="11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endParaRPr>
            </a:p>
          </p:txBody>
        </p:sp>
        <p:cxnSp>
          <p:nvCxnSpPr>
            <p:cNvPr id="23" name="22 Conector recto"/>
            <p:cNvCxnSpPr/>
            <p:nvPr/>
          </p:nvCxnSpPr>
          <p:spPr>
            <a:xfrm>
              <a:off x="5947111" y="2924944"/>
              <a:ext cx="269334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23 CuadroTexto"/>
          <p:cNvSpPr txBox="1"/>
          <p:nvPr/>
        </p:nvSpPr>
        <p:spPr>
          <a:xfrm>
            <a:off x="5955736" y="1700808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err="1" smtClean="0"/>
              <a:t>QVBoxLayout</a:t>
            </a:r>
            <a:endParaRPr lang="es-EC" dirty="0"/>
          </a:p>
        </p:txBody>
      </p:sp>
      <p:sp>
        <p:nvSpPr>
          <p:cNvPr id="26" name="25 CuadroTexto"/>
          <p:cNvSpPr txBox="1"/>
          <p:nvPr/>
        </p:nvSpPr>
        <p:spPr>
          <a:xfrm>
            <a:off x="5926780" y="5087221"/>
            <a:ext cx="136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 err="1" smtClean="0"/>
              <a:t>QGridLayout</a:t>
            </a:r>
            <a:endParaRPr lang="es-EC" dirty="0"/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877" y="6165304"/>
            <a:ext cx="79762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402</Words>
  <Application>Microsoft Office PowerPoint</Application>
  <PresentationFormat>Presentación en pantalla (4:3)</PresentationFormat>
  <Paragraphs>103</Paragraphs>
  <Slides>23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Equidad</vt:lpstr>
      <vt:lpstr>PyQt Sudoku</vt:lpstr>
      <vt:lpstr>Presentación de la Aplicación</vt:lpstr>
      <vt:lpstr>Interfaz</vt:lpstr>
      <vt:lpstr>Interfaz: Pantalla Principal</vt:lpstr>
      <vt:lpstr>Interfaz: Menú Partida</vt:lpstr>
      <vt:lpstr>Interfaz</vt:lpstr>
      <vt:lpstr>Interfaz: Juego en ejecución</vt:lpstr>
      <vt:lpstr>Interfaz: Widget Celda</vt:lpstr>
      <vt:lpstr>Interfaz: Widget Celda</vt:lpstr>
      <vt:lpstr>Interfaz: Jugadas erradas</vt:lpstr>
      <vt:lpstr>Interfaz: Hints</vt:lpstr>
      <vt:lpstr>Interfaz: Ranking</vt:lpstr>
      <vt:lpstr>Ayuda para colocar números</vt:lpstr>
      <vt:lpstr>Funcionalidad: Algoritmo</vt:lpstr>
      <vt:lpstr>Funcionalidad: Guardar</vt:lpstr>
      <vt:lpstr>Funcionalidad: Guardar</vt:lpstr>
      <vt:lpstr>Funcionalidad: Cargar</vt:lpstr>
      <vt:lpstr>Funcionalidad: Cargar</vt:lpstr>
      <vt:lpstr>Manual - Latex</vt:lpstr>
      <vt:lpstr>Documentación - Doxigen</vt:lpstr>
      <vt:lpstr>Responsabilidades</vt:lpstr>
      <vt:lpstr>Colaboración - GitHub</vt:lpstr>
      <vt:lpstr>Conclusiones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Rubén Carvajal</dc:creator>
  <cp:lastModifiedBy>Jegerima</cp:lastModifiedBy>
  <cp:revision>38</cp:revision>
  <dcterms:created xsi:type="dcterms:W3CDTF">2013-06-26T05:49:18Z</dcterms:created>
  <dcterms:modified xsi:type="dcterms:W3CDTF">2013-08-07T12:58:53Z</dcterms:modified>
</cp:coreProperties>
</file>