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5143500" cx="9144000"/>
  <p:notesSz cx="6858000" cy="9144000"/>
  <p:embeddedFontLst>
    <p:embeddedFont>
      <p:font typeface="Proxima Nova"/>
      <p:regular r:id="rId70"/>
      <p:bold r:id="rId71"/>
      <p:italic r:id="rId72"/>
      <p:boldItalic r:id="rId73"/>
    </p:embeddedFont>
    <p:embeddedFont>
      <p:font typeface="Nunito"/>
      <p:regular r:id="rId74"/>
      <p:bold r:id="rId75"/>
      <p:italic r:id="rId76"/>
      <p:boldItalic r:id="rId77"/>
    </p:embeddedFont>
    <p:embeddedFont>
      <p:font typeface="Proxima Nova Semibold"/>
      <p:regular r:id="rId78"/>
      <p:bold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1" roundtripDataSignature="AMtx7mhyzJ+s/B6TrRPFuB5bPcYVKt33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A17A20-E23D-47D0-AAF0-3E4229A9C6EA}">
  <a:tblStyle styleId="{40A17A20-E23D-47D0-AAF0-3E4229A9C6E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8A003E9-83AD-425F-8C18-A5159B118C0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8E7BB147-6C72-44CD-9781-5EDC37B11208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C18AA37-137A-4521-A8C7-F45408B8B929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ProximaNovaSemibold-boldItalic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ProximaNova-boldItalic.fntdata"/><Relationship Id="rId72" Type="http://schemas.openxmlformats.org/officeDocument/2006/relationships/font" Target="fonts/ProximaNova-italic.fntdata"/><Relationship Id="rId31" Type="http://schemas.openxmlformats.org/officeDocument/2006/relationships/slide" Target="slides/slide24.xml"/><Relationship Id="rId75" Type="http://schemas.openxmlformats.org/officeDocument/2006/relationships/font" Target="fonts/Nunito-bold.fntdata"/><Relationship Id="rId30" Type="http://schemas.openxmlformats.org/officeDocument/2006/relationships/slide" Target="slides/slide23.xml"/><Relationship Id="rId74" Type="http://schemas.openxmlformats.org/officeDocument/2006/relationships/font" Target="fonts/Nunito-regular.fntdata"/><Relationship Id="rId33" Type="http://schemas.openxmlformats.org/officeDocument/2006/relationships/slide" Target="slides/slide26.xml"/><Relationship Id="rId77" Type="http://schemas.openxmlformats.org/officeDocument/2006/relationships/font" Target="fonts/Nunito-boldItalic.fntdata"/><Relationship Id="rId32" Type="http://schemas.openxmlformats.org/officeDocument/2006/relationships/slide" Target="slides/slide25.xml"/><Relationship Id="rId76" Type="http://schemas.openxmlformats.org/officeDocument/2006/relationships/font" Target="fonts/Nunito-italic.fntdata"/><Relationship Id="rId35" Type="http://schemas.openxmlformats.org/officeDocument/2006/relationships/slide" Target="slides/slide28.xml"/><Relationship Id="rId79" Type="http://schemas.openxmlformats.org/officeDocument/2006/relationships/font" Target="fonts/ProximaNovaSemibold-bold.fntdata"/><Relationship Id="rId34" Type="http://schemas.openxmlformats.org/officeDocument/2006/relationships/slide" Target="slides/slide27.xml"/><Relationship Id="rId78" Type="http://schemas.openxmlformats.org/officeDocument/2006/relationships/font" Target="fonts/ProximaNovaSemibold-regular.fntdata"/><Relationship Id="rId71" Type="http://schemas.openxmlformats.org/officeDocument/2006/relationships/font" Target="fonts/ProximaNova-bold.fntdata"/><Relationship Id="rId70" Type="http://schemas.openxmlformats.org/officeDocument/2006/relationships/font" Target="fonts/ProximaNova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9e6af7e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9e6af7e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f3c640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4f3c640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5327fc0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75327fc0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f3c6409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4f3c6409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5327fc0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75327fc0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f3c6409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4f3c6409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f3c6409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4f3c6409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f3c6409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4f3c6409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3c6409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4f3c6409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5327fc0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75327fc0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f3c6409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4f3c6409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f3c6409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4f3c6409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f3c6409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4f3c6409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f3c6409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4f3c6409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5327fc0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75327fc0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f3c6409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4f3c6409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f3c6409e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4f3c6409e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5327fc0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75327fc0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5327fc03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75327fc03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5327fc0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75327fc0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f3c6409e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4f3c6409e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f4539c7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4f4539c7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4539c7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4f4539c7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f4539c7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4f4539c7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f4539c7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4f4539c7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f4539c7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4f4539c7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f4539c7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4f4539c7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5327fc0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75327fc0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f4539c75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4f4539c75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f4539c7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4f4539c7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75327fc0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275327fc0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f4539c75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4f4539c75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75327fc03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75327fc03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5327fc03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75327fc0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75327fc03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75327fc03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75327fc03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75327fc0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5327fc0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75327fc0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5327fc03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75327fc03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5327fc0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75327fc0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5327fc03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75327fc03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84ead3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4a84ead3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5327fc03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275327fc03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5327fc03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75327fc03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5327fc03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75327fc03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5327fc03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75327fc03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5327fc03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75327fc03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5327fc03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75327fc03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5327fc03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275327fc03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5327fc03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75327fc03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75327fc03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275327fc03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84ead39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4a84ead3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a84ead39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4a84ead39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19cf4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719cf4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9e6af7e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9e6af7e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cognizant.com/" TargetMode="External"/><Relationship Id="rId4" Type="http://schemas.openxmlformats.org/officeDocument/2006/relationships/hyperlink" Target="http://www.relevantz.com" TargetMode="External"/><Relationship Id="rId5" Type="http://schemas.openxmlformats.org/officeDocument/2006/relationships/hyperlink" Target="https://www.linkedin.com/company/relevantz/" TargetMode="External"/><Relationship Id="rId6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ognizant.com/" TargetMode="External"/><Relationship Id="rId4" Type="http://schemas.openxmlformats.org/officeDocument/2006/relationships/hyperlink" Target="http://www.relevantz.com" TargetMode="External"/><Relationship Id="rId5" Type="http://schemas.openxmlformats.org/officeDocument/2006/relationships/hyperlink" Target="https://www.linkedin.com/company/relevantz/" TargetMode="External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line heading cover slide - White BG">
  <p:cSld name="TITLE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9"/>
          <p:cNvSpPr txBox="1"/>
          <p:nvPr>
            <p:ph type="title"/>
          </p:nvPr>
        </p:nvSpPr>
        <p:spPr>
          <a:xfrm>
            <a:off x="3613500" y="1606150"/>
            <a:ext cx="50733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b="1" i="0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" name="Google Shape;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95086"/>
            <a:ext cx="2751375" cy="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9"/>
          <p:cNvSpPr txBox="1"/>
          <p:nvPr>
            <p:ph idx="1" type="subTitle"/>
          </p:nvPr>
        </p:nvSpPr>
        <p:spPr>
          <a:xfrm>
            <a:off x="3651850" y="3111025"/>
            <a:ext cx="5034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" name="Google Shape;10;p19"/>
          <p:cNvSpPr txBox="1"/>
          <p:nvPr/>
        </p:nvSpPr>
        <p:spPr>
          <a:xfrm>
            <a:off x="4258440" y="4657790"/>
            <a:ext cx="44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Relevantz Technology Services, Inc. All rights reserved</a:t>
            </a:r>
            <a:endParaRPr b="0" i="0" sz="800" u="none" cap="none" strike="noStrike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0811"/>
            <a:ext cx="3184312" cy="370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line heading cover slide - White BG">
  <p:cSld name="TITLE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3613500" y="1606150"/>
            <a:ext cx="50733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b="1" i="0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b="1" i="0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6" name="Google Shape;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95086"/>
            <a:ext cx="2751375" cy="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>
            <p:ph idx="1" type="subTitle"/>
          </p:nvPr>
        </p:nvSpPr>
        <p:spPr>
          <a:xfrm>
            <a:off x="3651850" y="3111025"/>
            <a:ext cx="5034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29"/>
          <p:cNvSpPr txBox="1"/>
          <p:nvPr/>
        </p:nvSpPr>
        <p:spPr>
          <a:xfrm>
            <a:off x="4258440" y="4657790"/>
            <a:ext cx="44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Relevantz Technology Services, Inc. All rights reserved</a:t>
            </a:r>
            <a:endParaRPr b="0" i="0" sz="800" u="none" cap="none" strike="noStrike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0811"/>
            <a:ext cx="3184312" cy="370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">
  <p:cSld name="TITLE_1_1_1_1_1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2" type="body"/>
          </p:nvPr>
        </p:nvSpPr>
        <p:spPr>
          <a:xfrm>
            <a:off x="450500" y="1293950"/>
            <a:ext cx="82173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94" name="Google Shape;9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30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ulmn">
  <p:cSld name="TITLE_1_1_1_1_1_1"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idx="1" type="subTitle"/>
          </p:nvPr>
        </p:nvSpPr>
        <p:spPr>
          <a:xfrm>
            <a:off x="4600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4505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3" type="subTitle"/>
          </p:nvPr>
        </p:nvSpPr>
        <p:spPr>
          <a:xfrm>
            <a:off x="48431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4" type="body"/>
          </p:nvPr>
        </p:nvSpPr>
        <p:spPr>
          <a:xfrm>
            <a:off x="48336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03" name="Google Shape;10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31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1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with image">
  <p:cSld name="TITLE_1_1_1_1_1_1_1"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/>
          <p:nvPr>
            <p:ph idx="2" type="pic"/>
          </p:nvPr>
        </p:nvSpPr>
        <p:spPr>
          <a:xfrm>
            <a:off x="5027125" y="0"/>
            <a:ext cx="4116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2"/>
          <p:cNvSpPr txBox="1"/>
          <p:nvPr/>
        </p:nvSpPr>
        <p:spPr>
          <a:xfrm>
            <a:off x="3423325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32"/>
          <p:cNvSpPr txBox="1"/>
          <p:nvPr>
            <p:ph idx="1" type="subTitle"/>
          </p:nvPr>
        </p:nvSpPr>
        <p:spPr>
          <a:xfrm>
            <a:off x="460075" y="10821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3" type="body"/>
          </p:nvPr>
        </p:nvSpPr>
        <p:spPr>
          <a:xfrm>
            <a:off x="450500" y="14463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/>
          <p:nvPr>
            <p:ph type="title"/>
          </p:nvPr>
        </p:nvSpPr>
        <p:spPr>
          <a:xfrm>
            <a:off x="469650" y="287550"/>
            <a:ext cx="428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desciption">
  <p:cSld name="TITLE_1_1_1_1_1_1_1_1_1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3"/>
          <p:cNvSpPr/>
          <p:nvPr/>
        </p:nvSpPr>
        <p:spPr>
          <a:xfrm>
            <a:off x="8961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3"/>
          <p:cNvSpPr/>
          <p:nvPr>
            <p:ph idx="2" type="pic"/>
          </p:nvPr>
        </p:nvSpPr>
        <p:spPr>
          <a:xfrm>
            <a:off x="9537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33"/>
          <p:cNvSpPr txBox="1"/>
          <p:nvPr>
            <p:ph idx="3" type="body"/>
          </p:nvPr>
        </p:nvSpPr>
        <p:spPr>
          <a:xfrm>
            <a:off x="4505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2" name="Google Shape;122;p33"/>
          <p:cNvSpPr/>
          <p:nvPr/>
        </p:nvSpPr>
        <p:spPr>
          <a:xfrm>
            <a:off x="38593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3"/>
          <p:cNvSpPr/>
          <p:nvPr>
            <p:ph idx="4" type="pic"/>
          </p:nvPr>
        </p:nvSpPr>
        <p:spPr>
          <a:xfrm>
            <a:off x="39169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33"/>
          <p:cNvSpPr txBox="1"/>
          <p:nvPr>
            <p:ph idx="5" type="body"/>
          </p:nvPr>
        </p:nvSpPr>
        <p:spPr>
          <a:xfrm>
            <a:off x="34137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5" name="Google Shape;125;p33"/>
          <p:cNvSpPr/>
          <p:nvPr/>
        </p:nvSpPr>
        <p:spPr>
          <a:xfrm>
            <a:off x="6793825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/>
          <p:nvPr>
            <p:ph idx="6" type="pic"/>
          </p:nvPr>
        </p:nvSpPr>
        <p:spPr>
          <a:xfrm>
            <a:off x="6851425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33"/>
          <p:cNvSpPr txBox="1"/>
          <p:nvPr>
            <p:ph idx="7" type="body"/>
          </p:nvPr>
        </p:nvSpPr>
        <p:spPr>
          <a:xfrm>
            <a:off x="6348175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28" name="Google Shape;1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33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3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/>
        </p:nvSpPr>
        <p:spPr>
          <a:xfrm>
            <a:off x="2099100" y="1456925"/>
            <a:ext cx="526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0" i="0" sz="4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34"/>
          <p:cNvSpPr txBox="1"/>
          <p:nvPr>
            <p:ph idx="1" type="subTitle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pic>
        <p:nvPicPr>
          <p:cNvPr id="136" name="Google Shape;136;p34"/>
          <p:cNvPicPr preferRelativeResize="0"/>
          <p:nvPr/>
        </p:nvPicPr>
        <p:blipFill rotWithShape="1">
          <a:blip r:embed="rId2">
            <a:alphaModFix/>
          </a:blip>
          <a:srcRect b="53060" l="75973" r="0" t="0"/>
          <a:stretch/>
        </p:blipFill>
        <p:spPr>
          <a:xfrm>
            <a:off x="0" y="3412175"/>
            <a:ext cx="2049152" cy="1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4"/>
          <p:cNvSpPr txBox="1"/>
          <p:nvPr/>
        </p:nvSpPr>
        <p:spPr>
          <a:xfrm>
            <a:off x="2166200" y="3363550"/>
            <a:ext cx="64890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About Relevantz</a:t>
            </a:r>
            <a:endParaRPr b="0" i="0" sz="1400" u="none" cap="none" strike="noStrike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Relevantz Technology Services Inc. has been delivering relevant technology solutions to help improve lives for 25 years. Our team of 1200+ software engineers across 5 global offices serve customers across the finance, healthcare, insurance, media, telecom, retail, and technology sectors. Learn more at</a:t>
            </a:r>
            <a:r>
              <a:rPr b="0" i="0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www.relevantz.com</a:t>
            </a: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@relevantz</a:t>
            </a:r>
            <a:endParaRPr b="0" i="0" sz="1000" u="none" cap="none" strike="noStrike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Relevantz Technology Services, Inc. All rights reserved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2166199" y="3057550"/>
            <a:ext cx="6492300" cy="279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9500" y="422954"/>
            <a:ext cx="1785676" cy="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 - White ">
  <p:cSld name="TITLE_1_1_1_1_1_1_1_1_1_1_1_1_1_2">
    <p:bg>
      <p:bgPr>
        <a:noFill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457200" y="1070150"/>
            <a:ext cx="47691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/>
          <p:nvPr/>
        </p:nvSpPr>
        <p:spPr>
          <a:xfrm flipH="1" rot="10800000">
            <a:off x="457200" y="809428"/>
            <a:ext cx="3276300" cy="1044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 b="835" l="0" r="0" t="835"/>
          <a:stretch/>
        </p:blipFill>
        <p:spPr>
          <a:xfrm>
            <a:off x="7828161" y="4769500"/>
            <a:ext cx="858649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/>
        </p:nvSpPr>
        <p:spPr>
          <a:xfrm>
            <a:off x="2099100" y="1456925"/>
            <a:ext cx="526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0" i="0" sz="4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 b="53060" l="75973" r="0" t="0"/>
          <a:stretch/>
        </p:blipFill>
        <p:spPr>
          <a:xfrm>
            <a:off x="0" y="3412175"/>
            <a:ext cx="2049152" cy="1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 txBox="1"/>
          <p:nvPr/>
        </p:nvSpPr>
        <p:spPr>
          <a:xfrm>
            <a:off x="2166200" y="3363550"/>
            <a:ext cx="64890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About Relevantz</a:t>
            </a:r>
            <a:endParaRPr b="0" i="0" sz="1400" u="none" cap="none" strike="noStrike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Relevantz Technology Services Inc. has been delivering relevant technology solutions to help improve lives for 25 years. Our team of 1200+ software engineers across 5 global offices serve customers across the finance, healthcare, insurance, media, telecom, retail, and technology sectors. Learn more at</a:t>
            </a:r>
            <a:r>
              <a:rPr b="0" i="0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www.relevantz.com</a:t>
            </a: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@relevantz</a:t>
            </a:r>
            <a:endParaRPr b="0" i="0" sz="1000" u="none" cap="none" strike="noStrike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Relevantz Technology Services, Inc. All rights reserved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2166199" y="3057550"/>
            <a:ext cx="6492300" cy="279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" name="Google Shape;2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9500" y="422954"/>
            <a:ext cx="1785676" cy="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">
  <p:cSld name="TITLE_1_1_1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0500" y="1293950"/>
            <a:ext cx="82173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29" name="Google Shape;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24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" name="Google Shape;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ulmn">
  <p:cSld name="TITLE_1_1_1_1_1_1">
    <p:bg>
      <p:bgPr>
        <a:noFill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idx="1" type="subTitle"/>
          </p:nvPr>
        </p:nvSpPr>
        <p:spPr>
          <a:xfrm>
            <a:off x="4600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4505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3" type="subTitle"/>
          </p:nvPr>
        </p:nvSpPr>
        <p:spPr>
          <a:xfrm>
            <a:off x="48431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4" type="body"/>
          </p:nvPr>
        </p:nvSpPr>
        <p:spPr>
          <a:xfrm>
            <a:off x="48336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25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" name="Google Shape;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5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with image">
  <p:cSld name="TITLE_1_1_1_1_1_1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>
            <p:ph idx="2" type="pic"/>
          </p:nvPr>
        </p:nvSpPr>
        <p:spPr>
          <a:xfrm>
            <a:off x="5027125" y="0"/>
            <a:ext cx="4116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6"/>
          <p:cNvSpPr txBox="1"/>
          <p:nvPr/>
        </p:nvSpPr>
        <p:spPr>
          <a:xfrm>
            <a:off x="3423325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26"/>
          <p:cNvSpPr txBox="1"/>
          <p:nvPr>
            <p:ph idx="1" type="subTitle"/>
          </p:nvPr>
        </p:nvSpPr>
        <p:spPr>
          <a:xfrm>
            <a:off x="460075" y="10821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3" type="body"/>
          </p:nvPr>
        </p:nvSpPr>
        <p:spPr>
          <a:xfrm>
            <a:off x="450500" y="14463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/>
          <p:nvPr>
            <p:ph type="title"/>
          </p:nvPr>
        </p:nvSpPr>
        <p:spPr>
          <a:xfrm>
            <a:off x="469650" y="287550"/>
            <a:ext cx="428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desciption">
  <p:cSld name="TITLE_1_1_1_1_1_1_1_1_1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 Semibold"/>
              <a:buNone/>
              <a:defRPr b="0"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7"/>
          <p:cNvSpPr/>
          <p:nvPr/>
        </p:nvSpPr>
        <p:spPr>
          <a:xfrm>
            <a:off x="8961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>
            <p:ph idx="2" type="pic"/>
          </p:nvPr>
        </p:nvSpPr>
        <p:spPr>
          <a:xfrm>
            <a:off x="9537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4505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27"/>
          <p:cNvSpPr/>
          <p:nvPr/>
        </p:nvSpPr>
        <p:spPr>
          <a:xfrm>
            <a:off x="38593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7"/>
          <p:cNvSpPr/>
          <p:nvPr>
            <p:ph idx="4" type="pic"/>
          </p:nvPr>
        </p:nvSpPr>
        <p:spPr>
          <a:xfrm>
            <a:off x="39169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" name="Google Shape;59;p27"/>
          <p:cNvSpPr txBox="1"/>
          <p:nvPr>
            <p:ph idx="5" type="body"/>
          </p:nvPr>
        </p:nvSpPr>
        <p:spPr>
          <a:xfrm>
            <a:off x="34137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27"/>
          <p:cNvSpPr/>
          <p:nvPr/>
        </p:nvSpPr>
        <p:spPr>
          <a:xfrm>
            <a:off x="6793825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/>
          <p:nvPr>
            <p:ph idx="6" type="pic"/>
          </p:nvPr>
        </p:nvSpPr>
        <p:spPr>
          <a:xfrm>
            <a:off x="6851425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2" name="Google Shape;62;p27"/>
          <p:cNvSpPr txBox="1"/>
          <p:nvPr>
            <p:ph idx="7" type="body"/>
          </p:nvPr>
        </p:nvSpPr>
        <p:spPr>
          <a:xfrm>
            <a:off x="6348175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27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b="0" i="0" sz="800" u="none" cap="none" strike="noStrike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7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i="0" sz="2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Pre -Te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24543" y="143088"/>
            <a:ext cx="8319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68949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rajthilaks\Desktop\LogoPNG.png" id="73" name="Google Shape;73;p28"/>
          <p:cNvPicPr preferRelativeResize="0"/>
          <p:nvPr/>
        </p:nvPicPr>
        <p:blipFill rotWithShape="1">
          <a:blip r:embed="rId3">
            <a:alphaModFix/>
          </a:blip>
          <a:srcRect b="23652" l="0" r="0" t="0"/>
          <a:stretch/>
        </p:blipFill>
        <p:spPr>
          <a:xfrm>
            <a:off x="8398669" y="139151"/>
            <a:ext cx="579129" cy="2364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28"/>
          <p:cNvGraphicFramePr/>
          <p:nvPr/>
        </p:nvGraphicFramePr>
        <p:xfrm>
          <a:off x="1317713" y="83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{40A17A20-E23D-47D0-AAF0-3E4229A9C6EA}</a:tableStyleId>
              </a:tblPr>
              <a:tblGrid>
                <a:gridCol w="592250"/>
                <a:gridCol w="2702325"/>
                <a:gridCol w="2926625"/>
              </a:tblGrid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S.No.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Question 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Answer Options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 - White ">
  <p:cSld name="TITLE_1_1_1_1_1_1_1_1_1_1_1_1_1_2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457200" y="1070150"/>
            <a:ext cx="47691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2"/>
          <p:cNvPicPr preferRelativeResize="0"/>
          <p:nvPr/>
        </p:nvPicPr>
        <p:blipFill rotWithShape="1">
          <a:blip r:embed="rId2">
            <a:alphaModFix/>
          </a:blip>
          <a:srcRect b="835" l="0" r="0" t="835"/>
          <a:stretch/>
        </p:blipFill>
        <p:spPr>
          <a:xfrm>
            <a:off x="7828161" y="4769500"/>
            <a:ext cx="858649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22"/>
          <p:cNvGrpSpPr/>
          <p:nvPr/>
        </p:nvGrpSpPr>
        <p:grpSpPr>
          <a:xfrm>
            <a:off x="6588505" y="-28"/>
            <a:ext cx="2555491" cy="5143634"/>
            <a:chOff x="6484825" y="114035"/>
            <a:chExt cx="2659200" cy="5029465"/>
          </a:xfrm>
        </p:grpSpPr>
        <p:sp>
          <p:nvSpPr>
            <p:cNvPr id="82" name="Google Shape;82;p22"/>
            <p:cNvSpPr/>
            <p:nvPr/>
          </p:nvSpPr>
          <p:spPr>
            <a:xfrm rot="10800000">
              <a:off x="7629606" y="114035"/>
              <a:ext cx="1514400" cy="2285100"/>
            </a:xfrm>
            <a:prstGeom prst="rtTriangle">
              <a:avLst/>
            </a:prstGeom>
            <a:gradFill>
              <a:gsLst>
                <a:gs pos="0">
                  <a:srgbClr val="82297B"/>
                </a:gs>
                <a:gs pos="100000">
                  <a:srgbClr val="BF215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-5400000">
              <a:off x="5810725" y="1810200"/>
              <a:ext cx="4007400" cy="265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tutorialstonight.com/html/html-for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w3schools.com/html/" TargetMode="External"/><Relationship Id="rId4" Type="http://schemas.openxmlformats.org/officeDocument/2006/relationships/hyperlink" Target="https://www.tutorialspoint.com/html/index.htm" TargetMode="External"/><Relationship Id="rId5" Type="http://schemas.openxmlformats.org/officeDocument/2006/relationships/hyperlink" Target="https://www.javatpoint.com/html-tutoria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3139175" y="2780450"/>
            <a:ext cx="5352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Course Level – Intermediate 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2856700" y="1882025"/>
            <a:ext cx="6062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5</a:t>
            </a:r>
            <a:endParaRPr b="1" i="0" sz="4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9e6af7e75_0_10"/>
          <p:cNvSpPr txBox="1"/>
          <p:nvPr>
            <p:ph type="title"/>
          </p:nvPr>
        </p:nvSpPr>
        <p:spPr>
          <a:xfrm>
            <a:off x="457200" y="1070150"/>
            <a:ext cx="68844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          Markup language: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 markup language is a computer language that is used to apply layout and formatting conventions to a text document.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Web Page: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 web page is a document which is commonly written in HTML and translated by a web browser. A web page can be identified by entering an URL. A Web page can be of the static or dynamic type. With the help of HTM, we can create static web pages.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0" name="Google Shape;200;g249e6af7e75_0_1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HTML?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f3c6409e7_0_0"/>
          <p:cNvSpPr txBox="1"/>
          <p:nvPr>
            <p:ph type="title"/>
          </p:nvPr>
        </p:nvSpPr>
        <p:spPr>
          <a:xfrm>
            <a:off x="457200" y="1028700"/>
            <a:ext cx="6884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&lt;html&gt;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&lt;head&gt;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&lt;title&gt;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Web page title</a:t>
            </a: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&lt;/title&gt;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&lt;/head&gt;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&lt;body&gt;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&lt;h1&gt;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Write Your First Heading</a:t>
            </a: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&lt;/h1&gt;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&lt;p&gt;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Write Your First Paragraph.</a:t>
            </a: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&lt;/p&gt;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&lt;/body&gt;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&lt;/html&gt;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6" name="Google Shape;206;g24f3c6409e7_0_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Structure.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5327fc030_0_6"/>
          <p:cNvSpPr txBox="1"/>
          <p:nvPr>
            <p:ph type="title"/>
          </p:nvPr>
        </p:nvSpPr>
        <p:spPr>
          <a:xfrm>
            <a:off x="457200" y="1028700"/>
            <a:ext cx="6884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6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2" name="Google Shape;212;g275327fc030_0_6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Tags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g275327fc03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150" y="956400"/>
            <a:ext cx="6224676" cy="3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f3c6409e7_0_6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Basic Tags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5327fc030_0_12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4" name="Google Shape;224;g275327fc030_0_12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Basic Tags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g275327fc030_0_12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26" name="Google Shape;226;g275327fc03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25" y="1105850"/>
            <a:ext cx="7872725" cy="348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f3c6409e7_0_10"/>
          <p:cNvSpPr txBox="1"/>
          <p:nvPr>
            <p:ph type="title"/>
          </p:nvPr>
        </p:nvSpPr>
        <p:spPr>
          <a:xfrm>
            <a:off x="457200" y="1221575"/>
            <a:ext cx="68844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g24f3c6409e7_0_1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Tags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g24f3c6409e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55975"/>
            <a:ext cx="8229599" cy="24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f3c6409e7_0_26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9" name="Google Shape;239;g24f3c6409e7_0_26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&lt;p&gt;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g24f3c6409e7_0_26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1" name="Google Shape;241;g24f3c6409e7_0_26"/>
          <p:cNvSpPr txBox="1"/>
          <p:nvPr/>
        </p:nvSpPr>
        <p:spPr>
          <a:xfrm>
            <a:off x="694375" y="18902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2" name="Google Shape;242;g24f3c6409e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00" y="1910800"/>
            <a:ext cx="7305875" cy="13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f3c6409e7_0_48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8" name="Google Shape;248;g24f3c6409e7_0_48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g24f3c6409e7_0_48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0" name="Google Shape;250;g24f3c6409e7_0_48"/>
          <p:cNvSpPr txBox="1"/>
          <p:nvPr/>
        </p:nvSpPr>
        <p:spPr>
          <a:xfrm>
            <a:off x="694375" y="1517325"/>
            <a:ext cx="387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g24f3c6409e7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25" y="1654000"/>
            <a:ext cx="7935675" cy="1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f3c6409e7_0_5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7" name="Google Shape;257;g24f3c6409e7_0_5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&lt;br&gt;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24f3c6409e7_0_59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9" name="Google Shape;259;g24f3c6409e7_0_59"/>
          <p:cNvSpPr txBox="1"/>
          <p:nvPr/>
        </p:nvSpPr>
        <p:spPr>
          <a:xfrm>
            <a:off x="694375" y="2031675"/>
            <a:ext cx="43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0" name="Google Shape;260;g24f3c6409e7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25" y="1635525"/>
            <a:ext cx="7662776" cy="1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5327fc030_0_25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6" name="Google Shape;266;g275327fc030_0_25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&lt;hr&gt;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g275327fc030_0_25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8" name="Google Shape;268;g275327fc030_0_25"/>
          <p:cNvSpPr txBox="1"/>
          <p:nvPr/>
        </p:nvSpPr>
        <p:spPr>
          <a:xfrm>
            <a:off x="694375" y="2031675"/>
            <a:ext cx="43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g275327fc030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25" y="1788100"/>
            <a:ext cx="7935675" cy="1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457200" y="396000"/>
            <a:ext cx="4769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>
                <a:solidFill>
                  <a:srgbClr val="323F4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b="1" lang="en" sz="2400">
                <a:solidFill>
                  <a:srgbClr val="323F4F"/>
                </a:solidFill>
              </a:rPr>
              <a:t>bout the Course Creators</a:t>
            </a:r>
            <a:endParaRPr b="1" sz="2400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</p:txBody>
      </p:sp>
      <p:graphicFrame>
        <p:nvGraphicFramePr>
          <p:cNvPr id="151" name="Google Shape;151;p2"/>
          <p:cNvGraphicFramePr/>
          <p:nvPr/>
        </p:nvGraphicFramePr>
        <p:xfrm>
          <a:off x="345452" y="1249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{88A003E9-83AD-425F-8C18-A5159B118C07}</a:tableStyleId>
              </a:tblPr>
              <a:tblGrid>
                <a:gridCol w="2306625"/>
                <a:gridCol w="4748075"/>
              </a:tblGrid>
              <a:tr h="44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 Course Name</a:t>
                      </a:r>
                      <a:endParaRPr b="0" sz="14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45725" marB="45725" marR="91450" marL="91450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25235B"/>
                    </a:solidFill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 Course Author Name : </a:t>
                      </a:r>
                      <a:endParaRPr sz="16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Valan Arasu M &amp; Logeshw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aran M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About the Author : </a:t>
                      </a:r>
                      <a:endParaRPr sz="16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Senior Technical Trainer L&amp;D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4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 Date of Creation  </a:t>
                      </a:r>
                      <a:endParaRPr sz="16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18-Aug-2023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f3c6409e7_0_70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Elements &amp; Attributes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f3c6409e7_0_74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An HTML element is defined by a starting tag. If the element contains other content, it ends with a closing tag, where the element name is preceded by a forward slash as shown below with few tags.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0" name="Google Shape;280;g24f3c6409e7_0_74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Elements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g24f3c6409e7_0_74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2" name="Google Shape;282;g24f3c6409e7_0_74"/>
          <p:cNvSpPr txBox="1"/>
          <p:nvPr/>
        </p:nvSpPr>
        <p:spPr>
          <a:xfrm>
            <a:off x="694375" y="2031675"/>
            <a:ext cx="43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83" name="Google Shape;283;g24f3c6409e7_0_74"/>
          <p:cNvGraphicFramePr/>
          <p:nvPr/>
        </p:nvGraphicFramePr>
        <p:xfrm>
          <a:off x="1283975" y="21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{AC18AA37-137A-4521-A8C7-F45408B8B929}</a:tableStyleId>
              </a:tblPr>
              <a:tblGrid>
                <a:gridCol w="1456650"/>
                <a:gridCol w="3441200"/>
                <a:gridCol w="1358875"/>
              </a:tblGrid>
              <a:tr h="5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 Tag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 Tag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88"/>
                    </a:solidFill>
                  </a:tcPr>
                </a:tc>
              </a:tr>
              <a:tr h="53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&lt;p&gt;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is paragraph content.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&lt;/p&gt;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&lt;h1&gt;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is heading content.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&lt;/h1&gt;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&lt;div&gt;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is division content.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&lt;/div&gt;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f3c6409e7_0_8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seen few HTML tags and their usage like heading tags &lt;h1&gt;, &lt;h2&gt;, paragraph tag &lt;p&gt; and other tags. We used them so far in their simplest form, but most of the HTML tags can also have attributes, which are extra bits of information.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An attribute is used to define the characteristics of an HTML element and is placed inside the element's opening tag. All attributes are made up of two parts − a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name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a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value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Example: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&lt;p align = "left"&gt;This is left aligned&lt;/p&gt;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&lt;p align = "center"&gt;This is center aligned&lt;/p&gt;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&lt;p align = "right"&gt;This is right aligned&lt;/p&gt;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4f3c6409e7_0_8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Attributes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g24f3c6409e7_0_89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1" name="Google Shape;291;g24f3c6409e7_0_89"/>
          <p:cNvSpPr txBox="1"/>
          <p:nvPr/>
        </p:nvSpPr>
        <p:spPr>
          <a:xfrm>
            <a:off x="694375" y="2031675"/>
            <a:ext cx="43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f3c6409e7_0_101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Formatting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5327fc030_0_34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75327fc030_0_34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Formatting Tags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g275327fc030_0_34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4" name="Google Shape;304;g275327fc030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25" y="1011900"/>
            <a:ext cx="8010175" cy="3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f3c6409e7_0_105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4f3c6409e7_0_105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&lt;b&gt;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g24f3c6409e7_0_105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12" name="Google Shape;312;g24f3c6409e7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37" y="1952750"/>
            <a:ext cx="7688324" cy="10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f3c6409e7_0_116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4f3c6409e7_0_116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&lt;strong&gt;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g24f3c6409e7_0_116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0" name="Google Shape;320;g24f3c6409e7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075" y="1761650"/>
            <a:ext cx="6406676" cy="1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5327fc030_0_44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75327fc030_0_44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&lt;i&gt;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g275327fc030_0_44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8" name="Google Shape;328;g275327fc03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00" y="2047925"/>
            <a:ext cx="7673276" cy="1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5327fc030_0_52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75327fc030_0_52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&lt;u&gt;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g275327fc030_0_52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36" name="Google Shape;336;g275327fc03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675" y="1893650"/>
            <a:ext cx="6777674" cy="1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5327fc030_0_60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75327fc030_0_6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&lt;small&gt;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g275327fc030_0_60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44" name="Google Shape;344;g275327fc030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650" y="2161850"/>
            <a:ext cx="6443550" cy="1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457200" y="1070150"/>
            <a:ext cx="60177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Proxima Nova Semibold"/>
              <a:buChar char="•"/>
            </a:pPr>
            <a:r>
              <a:rPr lang="en" sz="1600">
                <a:solidFill>
                  <a:srgbClr val="222A3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After completing this course, the participants will be able: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Proxima Nova Semibold"/>
              <a:buChar char="▪"/>
            </a:pPr>
            <a:r>
              <a:rPr lang="en" sz="1600">
                <a:solidFill>
                  <a:srgbClr val="222A3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 understand the usage of HTML in web page creation.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Proxima Nova Semibold"/>
              <a:buChar char="▪"/>
            </a:pPr>
            <a:r>
              <a:rPr lang="en" sz="1600">
                <a:solidFill>
                  <a:srgbClr val="222A3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 understand how to use various HTML tags to create the web page.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336175" y="286500"/>
            <a:ext cx="518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Learning Objectives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612475" y="10821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f3c6409e7_2_1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Images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f4539c758_0_0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You can insert any image in your web page by using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&lt;img&gt;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tag.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5" name="Google Shape;355;g24f4539c758_0_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Image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g24f4539c758_0_0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57" name="Google Shape;357;g24f4539c7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825" y="2065150"/>
            <a:ext cx="6613074" cy="1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f4539c758_0_11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You can set image width and height based on your requirement using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width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height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attributes.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3" name="Google Shape;363;g24f4539c758_0_11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Set Image Width &amp; Height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g24f4539c758_0_11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5" name="Google Shape;365;g24f4539c758_0_11"/>
          <p:cNvSpPr txBox="1"/>
          <p:nvPr/>
        </p:nvSpPr>
        <p:spPr>
          <a:xfrm>
            <a:off x="1765050" y="2110050"/>
            <a:ext cx="574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&lt;img src = "bird.png"  width=”150” height=”200”/&gt;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f4539c758_0_20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By default, image will have a border around it, you can specify border thickness in terms of pixels using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border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attribute. A thickness of 0 means, no border around the picture.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1" name="Google Shape;371;g24f4539c758_0_2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Set Image Border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g24f4539c758_0_20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3" name="Google Shape;373;g24f4539c758_0_20"/>
          <p:cNvSpPr txBox="1"/>
          <p:nvPr/>
        </p:nvSpPr>
        <p:spPr>
          <a:xfrm>
            <a:off x="774300" y="1940100"/>
            <a:ext cx="706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&lt;img src = "bird.png"  width=”150” height=”200” border=”3” /&gt;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f4539c758_0_29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Tables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f4539c758_0_33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HTML tables allow web authors to arrange data like text, images, links, other tables, etc. into rows and columns of cells.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HTML tables are created using the </a:t>
            </a:r>
            <a:r>
              <a:rPr b="1" lang="en" sz="1600">
                <a:solidFill>
                  <a:schemeClr val="dk1"/>
                </a:solidFill>
              </a:rPr>
              <a:t>&lt;table&gt;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tag in which the </a:t>
            </a:r>
            <a:r>
              <a:rPr b="1" lang="en" sz="1600">
                <a:solidFill>
                  <a:schemeClr val="dk1"/>
                </a:solidFill>
              </a:rPr>
              <a:t>&lt;tr&gt;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tag is used to create table rows and </a:t>
            </a:r>
            <a:r>
              <a:rPr b="1" lang="en" sz="1600">
                <a:solidFill>
                  <a:schemeClr val="dk1"/>
                </a:solidFill>
              </a:rPr>
              <a:t>&lt;td&gt;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tag is used to create data cells.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elements under &lt;td&gt; are regular and left aligned by default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4" name="Google Shape;384;g24f4539c758_0_33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Tables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g24f4539c758_0_33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f4539c758_0_56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1" name="Google Shape;391;g24f4539c758_0_56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Tables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g24f4539c758_0_56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3" name="Google Shape;393;g24f4539c758_0_56"/>
          <p:cNvSpPr txBox="1"/>
          <p:nvPr/>
        </p:nvSpPr>
        <p:spPr>
          <a:xfrm>
            <a:off x="457200" y="1060200"/>
            <a:ext cx="706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4" name="Google Shape;394;g24f4539c758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025" y="1060200"/>
            <a:ext cx="6721600" cy="36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5327fc030_0_118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&lt;tr&gt; tag is used to create a row of cells in a table. For each row create a new &lt;tr&gt; tag. The rows are populated with either &lt;th&gt; tag or &lt;td&gt; tag.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0" name="Google Shape;400;g275327fc030_0_118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&lt;tr&gt; &lt;th&gt; &lt;td&gt;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g275327fc030_0_118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02" name="Google Shape;402;g275327fc030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75" y="1879263"/>
            <a:ext cx="66008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f4539c758_0_99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Lists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f4539c758_0_103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HTML offers web authors three ways for specifying lists of information.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All lists must contain one or more list elements. 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8890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None/>
            </a:pPr>
            <a:r>
              <a:rPr b="1" lang="en" sz="1600">
                <a:solidFill>
                  <a:schemeClr val="dk1"/>
                </a:solidFill>
              </a:rPr>
              <a:t>&lt;ul&gt;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− An unordered list. This will list items using plain bullets.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None/>
            </a:pPr>
            <a:r>
              <a:rPr b="1" lang="en" sz="1600">
                <a:solidFill>
                  <a:schemeClr val="dk1"/>
                </a:solidFill>
              </a:rPr>
              <a:t>&lt;ol&gt;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− An ordered list. This will use different schemes of numbers to list your items.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None/>
            </a:pPr>
            <a:r>
              <a:rPr b="1" lang="en" sz="1600">
                <a:solidFill>
                  <a:schemeClr val="dk1"/>
                </a:solidFill>
              </a:rPr>
              <a:t>&lt;dl&gt;</a:t>
            </a: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− A definition list. This arranges your items in the same way as they are arranged in a dictionary.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3" name="Google Shape;413;g24f4539c758_0_103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Lists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g24f4539c758_0_103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1070150"/>
            <a:ext cx="64833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is a web page?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to create a web page using HTML?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are the various tags are available in HTML?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create various layout in a web page?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1000" y="3210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Know?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5327fc030_0_100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0" name="Google Shape;420;g275327fc030_0_10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Unordered List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g275327fc030_0_100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2" name="Google Shape;422;g275327fc030_0_100"/>
          <p:cNvSpPr txBox="1"/>
          <p:nvPr/>
        </p:nvSpPr>
        <p:spPr>
          <a:xfrm>
            <a:off x="457200" y="1060200"/>
            <a:ext cx="8068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&lt;ul&gt; tag defines unordered list. It behaves like a container for unordered list items.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unordered list items are rendered as bullet items however they can be changed using the type attribute.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23" name="Google Shape;423;g275327fc030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8" y="2864300"/>
            <a:ext cx="36480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f4539c758_0_112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9" name="Google Shape;429;g24f4539c758_0_112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Ordered List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g24f4539c758_0_112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1" name="Google Shape;431;g24f4539c758_0_112"/>
          <p:cNvSpPr txBox="1"/>
          <p:nvPr/>
        </p:nvSpPr>
        <p:spPr>
          <a:xfrm>
            <a:off x="457200" y="1060200"/>
            <a:ext cx="8068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&lt;ol&gt; tag defines an ordered list of items. It behaves like a container for a list item that is listed in order.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default order of &lt;ol&gt; tag is 1, 2, 3... and so on. While you can use the type attribute to set different types of numbering.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32" name="Google Shape;432;g24f4539c758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1250" y="2628900"/>
            <a:ext cx="3894450" cy="22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5327fc030_0_81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8" name="Google Shape;438;g275327fc030_0_81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&lt;li&gt;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g275327fc030_0_81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0" name="Google Shape;440;g275327fc030_0_81"/>
          <p:cNvSpPr txBox="1"/>
          <p:nvPr/>
        </p:nvSpPr>
        <p:spPr>
          <a:xfrm>
            <a:off x="457200" y="1060200"/>
            <a:ext cx="80685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&lt;li&gt; tag is used to create list items for all types of lists. It must have a parent like &lt;ol&gt; or &lt;ul&gt;.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41" name="Google Shape;441;g275327fc030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49" y="2058675"/>
            <a:ext cx="4102974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75327fc030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700" y="2025350"/>
            <a:ext cx="39468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5327fc030_0_92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8" name="Google Shape;448;g275327fc030_0_92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Definition List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g275327fc030_0_92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0" name="Google Shape;450;g275327fc030_0_92"/>
          <p:cNvSpPr txBox="1"/>
          <p:nvPr/>
        </p:nvSpPr>
        <p:spPr>
          <a:xfrm>
            <a:off x="457200" y="1060200"/>
            <a:ext cx="84882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&lt;dl&gt; tag defines a definition / description list.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Description list contains a list of groups of the term specified by &lt;dt&gt; and their descriptions specified by &lt;dd&gt;.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&lt;dt&gt; tag defines a description term in description list. It must lie inside &lt;dl&gt; tag.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&lt;dd&gt; tag defines description for a term in description list. It is proceeding term of &lt;dd&gt; tag and lies inside &lt;dl&gt; tag.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75327fc030_0_10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6" name="Google Shape;456;g275327fc030_0_10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Definition List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g275327fc030_0_109"/>
          <p:cNvSpPr txBox="1"/>
          <p:nvPr/>
        </p:nvSpPr>
        <p:spPr>
          <a:xfrm>
            <a:off x="774300" y="1761650"/>
            <a:ext cx="4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8" name="Google Shape;458;g275327fc030_0_109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59" name="Google Shape;459;g275327fc030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50" y="1105850"/>
            <a:ext cx="6927975" cy="32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5327fc030_0_126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Forms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5327fc030_0_130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0" name="Google Shape;470;g275327fc030_0_13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&lt;form&gt;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g275327fc030_0_130"/>
          <p:cNvSpPr txBox="1"/>
          <p:nvPr/>
        </p:nvSpPr>
        <p:spPr>
          <a:xfrm>
            <a:off x="774300" y="1347800"/>
            <a:ext cx="76674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&lt;form&gt; tag is used to define a </a:t>
            </a:r>
            <a:r>
              <a:rPr b="0" i="0" lang="en" sz="1600" u="none" cap="none" strike="noStrike">
                <a:solidFill>
                  <a:schemeClr val="dk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 in an HTML</a:t>
            </a: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document for submitting a user's information.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 HTML form includes different types of input for different data submissions.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2" name="Google Shape;472;g275327fc030_0_130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5327fc030_0_13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8" name="Google Shape;478;g275327fc030_0_13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&lt;form&gt;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g275327fc030_0_139"/>
          <p:cNvSpPr txBox="1"/>
          <p:nvPr/>
        </p:nvSpPr>
        <p:spPr>
          <a:xfrm>
            <a:off x="774300" y="1347800"/>
            <a:ext cx="766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0" name="Google Shape;480;g275327fc030_0_139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81" name="Google Shape;481;g275327fc030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0200"/>
            <a:ext cx="7667400" cy="21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275327fc030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50" y="3260075"/>
            <a:ext cx="7592650" cy="14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75327fc030_0_148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8" name="Google Shape;488;g275327fc030_0_148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&lt;input&gt;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g275327fc030_0_148"/>
          <p:cNvSpPr txBox="1"/>
          <p:nvPr/>
        </p:nvSpPr>
        <p:spPr>
          <a:xfrm>
            <a:off x="381000" y="978800"/>
            <a:ext cx="83652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&lt;input&gt; tag is used to create an input component in the web pages. It needs a type attribute to tell the browser what type of data this input component will accept.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default value of type attribute is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</a:t>
            </a: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The type attribute can have many different values as shown in the list: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0" name="Google Shape;490;g275327fc030_0_148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91" name="Google Shape;491;g275327fc030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300" y="2449975"/>
            <a:ext cx="2857500" cy="2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75327fc030_0_15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7" name="Google Shape;497;g275327fc030_0_15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&lt;input&gt;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g275327fc030_0_159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9" name="Google Shape;499;g275327fc030_0_159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00" name="Google Shape;500;g275327fc030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58850"/>
            <a:ext cx="4835349" cy="33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275327fc030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9525" y="1158850"/>
            <a:ext cx="3505875" cy="3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a84ead391_0_19"/>
          <p:cNvSpPr txBox="1"/>
          <p:nvPr/>
        </p:nvSpPr>
        <p:spPr>
          <a:xfrm>
            <a:off x="457200" y="2774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Pre-Test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1" name="Google Shape;171;g24a84ead391_0_19"/>
          <p:cNvGraphicFramePr/>
          <p:nvPr/>
        </p:nvGraphicFramePr>
        <p:xfrm>
          <a:off x="538025" y="1165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{8E7BB147-6C72-44CD-9781-5EDC37B11208}</a:tableStyleId>
              </a:tblPr>
              <a:tblGrid>
                <a:gridCol w="981675"/>
                <a:gridCol w="3052300"/>
                <a:gridCol w="3616150"/>
              </a:tblGrid>
              <a:tr h="53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S.No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Question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Answer Options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</a:tr>
              <a:tr h="11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 </a:t>
                      </a: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What does the abbreviation HTML stand for?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a)</a:t>
                      </a: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0F0F0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HyperText Markup Language.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b) </a:t>
                      </a: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0F0F0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HighText Markup Language.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c) </a:t>
                      </a: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0F0F0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HyperText Markdown Language.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d) None of the above.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How many sizes of headers are available in HTML?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a) 5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b) 6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c) 4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d) 7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5327fc030_0_169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Media Tags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5327fc030_0_173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12" name="Google Shape;512;g275327fc030_0_173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&lt;audio&gt;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g275327fc030_0_173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14" name="Google Shape;514;g275327fc030_0_173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15" name="Google Shape;515;g275327fc030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8" y="1060200"/>
            <a:ext cx="68865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5327fc030_0_183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21" name="Google Shape;521;g275327fc030_0_183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&lt;video&gt;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g275327fc030_0_183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23" name="Google Shape;523;g275327fc030_0_183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24" name="Google Shape;524;g275327fc030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13" y="1060188"/>
            <a:ext cx="67341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5327fc030_0_208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General Tags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75327fc030_0_212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&lt;div&gt; tag is used to create a division or a section in an HTML document.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It is used to group HTML elements for styling purposes. Unless it is styled using CSS, it will not be displayed nor will have any effect on the layout of the document.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just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It can be used to create a header, footer, sidebar, etc.</a:t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5" name="Google Shape;535;g275327fc030_0_212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&lt;div&gt;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g275327fc030_0_212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7" name="Google Shape;537;g275327fc030_0_212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5327fc030_0_221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600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43" name="Google Shape;543;g275327fc030_0_221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&lt;div&gt;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g275327fc030_0_221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45" name="Google Shape;545;g275327fc030_0_221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46" name="Google Shape;546;g275327fc030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600" y="1295325"/>
            <a:ext cx="6474824" cy="2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5327fc030_0_229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&lt;span&gt; tag is an inline container used to mark up a part of a text, or a part of a document.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&lt;span&gt; tag is easily styled by CSS or manipulated with JavaScript using the class or id attribute.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&lt;span&gt; tag is much like the &lt;div&gt; element, but &lt;div&gt; is a block-level element and &lt;span&gt; is an inline element.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2" name="Google Shape;552;g275327fc030_0_229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&lt;span&gt; Tag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g275327fc030_0_229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4" name="Google Shape;554;g275327fc030_0_229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75327fc030_0_192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Programming Tags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5327fc030_0_196"/>
          <p:cNvSpPr txBox="1"/>
          <p:nvPr>
            <p:ph type="title"/>
          </p:nvPr>
        </p:nvSpPr>
        <p:spPr>
          <a:xfrm>
            <a:off x="457200" y="1105850"/>
            <a:ext cx="8132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1600">
              <a:solidFill>
                <a:srgbClr val="000088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65" name="Google Shape;565;g275327fc030_0_196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HTML Programming Tags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Google Shape;566;g275327fc030_0_196"/>
          <p:cNvSpPr txBox="1"/>
          <p:nvPr/>
        </p:nvSpPr>
        <p:spPr>
          <a:xfrm>
            <a:off x="381000" y="978800"/>
            <a:ext cx="836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endParaRPr b="0" i="0" sz="1600" u="none" cap="none" strike="noStrike">
              <a:solidFill>
                <a:schemeClr val="dk1"/>
              </a:solidFill>
              <a:highlight>
                <a:srgbClr val="EEEEEE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67" name="Google Shape;567;g275327fc030_0_196"/>
          <p:cNvSpPr txBox="1"/>
          <p:nvPr/>
        </p:nvSpPr>
        <p:spPr>
          <a:xfrm>
            <a:off x="457200" y="1060200"/>
            <a:ext cx="84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68" name="Google Shape;568;g275327fc030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12525"/>
            <a:ext cx="7952949" cy="15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"/>
          <p:cNvSpPr txBox="1"/>
          <p:nvPr/>
        </p:nvSpPr>
        <p:spPr>
          <a:xfrm>
            <a:off x="226925" y="151275"/>
            <a:ext cx="4962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Check Your Understanding 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10"/>
          <p:cNvSpPr/>
          <p:nvPr/>
        </p:nvSpPr>
        <p:spPr>
          <a:xfrm flipH="1" rot="10800000">
            <a:off x="305900" y="627875"/>
            <a:ext cx="3763500" cy="1044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heck sign - Clip Art Library" id="575" name="Google Shape;5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597" y="1075321"/>
            <a:ext cx="1768724" cy="17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0"/>
          <p:cNvSpPr txBox="1"/>
          <p:nvPr/>
        </p:nvSpPr>
        <p:spPr>
          <a:xfrm>
            <a:off x="542200" y="1172300"/>
            <a:ext cx="477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is web page?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to create a web page using HTML?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are the various tags are available in HTML?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a84ead391_0_98"/>
          <p:cNvSpPr txBox="1"/>
          <p:nvPr/>
        </p:nvSpPr>
        <p:spPr>
          <a:xfrm>
            <a:off x="457200" y="2774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Pre-Test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7" name="Google Shape;177;g24a84ead391_0_98"/>
          <p:cNvGraphicFramePr/>
          <p:nvPr/>
        </p:nvGraphicFramePr>
        <p:xfrm>
          <a:off x="538025" y="1165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{8E7BB147-6C72-44CD-9781-5EDC37B11208}</a:tableStyleId>
              </a:tblPr>
              <a:tblGrid>
                <a:gridCol w="981675"/>
                <a:gridCol w="3052300"/>
                <a:gridCol w="3616150"/>
              </a:tblGrid>
              <a:tr h="53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S.No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Question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Answer Options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35B"/>
                    </a:solidFill>
                  </a:tcPr>
                </a:tc>
              </a:tr>
              <a:tr h="11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What is the smallest header in HTML by default?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a) h6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b) h1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c) h2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d) h5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373E3F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What are the types of lists available in HTML?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a) Ordered and Unordered List.</a:t>
                      </a:r>
                      <a:endParaRPr sz="16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b) Numbered and Bulleted List.</a:t>
                      </a:r>
                      <a:endParaRPr sz="16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c) Named and Unnamed List.</a:t>
                      </a:r>
                      <a:endParaRPr sz="16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d) None of the above.</a:t>
                      </a:r>
                      <a:endParaRPr sz="1600" u="none" cap="none" strike="noStrike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274300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3"/>
          <p:cNvSpPr txBox="1"/>
          <p:nvPr/>
        </p:nvSpPr>
        <p:spPr>
          <a:xfrm>
            <a:off x="394950" y="223550"/>
            <a:ext cx="4442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&amp; Answer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2" name="Google Shape;5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175" y="940450"/>
            <a:ext cx="4832175" cy="33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/>
          <p:nvPr>
            <p:ph type="title"/>
          </p:nvPr>
        </p:nvSpPr>
        <p:spPr>
          <a:xfrm>
            <a:off x="568925" y="1070150"/>
            <a:ext cx="74322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" sz="16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https://www.w3schools.com/html/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" sz="16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https://www.tutorialspoint.com/html/index.htm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" sz="16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5"/>
              </a:rPr>
              <a:t>https://www.javatpoint.com/html-tutorial</a:t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222A3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88" name="Google Shape;588;p16"/>
          <p:cNvSpPr txBox="1"/>
          <p:nvPr/>
        </p:nvSpPr>
        <p:spPr>
          <a:xfrm>
            <a:off x="317625" y="223600"/>
            <a:ext cx="404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 Materials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7"/>
          <p:cNvSpPr txBox="1"/>
          <p:nvPr>
            <p:ph idx="1" type="subTitle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Valan Arasu 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a84ead391_0_107"/>
          <p:cNvSpPr txBox="1"/>
          <p:nvPr/>
        </p:nvSpPr>
        <p:spPr>
          <a:xfrm>
            <a:off x="702325" y="1771000"/>
            <a:ext cx="6725400" cy="663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HTML - Overview</a:t>
            </a:r>
            <a:endParaRPr b="0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19cf4802_0_0"/>
          <p:cNvSpPr txBox="1"/>
          <p:nvPr>
            <p:ph type="title"/>
          </p:nvPr>
        </p:nvSpPr>
        <p:spPr>
          <a:xfrm>
            <a:off x="457200" y="1070150"/>
            <a:ext cx="68844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HTML stands for HyperText Markup Language.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HTML is used to create web pages and web applications.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HTML is widely used language on the web.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We can create a static website by using HTML.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 Semibold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Technically, HTML is a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Markup language rather than a programming language.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g12719cf4802_0_0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HTML.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e6af7e75_0_4"/>
          <p:cNvSpPr txBox="1"/>
          <p:nvPr>
            <p:ph type="title"/>
          </p:nvPr>
        </p:nvSpPr>
        <p:spPr>
          <a:xfrm>
            <a:off x="457200" y="1070150"/>
            <a:ext cx="68844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HTML is an acronym which stands for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Hyper Text Markup Language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which is used for creating web pages and web applications.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            Hyper Text: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HyperText simply means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"Text within Text."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 text has a link within it, is a hypertext. Whenever you click on a link which brings you to a new webpage, you have clicked on a hypertext. HyperText is a way to link two or more web pages (HTML documents) with each other.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4" name="Google Shape;194;g249e6af7e75_0_4"/>
          <p:cNvSpPr txBox="1"/>
          <p:nvPr/>
        </p:nvSpPr>
        <p:spPr>
          <a:xfrm>
            <a:off x="381000" y="321000"/>
            <a:ext cx="558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3F4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HTML?</a:t>
            </a:r>
            <a:endParaRPr b="1" i="0" sz="2400" u="none" cap="none" strike="noStrike">
              <a:solidFill>
                <a:srgbClr val="323F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levantz - Internal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235C"/>
      </a:accent1>
      <a:accent2>
        <a:srgbClr val="E01950"/>
      </a:accent2>
      <a:accent3>
        <a:srgbClr val="97247E"/>
      </a:accent3>
      <a:accent4>
        <a:srgbClr val="B5B3DA"/>
      </a:accent4>
      <a:accent5>
        <a:srgbClr val="D6D5EB"/>
      </a:accent5>
      <a:accent6>
        <a:srgbClr val="DCDBE4"/>
      </a:accent6>
      <a:hlink>
        <a:srgbClr val="E01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levantz - Internal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235C"/>
      </a:accent1>
      <a:accent2>
        <a:srgbClr val="E01950"/>
      </a:accent2>
      <a:accent3>
        <a:srgbClr val="97247E"/>
      </a:accent3>
      <a:accent4>
        <a:srgbClr val="B5B3DA"/>
      </a:accent4>
      <a:accent5>
        <a:srgbClr val="D6D5EB"/>
      </a:accent5>
      <a:accent6>
        <a:srgbClr val="DCDBE4"/>
      </a:accent6>
      <a:hlink>
        <a:srgbClr val="E01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