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7" r:id="rId2"/>
    <p:sldId id="290" r:id="rId3"/>
    <p:sldId id="291" r:id="rId4"/>
    <p:sldId id="292" r:id="rId5"/>
    <p:sldId id="293" r:id="rId6"/>
    <p:sldId id="313" r:id="rId7"/>
    <p:sldId id="296" r:id="rId8"/>
    <p:sldId id="308" r:id="rId9"/>
    <p:sldId id="315" r:id="rId10"/>
    <p:sldId id="314" r:id="rId11"/>
    <p:sldId id="305" r:id="rId12"/>
    <p:sldId id="325" r:id="rId13"/>
    <p:sldId id="316" r:id="rId14"/>
    <p:sldId id="333" r:id="rId15"/>
    <p:sldId id="324" r:id="rId16"/>
    <p:sldId id="326" r:id="rId17"/>
    <p:sldId id="327" r:id="rId18"/>
    <p:sldId id="328" r:id="rId19"/>
    <p:sldId id="329" r:id="rId20"/>
    <p:sldId id="330" r:id="rId21"/>
    <p:sldId id="331" r:id="rId22"/>
    <p:sldId id="332" r:id="rId23"/>
    <p:sldId id="321" r:id="rId24"/>
    <p:sldId id="322" r:id="rId25"/>
    <p:sldId id="335" r:id="rId26"/>
    <p:sldId id="33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51" autoAdjust="0"/>
  </p:normalViewPr>
  <p:slideViewPr>
    <p:cSldViewPr snapToGrid="0">
      <p:cViewPr varScale="1">
        <p:scale>
          <a:sx n="111" d="100"/>
          <a:sy n="111" d="100"/>
        </p:scale>
        <p:origin x="88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62407-64DC-4D03-AF76-42524AB36859}" type="datetimeFigureOut">
              <a:rPr lang="en-US" smtClean="0"/>
              <a:t>7/25/2020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344A0-FD41-4E68-BFF6-658402052A9C}" type="slidenum">
              <a:rPr lang="en-US" smtClean="0"/>
              <a:t>‹#›</a:t>
            </a:fld>
            <a:endParaRPr lang="en-US"/>
          </a:p>
        </p:txBody>
      </p:sp>
    </p:spTree>
    <p:extLst>
      <p:ext uri="{BB962C8B-B14F-4D97-AF65-F5344CB8AC3E}">
        <p14:creationId xmlns:p14="http://schemas.microsoft.com/office/powerpoint/2010/main" val="72999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symbol for "Integral" is a stylish "S“ (for "Sum", the idea of summing slices):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After the Integral Symbol we put the function we want to find the integral of (called the Integrand),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finish with </a:t>
            </a:r>
            <a:r>
              <a:rPr lang="en-US" sz="1200" b="1" i="0" kern="1200" dirty="0">
                <a:solidFill>
                  <a:schemeClr val="tx1"/>
                </a:solidFill>
                <a:effectLst/>
                <a:latin typeface="+mn-lt"/>
                <a:ea typeface="+mn-ea"/>
                <a:cs typeface="+mn-cs"/>
              </a:rPr>
              <a:t>dx</a:t>
            </a:r>
            <a:r>
              <a:rPr lang="en-US" sz="1200" b="0" i="0" kern="1200" dirty="0">
                <a:solidFill>
                  <a:schemeClr val="tx1"/>
                </a:solidFill>
                <a:effectLst/>
                <a:latin typeface="+mn-lt"/>
                <a:ea typeface="+mn-ea"/>
                <a:cs typeface="+mn-cs"/>
              </a:rPr>
              <a:t> to mean the slices go in the x direction (and approach zero in width).</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9344A0-FD41-4E68-BFF6-658402052A9C}" type="slidenum">
              <a:rPr lang="en-US" smtClean="0"/>
              <a:t>3</a:t>
            </a:fld>
            <a:endParaRPr lang="en-US"/>
          </a:p>
        </p:txBody>
      </p:sp>
    </p:spTree>
    <p:extLst>
      <p:ext uri="{BB962C8B-B14F-4D97-AF65-F5344CB8AC3E}">
        <p14:creationId xmlns:p14="http://schemas.microsoft.com/office/powerpoint/2010/main" val="111738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a:solidFill>
                  <a:schemeClr val="tx1"/>
                </a:solidFill>
                <a:effectLst/>
                <a:latin typeface="+mn-lt"/>
                <a:ea typeface="+mn-ea"/>
                <a:cs typeface="+mn-cs"/>
              </a:rPr>
              <a:t>In warm weather, a home thermostat is a familiar controller that attempts to correct temperature of the air inside a house. It measures the room temperature with a thermocouple and activates the air conditioner whenever an occupant lowers the desired room temperature or a random heat source raises the actual room temperature. In this example, the house is the process, the actual room temperature inside the house is the process variable, the desired room temperature is the </a:t>
            </a:r>
            <a:r>
              <a:rPr lang="en-NZ" sz="1200" b="0" i="0" kern="1200" dirty="0" err="1">
                <a:solidFill>
                  <a:schemeClr val="tx1"/>
                </a:solidFill>
                <a:effectLst/>
                <a:latin typeface="+mn-lt"/>
                <a:ea typeface="+mn-ea"/>
                <a:cs typeface="+mn-cs"/>
              </a:rPr>
              <a:t>setpoint</a:t>
            </a:r>
            <a:r>
              <a:rPr lang="en-NZ" sz="1200" b="0" i="0" kern="1200" dirty="0">
                <a:solidFill>
                  <a:schemeClr val="tx1"/>
                </a:solidFill>
                <a:effectLst/>
                <a:latin typeface="+mn-lt"/>
                <a:ea typeface="+mn-ea"/>
                <a:cs typeface="+mn-cs"/>
              </a:rPr>
              <a:t>, the thermocouple is the sensor, the activation signal to the air conditioner is the controller output, the air conditioner itself is the actuator, and the random heat sources (such as sunshine and warm bodies) constitute the loads on the process.</a:t>
            </a:r>
            <a:endParaRPr lang="en-NZ" dirty="0"/>
          </a:p>
        </p:txBody>
      </p:sp>
      <p:sp>
        <p:nvSpPr>
          <p:cNvPr id="4" name="Slide Number Placeholder 3"/>
          <p:cNvSpPr>
            <a:spLocks noGrp="1"/>
          </p:cNvSpPr>
          <p:nvPr>
            <p:ph type="sldNum" sz="quarter" idx="10"/>
          </p:nvPr>
        </p:nvSpPr>
        <p:spPr/>
        <p:txBody>
          <a:bodyPr/>
          <a:lstStyle/>
          <a:p>
            <a:fld id="{BC9344A0-FD41-4E68-BFF6-658402052A9C}" type="slidenum">
              <a:rPr lang="en-US" smtClean="0"/>
              <a:t>12</a:t>
            </a:fld>
            <a:endParaRPr lang="en-US"/>
          </a:p>
        </p:txBody>
      </p:sp>
    </p:spTree>
    <p:extLst>
      <p:ext uri="{BB962C8B-B14F-4D97-AF65-F5344CB8AC3E}">
        <p14:creationId xmlns:p14="http://schemas.microsoft.com/office/powerpoint/2010/main" val="320024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a:solidFill>
                  <a:schemeClr val="tx1"/>
                </a:solidFill>
                <a:effectLst/>
                <a:latin typeface="+mn-lt"/>
                <a:ea typeface="+mn-ea"/>
                <a:cs typeface="+mn-cs"/>
              </a:rPr>
              <a:t>A proportional-integral-derivative or PID controller performs much the same function as a thermostat but with a more elaborate algorithm for determining its output. It looks at the current value of the error, the integral of the error over a recent time interval, and the current derivative of the error signal to determine not only how much of a correction to apply, but for how long.</a:t>
            </a:r>
            <a:endParaRPr lang="en-NZ" dirty="0"/>
          </a:p>
        </p:txBody>
      </p:sp>
      <p:sp>
        <p:nvSpPr>
          <p:cNvPr id="4" name="Slide Number Placeholder 3"/>
          <p:cNvSpPr>
            <a:spLocks noGrp="1"/>
          </p:cNvSpPr>
          <p:nvPr>
            <p:ph type="sldNum" sz="quarter" idx="10"/>
          </p:nvPr>
        </p:nvSpPr>
        <p:spPr/>
        <p:txBody>
          <a:bodyPr/>
          <a:lstStyle/>
          <a:p>
            <a:fld id="{BC9344A0-FD41-4E68-BFF6-658402052A9C}" type="slidenum">
              <a:rPr lang="en-US" smtClean="0"/>
              <a:t>13</a:t>
            </a:fld>
            <a:endParaRPr lang="en-US"/>
          </a:p>
        </p:txBody>
      </p:sp>
    </p:spTree>
    <p:extLst>
      <p:ext uri="{BB962C8B-B14F-4D97-AF65-F5344CB8AC3E}">
        <p14:creationId xmlns:p14="http://schemas.microsoft.com/office/powerpoint/2010/main" val="1203861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Let’s imagine the temperature PV in our house is higher than the SP. It is too hot. The air-con is switched on and the temperature drops.</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The sensor picks up the lower temperature, feeds that back to the controller, the controller sees that the “temperature error” is not as great because the PV (temperature) has dropped and the air con is turned down a little.</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This process is repeated until the house has cooled down to 22°C and there is no error.</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Then a disturbance hits the system and the controller has to kick in again.</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In our house the disturbance may be the sun beating down on the roof, raising the temperature of the air inside.</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So that’s a really, really basic overview of a simple feedback control system.</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Unfortunately, in the real world we need a controller that is a bit more complicated than the one described above, if we want top performance from our loops.</a:t>
            </a:r>
          </a:p>
          <a:p>
            <a:endParaRPr lang="en-NZ" dirty="0"/>
          </a:p>
        </p:txBody>
      </p:sp>
      <p:sp>
        <p:nvSpPr>
          <p:cNvPr id="4" name="Slide Number Placeholder 3"/>
          <p:cNvSpPr>
            <a:spLocks noGrp="1"/>
          </p:cNvSpPr>
          <p:nvPr>
            <p:ph type="sldNum" sz="quarter" idx="10"/>
          </p:nvPr>
        </p:nvSpPr>
        <p:spPr/>
        <p:txBody>
          <a:bodyPr/>
          <a:lstStyle/>
          <a:p>
            <a:fld id="{BC9344A0-FD41-4E68-BFF6-658402052A9C}" type="slidenum">
              <a:rPr lang="en-US" smtClean="0"/>
              <a:t>15</a:t>
            </a:fld>
            <a:endParaRPr lang="en-US"/>
          </a:p>
        </p:txBody>
      </p:sp>
    </p:spTree>
    <p:extLst>
      <p:ext uri="{BB962C8B-B14F-4D97-AF65-F5344CB8AC3E}">
        <p14:creationId xmlns:p14="http://schemas.microsoft.com/office/powerpoint/2010/main" val="1484546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The way to adjust how much Integral Action you have is by adjusting a term called “minutes per repeat”. Not a very intuitive name is it?</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So where does this strange name come from? It is a measure of how long it will take for the Integral Action to match the Proportional Action.</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In other words, if the output of the proportional box on the diagram above is 20%, the repeat time is the time it will take for the output of the Integral box to get to 20% too.</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And the important point to note is that the “bigger” integral action, the quicker it will get this 20% value. That is, it will take fewer minutes to get there, so the “minutes per repeat” value will be smaller.</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In other words the smaller the “minutes per repeat” is the bigger the integral action.</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To make things a bit more intuitive, a lot of controllers use an alternative unit of “repeats per minute” which is obviously the inverse of “minutes per repeat”.</a:t>
            </a:r>
          </a:p>
          <a:p>
            <a:pPr marL="171450" indent="-171450">
              <a:buFont typeface="Arial" panose="020B0604020202020204" pitchFamily="34" charset="0"/>
              <a:buChar char="•"/>
            </a:pPr>
            <a:r>
              <a:rPr lang="en-NZ" sz="1200" b="0" i="0" kern="1200" dirty="0">
                <a:solidFill>
                  <a:schemeClr val="tx1"/>
                </a:solidFill>
                <a:effectLst/>
                <a:latin typeface="+mn-lt"/>
                <a:ea typeface="+mn-ea"/>
                <a:cs typeface="+mn-cs"/>
              </a:rPr>
              <a:t>The nice thing about “repeats per minute” is that the bigger it is - the bigger the resulting Integral action is.</a:t>
            </a:r>
          </a:p>
          <a:p>
            <a:endParaRPr lang="en-NZ" dirty="0"/>
          </a:p>
        </p:txBody>
      </p:sp>
      <p:sp>
        <p:nvSpPr>
          <p:cNvPr id="4" name="Slide Number Placeholder 3"/>
          <p:cNvSpPr>
            <a:spLocks noGrp="1"/>
          </p:cNvSpPr>
          <p:nvPr>
            <p:ph type="sldNum" sz="quarter" idx="10"/>
          </p:nvPr>
        </p:nvSpPr>
        <p:spPr/>
        <p:txBody>
          <a:bodyPr/>
          <a:lstStyle/>
          <a:p>
            <a:fld id="{BC9344A0-FD41-4E68-BFF6-658402052A9C}" type="slidenum">
              <a:rPr lang="en-US" smtClean="0"/>
              <a:t>21</a:t>
            </a:fld>
            <a:endParaRPr lang="en-US"/>
          </a:p>
        </p:txBody>
      </p:sp>
    </p:spTree>
    <p:extLst>
      <p:ext uri="{BB962C8B-B14F-4D97-AF65-F5344CB8AC3E}">
        <p14:creationId xmlns:p14="http://schemas.microsoft.com/office/powerpoint/2010/main" val="293959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BC9344A0-FD41-4E68-BFF6-658402052A9C}" type="slidenum">
              <a:rPr lang="en-US" smtClean="0"/>
              <a:t>24</a:t>
            </a:fld>
            <a:endParaRPr lang="en-US"/>
          </a:p>
        </p:txBody>
      </p:sp>
    </p:spTree>
    <p:extLst>
      <p:ext uri="{BB962C8B-B14F-4D97-AF65-F5344CB8AC3E}">
        <p14:creationId xmlns:p14="http://schemas.microsoft.com/office/powerpoint/2010/main" val="1682669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5B2B26-5A80-4B51-A933-683E556ACB9A}"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083E0-282E-4162-BFEC-6D0EF42A3F41}" type="slidenum">
              <a:rPr lang="en-US" smtClean="0"/>
              <a:t>‹#›</a:t>
            </a:fld>
            <a:endParaRPr lang="en-US"/>
          </a:p>
        </p:txBody>
      </p:sp>
    </p:spTree>
    <p:extLst>
      <p:ext uri="{BB962C8B-B14F-4D97-AF65-F5344CB8AC3E}">
        <p14:creationId xmlns:p14="http://schemas.microsoft.com/office/powerpoint/2010/main" val="244823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B2B26-5A80-4B51-A933-683E556ACB9A}"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083E0-282E-4162-BFEC-6D0EF42A3F41}" type="slidenum">
              <a:rPr lang="en-US" smtClean="0"/>
              <a:t>‹#›</a:t>
            </a:fld>
            <a:endParaRPr lang="en-US"/>
          </a:p>
        </p:txBody>
      </p:sp>
    </p:spTree>
    <p:extLst>
      <p:ext uri="{BB962C8B-B14F-4D97-AF65-F5344CB8AC3E}">
        <p14:creationId xmlns:p14="http://schemas.microsoft.com/office/powerpoint/2010/main" val="352273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B2B26-5A80-4B51-A933-683E556ACB9A}"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083E0-282E-4162-BFEC-6D0EF42A3F41}" type="slidenum">
              <a:rPr lang="en-US" smtClean="0"/>
              <a:t>‹#›</a:t>
            </a:fld>
            <a:endParaRPr lang="en-US"/>
          </a:p>
        </p:txBody>
      </p:sp>
    </p:spTree>
    <p:extLst>
      <p:ext uri="{BB962C8B-B14F-4D97-AF65-F5344CB8AC3E}">
        <p14:creationId xmlns:p14="http://schemas.microsoft.com/office/powerpoint/2010/main" val="275974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7179" y="101515"/>
            <a:ext cx="8377880" cy="691162"/>
          </a:xfrm>
        </p:spPr>
        <p:txBody>
          <a:bodyPr/>
          <a:lstStyle/>
          <a:p>
            <a:r>
              <a:rPr lang="en-US" dirty="0"/>
              <a:t>Click to edit Master title style</a:t>
            </a:r>
          </a:p>
        </p:txBody>
      </p:sp>
      <p:sp>
        <p:nvSpPr>
          <p:cNvPr id="3" name="Content Placeholder 2"/>
          <p:cNvSpPr>
            <a:spLocks noGrp="1"/>
          </p:cNvSpPr>
          <p:nvPr>
            <p:ph idx="1"/>
          </p:nvPr>
        </p:nvSpPr>
        <p:spPr>
          <a:xfrm>
            <a:off x="387179" y="972065"/>
            <a:ext cx="8377880" cy="5204898"/>
          </a:xfrm>
        </p:spPr>
        <p:txBody>
          <a:bodyPr/>
          <a:lstStyle>
            <a:lvl2pPr marL="685800" indent="-228600">
              <a:buFont typeface="Calibri" panose="020F050202020403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v"/>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55B2B26-5A80-4B51-A933-683E556ACB9A}"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083E0-282E-4162-BFEC-6D0EF42A3F41}" type="slidenum">
              <a:rPr lang="en-US" smtClean="0"/>
              <a:t>‹#›</a:t>
            </a:fld>
            <a:endParaRPr lang="en-US"/>
          </a:p>
        </p:txBody>
      </p:sp>
    </p:spTree>
    <p:extLst>
      <p:ext uri="{BB962C8B-B14F-4D97-AF65-F5344CB8AC3E}">
        <p14:creationId xmlns:p14="http://schemas.microsoft.com/office/powerpoint/2010/main" val="815694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5B2B26-5A80-4B51-A933-683E556ACB9A}"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083E0-282E-4162-BFEC-6D0EF42A3F41}" type="slidenum">
              <a:rPr lang="en-US" smtClean="0"/>
              <a:t>‹#›</a:t>
            </a:fld>
            <a:endParaRPr lang="en-US"/>
          </a:p>
        </p:txBody>
      </p:sp>
    </p:spTree>
    <p:extLst>
      <p:ext uri="{BB962C8B-B14F-4D97-AF65-F5344CB8AC3E}">
        <p14:creationId xmlns:p14="http://schemas.microsoft.com/office/powerpoint/2010/main" val="101820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5B2B26-5A80-4B51-A933-683E556ACB9A}"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083E0-282E-4162-BFEC-6D0EF42A3F41}" type="slidenum">
              <a:rPr lang="en-US" smtClean="0"/>
              <a:t>‹#›</a:t>
            </a:fld>
            <a:endParaRPr lang="en-US"/>
          </a:p>
        </p:txBody>
      </p:sp>
    </p:spTree>
    <p:extLst>
      <p:ext uri="{BB962C8B-B14F-4D97-AF65-F5344CB8AC3E}">
        <p14:creationId xmlns:p14="http://schemas.microsoft.com/office/powerpoint/2010/main" val="10134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5B2B26-5A80-4B51-A933-683E556ACB9A}"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9083E0-282E-4162-BFEC-6D0EF42A3F41}" type="slidenum">
              <a:rPr lang="en-US" smtClean="0"/>
              <a:t>‹#›</a:t>
            </a:fld>
            <a:endParaRPr lang="en-US"/>
          </a:p>
        </p:txBody>
      </p:sp>
    </p:spTree>
    <p:extLst>
      <p:ext uri="{BB962C8B-B14F-4D97-AF65-F5344CB8AC3E}">
        <p14:creationId xmlns:p14="http://schemas.microsoft.com/office/powerpoint/2010/main" val="173439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5B2B26-5A80-4B51-A933-683E556ACB9A}"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9083E0-282E-4162-BFEC-6D0EF42A3F41}" type="slidenum">
              <a:rPr lang="en-US" smtClean="0"/>
              <a:t>‹#›</a:t>
            </a:fld>
            <a:endParaRPr lang="en-US"/>
          </a:p>
        </p:txBody>
      </p:sp>
    </p:spTree>
    <p:extLst>
      <p:ext uri="{BB962C8B-B14F-4D97-AF65-F5344CB8AC3E}">
        <p14:creationId xmlns:p14="http://schemas.microsoft.com/office/powerpoint/2010/main" val="155766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B2B26-5A80-4B51-A933-683E556ACB9A}"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9083E0-282E-4162-BFEC-6D0EF42A3F41}" type="slidenum">
              <a:rPr lang="en-US" smtClean="0"/>
              <a:t>‹#›</a:t>
            </a:fld>
            <a:endParaRPr lang="en-US"/>
          </a:p>
        </p:txBody>
      </p:sp>
    </p:spTree>
    <p:extLst>
      <p:ext uri="{BB962C8B-B14F-4D97-AF65-F5344CB8AC3E}">
        <p14:creationId xmlns:p14="http://schemas.microsoft.com/office/powerpoint/2010/main" val="381710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5B2B26-5A80-4B51-A933-683E556ACB9A}"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083E0-282E-4162-BFEC-6D0EF42A3F41}" type="slidenum">
              <a:rPr lang="en-US" smtClean="0"/>
              <a:t>‹#›</a:t>
            </a:fld>
            <a:endParaRPr lang="en-US"/>
          </a:p>
        </p:txBody>
      </p:sp>
    </p:spTree>
    <p:extLst>
      <p:ext uri="{BB962C8B-B14F-4D97-AF65-F5344CB8AC3E}">
        <p14:creationId xmlns:p14="http://schemas.microsoft.com/office/powerpoint/2010/main" val="252233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5B2B26-5A80-4B51-A933-683E556ACB9A}"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083E0-282E-4162-BFEC-6D0EF42A3F41}" type="slidenum">
              <a:rPr lang="en-US" smtClean="0"/>
              <a:t>‹#›</a:t>
            </a:fld>
            <a:endParaRPr lang="en-US"/>
          </a:p>
        </p:txBody>
      </p:sp>
    </p:spTree>
    <p:extLst>
      <p:ext uri="{BB962C8B-B14F-4D97-AF65-F5344CB8AC3E}">
        <p14:creationId xmlns:p14="http://schemas.microsoft.com/office/powerpoint/2010/main" val="68939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B2B26-5A80-4B51-A933-683E556ACB9A}" type="datetimeFigureOut">
              <a:rPr lang="en-US" smtClean="0"/>
              <a:t>7/25/2020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083E0-282E-4162-BFEC-6D0EF42A3F41}" type="slidenum">
              <a:rPr lang="en-US" smtClean="0"/>
              <a:t>‹#›</a:t>
            </a:fld>
            <a:endParaRPr lang="en-US"/>
          </a:p>
        </p:txBody>
      </p:sp>
    </p:spTree>
    <p:extLst>
      <p:ext uri="{BB962C8B-B14F-4D97-AF65-F5344CB8AC3E}">
        <p14:creationId xmlns:p14="http://schemas.microsoft.com/office/powerpoint/2010/main" val="4256388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8.png"/><Relationship Id="rId7" Type="http://schemas.openxmlformats.org/officeDocument/2006/relationships/image" Target="../media/image100.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mathsisfun.com/calculus/integral-approximation-calculator.html" TargetMode="External"/><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9.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Integral calculus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2917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Intuition of integration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7179" y="838333"/>
                <a:ext cx="8571470" cy="575344"/>
              </a:xfrm>
            </p:spPr>
            <p:txBody>
              <a:bodyPr>
                <a:normAutofit fontScale="70000" lnSpcReduction="20000"/>
              </a:bodyPr>
              <a:lstStyle/>
              <a:p>
                <a:r>
                  <a:rPr lang="en-US" dirty="0"/>
                  <a:t>Suppose we know the equation for circumference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oMath>
                </a14:m>
                <a:r>
                  <a:rPr lang="en-US" dirty="0"/>
                  <a:t>) and want to figure out the equation for area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7179" y="838333"/>
                <a:ext cx="8571470" cy="575344"/>
              </a:xfrm>
              <a:blipFill>
                <a:blip r:embed="rId2"/>
                <a:stretch>
                  <a:fillRect l="-640" t="-20213" r="-996" b="-11702"/>
                </a:stretch>
              </a:blipFill>
            </p:spPr>
            <p:txBody>
              <a:bodyPr/>
              <a:lstStyle/>
              <a:p>
                <a:r>
                  <a:rPr lang="en-NZ">
                    <a:noFill/>
                  </a:rPr>
                  <a:t> </a:t>
                </a:r>
              </a:p>
            </p:txBody>
          </p:sp>
        </mc:Fallback>
      </mc:AlternateContent>
      <p:pic>
        <p:nvPicPr>
          <p:cNvPr id="4" name="Picture 3"/>
          <p:cNvPicPr>
            <a:picLocks noChangeAspect="1"/>
          </p:cNvPicPr>
          <p:nvPr/>
        </p:nvPicPr>
        <p:blipFill rotWithShape="1">
          <a:blip r:embed="rId3"/>
          <a:srcRect t="28211"/>
          <a:stretch/>
        </p:blipFill>
        <p:spPr>
          <a:xfrm>
            <a:off x="369158" y="1437027"/>
            <a:ext cx="4206961" cy="1533747"/>
          </a:xfrm>
          <a:prstGeom prst="rect">
            <a:avLst/>
          </a:prstGeom>
        </p:spPr>
      </p:pic>
      <p:sp>
        <p:nvSpPr>
          <p:cNvPr id="5" name="Content Placeholder 2"/>
          <p:cNvSpPr txBox="1">
            <a:spLocks/>
          </p:cNvSpPr>
          <p:nvPr/>
        </p:nvSpPr>
        <p:spPr>
          <a:xfrm>
            <a:off x="65905" y="3615124"/>
            <a:ext cx="4975653" cy="107915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v"/>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realize that a disc is really just a bunch of rings put together. Similar to a tree trunk</a:t>
            </a:r>
          </a:p>
        </p:txBody>
      </p:sp>
      <p:pic>
        <p:nvPicPr>
          <p:cNvPr id="6" name="Picture 5"/>
          <p:cNvPicPr>
            <a:picLocks noChangeAspect="1"/>
          </p:cNvPicPr>
          <p:nvPr/>
        </p:nvPicPr>
        <p:blipFill rotWithShape="1">
          <a:blip r:embed="rId4"/>
          <a:srcRect t="27770"/>
          <a:stretch/>
        </p:blipFill>
        <p:spPr>
          <a:xfrm>
            <a:off x="387179" y="4843177"/>
            <a:ext cx="4533900" cy="1726856"/>
          </a:xfrm>
          <a:prstGeom prst="rect">
            <a:avLst/>
          </a:prstGeom>
        </p:spPr>
      </p:pic>
      <p:pic>
        <p:nvPicPr>
          <p:cNvPr id="7" name="Picture 6"/>
          <p:cNvPicPr>
            <a:picLocks noChangeAspect="1"/>
          </p:cNvPicPr>
          <p:nvPr/>
        </p:nvPicPr>
        <p:blipFill rotWithShape="1">
          <a:blip r:embed="rId5"/>
          <a:srcRect r="2024"/>
          <a:stretch/>
        </p:blipFill>
        <p:spPr>
          <a:xfrm>
            <a:off x="5041558" y="1173594"/>
            <a:ext cx="4053196" cy="3669583"/>
          </a:xfrm>
          <a:prstGeom prst="rect">
            <a:avLst/>
          </a:prstGeom>
        </p:spPr>
      </p:pic>
      <p:cxnSp>
        <p:nvCxnSpPr>
          <p:cNvPr id="10" name="Straight Connector 9"/>
          <p:cNvCxnSpPr/>
          <p:nvPr/>
        </p:nvCxnSpPr>
        <p:spPr>
          <a:xfrm>
            <a:off x="877330" y="1964724"/>
            <a:ext cx="40777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877330" y="1687725"/>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877330" y="1687725"/>
                <a:ext cx="166969" cy="276999"/>
              </a:xfrm>
              <a:prstGeom prst="rect">
                <a:avLst/>
              </a:prstGeom>
              <a:blipFill>
                <a:blip r:embed="rId7"/>
                <a:stretch>
                  <a:fillRect l="-22222" r="-18519"/>
                </a:stretch>
              </a:blipFill>
            </p:spPr>
            <p:txBody>
              <a:bodyPr/>
              <a:lstStyle/>
              <a:p>
                <a:r>
                  <a:rPr lang="en-US">
                    <a:noFill/>
                  </a:rPr>
                  <a:t> </a:t>
                </a:r>
              </a:p>
            </p:txBody>
          </p:sp>
        </mc:Fallback>
      </mc:AlternateContent>
      <p:sp>
        <p:nvSpPr>
          <p:cNvPr id="9" name="TextBox 8"/>
          <p:cNvSpPr txBox="1"/>
          <p:nvPr/>
        </p:nvSpPr>
        <p:spPr>
          <a:xfrm>
            <a:off x="387179" y="2970774"/>
            <a:ext cx="984421" cy="307777"/>
          </a:xfrm>
          <a:prstGeom prst="rect">
            <a:avLst/>
          </a:prstGeom>
          <a:noFill/>
        </p:spPr>
        <p:txBody>
          <a:bodyPr wrap="square" rtlCol="0">
            <a:spAutoFit/>
          </a:bodyPr>
          <a:lstStyle/>
          <a:p>
            <a:r>
              <a:rPr lang="en-NZ" sz="1400" dirty="0"/>
              <a:t>perimeter</a:t>
            </a:r>
          </a:p>
        </p:txBody>
      </p:sp>
      <p:sp>
        <p:nvSpPr>
          <p:cNvPr id="12" name="TextBox 11"/>
          <p:cNvSpPr txBox="1"/>
          <p:nvPr/>
        </p:nvSpPr>
        <p:spPr>
          <a:xfrm>
            <a:off x="1666106" y="2965781"/>
            <a:ext cx="570467" cy="307777"/>
          </a:xfrm>
          <a:prstGeom prst="rect">
            <a:avLst/>
          </a:prstGeom>
          <a:noFill/>
        </p:spPr>
        <p:txBody>
          <a:bodyPr wrap="square" rtlCol="0">
            <a:spAutoFit/>
          </a:bodyPr>
          <a:lstStyle/>
          <a:p>
            <a:r>
              <a:rPr lang="en-NZ" sz="1400" dirty="0"/>
              <a:t>area</a:t>
            </a:r>
          </a:p>
        </p:txBody>
      </p:sp>
      <p:sp>
        <p:nvSpPr>
          <p:cNvPr id="13" name="TextBox 12"/>
          <p:cNvSpPr txBox="1"/>
          <p:nvPr/>
        </p:nvSpPr>
        <p:spPr>
          <a:xfrm>
            <a:off x="2553731" y="2860556"/>
            <a:ext cx="864973" cy="523220"/>
          </a:xfrm>
          <a:prstGeom prst="rect">
            <a:avLst/>
          </a:prstGeom>
          <a:noFill/>
        </p:spPr>
        <p:txBody>
          <a:bodyPr wrap="square" rtlCol="0">
            <a:spAutoFit/>
          </a:bodyPr>
          <a:lstStyle/>
          <a:p>
            <a:pPr algn="ctr"/>
            <a:r>
              <a:rPr lang="en-NZ" sz="1400" dirty="0"/>
              <a:t>shell surface</a:t>
            </a:r>
          </a:p>
        </p:txBody>
      </p:sp>
      <p:sp>
        <p:nvSpPr>
          <p:cNvPr id="14" name="TextBox 13"/>
          <p:cNvSpPr txBox="1"/>
          <p:nvPr/>
        </p:nvSpPr>
        <p:spPr>
          <a:xfrm>
            <a:off x="3700850" y="3008385"/>
            <a:ext cx="864973" cy="307777"/>
          </a:xfrm>
          <a:prstGeom prst="rect">
            <a:avLst/>
          </a:prstGeom>
          <a:noFill/>
        </p:spPr>
        <p:txBody>
          <a:bodyPr wrap="square" rtlCol="0">
            <a:spAutoFit/>
          </a:bodyPr>
          <a:lstStyle/>
          <a:p>
            <a:pPr algn="ctr"/>
            <a:r>
              <a:rPr lang="en-NZ" sz="1400" dirty="0"/>
              <a:t>volume</a:t>
            </a:r>
          </a:p>
        </p:txBody>
      </p:sp>
      <mc:AlternateContent xmlns:mc="http://schemas.openxmlformats.org/markup-compatibility/2006" xmlns:a14="http://schemas.microsoft.com/office/drawing/2010/main">
        <mc:Choice Requires="a14">
          <p:sp>
            <p:nvSpPr>
              <p:cNvPr id="15" name="TextBox 14"/>
              <p:cNvSpPr txBox="1"/>
              <p:nvPr/>
            </p:nvSpPr>
            <p:spPr>
              <a:xfrm>
                <a:off x="5843536" y="5498597"/>
                <a:ext cx="2606171" cy="9337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rPr>
                            <m:t>𝑟</m:t>
                          </m:r>
                        </m:sup>
                        <m:e>
                          <m:r>
                            <a:rPr lang="en-US" sz="2800" b="0" i="1" smtClean="0">
                              <a:latin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𝜋</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𝑟</m:t>
                              </m:r>
                            </m:e>
                            <m:sup>
                              <m:r>
                                <a:rPr lang="en-US" sz="2800" b="0" i="1" smtClean="0">
                                  <a:latin typeface="Cambria Math" panose="02040503050406030204" pitchFamily="18" charset="0"/>
                                  <a:ea typeface="Cambria Math" panose="02040503050406030204" pitchFamily="18" charset="0"/>
                                </a:rPr>
                                <m:t>2</m:t>
                              </m:r>
                            </m:sup>
                          </m:sSup>
                        </m:e>
                      </m:nary>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843536" y="5498597"/>
                <a:ext cx="2606171" cy="93371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07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23" y="385721"/>
            <a:ext cx="8377880" cy="691162"/>
          </a:xfrm>
        </p:spPr>
        <p:txBody>
          <a:bodyPr>
            <a:normAutofit fontScale="90000"/>
          </a:bodyPr>
          <a:lstStyle/>
          <a:p>
            <a:r>
              <a:rPr lang="en-US" dirty="0"/>
              <a:t>Calculus expands the concept of multiplication and division</a:t>
            </a:r>
            <a:endParaRPr lang="en-US" b="1" dirty="0"/>
          </a:p>
        </p:txBody>
      </p:sp>
      <p:pic>
        <p:nvPicPr>
          <p:cNvPr id="4" name="Picture 3"/>
          <p:cNvPicPr>
            <a:picLocks noChangeAspect="1"/>
          </p:cNvPicPr>
          <p:nvPr/>
        </p:nvPicPr>
        <p:blipFill rotWithShape="1">
          <a:blip r:embed="rId2"/>
          <a:srcRect r="65298"/>
          <a:stretch/>
        </p:blipFill>
        <p:spPr>
          <a:xfrm>
            <a:off x="245590" y="2841626"/>
            <a:ext cx="2102194" cy="3514725"/>
          </a:xfrm>
          <a:prstGeom prst="rect">
            <a:avLst/>
          </a:prstGeom>
        </p:spPr>
      </p:pic>
      <p:pic>
        <p:nvPicPr>
          <p:cNvPr id="5" name="Picture 4"/>
          <p:cNvPicPr>
            <a:picLocks noChangeAspect="1"/>
          </p:cNvPicPr>
          <p:nvPr/>
        </p:nvPicPr>
        <p:blipFill rotWithShape="1">
          <a:blip r:embed="rId3"/>
          <a:srcRect b="46627"/>
          <a:stretch/>
        </p:blipFill>
        <p:spPr>
          <a:xfrm>
            <a:off x="5652701" y="2873999"/>
            <a:ext cx="914855" cy="1858639"/>
          </a:xfrm>
          <a:prstGeom prst="rect">
            <a:avLst/>
          </a:prstGeom>
        </p:spPr>
      </p:pic>
      <p:pic>
        <p:nvPicPr>
          <p:cNvPr id="6" name="Picture 5"/>
          <p:cNvPicPr>
            <a:picLocks noChangeAspect="1"/>
          </p:cNvPicPr>
          <p:nvPr/>
        </p:nvPicPr>
        <p:blipFill rotWithShape="1">
          <a:blip r:embed="rId2"/>
          <a:srcRect l="45445"/>
          <a:stretch/>
        </p:blipFill>
        <p:spPr>
          <a:xfrm>
            <a:off x="2347784" y="2841625"/>
            <a:ext cx="3304917" cy="3514725"/>
          </a:xfrm>
          <a:prstGeom prst="rect">
            <a:avLst/>
          </a:prstGeom>
        </p:spPr>
      </p:pic>
      <p:pic>
        <p:nvPicPr>
          <p:cNvPr id="7" name="Picture 6"/>
          <p:cNvPicPr>
            <a:picLocks noChangeAspect="1"/>
          </p:cNvPicPr>
          <p:nvPr/>
        </p:nvPicPr>
        <p:blipFill>
          <a:blip r:embed="rId4"/>
          <a:stretch>
            <a:fillRect/>
          </a:stretch>
        </p:blipFill>
        <p:spPr>
          <a:xfrm>
            <a:off x="6687580" y="3053214"/>
            <a:ext cx="2456420" cy="487049"/>
          </a:xfrm>
          <a:prstGeom prst="rect">
            <a:avLst/>
          </a:prstGeom>
        </p:spPr>
      </p:pic>
      <p:sp>
        <p:nvSpPr>
          <p:cNvPr id="9" name="TextBox 8"/>
          <p:cNvSpPr txBox="1"/>
          <p:nvPr/>
        </p:nvSpPr>
        <p:spPr>
          <a:xfrm>
            <a:off x="135924" y="2199503"/>
            <a:ext cx="1160763" cy="369332"/>
          </a:xfrm>
          <a:prstGeom prst="rect">
            <a:avLst/>
          </a:prstGeom>
          <a:noFill/>
        </p:spPr>
        <p:txBody>
          <a:bodyPr wrap="square" rtlCol="0">
            <a:spAutoFit/>
          </a:bodyPr>
          <a:lstStyle/>
          <a:p>
            <a:r>
              <a:rPr lang="en-US" dirty="0"/>
              <a:t>operation</a:t>
            </a:r>
          </a:p>
        </p:txBody>
      </p:sp>
      <p:sp>
        <p:nvSpPr>
          <p:cNvPr id="10" name="TextBox 9"/>
          <p:cNvSpPr txBox="1"/>
          <p:nvPr/>
        </p:nvSpPr>
        <p:spPr>
          <a:xfrm>
            <a:off x="1296687" y="2199503"/>
            <a:ext cx="1160763" cy="369332"/>
          </a:xfrm>
          <a:prstGeom prst="rect">
            <a:avLst/>
          </a:prstGeom>
          <a:noFill/>
        </p:spPr>
        <p:txBody>
          <a:bodyPr wrap="square" rtlCol="0">
            <a:spAutoFit/>
          </a:bodyPr>
          <a:lstStyle/>
          <a:p>
            <a:r>
              <a:rPr lang="en-US" dirty="0"/>
              <a:t>notation</a:t>
            </a:r>
          </a:p>
        </p:txBody>
      </p:sp>
      <p:sp>
        <p:nvSpPr>
          <p:cNvPr id="11" name="TextBox 10"/>
          <p:cNvSpPr txBox="1"/>
          <p:nvPr/>
        </p:nvSpPr>
        <p:spPr>
          <a:xfrm>
            <a:off x="2457450" y="2199503"/>
            <a:ext cx="1459642" cy="369332"/>
          </a:xfrm>
          <a:prstGeom prst="rect">
            <a:avLst/>
          </a:prstGeom>
          <a:noFill/>
        </p:spPr>
        <p:txBody>
          <a:bodyPr wrap="square" rtlCol="0">
            <a:spAutoFit/>
          </a:bodyPr>
          <a:lstStyle/>
          <a:p>
            <a:r>
              <a:rPr lang="en-US" dirty="0"/>
              <a:t>explanation</a:t>
            </a:r>
          </a:p>
        </p:txBody>
      </p:sp>
      <p:sp>
        <p:nvSpPr>
          <p:cNvPr id="12" name="TextBox 11"/>
          <p:cNvSpPr txBox="1"/>
          <p:nvPr/>
        </p:nvSpPr>
        <p:spPr>
          <a:xfrm>
            <a:off x="5541489" y="2058899"/>
            <a:ext cx="1365937" cy="646331"/>
          </a:xfrm>
          <a:prstGeom prst="rect">
            <a:avLst/>
          </a:prstGeom>
          <a:noFill/>
        </p:spPr>
        <p:txBody>
          <a:bodyPr wrap="square" rtlCol="0">
            <a:spAutoFit/>
          </a:bodyPr>
          <a:lstStyle/>
          <a:p>
            <a:r>
              <a:rPr lang="en-US" dirty="0"/>
              <a:t>Illustrative diagram</a:t>
            </a:r>
          </a:p>
        </p:txBody>
      </p:sp>
      <p:sp>
        <p:nvSpPr>
          <p:cNvPr id="13" name="TextBox 12"/>
          <p:cNvSpPr txBox="1"/>
          <p:nvPr/>
        </p:nvSpPr>
        <p:spPr>
          <a:xfrm>
            <a:off x="7203990" y="2199503"/>
            <a:ext cx="2100648" cy="369332"/>
          </a:xfrm>
          <a:prstGeom prst="rect">
            <a:avLst/>
          </a:prstGeom>
          <a:noFill/>
        </p:spPr>
        <p:txBody>
          <a:bodyPr wrap="square" rtlCol="0">
            <a:spAutoFit/>
          </a:bodyPr>
          <a:lstStyle/>
          <a:p>
            <a:r>
              <a:rPr lang="en-US" dirty="0"/>
              <a:t>Example formula</a:t>
            </a:r>
          </a:p>
        </p:txBody>
      </p:sp>
      <p:pic>
        <p:nvPicPr>
          <p:cNvPr id="14" name="Picture 13"/>
          <p:cNvPicPr>
            <a:picLocks noChangeAspect="1"/>
          </p:cNvPicPr>
          <p:nvPr/>
        </p:nvPicPr>
        <p:blipFill>
          <a:blip r:embed="rId5"/>
          <a:stretch>
            <a:fillRect/>
          </a:stretch>
        </p:blipFill>
        <p:spPr>
          <a:xfrm>
            <a:off x="6696382" y="4024642"/>
            <a:ext cx="2117026" cy="456459"/>
          </a:xfrm>
          <a:prstGeom prst="rect">
            <a:avLst/>
          </a:prstGeom>
        </p:spPr>
      </p:pic>
      <p:pic>
        <p:nvPicPr>
          <p:cNvPr id="15" name="Picture 14"/>
          <p:cNvPicPr>
            <a:picLocks noChangeAspect="1"/>
          </p:cNvPicPr>
          <p:nvPr/>
        </p:nvPicPr>
        <p:blipFill>
          <a:blip r:embed="rId6"/>
          <a:stretch>
            <a:fillRect/>
          </a:stretch>
        </p:blipFill>
        <p:spPr>
          <a:xfrm>
            <a:off x="6413993" y="4965480"/>
            <a:ext cx="2681803" cy="221899"/>
          </a:xfrm>
          <a:prstGeom prst="rect">
            <a:avLst/>
          </a:prstGeom>
        </p:spPr>
      </p:pic>
      <p:pic>
        <p:nvPicPr>
          <p:cNvPr id="16" name="Picture 15"/>
          <p:cNvPicPr>
            <a:picLocks noChangeAspect="1"/>
          </p:cNvPicPr>
          <p:nvPr/>
        </p:nvPicPr>
        <p:blipFill>
          <a:blip r:embed="rId7"/>
          <a:stretch>
            <a:fillRect/>
          </a:stretch>
        </p:blipFill>
        <p:spPr>
          <a:xfrm>
            <a:off x="6413993" y="5671758"/>
            <a:ext cx="2681803" cy="456955"/>
          </a:xfrm>
          <a:prstGeom prst="rect">
            <a:avLst/>
          </a:prstGeom>
        </p:spPr>
      </p:pic>
      <p:pic>
        <p:nvPicPr>
          <p:cNvPr id="17" name="Picture 16"/>
          <p:cNvPicPr>
            <a:picLocks noChangeAspect="1"/>
          </p:cNvPicPr>
          <p:nvPr/>
        </p:nvPicPr>
        <p:blipFill rotWithShape="1">
          <a:blip r:embed="rId3"/>
          <a:srcRect l="20713" t="50622" r="16986"/>
          <a:stretch/>
        </p:blipFill>
        <p:spPr>
          <a:xfrm>
            <a:off x="5684106" y="4695568"/>
            <a:ext cx="679622" cy="2050332"/>
          </a:xfrm>
          <a:prstGeom prst="rect">
            <a:avLst/>
          </a:prstGeom>
        </p:spPr>
      </p:pic>
    </p:spTree>
    <p:extLst>
      <p:ext uri="{BB962C8B-B14F-4D97-AF65-F5344CB8AC3E}">
        <p14:creationId xmlns:p14="http://schemas.microsoft.com/office/powerpoint/2010/main" val="3692435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Control theory</a:t>
            </a:r>
          </a:p>
        </p:txBody>
      </p:sp>
      <p:sp>
        <p:nvSpPr>
          <p:cNvPr id="3" name="Content Placeholder 2"/>
          <p:cNvSpPr>
            <a:spLocks noGrp="1"/>
          </p:cNvSpPr>
          <p:nvPr>
            <p:ph idx="1"/>
          </p:nvPr>
        </p:nvSpPr>
        <p:spPr>
          <a:xfrm>
            <a:off x="387179" y="972065"/>
            <a:ext cx="8377880" cy="3402227"/>
          </a:xfrm>
        </p:spPr>
        <p:txBody>
          <a:bodyPr>
            <a:normAutofit fontScale="92500" lnSpcReduction="20000"/>
          </a:bodyPr>
          <a:lstStyle/>
          <a:p>
            <a:r>
              <a:rPr lang="en-NZ" dirty="0"/>
              <a:t>Control theory in control systems engineering is a subfield of mathematics that deals with the control of continuously operating dynamical systems in engineered processes and machines.</a:t>
            </a:r>
          </a:p>
          <a:p>
            <a:r>
              <a:rPr lang="en-NZ" dirty="0"/>
              <a:t>A </a:t>
            </a:r>
            <a:r>
              <a:rPr lang="en-NZ" b="1" dirty="0"/>
              <a:t>feedback controller</a:t>
            </a:r>
            <a:r>
              <a:rPr lang="en-NZ" dirty="0"/>
              <a:t> is designed to generate an output that causes some corrective effort to be applied to a process so as to drive a measurable process variable towards a desired value known as the </a:t>
            </a:r>
            <a:r>
              <a:rPr lang="en-NZ" b="1" dirty="0"/>
              <a:t>setpoint</a:t>
            </a:r>
            <a:r>
              <a:rPr lang="en-NZ" dirty="0"/>
              <a:t>. </a:t>
            </a:r>
          </a:p>
          <a:p>
            <a:r>
              <a:rPr lang="en-NZ" dirty="0"/>
              <a:t>The </a:t>
            </a:r>
            <a:r>
              <a:rPr lang="en-NZ" b="1" dirty="0"/>
              <a:t>controller</a:t>
            </a:r>
            <a:r>
              <a:rPr lang="en-NZ" dirty="0"/>
              <a:t> uses an </a:t>
            </a:r>
            <a:r>
              <a:rPr lang="en-NZ" b="1" dirty="0"/>
              <a:t>actuator</a:t>
            </a:r>
            <a:r>
              <a:rPr lang="en-NZ" dirty="0"/>
              <a:t> to affect the process and a </a:t>
            </a:r>
            <a:r>
              <a:rPr lang="en-NZ" b="1" dirty="0"/>
              <a:t>sensor</a:t>
            </a:r>
            <a:r>
              <a:rPr lang="en-NZ" dirty="0"/>
              <a:t> to measure the results.</a:t>
            </a:r>
          </a:p>
        </p:txBody>
      </p:sp>
      <p:pic>
        <p:nvPicPr>
          <p:cNvPr id="5122" name="Picture 2" descr="https://github.com/kaiwhata/ENGR101-2016/raw/master/wiki-images/generalclosedlo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8670" y="4553680"/>
            <a:ext cx="6030097" cy="2183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517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Proportional-Integral-Derivative (PID) control</a:t>
            </a:r>
          </a:p>
        </p:txBody>
      </p:sp>
      <p:sp>
        <p:nvSpPr>
          <p:cNvPr id="3" name="Content Placeholder 2"/>
          <p:cNvSpPr>
            <a:spLocks noGrp="1"/>
          </p:cNvSpPr>
          <p:nvPr>
            <p:ph idx="1"/>
          </p:nvPr>
        </p:nvSpPr>
        <p:spPr>
          <a:xfrm>
            <a:off x="387179" y="972065"/>
            <a:ext cx="8377880" cy="3080951"/>
          </a:xfrm>
        </p:spPr>
        <p:txBody>
          <a:bodyPr>
            <a:normAutofit fontScale="70000" lnSpcReduction="20000"/>
          </a:bodyPr>
          <a:lstStyle/>
          <a:p>
            <a:r>
              <a:rPr lang="en-US" dirty="0"/>
              <a:t>Proportional-Integral-Derivative (PID) control is the most common control algorithm used in industry </a:t>
            </a:r>
          </a:p>
          <a:p>
            <a:r>
              <a:rPr lang="en-US" dirty="0"/>
              <a:t>PID describes a particular way of constructing your controller so it responds to changes in the error signal in a specific way</a:t>
            </a:r>
          </a:p>
          <a:p>
            <a:r>
              <a:rPr lang="en-NZ" dirty="0"/>
              <a:t>A PID (Proportional, Integral, Derivative) controller is a feedback system, stemming from control theory, that attempts to control a system or process. The PID controller calculates the error between a desired </a:t>
            </a:r>
            <a:r>
              <a:rPr lang="en-NZ" dirty="0" err="1"/>
              <a:t>setpoint</a:t>
            </a:r>
            <a:r>
              <a:rPr lang="en-NZ" dirty="0"/>
              <a:t> and a measured process variable. The controller continuously attempts to minimize this error over time by adjusting an output variable and recalculating the error.</a:t>
            </a:r>
          </a:p>
          <a:p>
            <a:r>
              <a:rPr lang="en-US" dirty="0"/>
              <a:t>It has been universally accepted as the standard algorithm for industrial control. </a:t>
            </a:r>
          </a:p>
        </p:txBody>
      </p:sp>
      <p:pic>
        <p:nvPicPr>
          <p:cNvPr id="6146" name="Picture 2" descr="https://github.com/kaiwhata/ENGR101-2016/raw/master/wiki-images/P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3827" y="4232404"/>
            <a:ext cx="6370423" cy="245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03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NZ" dirty="0"/>
            </a:br>
            <a:r>
              <a:rPr lang="en-NZ" b="1" dirty="0"/>
              <a:t>Example Applications</a:t>
            </a:r>
            <a:br>
              <a:rPr lang="en-NZ" dirty="0"/>
            </a:br>
            <a:endParaRPr lang="en-NZ" dirty="0"/>
          </a:p>
        </p:txBody>
      </p:sp>
      <p:sp>
        <p:nvSpPr>
          <p:cNvPr id="3" name="Content Placeholder 2"/>
          <p:cNvSpPr>
            <a:spLocks noGrp="1"/>
          </p:cNvSpPr>
          <p:nvPr>
            <p:ph idx="1"/>
          </p:nvPr>
        </p:nvSpPr>
        <p:spPr>
          <a:xfrm>
            <a:off x="387179" y="972065"/>
            <a:ext cx="8592920" cy="3185867"/>
          </a:xfrm>
        </p:spPr>
        <p:txBody>
          <a:bodyPr>
            <a:normAutofit fontScale="70000" lnSpcReduction="20000"/>
          </a:bodyPr>
          <a:lstStyle/>
          <a:p>
            <a:r>
              <a:rPr lang="en-NZ" b="1" dirty="0"/>
              <a:t>Temperature control</a:t>
            </a:r>
          </a:p>
          <a:p>
            <a:pPr lvl="1"/>
            <a:r>
              <a:rPr lang="en-NZ" dirty="0"/>
              <a:t>A PID can be used to continually measure and adjust temperature. The PID controller will measure the current temperature vs. the desired temperature and adjust the heat source in order to minimize the difference.</a:t>
            </a:r>
            <a:endParaRPr lang="en-NZ" b="1" dirty="0"/>
          </a:p>
          <a:p>
            <a:r>
              <a:rPr lang="en-NZ" b="1" dirty="0" err="1"/>
              <a:t>Automotives</a:t>
            </a:r>
            <a:r>
              <a:rPr lang="en-NZ" b="1" dirty="0"/>
              <a:t>:</a:t>
            </a:r>
          </a:p>
          <a:p>
            <a:pPr lvl="1"/>
            <a:r>
              <a:rPr lang="en-NZ" dirty="0"/>
              <a:t>PID controllers are useful in the automotive industry for maintaining a constant speed or separation distance during cruise control. The controller will measure the actual distance compared to the desired distance and adjust the speed in order to minimize the delta.</a:t>
            </a:r>
          </a:p>
          <a:p>
            <a:r>
              <a:rPr lang="en-NZ" b="1" dirty="0"/>
              <a:t>Robotics</a:t>
            </a:r>
          </a:p>
          <a:p>
            <a:pPr lvl="1"/>
            <a:r>
              <a:rPr lang="en-NZ" dirty="0"/>
              <a:t>PID controllers can help a robot achieve a desired movement or position. The PID controller will measure how far off the course the robot is, and adjust the steering to remain on the course.</a:t>
            </a:r>
          </a:p>
          <a:p>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2124" y="5074619"/>
            <a:ext cx="3691314" cy="1067642"/>
          </a:xfrm>
          <a:prstGeom prst="rect">
            <a:avLst/>
          </a:prstGeom>
        </p:spPr>
      </p:pic>
      <p:pic>
        <p:nvPicPr>
          <p:cNvPr id="6" name="Picture 5">
            <a:extLst>
              <a:ext uri="{FF2B5EF4-FFF2-40B4-BE49-F238E27FC236}">
                <a16:creationId xmlns:a16="http://schemas.microsoft.com/office/drawing/2014/main" id="{1B55A5DC-730D-48BC-94E7-AB2C5F70FADD}"/>
              </a:ext>
            </a:extLst>
          </p:cNvPr>
          <p:cNvPicPr>
            <a:picLocks noChangeAspect="1"/>
          </p:cNvPicPr>
          <p:nvPr/>
        </p:nvPicPr>
        <p:blipFill>
          <a:blip r:embed="rId3"/>
          <a:stretch>
            <a:fillRect/>
          </a:stretch>
        </p:blipFill>
        <p:spPr>
          <a:xfrm>
            <a:off x="304368" y="4278280"/>
            <a:ext cx="4508776" cy="2478205"/>
          </a:xfrm>
          <a:prstGeom prst="rect">
            <a:avLst/>
          </a:prstGeom>
        </p:spPr>
      </p:pic>
    </p:spTree>
    <p:extLst>
      <p:ext uri="{BB962C8B-B14F-4D97-AF65-F5344CB8AC3E}">
        <p14:creationId xmlns:p14="http://schemas.microsoft.com/office/powerpoint/2010/main" val="167042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Anatomy of a feedback control system</a:t>
            </a:r>
          </a:p>
        </p:txBody>
      </p:sp>
      <p:sp>
        <p:nvSpPr>
          <p:cNvPr id="3" name="Content Placeholder 2"/>
          <p:cNvSpPr>
            <a:spLocks noGrp="1"/>
          </p:cNvSpPr>
          <p:nvPr>
            <p:ph idx="1"/>
          </p:nvPr>
        </p:nvSpPr>
        <p:spPr>
          <a:xfrm>
            <a:off x="387179" y="972065"/>
            <a:ext cx="8377880" cy="3365157"/>
          </a:xfrm>
        </p:spPr>
        <p:txBody>
          <a:bodyPr>
            <a:normAutofit fontScale="62500" lnSpcReduction="20000"/>
          </a:bodyPr>
          <a:lstStyle/>
          <a:p>
            <a:r>
              <a:rPr lang="en-NZ" dirty="0"/>
              <a:t>The </a:t>
            </a:r>
            <a:r>
              <a:rPr lang="en-NZ" dirty="0" err="1"/>
              <a:t>Setpoint</a:t>
            </a:r>
            <a:r>
              <a:rPr lang="en-NZ" dirty="0"/>
              <a:t> (SP) is the value that we want the process to be.</a:t>
            </a:r>
          </a:p>
          <a:p>
            <a:r>
              <a:rPr lang="en-NZ" dirty="0"/>
              <a:t>For example, the temperature control system in our house may have a SP of 22°C. </a:t>
            </a:r>
          </a:p>
          <a:p>
            <a:r>
              <a:rPr lang="en-NZ" dirty="0"/>
              <a:t>This means that “we want the heating and cooling process in our house to achieve a steady temperature of as close to 22°C as possible”</a:t>
            </a:r>
          </a:p>
          <a:p>
            <a:r>
              <a:rPr lang="en-NZ" dirty="0"/>
              <a:t>The PID controller looks at the </a:t>
            </a:r>
            <a:r>
              <a:rPr lang="en-NZ" dirty="0" err="1"/>
              <a:t>setpoint</a:t>
            </a:r>
            <a:r>
              <a:rPr lang="en-NZ" dirty="0"/>
              <a:t> and compares it with the actual value of the Process Variable (PV) by means of the temperature sensor in the room and sees how close it is to 22°C.</a:t>
            </a:r>
          </a:p>
          <a:p>
            <a:r>
              <a:rPr lang="en-NZ" dirty="0"/>
              <a:t>If the SP and the PV are the same – then the controller doesn’t have to do anything, it will set its output to zero.</a:t>
            </a:r>
          </a:p>
          <a:p>
            <a:r>
              <a:rPr lang="en-NZ" dirty="0"/>
              <a:t>However, if there is a disparity between the SP and the PV we have an error and corrective action is needed. In our house this will either be cooling or heating depending on whether the PV is higher or lower than the SP respectively</a:t>
            </a:r>
          </a:p>
        </p:txBody>
      </p:sp>
      <p:pic>
        <p:nvPicPr>
          <p:cNvPr id="4" name="Picture 3"/>
          <p:cNvPicPr>
            <a:picLocks noChangeAspect="1"/>
          </p:cNvPicPr>
          <p:nvPr/>
        </p:nvPicPr>
        <p:blipFill rotWithShape="1">
          <a:blip r:embed="rId3"/>
          <a:srcRect t="7275" b="11059"/>
          <a:stretch/>
        </p:blipFill>
        <p:spPr>
          <a:xfrm>
            <a:off x="1025710" y="4167450"/>
            <a:ext cx="6800850" cy="2372497"/>
          </a:xfrm>
          <a:prstGeom prst="rect">
            <a:avLst/>
          </a:prstGeom>
        </p:spPr>
      </p:pic>
    </p:spTree>
    <p:extLst>
      <p:ext uri="{BB962C8B-B14F-4D97-AF65-F5344CB8AC3E}">
        <p14:creationId xmlns:p14="http://schemas.microsoft.com/office/powerpoint/2010/main" val="56883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Understanding the controller</a:t>
            </a:r>
          </a:p>
        </p:txBody>
      </p:sp>
      <p:sp>
        <p:nvSpPr>
          <p:cNvPr id="3" name="Content Placeholder 2"/>
          <p:cNvSpPr>
            <a:spLocks noGrp="1"/>
          </p:cNvSpPr>
          <p:nvPr>
            <p:ph idx="1"/>
          </p:nvPr>
        </p:nvSpPr>
        <p:spPr>
          <a:xfrm>
            <a:off x="185350" y="972065"/>
            <a:ext cx="8835081" cy="3711146"/>
          </a:xfrm>
        </p:spPr>
        <p:txBody>
          <a:bodyPr>
            <a:normAutofit fontScale="62500" lnSpcReduction="20000"/>
          </a:bodyPr>
          <a:lstStyle/>
          <a:p>
            <a:r>
              <a:rPr lang="en-NZ" dirty="0"/>
              <a:t>Unfortunately, in the real world we need a controller that is a bit more complicated than the one described above, if we want top performance from our loops. </a:t>
            </a:r>
          </a:p>
          <a:p>
            <a:r>
              <a:rPr lang="en-NZ" dirty="0"/>
              <a:t>To understand why, we will be doing some “thought experiments” where we are the controller.</a:t>
            </a:r>
          </a:p>
          <a:p>
            <a:r>
              <a:rPr lang="en-NZ" dirty="0"/>
              <a:t>We will be using the analogy of changing lanes on a freeway on a windy day. We are the driver, and therefore the controller of the process of changing the car’s position.</a:t>
            </a:r>
          </a:p>
          <a:p>
            <a:r>
              <a:rPr lang="en-NZ" dirty="0"/>
              <a:t>Notice how important closing the feedback loop is. If we removed the feedback loop we would be in “open loop control”, and would have to control the car’s position with our eyes closed!</a:t>
            </a:r>
          </a:p>
          <a:p>
            <a:r>
              <a:rPr lang="en-NZ" dirty="0"/>
              <a:t>Thankfully we are under “Closed loop control” -using our eyes for position feedback.</a:t>
            </a:r>
          </a:p>
          <a:p>
            <a:r>
              <a:rPr lang="en-NZ" dirty="0"/>
              <a:t>As we saw in the house-temperature example the controller takes the both the PV and SP signals, which it then puts through a black box to calculate a controller output. That controller output is sent to an actuator which moves to actually control the process</a:t>
            </a:r>
          </a:p>
        </p:txBody>
      </p:sp>
      <p:pic>
        <p:nvPicPr>
          <p:cNvPr id="4" name="Picture 3"/>
          <p:cNvPicPr>
            <a:picLocks noChangeAspect="1"/>
          </p:cNvPicPr>
          <p:nvPr/>
        </p:nvPicPr>
        <p:blipFill rotWithShape="1">
          <a:blip r:embed="rId2"/>
          <a:srcRect t="6850" b="11058"/>
          <a:stretch/>
        </p:blipFill>
        <p:spPr>
          <a:xfrm>
            <a:off x="1072721" y="4380685"/>
            <a:ext cx="6800850" cy="2384854"/>
          </a:xfrm>
          <a:prstGeom prst="rect">
            <a:avLst/>
          </a:prstGeom>
        </p:spPr>
      </p:pic>
    </p:spTree>
    <p:extLst>
      <p:ext uri="{BB962C8B-B14F-4D97-AF65-F5344CB8AC3E}">
        <p14:creationId xmlns:p14="http://schemas.microsoft.com/office/powerpoint/2010/main" val="149958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Under the hood of a PID controller</a:t>
            </a:r>
          </a:p>
        </p:txBody>
      </p:sp>
      <p:sp>
        <p:nvSpPr>
          <p:cNvPr id="3" name="Content Placeholder 2"/>
          <p:cNvSpPr>
            <a:spLocks noGrp="1"/>
          </p:cNvSpPr>
          <p:nvPr>
            <p:ph idx="1"/>
          </p:nvPr>
        </p:nvSpPr>
        <p:spPr/>
        <p:txBody>
          <a:bodyPr>
            <a:normAutofit/>
          </a:bodyPr>
          <a:lstStyle/>
          <a:p>
            <a:r>
              <a:rPr lang="en-NZ" dirty="0"/>
              <a:t>A PID controller applies 1, 2 or 3 calculations to the SP and Measured PV signals. </a:t>
            </a:r>
          </a:p>
          <a:p>
            <a:r>
              <a:rPr lang="en-NZ" dirty="0"/>
              <a:t>These calculations, called the “Modes of Control” include:</a:t>
            </a:r>
          </a:p>
          <a:p>
            <a:pPr lvl="1"/>
            <a:r>
              <a:rPr lang="en-NZ" dirty="0"/>
              <a:t>Proportional (P)</a:t>
            </a:r>
          </a:p>
          <a:p>
            <a:pPr lvl="1"/>
            <a:r>
              <a:rPr lang="en-NZ" dirty="0"/>
              <a:t>Integral (I)</a:t>
            </a:r>
          </a:p>
          <a:p>
            <a:pPr lvl="1"/>
            <a:r>
              <a:rPr lang="en-NZ" dirty="0"/>
              <a:t>Derivative (D)</a:t>
            </a:r>
          </a:p>
        </p:txBody>
      </p:sp>
      <p:pic>
        <p:nvPicPr>
          <p:cNvPr id="4" name="Picture 3"/>
          <p:cNvPicPr>
            <a:picLocks noChangeAspect="1"/>
          </p:cNvPicPr>
          <p:nvPr/>
        </p:nvPicPr>
        <p:blipFill rotWithShape="1">
          <a:blip r:embed="rId2"/>
          <a:srcRect r="5153" b="9542"/>
          <a:stretch/>
        </p:blipFill>
        <p:spPr>
          <a:xfrm>
            <a:off x="3366868" y="2755555"/>
            <a:ext cx="5661014" cy="3917093"/>
          </a:xfrm>
          <a:prstGeom prst="rect">
            <a:avLst/>
          </a:prstGeom>
        </p:spPr>
      </p:pic>
      <p:pic>
        <p:nvPicPr>
          <p:cNvPr id="5" name="Picture 4"/>
          <p:cNvPicPr>
            <a:picLocks noChangeAspect="1"/>
          </p:cNvPicPr>
          <p:nvPr/>
        </p:nvPicPr>
        <p:blipFill>
          <a:blip r:embed="rId3"/>
          <a:stretch>
            <a:fillRect/>
          </a:stretch>
        </p:blipFill>
        <p:spPr>
          <a:xfrm>
            <a:off x="124356" y="6126864"/>
            <a:ext cx="3998691" cy="595883"/>
          </a:xfrm>
          <a:prstGeom prst="rect">
            <a:avLst/>
          </a:prstGeom>
        </p:spPr>
      </p:pic>
    </p:spTree>
    <p:extLst>
      <p:ext uri="{BB962C8B-B14F-4D97-AF65-F5344CB8AC3E}">
        <p14:creationId xmlns:p14="http://schemas.microsoft.com/office/powerpoint/2010/main" val="392226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Modes of control</a:t>
            </a:r>
          </a:p>
        </p:txBody>
      </p:sp>
      <p:sp>
        <p:nvSpPr>
          <p:cNvPr id="3" name="Content Placeholder 2"/>
          <p:cNvSpPr>
            <a:spLocks noGrp="1"/>
          </p:cNvSpPr>
          <p:nvPr>
            <p:ph idx="1"/>
          </p:nvPr>
        </p:nvSpPr>
        <p:spPr>
          <a:xfrm>
            <a:off x="0" y="972065"/>
            <a:ext cx="7990702" cy="2364259"/>
          </a:xfrm>
        </p:spPr>
        <p:txBody>
          <a:bodyPr>
            <a:normAutofit/>
          </a:bodyPr>
          <a:lstStyle/>
          <a:p>
            <a:r>
              <a:rPr lang="en-NZ" dirty="0"/>
              <a:t>The PV is subtracted from the SP to create the Error. </a:t>
            </a:r>
          </a:p>
          <a:p>
            <a:r>
              <a:rPr lang="en-NZ" dirty="0"/>
              <a:t>The error is simply multiplied by one, two or all of the calculated P, I and D actions (depending which ones are turned on). </a:t>
            </a:r>
          </a:p>
        </p:txBody>
      </p:sp>
      <p:pic>
        <p:nvPicPr>
          <p:cNvPr id="4" name="Picture 3"/>
          <p:cNvPicPr>
            <a:picLocks noChangeAspect="1"/>
          </p:cNvPicPr>
          <p:nvPr/>
        </p:nvPicPr>
        <p:blipFill rotWithShape="1">
          <a:blip r:embed="rId2"/>
          <a:srcRect r="5153" b="9542"/>
          <a:stretch/>
        </p:blipFill>
        <p:spPr>
          <a:xfrm>
            <a:off x="3947300" y="3064476"/>
            <a:ext cx="5196700" cy="3595815"/>
          </a:xfrm>
          <a:prstGeom prst="rect">
            <a:avLst/>
          </a:prstGeom>
        </p:spPr>
      </p:pic>
      <p:sp>
        <p:nvSpPr>
          <p:cNvPr id="5" name="Content Placeholder 2"/>
          <p:cNvSpPr txBox="1">
            <a:spLocks/>
          </p:cNvSpPr>
          <p:nvPr/>
        </p:nvSpPr>
        <p:spPr>
          <a:xfrm>
            <a:off x="0" y="2697969"/>
            <a:ext cx="4164228" cy="5204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v"/>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sz="2000" dirty="0"/>
              <a:t>Then the resulting “error x control actions” are added together and sent to the controller output.</a:t>
            </a:r>
          </a:p>
          <a:p>
            <a:r>
              <a:rPr lang="en-NZ" sz="2000" dirty="0"/>
              <a:t>These 3 modes are used in different combinations:</a:t>
            </a:r>
          </a:p>
          <a:p>
            <a:r>
              <a:rPr lang="en-NZ" sz="2000" dirty="0"/>
              <a:t>P – Sometimes used</a:t>
            </a:r>
          </a:p>
          <a:p>
            <a:r>
              <a:rPr lang="en-NZ" sz="2000" dirty="0"/>
              <a:t>PI - Most often used</a:t>
            </a:r>
          </a:p>
          <a:p>
            <a:r>
              <a:rPr lang="en-NZ" sz="2000" dirty="0"/>
              <a:t>PID – Sometimes used</a:t>
            </a:r>
          </a:p>
          <a:p>
            <a:r>
              <a:rPr lang="en-NZ" sz="2000" dirty="0"/>
              <a:t>PD – rare but can be useful for controlling servomotors.</a:t>
            </a:r>
          </a:p>
        </p:txBody>
      </p:sp>
      <p:pic>
        <p:nvPicPr>
          <p:cNvPr id="7" name="Picture 6">
            <a:extLst>
              <a:ext uri="{FF2B5EF4-FFF2-40B4-BE49-F238E27FC236}">
                <a16:creationId xmlns:a16="http://schemas.microsoft.com/office/drawing/2014/main" id="{64E9FE76-BB77-413A-93F9-635BFA6741BB}"/>
              </a:ext>
            </a:extLst>
          </p:cNvPr>
          <p:cNvPicPr>
            <a:picLocks noChangeAspect="1"/>
          </p:cNvPicPr>
          <p:nvPr/>
        </p:nvPicPr>
        <p:blipFill>
          <a:blip r:embed="rId3"/>
          <a:stretch>
            <a:fillRect/>
          </a:stretch>
        </p:blipFill>
        <p:spPr>
          <a:xfrm>
            <a:off x="94886" y="6201735"/>
            <a:ext cx="3998691" cy="595883"/>
          </a:xfrm>
          <a:prstGeom prst="rect">
            <a:avLst/>
          </a:prstGeom>
        </p:spPr>
      </p:pic>
    </p:spTree>
    <p:extLst>
      <p:ext uri="{BB962C8B-B14F-4D97-AF65-F5344CB8AC3E}">
        <p14:creationId xmlns:p14="http://schemas.microsoft.com/office/powerpoint/2010/main" val="151741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Recap of calculus concepts</a:t>
            </a:r>
          </a:p>
        </p:txBody>
      </p:sp>
      <p:sp>
        <p:nvSpPr>
          <p:cNvPr id="3" name="Content Placeholder 2"/>
          <p:cNvSpPr>
            <a:spLocks noGrp="1"/>
          </p:cNvSpPr>
          <p:nvPr>
            <p:ph idx="1"/>
          </p:nvPr>
        </p:nvSpPr>
        <p:spPr>
          <a:xfrm>
            <a:off x="387179" y="972065"/>
            <a:ext cx="8377880" cy="3785286"/>
          </a:xfrm>
        </p:spPr>
        <p:txBody>
          <a:bodyPr>
            <a:normAutofit fontScale="55000" lnSpcReduction="20000"/>
          </a:bodyPr>
          <a:lstStyle/>
          <a:p>
            <a:r>
              <a:rPr lang="en-NZ" dirty="0"/>
              <a:t>Remember that derivative is just a mathematical term meaning rate of change</a:t>
            </a:r>
          </a:p>
          <a:p>
            <a:r>
              <a:rPr lang="en-NZ" dirty="0"/>
              <a:t>The integral of a signal is the sum of all the instantaneous values that the signal has been, from whenever you started counting until you stop counting.</a:t>
            </a:r>
          </a:p>
          <a:p>
            <a:r>
              <a:rPr lang="en-NZ" dirty="0"/>
              <a:t>So if you are to plot your signal on a trend and your signal is sampled every second, and let’s say you are measuring temperature. If you were to superimpose the integral of the signal over the first 5 seconds – it would look like this figure:</a:t>
            </a:r>
          </a:p>
          <a:p>
            <a:r>
              <a:rPr lang="en-NZ" dirty="0"/>
              <a:t>The green line is your temperature, the red circles are where your control system has sampled the temperature and the blue area is the integral of the temperature signal. It is the sum of the 5 temperature values over the time period that you are interested in. In numerical terms it is the sum of the areas of each of the blue rectangles:</a:t>
            </a:r>
          </a:p>
          <a:p>
            <a:r>
              <a:rPr lang="en-NZ" dirty="0"/>
              <a:t>(13 x 1)+(14x1)+(13x1)+(12x1)+(11x1) = 63 °C s</a:t>
            </a:r>
          </a:p>
          <a:p>
            <a:r>
              <a:rPr lang="en-NZ" dirty="0"/>
              <a:t>The curious units (degrees Celsius x seconds) are because we have to multiply a temperature by a time – but the units aren’t important</a:t>
            </a:r>
          </a:p>
          <a:p>
            <a:r>
              <a:rPr lang="en-NZ" dirty="0"/>
              <a:t>As you can probably remember from school –the integral turns out to be the area under the curve. When we have real world systems, we actually get an approximation to the area under the curve, which as you can see from the diagram gets better, the faster we sample.</a:t>
            </a:r>
          </a:p>
        </p:txBody>
      </p:sp>
      <p:pic>
        <p:nvPicPr>
          <p:cNvPr id="4" name="Picture 3"/>
          <p:cNvPicPr>
            <a:picLocks noChangeAspect="1"/>
          </p:cNvPicPr>
          <p:nvPr/>
        </p:nvPicPr>
        <p:blipFill rotWithShape="1">
          <a:blip r:embed="rId2"/>
          <a:srcRect l="3514" t="2648" r="14325" b="7406"/>
          <a:stretch/>
        </p:blipFill>
        <p:spPr>
          <a:xfrm>
            <a:off x="3048791" y="4757351"/>
            <a:ext cx="3747425" cy="2051222"/>
          </a:xfrm>
          <a:prstGeom prst="rect">
            <a:avLst/>
          </a:prstGeom>
        </p:spPr>
      </p:pic>
    </p:spTree>
    <p:extLst>
      <p:ext uri="{BB962C8B-B14F-4D97-AF65-F5344CB8AC3E}">
        <p14:creationId xmlns:p14="http://schemas.microsoft.com/office/powerpoint/2010/main" val="387324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integration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7179" y="972065"/>
                <a:ext cx="5618205" cy="2413686"/>
              </a:xfrm>
            </p:spPr>
            <p:txBody>
              <a:bodyPr>
                <a:normAutofit/>
              </a:bodyPr>
              <a:lstStyle/>
              <a:p>
                <a:r>
                  <a:rPr lang="en-US" sz="2000" dirty="0"/>
                  <a:t>Integration is a way of adding slices to find the whole.</a:t>
                </a:r>
              </a:p>
              <a:p>
                <a:r>
                  <a:rPr lang="en-US" sz="2000" dirty="0"/>
                  <a:t>Integration can be used to find areas, volumes, central points and many other useful things. </a:t>
                </a:r>
              </a:p>
              <a:p>
                <a:pPr lvl="1"/>
                <a:r>
                  <a:rPr lang="en-US" sz="1800" dirty="0"/>
                  <a:t>But it is easiest to start with finding the area under the curve of a function</a:t>
                </a:r>
              </a:p>
              <a:p>
                <a:r>
                  <a:rPr lang="en-US" sz="2000" dirty="0"/>
                  <a:t>What is the area under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r>
                  <a:rPr lang="en-US" sz="2000" dirty="0"/>
                  <a:t>?</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7179" y="972065"/>
                <a:ext cx="5618205" cy="2413686"/>
              </a:xfrm>
              <a:blipFill>
                <a:blip r:embed="rId2"/>
                <a:stretch>
                  <a:fillRect l="-977" t="-2525" r="-1194"/>
                </a:stretch>
              </a:blipFill>
            </p:spPr>
            <p:txBody>
              <a:bodyPr/>
              <a:lstStyle/>
              <a:p>
                <a:r>
                  <a:rPr lang="en-NZ">
                    <a:noFill/>
                  </a:rPr>
                  <a:t> </a:t>
                </a:r>
              </a:p>
            </p:txBody>
          </p:sp>
        </mc:Fallback>
      </mc:AlternateContent>
      <p:pic>
        <p:nvPicPr>
          <p:cNvPr id="4" name="Picture 3"/>
          <p:cNvPicPr>
            <a:picLocks noChangeAspect="1"/>
          </p:cNvPicPr>
          <p:nvPr/>
        </p:nvPicPr>
        <p:blipFill>
          <a:blip r:embed="rId3"/>
          <a:stretch>
            <a:fillRect/>
          </a:stretch>
        </p:blipFill>
        <p:spPr>
          <a:xfrm>
            <a:off x="6787952" y="0"/>
            <a:ext cx="1726029" cy="1492507"/>
          </a:xfrm>
          <a:prstGeom prst="rect">
            <a:avLst/>
          </a:prstGeom>
        </p:spPr>
      </p:pic>
      <p:pic>
        <p:nvPicPr>
          <p:cNvPr id="5" name="Picture 4"/>
          <p:cNvPicPr>
            <a:picLocks noChangeAspect="1"/>
          </p:cNvPicPr>
          <p:nvPr/>
        </p:nvPicPr>
        <p:blipFill rotWithShape="1">
          <a:blip r:embed="rId4"/>
          <a:srcRect t="1235" b="3470"/>
          <a:stretch/>
        </p:blipFill>
        <p:spPr>
          <a:xfrm>
            <a:off x="6787952" y="1759596"/>
            <a:ext cx="1849421" cy="5098404"/>
          </a:xfrm>
          <a:prstGeom prst="rect">
            <a:avLst/>
          </a:prstGeom>
        </p:spPr>
      </p:pic>
      <mc:AlternateContent xmlns:mc="http://schemas.openxmlformats.org/markup-compatibility/2006" xmlns:a14="http://schemas.microsoft.com/office/drawing/2010/main">
        <mc:Choice Requires="a14">
          <p:sp>
            <p:nvSpPr>
              <p:cNvPr id="7" name="Content Placeholder 2"/>
              <p:cNvSpPr txBox="1">
                <a:spLocks/>
              </p:cNvSpPr>
              <p:nvPr/>
            </p:nvSpPr>
            <p:spPr>
              <a:xfrm>
                <a:off x="387179" y="3385751"/>
                <a:ext cx="6161902" cy="3472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v"/>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 could calculate the function at a few points and add up slices of width </a:t>
                </a:r>
                <a:r>
                  <a:rPr lang="en-US" sz="1800" dirty="0" err="1"/>
                  <a:t>Δx</a:t>
                </a:r>
                <a:r>
                  <a:rPr lang="en-US" sz="1800" dirty="0"/>
                  <a:t> </a:t>
                </a:r>
              </a:p>
              <a:p>
                <a:pPr lvl="1"/>
                <a:r>
                  <a:rPr lang="en-US" sz="1600" dirty="0"/>
                  <a:t>the answer won't be very accurate</a:t>
                </a:r>
              </a:p>
              <a:p>
                <a:r>
                  <a:rPr lang="en-US" sz="1800" dirty="0"/>
                  <a:t>We can make </a:t>
                </a:r>
                <a:r>
                  <a:rPr lang="en-US" sz="1800" dirty="0" err="1"/>
                  <a:t>Δx</a:t>
                </a:r>
                <a:r>
                  <a:rPr lang="en-US" sz="1800" dirty="0"/>
                  <a:t> a lot smaller and add up many small slices </a:t>
                </a:r>
              </a:p>
              <a:p>
                <a:pPr lvl="1"/>
                <a:r>
                  <a:rPr lang="en-US" sz="1600" dirty="0"/>
                  <a:t>answer gets better</a:t>
                </a:r>
              </a:p>
              <a:p>
                <a:r>
                  <a:rPr lang="en-US" sz="1800" dirty="0"/>
                  <a:t>And as the slices approach zero in width, the answer approaches the true value.</a:t>
                </a:r>
              </a:p>
              <a:p>
                <a:pPr lvl="1"/>
                <a:r>
                  <a:rPr lang="en-US" sz="1600" dirty="0"/>
                  <a:t>We now write dx to mean the </a:t>
                </a:r>
                <a:r>
                  <a:rPr lang="en-US" sz="1600" dirty="0" err="1"/>
                  <a:t>Δx</a:t>
                </a:r>
                <a:r>
                  <a:rPr lang="en-US" sz="1600" dirty="0"/>
                  <a:t> slices are approaching zero in width</a:t>
                </a:r>
              </a:p>
              <a:p>
                <a:r>
                  <a:rPr lang="en-US" sz="1800" dirty="0"/>
                  <a:t>The function to integrate </a:t>
                </a:r>
                <a14:m>
                  <m:oMath xmlns:m="http://schemas.openxmlformats.org/officeDocument/2006/math">
                    <m:r>
                      <a:rPr lang="en-NZ" sz="1800" b="0" i="1" smtClean="0">
                        <a:latin typeface="Cambria Math" panose="02040503050406030204" pitchFamily="18" charset="0"/>
                      </a:rPr>
                      <m:t>𝑓</m:t>
                    </m:r>
                  </m:oMath>
                </a14:m>
                <a:r>
                  <a:rPr lang="en-US" sz="1800" dirty="0"/>
                  <a:t> can represent some model of the world</a:t>
                </a:r>
              </a:p>
              <a:p>
                <a:endParaRPr lang="en-US" sz="18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387179" y="3385751"/>
                <a:ext cx="6161902" cy="3472249"/>
              </a:xfrm>
              <a:prstGeom prst="rect">
                <a:avLst/>
              </a:prstGeom>
              <a:blipFill>
                <a:blip r:embed="rId5"/>
                <a:stretch>
                  <a:fillRect l="-693" t="-1579"/>
                </a:stretch>
              </a:blipFill>
            </p:spPr>
            <p:txBody>
              <a:bodyPr/>
              <a:lstStyle/>
              <a:p>
                <a:r>
                  <a:rPr lang="en-NZ">
                    <a:noFill/>
                  </a:rPr>
                  <a:t> </a:t>
                </a:r>
              </a:p>
            </p:txBody>
          </p:sp>
        </mc:Fallback>
      </mc:AlternateContent>
    </p:spTree>
    <p:extLst>
      <p:ext uri="{BB962C8B-B14F-4D97-AF65-F5344CB8AC3E}">
        <p14:creationId xmlns:p14="http://schemas.microsoft.com/office/powerpoint/2010/main" val="2669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Proportional Controller</a:t>
            </a:r>
          </a:p>
        </p:txBody>
      </p:sp>
      <p:sp>
        <p:nvSpPr>
          <p:cNvPr id="3" name="Content Placeholder 2"/>
          <p:cNvSpPr>
            <a:spLocks noGrp="1"/>
          </p:cNvSpPr>
          <p:nvPr>
            <p:ph idx="1"/>
          </p:nvPr>
        </p:nvSpPr>
        <p:spPr>
          <a:xfrm>
            <a:off x="387179" y="972065"/>
            <a:ext cx="8377880" cy="3179805"/>
          </a:xfrm>
        </p:spPr>
        <p:txBody>
          <a:bodyPr/>
          <a:lstStyle/>
          <a:p>
            <a:r>
              <a:rPr lang="en-NZ" dirty="0"/>
              <a:t>Here is a diagram of a controller where we only use P (proportional) control</a:t>
            </a:r>
          </a:p>
          <a:p>
            <a:r>
              <a:rPr lang="en-NZ" dirty="0"/>
              <a:t>In Proportional Only mode, the controller simply multiplies the Error by the Proportional Gain (</a:t>
            </a:r>
            <a:r>
              <a:rPr lang="en-NZ" dirty="0" err="1"/>
              <a:t>Kp</a:t>
            </a:r>
            <a:r>
              <a:rPr lang="en-NZ" dirty="0"/>
              <a:t>) to get the controller output.</a:t>
            </a:r>
          </a:p>
          <a:p>
            <a:r>
              <a:rPr lang="en-NZ" dirty="0"/>
              <a:t>The Proportional Gain is the setting that we tune to get our desired performance from a “P only” controller.</a:t>
            </a:r>
          </a:p>
        </p:txBody>
      </p:sp>
      <p:pic>
        <p:nvPicPr>
          <p:cNvPr id="4" name="Picture 3"/>
          <p:cNvPicPr>
            <a:picLocks noChangeAspect="1"/>
          </p:cNvPicPr>
          <p:nvPr/>
        </p:nvPicPr>
        <p:blipFill rotWithShape="1">
          <a:blip r:embed="rId2"/>
          <a:srcRect t="21207" b="9020"/>
          <a:stretch/>
        </p:blipFill>
        <p:spPr>
          <a:xfrm>
            <a:off x="1935285" y="4309097"/>
            <a:ext cx="5035214" cy="2548903"/>
          </a:xfrm>
          <a:prstGeom prst="rect">
            <a:avLst/>
          </a:prstGeom>
        </p:spPr>
      </p:pic>
      <p:pic>
        <p:nvPicPr>
          <p:cNvPr id="5" name="Picture 4">
            <a:extLst>
              <a:ext uri="{FF2B5EF4-FFF2-40B4-BE49-F238E27FC236}">
                <a16:creationId xmlns:a16="http://schemas.microsoft.com/office/drawing/2014/main" id="{F444BCF6-8EED-4314-AC73-2FC1598D2BA4}"/>
              </a:ext>
            </a:extLst>
          </p:cNvPr>
          <p:cNvPicPr>
            <a:picLocks noChangeAspect="1"/>
          </p:cNvPicPr>
          <p:nvPr/>
        </p:nvPicPr>
        <p:blipFill rotWithShape="1">
          <a:blip r:embed="rId3"/>
          <a:srcRect r="64832"/>
          <a:stretch/>
        </p:blipFill>
        <p:spPr>
          <a:xfrm>
            <a:off x="124357" y="6126864"/>
            <a:ext cx="1406270" cy="595883"/>
          </a:xfrm>
          <a:prstGeom prst="rect">
            <a:avLst/>
          </a:prstGeom>
        </p:spPr>
      </p:pic>
    </p:spTree>
    <p:extLst>
      <p:ext uri="{BB962C8B-B14F-4D97-AF65-F5344CB8AC3E}">
        <p14:creationId xmlns:p14="http://schemas.microsoft.com/office/powerpoint/2010/main" val="4213127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 The P + I Controller</a:t>
            </a:r>
          </a:p>
        </p:txBody>
      </p:sp>
      <p:sp>
        <p:nvSpPr>
          <p:cNvPr id="3" name="Content Placeholder 2"/>
          <p:cNvSpPr>
            <a:spLocks noGrp="1"/>
          </p:cNvSpPr>
          <p:nvPr>
            <p:ph idx="1"/>
          </p:nvPr>
        </p:nvSpPr>
        <p:spPr/>
        <p:txBody>
          <a:bodyPr/>
          <a:lstStyle/>
          <a:p>
            <a:r>
              <a:rPr lang="en-NZ" dirty="0"/>
              <a:t>If we put Proportional and Integral Action together, we get the PI controller. </a:t>
            </a:r>
          </a:p>
          <a:p>
            <a:r>
              <a:rPr lang="en-NZ" dirty="0"/>
              <a:t>The Diagram below shows how the algorithm in a PI controller is calculated.</a:t>
            </a:r>
          </a:p>
          <a:p>
            <a:r>
              <a:rPr lang="en-NZ" dirty="0"/>
              <a:t>The tricky thing about Integral Action is that it will really screw up your process unless you know exactly how much Integral action to apply</a:t>
            </a:r>
          </a:p>
          <a:p>
            <a:endParaRPr lang="en-NZ" dirty="0"/>
          </a:p>
        </p:txBody>
      </p:sp>
      <p:pic>
        <p:nvPicPr>
          <p:cNvPr id="5" name="Picture 4"/>
          <p:cNvPicPr>
            <a:picLocks noChangeAspect="1"/>
          </p:cNvPicPr>
          <p:nvPr/>
        </p:nvPicPr>
        <p:blipFill rotWithShape="1">
          <a:blip r:embed="rId3"/>
          <a:srcRect t="9012" b="8747"/>
          <a:stretch/>
        </p:blipFill>
        <p:spPr>
          <a:xfrm>
            <a:off x="2681416" y="4043578"/>
            <a:ext cx="4716805" cy="2814422"/>
          </a:xfrm>
          <a:prstGeom prst="rect">
            <a:avLst/>
          </a:prstGeom>
        </p:spPr>
      </p:pic>
      <p:pic>
        <p:nvPicPr>
          <p:cNvPr id="6" name="Picture 5">
            <a:extLst>
              <a:ext uri="{FF2B5EF4-FFF2-40B4-BE49-F238E27FC236}">
                <a16:creationId xmlns:a16="http://schemas.microsoft.com/office/drawing/2014/main" id="{7C6953BA-639A-4E59-B9F4-635D9F9DA9A3}"/>
              </a:ext>
            </a:extLst>
          </p:cNvPr>
          <p:cNvPicPr>
            <a:picLocks noChangeAspect="1"/>
          </p:cNvPicPr>
          <p:nvPr/>
        </p:nvPicPr>
        <p:blipFill rotWithShape="1">
          <a:blip r:embed="rId4"/>
          <a:srcRect r="28542"/>
          <a:stretch/>
        </p:blipFill>
        <p:spPr>
          <a:xfrm>
            <a:off x="124356" y="6126864"/>
            <a:ext cx="2857383" cy="595883"/>
          </a:xfrm>
          <a:prstGeom prst="rect">
            <a:avLst/>
          </a:prstGeom>
        </p:spPr>
      </p:pic>
    </p:spTree>
    <p:extLst>
      <p:ext uri="{BB962C8B-B14F-4D97-AF65-F5344CB8AC3E}">
        <p14:creationId xmlns:p14="http://schemas.microsoft.com/office/powerpoint/2010/main" val="3357635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The PID Controller</a:t>
            </a:r>
          </a:p>
        </p:txBody>
      </p:sp>
      <p:sp>
        <p:nvSpPr>
          <p:cNvPr id="3" name="Content Placeholder 2"/>
          <p:cNvSpPr>
            <a:spLocks noGrp="1"/>
          </p:cNvSpPr>
          <p:nvPr>
            <p:ph idx="1"/>
          </p:nvPr>
        </p:nvSpPr>
        <p:spPr>
          <a:xfrm>
            <a:off x="387179" y="972065"/>
            <a:ext cx="8377880" cy="2945027"/>
          </a:xfrm>
        </p:spPr>
        <p:txBody>
          <a:bodyPr/>
          <a:lstStyle/>
          <a:p>
            <a:r>
              <a:rPr lang="en-NZ" dirty="0"/>
              <a:t>Adding the Derivative control allows you to “predict” the future based on the current rate of change of the error signal</a:t>
            </a:r>
          </a:p>
          <a:p>
            <a:r>
              <a:rPr lang="en-NZ" dirty="0"/>
              <a:t>So adding derivative action can allow you to have bigger P and I gains and still keep the loop stable, giving you a faster response and better loop performance.</a:t>
            </a:r>
          </a:p>
        </p:txBody>
      </p:sp>
      <p:pic>
        <p:nvPicPr>
          <p:cNvPr id="4" name="Picture 3"/>
          <p:cNvPicPr>
            <a:picLocks noChangeAspect="1"/>
          </p:cNvPicPr>
          <p:nvPr/>
        </p:nvPicPr>
        <p:blipFill>
          <a:blip r:embed="rId2"/>
          <a:stretch>
            <a:fillRect/>
          </a:stretch>
        </p:blipFill>
        <p:spPr>
          <a:xfrm>
            <a:off x="3140355" y="3608979"/>
            <a:ext cx="4009911" cy="2776817"/>
          </a:xfrm>
          <a:prstGeom prst="rect">
            <a:avLst/>
          </a:prstGeom>
        </p:spPr>
      </p:pic>
      <p:pic>
        <p:nvPicPr>
          <p:cNvPr id="5" name="Picture 4">
            <a:extLst>
              <a:ext uri="{FF2B5EF4-FFF2-40B4-BE49-F238E27FC236}">
                <a16:creationId xmlns:a16="http://schemas.microsoft.com/office/drawing/2014/main" id="{4BAF2525-011C-4960-AB8C-9E61DA826909}"/>
              </a:ext>
            </a:extLst>
          </p:cNvPr>
          <p:cNvPicPr>
            <a:picLocks noChangeAspect="1"/>
          </p:cNvPicPr>
          <p:nvPr/>
        </p:nvPicPr>
        <p:blipFill>
          <a:blip r:embed="rId3"/>
          <a:stretch>
            <a:fillRect/>
          </a:stretch>
        </p:blipFill>
        <p:spPr>
          <a:xfrm>
            <a:off x="0" y="6262117"/>
            <a:ext cx="3998691" cy="595883"/>
          </a:xfrm>
          <a:prstGeom prst="rect">
            <a:avLst/>
          </a:prstGeom>
        </p:spPr>
      </p:pic>
    </p:spTree>
    <p:extLst>
      <p:ext uri="{BB962C8B-B14F-4D97-AF65-F5344CB8AC3E}">
        <p14:creationId xmlns:p14="http://schemas.microsoft.com/office/powerpoint/2010/main" val="2569936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199854" y="1"/>
            <a:ext cx="2837194" cy="1964724"/>
          </a:xfrm>
          <a:prstGeom prst="rect">
            <a:avLst/>
          </a:prstGeom>
        </p:spPr>
      </p:pic>
      <p:sp>
        <p:nvSpPr>
          <p:cNvPr id="3" name="Content Placeholder 2"/>
          <p:cNvSpPr>
            <a:spLocks noGrp="1"/>
          </p:cNvSpPr>
          <p:nvPr>
            <p:ph idx="1"/>
          </p:nvPr>
        </p:nvSpPr>
        <p:spPr/>
        <p:txBody>
          <a:bodyPr>
            <a:normAutofit lnSpcReduction="10000"/>
          </a:bodyPr>
          <a:lstStyle/>
          <a:p>
            <a:r>
              <a:rPr lang="en-NZ" dirty="0"/>
              <a:t>u(t) - Output</a:t>
            </a:r>
          </a:p>
          <a:p>
            <a:r>
              <a:rPr lang="en-NZ" dirty="0"/>
              <a:t>e(t) - Error Value</a:t>
            </a:r>
          </a:p>
          <a:p>
            <a:r>
              <a:rPr lang="en-NZ" dirty="0" err="1"/>
              <a:t>Kp</a:t>
            </a:r>
            <a:r>
              <a:rPr lang="en-NZ" dirty="0"/>
              <a:t> - Proportional constant that accounts for the present error value. If the current error is large and positive, the output will be large and positive</a:t>
            </a:r>
          </a:p>
          <a:p>
            <a:r>
              <a:rPr lang="en-NZ" dirty="0"/>
              <a:t>Ki - Integral constant that accounts for historical error values. If the output is not strong, the error will accumulate, and the controller will respond by increasing the output.</a:t>
            </a:r>
          </a:p>
          <a:p>
            <a:r>
              <a:rPr lang="en-NZ" dirty="0" err="1"/>
              <a:t>Kd</a:t>
            </a:r>
            <a:r>
              <a:rPr lang="en-NZ" dirty="0"/>
              <a:t> - Derivative constant that accounts for future error values. This term attempts to predict what the error will be in the future, and adjusts accordingly.</a:t>
            </a:r>
          </a:p>
          <a:p>
            <a:endParaRPr lang="en-NZ" dirty="0"/>
          </a:p>
        </p:txBody>
      </p:sp>
      <p:sp>
        <p:nvSpPr>
          <p:cNvPr id="5" name="Title 4"/>
          <p:cNvSpPr>
            <a:spLocks noGrp="1"/>
          </p:cNvSpPr>
          <p:nvPr>
            <p:ph type="title"/>
          </p:nvPr>
        </p:nvSpPr>
        <p:spPr/>
        <p:txBody>
          <a:bodyPr>
            <a:normAutofit fontScale="90000"/>
          </a:bodyPr>
          <a:lstStyle/>
          <a:p>
            <a:br>
              <a:rPr lang="en-NZ" dirty="0"/>
            </a:br>
            <a:r>
              <a:rPr lang="en-NZ" b="1" dirty="0"/>
              <a:t>PID Equation</a:t>
            </a:r>
            <a:br>
              <a:rPr lang="en-NZ" dirty="0"/>
            </a:br>
            <a:endParaRPr lang="en-NZ" dirty="0"/>
          </a:p>
        </p:txBody>
      </p:sp>
      <p:pic>
        <p:nvPicPr>
          <p:cNvPr id="7" name="Picture 6"/>
          <p:cNvPicPr>
            <a:picLocks noChangeAspect="1"/>
          </p:cNvPicPr>
          <p:nvPr/>
        </p:nvPicPr>
        <p:blipFill>
          <a:blip r:embed="rId3"/>
          <a:stretch>
            <a:fillRect/>
          </a:stretch>
        </p:blipFill>
        <p:spPr>
          <a:xfrm>
            <a:off x="1606223" y="5698748"/>
            <a:ext cx="6418146" cy="956429"/>
          </a:xfrm>
          <a:prstGeom prst="rect">
            <a:avLst/>
          </a:prstGeom>
        </p:spPr>
      </p:pic>
    </p:spTree>
    <p:extLst>
      <p:ext uri="{BB962C8B-B14F-4D97-AF65-F5344CB8AC3E}">
        <p14:creationId xmlns:p14="http://schemas.microsoft.com/office/powerpoint/2010/main" val="3542428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93" y="89158"/>
            <a:ext cx="5136291" cy="691162"/>
          </a:xfrm>
        </p:spPr>
        <p:txBody>
          <a:bodyPr>
            <a:normAutofit fontScale="90000"/>
          </a:bodyPr>
          <a:lstStyle/>
          <a:p>
            <a:r>
              <a:rPr lang="en-NZ" dirty="0"/>
              <a:t>Tuning a </a:t>
            </a:r>
            <a:r>
              <a:rPr lang="en-NZ" b="1" dirty="0"/>
              <a:t>PID</a:t>
            </a:r>
            <a:endParaRPr lang="en-NZ" dirty="0"/>
          </a:p>
        </p:txBody>
      </p:sp>
      <p:sp>
        <p:nvSpPr>
          <p:cNvPr id="3" name="Content Placeholder 2"/>
          <p:cNvSpPr>
            <a:spLocks noGrp="1"/>
          </p:cNvSpPr>
          <p:nvPr>
            <p:ph idx="1"/>
          </p:nvPr>
        </p:nvSpPr>
        <p:spPr>
          <a:xfrm>
            <a:off x="107093" y="941265"/>
            <a:ext cx="4469026" cy="5646398"/>
          </a:xfrm>
        </p:spPr>
        <p:txBody>
          <a:bodyPr>
            <a:normAutofit fontScale="55000" lnSpcReduction="20000"/>
          </a:bodyPr>
          <a:lstStyle/>
          <a:p>
            <a:r>
              <a:rPr lang="en-NZ" dirty="0"/>
              <a:t>Tuning a PID (i.e., setting the P,I, and D tuning constants appropriately) can be tricky </a:t>
            </a:r>
          </a:p>
          <a:p>
            <a:r>
              <a:rPr lang="en-NZ" dirty="0"/>
              <a:t>The idea is to weight the sum of the proportional, integral, and derivative terms so as to produce a controller output that steadily drives the process variable in the direction required to eliminate the error.</a:t>
            </a:r>
          </a:p>
          <a:p>
            <a:r>
              <a:rPr lang="en-NZ" dirty="0"/>
              <a:t>The graph shows a PIS response graph on how the response of PID controller can change based on the set coefficients. </a:t>
            </a:r>
          </a:p>
          <a:p>
            <a:r>
              <a:rPr lang="en-NZ" dirty="0"/>
              <a:t>In this example, the system is subjected to a </a:t>
            </a:r>
            <a:r>
              <a:rPr lang="en-NZ" dirty="0" err="1"/>
              <a:t>setpoint</a:t>
            </a:r>
            <a:r>
              <a:rPr lang="en-NZ" dirty="0"/>
              <a:t> change (blue curve). </a:t>
            </a:r>
          </a:p>
          <a:p>
            <a:r>
              <a:rPr lang="en-NZ" dirty="0"/>
              <a:t>The </a:t>
            </a:r>
            <a:r>
              <a:rPr lang="en-NZ" b="1" dirty="0">
                <a:solidFill>
                  <a:srgbClr val="FF0000"/>
                </a:solidFill>
              </a:rPr>
              <a:t>red</a:t>
            </a:r>
            <a:r>
              <a:rPr lang="en-NZ" dirty="0"/>
              <a:t> controller with K = 0.5 reacts rather slowly and reaches the </a:t>
            </a:r>
            <a:r>
              <a:rPr lang="en-NZ" dirty="0" err="1"/>
              <a:t>setpoint</a:t>
            </a:r>
            <a:r>
              <a:rPr lang="en-NZ" dirty="0"/>
              <a:t> with no overshoot. </a:t>
            </a:r>
          </a:p>
          <a:p>
            <a:pPr lvl="1"/>
            <a:r>
              <a:rPr lang="en-NZ" dirty="0"/>
              <a:t>This condition is referred to as overdamped. </a:t>
            </a:r>
          </a:p>
          <a:p>
            <a:r>
              <a:rPr lang="en-NZ" dirty="0"/>
              <a:t>The </a:t>
            </a:r>
            <a:r>
              <a:rPr lang="en-NZ" b="1" dirty="0">
                <a:solidFill>
                  <a:srgbClr val="7030A0"/>
                </a:solidFill>
              </a:rPr>
              <a:t>purple</a:t>
            </a:r>
            <a:r>
              <a:rPr lang="en-NZ" dirty="0"/>
              <a:t> controller with K = 1.6 reacts extremely fast and severely overshoots the </a:t>
            </a:r>
            <a:r>
              <a:rPr lang="en-NZ" dirty="0" err="1"/>
              <a:t>setpoint</a:t>
            </a:r>
            <a:r>
              <a:rPr lang="en-NZ" dirty="0"/>
              <a:t>. The controller adjusts accordingly so that the output eventually settles down at the </a:t>
            </a:r>
            <a:r>
              <a:rPr lang="en-NZ" dirty="0" err="1"/>
              <a:t>setpoint</a:t>
            </a:r>
            <a:r>
              <a:rPr lang="en-NZ" dirty="0"/>
              <a:t>. </a:t>
            </a:r>
          </a:p>
          <a:p>
            <a:pPr lvl="1"/>
            <a:r>
              <a:rPr lang="en-NZ" dirty="0"/>
              <a:t>This condition is referred to as underdamped. </a:t>
            </a:r>
          </a:p>
          <a:p>
            <a:r>
              <a:rPr lang="en-NZ" dirty="0"/>
              <a:t>Finally, the </a:t>
            </a:r>
            <a:r>
              <a:rPr lang="en-NZ" b="1" dirty="0">
                <a:solidFill>
                  <a:srgbClr val="92D050"/>
                </a:solidFill>
              </a:rPr>
              <a:t>green</a:t>
            </a:r>
            <a:r>
              <a:rPr lang="en-NZ" dirty="0"/>
              <a:t> controller with K = 1.1 reaches the </a:t>
            </a:r>
            <a:r>
              <a:rPr lang="en-NZ" dirty="0" err="1"/>
              <a:t>setpoint</a:t>
            </a:r>
            <a:r>
              <a:rPr lang="en-NZ" dirty="0"/>
              <a:t> quickly with minimal overshoot. </a:t>
            </a:r>
          </a:p>
          <a:p>
            <a:r>
              <a:rPr lang="en-NZ" b="1" dirty="0"/>
              <a:t>Each PID controller application is different than the next and the coefficients need to be adjusted appropriately to achieve the desired response.  </a:t>
            </a:r>
          </a:p>
          <a:p>
            <a:endParaRPr lang="en-NZ" dirty="0"/>
          </a:p>
        </p:txBody>
      </p:sp>
      <p:pic>
        <p:nvPicPr>
          <p:cNvPr id="4" name="Picture 3"/>
          <p:cNvPicPr>
            <a:picLocks noChangeAspect="1"/>
          </p:cNvPicPr>
          <p:nvPr/>
        </p:nvPicPr>
        <p:blipFill rotWithShape="1">
          <a:blip r:embed="rId3"/>
          <a:srcRect t="1897" r="16564" b="3219"/>
          <a:stretch/>
        </p:blipFill>
        <p:spPr>
          <a:xfrm>
            <a:off x="4805670" y="274817"/>
            <a:ext cx="4338330" cy="3654632"/>
          </a:xfrm>
          <a:prstGeom prst="rect">
            <a:avLst/>
          </a:prstGeom>
        </p:spPr>
      </p:pic>
      <p:pic>
        <p:nvPicPr>
          <p:cNvPr id="5" name="Picture 4"/>
          <p:cNvPicPr>
            <a:picLocks noChangeAspect="1"/>
          </p:cNvPicPr>
          <p:nvPr/>
        </p:nvPicPr>
        <p:blipFill rotWithShape="1">
          <a:blip r:embed="rId3"/>
          <a:srcRect l="84128" t="32375" b="38381"/>
          <a:stretch/>
        </p:blipFill>
        <p:spPr>
          <a:xfrm>
            <a:off x="6227806" y="4294065"/>
            <a:ext cx="1680519" cy="2293598"/>
          </a:xfrm>
          <a:prstGeom prst="rect">
            <a:avLst/>
          </a:prstGeom>
        </p:spPr>
      </p:pic>
    </p:spTree>
    <p:extLst>
      <p:ext uri="{BB962C8B-B14F-4D97-AF65-F5344CB8AC3E}">
        <p14:creationId xmlns:p14="http://schemas.microsoft.com/office/powerpoint/2010/main" val="1517619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Application issues (optional)</a:t>
            </a:r>
          </a:p>
        </p:txBody>
      </p:sp>
      <p:sp>
        <p:nvSpPr>
          <p:cNvPr id="3" name="Content Placeholder 2"/>
          <p:cNvSpPr>
            <a:spLocks noGrp="1"/>
          </p:cNvSpPr>
          <p:nvPr>
            <p:ph idx="1"/>
          </p:nvPr>
        </p:nvSpPr>
        <p:spPr/>
        <p:txBody>
          <a:bodyPr>
            <a:normAutofit fontScale="40000" lnSpcReduction="20000"/>
          </a:bodyPr>
          <a:lstStyle/>
          <a:p>
            <a:r>
              <a:rPr lang="en-NZ" dirty="0"/>
              <a:t>How to best tune a PID controller depends upon how the process responds to the controller’s corrective efforts. Processes that react instantly and predictably don’t really require feedback at all. A car’s headlights, for example, come on as soon as the driver hits the switch. No subsequent corrections are required to achieve the desired illumination.</a:t>
            </a:r>
          </a:p>
          <a:p>
            <a:r>
              <a:rPr lang="en-NZ" dirty="0"/>
              <a:t>On the other hand, the car’s cruise controller cannot accelerate the car to the desired cruising speed so quickly. Because of friction and the car’s inertia, there is always a delay between the time that the cruise controller activates the accelerator and the time that the car’s speed reaches the </a:t>
            </a:r>
            <a:r>
              <a:rPr lang="en-NZ" dirty="0" err="1"/>
              <a:t>setpoint</a:t>
            </a:r>
            <a:r>
              <a:rPr lang="en-NZ" dirty="0"/>
              <a:t>. A PID controller must be tuned to account for such lags .</a:t>
            </a:r>
          </a:p>
          <a:p>
            <a:r>
              <a:rPr lang="en-NZ" dirty="0"/>
              <a:t>Consider a sluggish process with a relatively long lag—an overloaded car with an undersized engine, for example. Such a process tends to respond slowly to the controller’s efforts. If the process variable should suddenly begin to differ from the </a:t>
            </a:r>
            <a:r>
              <a:rPr lang="en-NZ" dirty="0" err="1"/>
              <a:t>setpoint</a:t>
            </a:r>
            <a:r>
              <a:rPr lang="en-NZ" dirty="0"/>
              <a:t>, the controller’s immediate reaction will be determined primarily by the actions of the derivative term in the PID equation. This will cause the controller to initiate a burst of corrective efforts the instant the error changes from zero. A cruise controller with derivative action would kick in when the car encounters an uphill climb and suddenly begins to slow down. The change in speed would also initiate the proportional action that keeps the controller’s output going until the error is eliminated. After a while, the integral term will also begin to contribute to the controller’s output as the error accumulates over time. In fact, the integral action will eventually come to dominate the output signal since the error decreases so slowly in a sluggish process. Even after the error has been eliminated, the controller will continue to generate an output based on the history of errors that have been accumulating in the controller’s integrator. The process variable may then overshoot the </a:t>
            </a:r>
            <a:r>
              <a:rPr lang="en-NZ" dirty="0" err="1"/>
              <a:t>setpoint</a:t>
            </a:r>
            <a:r>
              <a:rPr lang="en-NZ" dirty="0"/>
              <a:t>, causing an error in the opposite direction.</a:t>
            </a:r>
          </a:p>
          <a:p>
            <a:r>
              <a:rPr lang="en-NZ" dirty="0"/>
              <a:t>If the integral tuning constant is not too large, this subsequent error will be smaller than the original, and the integral action will begin to diminish as negative errors are added to the history of positive ones. This whole operation may then repeat several times until both the error and the accumulated error are eliminated. Meanwhile, the derivative term will continue to add its share to the controller output based on the derivative of the oscillating error signal. The proportional action, too, will come and go as the error waxes and wanes.</a:t>
            </a:r>
          </a:p>
          <a:p>
            <a:r>
              <a:rPr lang="en-NZ" dirty="0"/>
              <a:t>Now suppose the process has very little lag so that it responds quickly to the controller’s efforts. The integral term in the PID equation will not play as dominant a role in the controller’s output since the errors will be so short lived. On the other hand, the derivative action will tend to be larger since the error changes rapidly in the absence of long lags.</a:t>
            </a:r>
          </a:p>
          <a:p>
            <a:r>
              <a:rPr lang="en-NZ" dirty="0"/>
              <a:t>Clearly, the relative importance of each term in the controller’s output depends on the </a:t>
            </a:r>
            <a:r>
              <a:rPr lang="en-NZ" dirty="0" err="1"/>
              <a:t>behavior</a:t>
            </a:r>
            <a:r>
              <a:rPr lang="en-NZ" dirty="0"/>
              <a:t> of the controlled process. Determining the best mix suitable for a particular application is the essence of controller tuning.</a:t>
            </a:r>
          </a:p>
          <a:p>
            <a:r>
              <a:rPr lang="en-NZ" dirty="0"/>
              <a:t>For the sluggish process, a large value for the derivative tuning constant D might be advisable to accelerate the controller’s reaction to an error that appears suddenly. For the fast-acting process, however, an equally large value for D might cause the controller’s output to fluctuate wildly as every change in the error (including extraneous changes caused by measurement noise) is amplified by the controller’s derivative action.</a:t>
            </a:r>
          </a:p>
        </p:txBody>
      </p:sp>
    </p:spTree>
    <p:extLst>
      <p:ext uri="{BB962C8B-B14F-4D97-AF65-F5344CB8AC3E}">
        <p14:creationId xmlns:p14="http://schemas.microsoft.com/office/powerpoint/2010/main" val="270668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Tuning techniques (optional)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NZ" dirty="0"/>
                  <a:t>There are basically three schools of thought on how to select P, I, and D values to achieve an acceptable level of controller performance.</a:t>
                </a:r>
              </a:p>
              <a:p>
                <a:pPr marL="914400" lvl="1" indent="-457200">
                  <a:buFont typeface="+mj-lt"/>
                  <a:buAutoNum type="arabicPeriod"/>
                </a:pPr>
                <a:r>
                  <a:rPr lang="en-NZ" dirty="0"/>
                  <a:t>Simple trial-and-error—tweak the tuning constants and watch the controller handle the next error. If it can eliminate the error in a timely fashion, quit. If it proves to be too conservative or too aggressive, increase or decrease one or more of the tuning constants. Unfortunately, intuitive tuning procedures can be difficult to develop since a change in one tuning constant tends to affect the performance of all three terms in the controller’s output. For example, turning down the integral action reduces overshoot. This in turn slows the rate of change of the error and thus reduces the derivative action as well.</a:t>
                </a:r>
              </a:p>
              <a:p>
                <a:pPr marL="914400" lvl="1" indent="-457200">
                  <a:buFont typeface="+mj-lt"/>
                  <a:buAutoNum type="arabicPeriod"/>
                </a:pPr>
                <a:r>
                  <a:rPr lang="en-NZ" dirty="0"/>
                  <a:t>The analytical approach to the tuning problem is more rigorous. It involves a mathematical model of the process that relates the current value of the process variable to its current rate of change plus a history of the controller’s output. Random influences on the process variable from sources other than the controller can all be lumped into a load variable </a:t>
                </a:r>
                <a14:m>
                  <m:oMath xmlns:m="http://schemas.openxmlformats.org/officeDocument/2006/math">
                    <m:r>
                      <a:rPr lang="en-NZ" i="1" dirty="0" smtClean="0">
                        <a:latin typeface="Cambria Math" panose="02040503050406030204" pitchFamily="18" charset="0"/>
                      </a:rPr>
                      <m:t>𝐿𝑉</m:t>
                    </m:r>
                    <m:r>
                      <a:rPr lang="en-NZ" i="1" dirty="0" smtClean="0">
                        <a:latin typeface="Cambria Math" panose="02040503050406030204" pitchFamily="18" charset="0"/>
                      </a:rPr>
                      <m:t>(</m:t>
                    </m:r>
                    <m:r>
                      <a:rPr lang="en-NZ" i="1" dirty="0" smtClean="0">
                        <a:latin typeface="Cambria Math" panose="02040503050406030204" pitchFamily="18" charset="0"/>
                      </a:rPr>
                      <m:t>𝑡</m:t>
                    </m:r>
                    <m:r>
                      <a:rPr lang="en-NZ" i="1" dirty="0" smtClean="0">
                        <a:latin typeface="Cambria Math" panose="02040503050406030204" pitchFamily="18" charset="0"/>
                      </a:rPr>
                      <m:t>)</m:t>
                    </m:r>
                  </m:oMath>
                </a14:m>
                <a:r>
                  <a:rPr lang="en-NZ" dirty="0"/>
                  <a:t>.</a:t>
                </a:r>
              </a:p>
              <a:p>
                <a:pPr marL="914400" lvl="1" indent="-457200">
                  <a:buFont typeface="+mj-lt"/>
                  <a:buAutoNum type="arabicPeriod"/>
                </a:pPr>
                <a:r>
                  <a:rPr lang="en-NZ" dirty="0"/>
                  <a:t>The third approach to the tuning problem is something of a compromise between purely heuristic trial-and-error techniques and the more rigorous analytical techniques.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19" t="-2693" r="-1310"/>
                </a:stretch>
              </a:blipFill>
            </p:spPr>
            <p:txBody>
              <a:bodyPr/>
              <a:lstStyle/>
              <a:p>
                <a:r>
                  <a:rPr lang="en-NZ">
                    <a:noFill/>
                  </a:rPr>
                  <a:t> </a:t>
                </a:r>
              </a:p>
            </p:txBody>
          </p:sp>
        </mc:Fallback>
      </mc:AlternateContent>
    </p:spTree>
    <p:extLst>
      <p:ext uri="{BB962C8B-B14F-4D97-AF65-F5344CB8AC3E}">
        <p14:creationId xmlns:p14="http://schemas.microsoft.com/office/powerpoint/2010/main" val="386867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Integration basics</a:t>
            </a:r>
          </a:p>
        </p:txBody>
      </p:sp>
      <p:sp>
        <p:nvSpPr>
          <p:cNvPr id="3" name="Content Placeholder 2"/>
          <p:cNvSpPr>
            <a:spLocks noGrp="1"/>
          </p:cNvSpPr>
          <p:nvPr>
            <p:ph idx="1"/>
          </p:nvPr>
        </p:nvSpPr>
        <p:spPr>
          <a:xfrm>
            <a:off x="0" y="972065"/>
            <a:ext cx="5971310" cy="5204898"/>
          </a:xfrm>
        </p:spPr>
        <p:txBody>
          <a:bodyPr>
            <a:normAutofit/>
          </a:bodyPr>
          <a:lstStyle/>
          <a:p>
            <a:r>
              <a:rPr lang="en-US" sz="2400" dirty="0"/>
              <a:t>The notation of integrals refers to the concept of summing slices with slices approaching zero in width</a:t>
            </a:r>
          </a:p>
          <a:p>
            <a:r>
              <a:rPr lang="en-US" sz="2400" dirty="0"/>
              <a:t>the "Constant of Integration“ C is there because of all the functions whose derivative is 2x</a:t>
            </a:r>
          </a:p>
          <a:p>
            <a:endParaRPr lang="en-US" sz="2400" dirty="0"/>
          </a:p>
          <a:p>
            <a:endParaRPr lang="en-US" sz="2400" dirty="0"/>
          </a:p>
        </p:txBody>
      </p:sp>
      <p:pic>
        <p:nvPicPr>
          <p:cNvPr id="6" name="Picture 5"/>
          <p:cNvPicPr>
            <a:picLocks noChangeAspect="1"/>
          </p:cNvPicPr>
          <p:nvPr/>
        </p:nvPicPr>
        <p:blipFill>
          <a:blip r:embed="rId3"/>
          <a:stretch>
            <a:fillRect/>
          </a:stretch>
        </p:blipFill>
        <p:spPr>
          <a:xfrm>
            <a:off x="5800741" y="1634180"/>
            <a:ext cx="3152833" cy="1418775"/>
          </a:xfrm>
          <a:prstGeom prst="rect">
            <a:avLst/>
          </a:prstGeom>
        </p:spPr>
      </p:pic>
      <p:pic>
        <p:nvPicPr>
          <p:cNvPr id="7" name="Picture 6"/>
          <p:cNvPicPr>
            <a:picLocks noChangeAspect="1"/>
          </p:cNvPicPr>
          <p:nvPr/>
        </p:nvPicPr>
        <p:blipFill>
          <a:blip r:embed="rId4"/>
          <a:stretch>
            <a:fillRect/>
          </a:stretch>
        </p:blipFill>
        <p:spPr>
          <a:xfrm>
            <a:off x="3300556" y="5272472"/>
            <a:ext cx="2258936" cy="640032"/>
          </a:xfrm>
          <a:prstGeom prst="rect">
            <a:avLst/>
          </a:prstGeom>
        </p:spPr>
      </p:pic>
      <p:pic>
        <p:nvPicPr>
          <p:cNvPr id="9" name="Picture 8"/>
          <p:cNvPicPr>
            <a:picLocks noChangeAspect="1"/>
          </p:cNvPicPr>
          <p:nvPr/>
        </p:nvPicPr>
        <p:blipFill>
          <a:blip r:embed="rId5"/>
          <a:stretch>
            <a:fillRect/>
          </a:stretch>
        </p:blipFill>
        <p:spPr>
          <a:xfrm>
            <a:off x="1411482" y="4654275"/>
            <a:ext cx="1647825" cy="1876425"/>
          </a:xfrm>
          <a:prstGeom prst="rect">
            <a:avLst/>
          </a:prstGeom>
        </p:spPr>
      </p:pic>
      <p:pic>
        <p:nvPicPr>
          <p:cNvPr id="10" name="Picture 9"/>
          <p:cNvPicPr>
            <a:picLocks noChangeAspect="1"/>
          </p:cNvPicPr>
          <p:nvPr/>
        </p:nvPicPr>
        <p:blipFill>
          <a:blip r:embed="rId6"/>
          <a:stretch>
            <a:fillRect/>
          </a:stretch>
        </p:blipFill>
        <p:spPr>
          <a:xfrm>
            <a:off x="5800741" y="4654275"/>
            <a:ext cx="1619250" cy="1876425"/>
          </a:xfrm>
          <a:prstGeom prst="rect">
            <a:avLst/>
          </a:prstGeom>
        </p:spPr>
      </p:pic>
    </p:spTree>
    <p:extLst>
      <p:ext uri="{BB962C8B-B14F-4D97-AF65-F5344CB8AC3E}">
        <p14:creationId xmlns:p14="http://schemas.microsoft.com/office/powerpoint/2010/main" val="136779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Integration example: tap and tank</a:t>
            </a:r>
          </a:p>
        </p:txBody>
      </p:sp>
      <p:sp>
        <p:nvSpPr>
          <p:cNvPr id="3" name="Content Placeholder 2"/>
          <p:cNvSpPr>
            <a:spLocks noGrp="1"/>
          </p:cNvSpPr>
          <p:nvPr>
            <p:ph idx="1"/>
          </p:nvPr>
        </p:nvSpPr>
        <p:spPr>
          <a:xfrm>
            <a:off x="387179" y="972065"/>
            <a:ext cx="4604951" cy="5204898"/>
          </a:xfrm>
        </p:spPr>
        <p:txBody>
          <a:bodyPr>
            <a:normAutofit/>
          </a:bodyPr>
          <a:lstStyle/>
          <a:p>
            <a:r>
              <a:rPr lang="en-US" dirty="0"/>
              <a:t>Integration is like filling a tank from a tap.</a:t>
            </a:r>
          </a:p>
          <a:p>
            <a:r>
              <a:rPr lang="en-US" dirty="0"/>
              <a:t>The input (before integration) is the flow rate from the tap.</a:t>
            </a:r>
          </a:p>
          <a:p>
            <a:r>
              <a:rPr lang="en-US" dirty="0"/>
              <a:t>Integrating the flow (adding up all the little bits of water) gives us the volume of water in the tank.</a:t>
            </a:r>
          </a:p>
          <a:p>
            <a:r>
              <a:rPr lang="en-US" dirty="0"/>
              <a:t>As the flow rate increases, the tank fills up faster and faster.</a:t>
            </a:r>
          </a:p>
          <a:p>
            <a:endParaRPr lang="en-US" dirty="0"/>
          </a:p>
        </p:txBody>
      </p:sp>
      <p:pic>
        <p:nvPicPr>
          <p:cNvPr id="4" name="Picture 3"/>
          <p:cNvPicPr>
            <a:picLocks noChangeAspect="1"/>
          </p:cNvPicPr>
          <p:nvPr/>
        </p:nvPicPr>
        <p:blipFill>
          <a:blip r:embed="rId2"/>
          <a:stretch>
            <a:fillRect/>
          </a:stretch>
        </p:blipFill>
        <p:spPr>
          <a:xfrm>
            <a:off x="4814386" y="972065"/>
            <a:ext cx="4215738" cy="1947866"/>
          </a:xfrm>
          <a:prstGeom prst="rect">
            <a:avLst/>
          </a:prstGeom>
        </p:spPr>
      </p:pic>
      <p:pic>
        <p:nvPicPr>
          <p:cNvPr id="6" name="Picture 5"/>
          <p:cNvPicPr>
            <a:picLocks noChangeAspect="1"/>
          </p:cNvPicPr>
          <p:nvPr/>
        </p:nvPicPr>
        <p:blipFill rotWithShape="1">
          <a:blip r:embed="rId3"/>
          <a:srcRect b="37852"/>
          <a:stretch/>
        </p:blipFill>
        <p:spPr>
          <a:xfrm>
            <a:off x="5483884" y="3537444"/>
            <a:ext cx="2990732" cy="1269335"/>
          </a:xfrm>
          <a:prstGeom prst="rect">
            <a:avLst/>
          </a:prstGeom>
        </p:spPr>
      </p:pic>
    </p:spTree>
    <p:extLst>
      <p:ext uri="{BB962C8B-B14F-4D97-AF65-F5344CB8AC3E}">
        <p14:creationId xmlns:p14="http://schemas.microsoft.com/office/powerpoint/2010/main" val="59178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Integration rules for symbolic integration</a:t>
            </a:r>
          </a:p>
        </p:txBody>
      </p:sp>
      <p:sp>
        <p:nvSpPr>
          <p:cNvPr id="3" name="Content Placeholder 2"/>
          <p:cNvSpPr>
            <a:spLocks noGrp="1"/>
          </p:cNvSpPr>
          <p:nvPr>
            <p:ph idx="1"/>
          </p:nvPr>
        </p:nvSpPr>
        <p:spPr>
          <a:xfrm>
            <a:off x="387179" y="972065"/>
            <a:ext cx="4469026" cy="5204898"/>
          </a:xfrm>
        </p:spPr>
        <p:txBody>
          <a:bodyPr>
            <a:normAutofit/>
          </a:bodyPr>
          <a:lstStyle/>
          <a:p>
            <a:r>
              <a:rPr lang="en-US" sz="2000" dirty="0"/>
              <a:t>There are 2 ways of integrating a function:</a:t>
            </a:r>
          </a:p>
          <a:p>
            <a:pPr lvl="1"/>
            <a:r>
              <a:rPr lang="en-US" sz="1800" dirty="0"/>
              <a:t>Symbolic</a:t>
            </a:r>
          </a:p>
          <a:p>
            <a:pPr lvl="1"/>
            <a:r>
              <a:rPr lang="en-US" sz="1800" dirty="0"/>
              <a:t>Numerical</a:t>
            </a:r>
          </a:p>
          <a:p>
            <a:r>
              <a:rPr lang="en-US" sz="2000" dirty="0"/>
              <a:t>The integral of many functions are well known, so symbolic integration is possible</a:t>
            </a:r>
          </a:p>
          <a:p>
            <a:r>
              <a:rPr lang="en-US" sz="2000" dirty="0"/>
              <a:t>There also useful rules to work out the integral of more complicated functions</a:t>
            </a:r>
          </a:p>
        </p:txBody>
      </p:sp>
      <p:pic>
        <p:nvPicPr>
          <p:cNvPr id="6" name="Picture 5"/>
          <p:cNvPicPr>
            <a:picLocks noChangeAspect="1"/>
          </p:cNvPicPr>
          <p:nvPr/>
        </p:nvPicPr>
        <p:blipFill>
          <a:blip r:embed="rId2"/>
          <a:stretch>
            <a:fillRect/>
          </a:stretch>
        </p:blipFill>
        <p:spPr>
          <a:xfrm>
            <a:off x="147841" y="3795520"/>
            <a:ext cx="4568719" cy="2778275"/>
          </a:xfrm>
          <a:prstGeom prst="rect">
            <a:avLst/>
          </a:prstGeom>
        </p:spPr>
      </p:pic>
      <p:pic>
        <p:nvPicPr>
          <p:cNvPr id="7" name="Picture 6"/>
          <p:cNvPicPr>
            <a:picLocks noChangeAspect="1"/>
          </p:cNvPicPr>
          <p:nvPr/>
        </p:nvPicPr>
        <p:blipFill>
          <a:blip r:embed="rId3"/>
          <a:stretch>
            <a:fillRect/>
          </a:stretch>
        </p:blipFill>
        <p:spPr>
          <a:xfrm>
            <a:off x="4955898" y="1010197"/>
            <a:ext cx="4083143" cy="5570645"/>
          </a:xfrm>
          <a:prstGeom prst="rect">
            <a:avLst/>
          </a:prstGeom>
        </p:spPr>
      </p:pic>
    </p:spTree>
    <p:extLst>
      <p:ext uri="{BB962C8B-B14F-4D97-AF65-F5344CB8AC3E}">
        <p14:creationId xmlns:p14="http://schemas.microsoft.com/office/powerpoint/2010/main" val="95911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Numerical integration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72064"/>
                <a:ext cx="6017741" cy="5885935"/>
              </a:xfrm>
            </p:spPr>
            <p:txBody>
              <a:bodyPr>
                <a:normAutofit fontScale="92500" lnSpcReduction="10000"/>
              </a:bodyPr>
              <a:lstStyle/>
              <a:p>
                <a:r>
                  <a:rPr lang="en-US" dirty="0"/>
                  <a:t>Symbolic Integration is the best way to find the area from a curve to the axis: we get a formula for an exact answer.</a:t>
                </a:r>
              </a:p>
              <a:p>
                <a:r>
                  <a:rPr lang="en-US" dirty="0"/>
                  <a:t>But symbolic Integration can sometimes be hard or impossible to do!</a:t>
                </a:r>
              </a:p>
              <a:p>
                <a:r>
                  <a:rPr lang="en-US" dirty="0"/>
                  <a:t>We can use numerical methods that add up lots of slices to get an </a:t>
                </a:r>
                <a:r>
                  <a:rPr lang="en-US" b="1" dirty="0"/>
                  <a:t>approximate</a:t>
                </a:r>
                <a:r>
                  <a:rPr lang="en-US" dirty="0"/>
                  <a:t> answer.</a:t>
                </a:r>
              </a:p>
              <a:p>
                <a:pPr lvl="1"/>
                <a:r>
                  <a:rPr lang="en-US" dirty="0"/>
                  <a:t>Left Rectangular Approximation Method (LRAM)</a:t>
                </a:r>
              </a:p>
              <a:p>
                <a:pPr lvl="1"/>
                <a:r>
                  <a:rPr lang="en-US" dirty="0"/>
                  <a:t>Right Rectangular Approximation Method (RRAM)</a:t>
                </a:r>
              </a:p>
              <a:p>
                <a:pPr lvl="1"/>
                <a:r>
                  <a:rPr lang="en-US" dirty="0"/>
                  <a:t>Midpoint Rectangular Approximation Method (MRAM)</a:t>
                </a:r>
              </a:p>
              <a:p>
                <a:pPr lvl="1"/>
                <a:r>
                  <a:rPr lang="en-US" dirty="0"/>
                  <a:t>Trapezoidal Rule</a:t>
                </a:r>
              </a:p>
              <a:p>
                <a:pPr lvl="1"/>
                <a:r>
                  <a:rPr lang="en-US" dirty="0"/>
                  <a:t>Simpson's Rule (</a:t>
                </a:r>
                <a:r>
                  <a:rPr lang="en-US" sz="1500" dirty="0"/>
                  <a:t>use a 4,2,4,2,4 pattern of factors</a:t>
                </a:r>
                <a:r>
                  <a:rPr lang="en-US" dirty="0"/>
                  <a:t>)	</a:t>
                </a:r>
              </a:p>
              <a:p>
                <a:pPr lvl="2"/>
                <a14:m>
                  <m:oMath xmlns:m="http://schemas.openxmlformats.org/officeDocument/2006/math">
                    <m:f>
                      <m:fPr>
                        <m:ctrlPr>
                          <a:rPr lang="en-US" sz="1600" i="1" smtClean="0">
                            <a:latin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num>
                      <m:den>
                        <m:r>
                          <a:rPr lang="en-US" sz="1600" b="0" i="1" smtClean="0">
                            <a:latin typeface="Cambria Math" panose="02040503050406030204" pitchFamily="18" charset="0"/>
                          </a:rPr>
                          <m:t>3</m:t>
                        </m:r>
                      </m:den>
                    </m:f>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0</m:t>
                            </m:r>
                          </m:sub>
                        </m:sSub>
                      </m:e>
                    </m:d>
                    <m:r>
                      <a:rPr lang="en-US" sz="1600" b="0" i="1" smtClean="0">
                        <a:latin typeface="Cambria Math" panose="02040503050406030204" pitchFamily="18" charset="0"/>
                        <a:ea typeface="Cambria Math" panose="02040503050406030204" pitchFamily="18" charset="0"/>
                      </a:rPr>
                      <m:t>+</m:t>
                    </m:r>
                  </m:oMath>
                </a14:m>
                <a:r>
                  <a:rPr lang="en-US" sz="1600" dirty="0">
                    <a:ea typeface="Cambria Math" panose="02040503050406030204" pitchFamily="18" charset="0"/>
                  </a:rPr>
                  <a:t> 4</a:t>
                </a:r>
                <a14:m>
                  <m:oMath xmlns:m="http://schemas.openxmlformats.org/officeDocument/2006/math">
                    <m:r>
                      <a:rPr lang="en-US" sz="1600" i="1">
                        <a:latin typeface="Cambria Math" panose="02040503050406030204" pitchFamily="18" charset="0"/>
                        <a:ea typeface="Cambria Math" panose="02040503050406030204" pitchFamily="18" charset="0"/>
                      </a:rPr>
                      <m:t>𝑓</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e>
                    </m:d>
                    <m:r>
                      <a:rPr lang="en-US" sz="1600" i="1">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2</m:t>
                    </m:r>
                    <m:r>
                      <a:rPr lang="en-US" sz="1600" i="1">
                        <a:latin typeface="Cambria Math" panose="02040503050406030204" pitchFamily="18" charset="0"/>
                        <a:ea typeface="Cambria Math" panose="02040503050406030204" pitchFamily="18" charset="0"/>
                      </a:rPr>
                      <m:t>𝑓</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e>
                    </m:d>
                    <m:r>
                      <a:rPr lang="en-US" sz="1600" b="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m:t>
                    </m:r>
                  </m:oMath>
                </a14:m>
                <a:r>
                  <a:rPr lang="en-US" sz="1600" dirty="0">
                    <a:ea typeface="Cambria Math" panose="02040503050406030204" pitchFamily="18" charset="0"/>
                  </a:rPr>
                  <a:t> </a:t>
                </a:r>
                <a14:m>
                  <m:oMath xmlns:m="http://schemas.openxmlformats.org/officeDocument/2006/math">
                    <m:r>
                      <a:rPr lang="en-US" sz="1600" b="0" i="0" smtClean="0">
                        <a:latin typeface="Cambria Math" panose="02040503050406030204" pitchFamily="18" charset="0"/>
                        <a:ea typeface="Cambria Math" panose="02040503050406030204" pitchFamily="18" charset="0"/>
                      </a:rPr>
                      <m:t>4</m:t>
                    </m:r>
                    <m:r>
                      <a:rPr lang="en-US" sz="1600" i="1">
                        <a:latin typeface="Cambria Math" panose="02040503050406030204" pitchFamily="18" charset="0"/>
                        <a:ea typeface="Cambria Math" panose="02040503050406030204" pitchFamily="18" charset="0"/>
                      </a:rPr>
                      <m:t>𝑓</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−1</m:t>
                            </m:r>
                          </m:sub>
                        </m:sSub>
                      </m:e>
                    </m:d>
                    <m:r>
                      <a:rPr lang="en-US" sz="1600" i="1">
                        <a:latin typeface="Cambria Math" panose="02040503050406030204" pitchFamily="18" charset="0"/>
                        <a:ea typeface="Cambria Math" panose="02040503050406030204" pitchFamily="18" charset="0"/>
                      </a:rPr>
                      <m:t>+</m:t>
                    </m:r>
                  </m:oMath>
                </a14:m>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𝑓</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𝑛</m:t>
                            </m:r>
                          </m:sub>
                        </m:sSub>
                      </m:e>
                    </m:d>
                    <m:r>
                      <a:rPr lang="en-US" sz="1600" b="0" i="1" smtClean="0">
                        <a:latin typeface="Cambria Math" panose="02040503050406030204" pitchFamily="18" charset="0"/>
                        <a:ea typeface="Cambria Math" panose="02040503050406030204" pitchFamily="18" charset="0"/>
                      </a:rPr>
                      <m:t>)</m:t>
                    </m:r>
                  </m:oMath>
                </a14:m>
                <a:endParaRPr lang="en-US" sz="1600" dirty="0"/>
              </a:p>
              <a:p>
                <a:pPr lvl="1"/>
                <a:endParaRPr lang="en-US"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72064"/>
                <a:ext cx="6017741" cy="5885935"/>
              </a:xfrm>
              <a:blipFill>
                <a:blip r:embed="rId2"/>
                <a:stretch>
                  <a:fillRect l="-1520" t="-2070" r="-1418"/>
                </a:stretch>
              </a:blipFill>
            </p:spPr>
            <p:txBody>
              <a:bodyPr/>
              <a:lstStyle/>
              <a:p>
                <a:r>
                  <a:rPr lang="en-NZ">
                    <a:noFill/>
                  </a:rPr>
                  <a:t> </a:t>
                </a:r>
              </a:p>
            </p:txBody>
          </p:sp>
        </mc:Fallback>
      </mc:AlternateContent>
      <p:pic>
        <p:nvPicPr>
          <p:cNvPr id="4" name="Picture 3"/>
          <p:cNvPicPr>
            <a:picLocks noChangeAspect="1"/>
          </p:cNvPicPr>
          <p:nvPr/>
        </p:nvPicPr>
        <p:blipFill>
          <a:blip r:embed="rId3"/>
          <a:stretch>
            <a:fillRect/>
          </a:stretch>
        </p:blipFill>
        <p:spPr>
          <a:xfrm>
            <a:off x="6158298" y="101515"/>
            <a:ext cx="2857500" cy="1152525"/>
          </a:xfrm>
          <a:prstGeom prst="rect">
            <a:avLst/>
          </a:prstGeom>
        </p:spPr>
      </p:pic>
      <p:pic>
        <p:nvPicPr>
          <p:cNvPr id="5" name="Picture 4"/>
          <p:cNvPicPr>
            <a:picLocks noChangeAspect="1"/>
          </p:cNvPicPr>
          <p:nvPr/>
        </p:nvPicPr>
        <p:blipFill>
          <a:blip r:embed="rId4"/>
          <a:stretch>
            <a:fillRect/>
          </a:stretch>
        </p:blipFill>
        <p:spPr>
          <a:xfrm>
            <a:off x="6158298" y="1554130"/>
            <a:ext cx="2857500" cy="1181100"/>
          </a:xfrm>
          <a:prstGeom prst="rect">
            <a:avLst/>
          </a:prstGeom>
        </p:spPr>
      </p:pic>
      <p:pic>
        <p:nvPicPr>
          <p:cNvPr id="6" name="Picture 5"/>
          <p:cNvPicPr>
            <a:picLocks noChangeAspect="1"/>
          </p:cNvPicPr>
          <p:nvPr/>
        </p:nvPicPr>
        <p:blipFill>
          <a:blip r:embed="rId5"/>
          <a:stretch>
            <a:fillRect/>
          </a:stretch>
        </p:blipFill>
        <p:spPr>
          <a:xfrm>
            <a:off x="6158298" y="2998251"/>
            <a:ext cx="2857500" cy="1152525"/>
          </a:xfrm>
          <a:prstGeom prst="rect">
            <a:avLst/>
          </a:prstGeom>
        </p:spPr>
      </p:pic>
      <p:pic>
        <p:nvPicPr>
          <p:cNvPr id="7" name="Picture 6"/>
          <p:cNvPicPr>
            <a:picLocks noChangeAspect="1"/>
          </p:cNvPicPr>
          <p:nvPr/>
        </p:nvPicPr>
        <p:blipFill>
          <a:blip r:embed="rId6"/>
          <a:stretch>
            <a:fillRect/>
          </a:stretch>
        </p:blipFill>
        <p:spPr>
          <a:xfrm>
            <a:off x="6183012" y="4308109"/>
            <a:ext cx="2857500" cy="1123950"/>
          </a:xfrm>
          <a:prstGeom prst="rect">
            <a:avLst/>
          </a:prstGeom>
        </p:spPr>
      </p:pic>
      <p:pic>
        <p:nvPicPr>
          <p:cNvPr id="8" name="Picture 7"/>
          <p:cNvPicPr>
            <a:picLocks noChangeAspect="1"/>
          </p:cNvPicPr>
          <p:nvPr/>
        </p:nvPicPr>
        <p:blipFill>
          <a:blip r:embed="rId7"/>
          <a:stretch>
            <a:fillRect/>
          </a:stretch>
        </p:blipFill>
        <p:spPr>
          <a:xfrm>
            <a:off x="6183012" y="5667266"/>
            <a:ext cx="2857500" cy="1123950"/>
          </a:xfrm>
          <a:prstGeom prst="rect">
            <a:avLst/>
          </a:prstGeom>
        </p:spPr>
      </p:pic>
      <p:sp>
        <p:nvSpPr>
          <p:cNvPr id="9" name="Rectangle 8"/>
          <p:cNvSpPr/>
          <p:nvPr/>
        </p:nvSpPr>
        <p:spPr>
          <a:xfrm>
            <a:off x="0" y="6591407"/>
            <a:ext cx="5099222" cy="276999"/>
          </a:xfrm>
          <a:prstGeom prst="rect">
            <a:avLst/>
          </a:prstGeom>
        </p:spPr>
        <p:txBody>
          <a:bodyPr wrap="square">
            <a:spAutoFit/>
          </a:bodyPr>
          <a:lstStyle/>
          <a:p>
            <a:r>
              <a:rPr lang="en-US" sz="1200" dirty="0">
                <a:hlinkClick r:id="rId8"/>
              </a:rPr>
              <a:t>https://www.mathsisfun.com/calculus/integral-approximation-calculator.html</a:t>
            </a:r>
            <a:r>
              <a:rPr lang="en-US" sz="1200" dirty="0"/>
              <a:t> </a:t>
            </a:r>
          </a:p>
        </p:txBody>
      </p:sp>
    </p:spTree>
    <p:extLst>
      <p:ext uri="{BB962C8B-B14F-4D97-AF65-F5344CB8AC3E}">
        <p14:creationId xmlns:p14="http://schemas.microsoft.com/office/powerpoint/2010/main" val="347985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178" y="101515"/>
            <a:ext cx="6409038" cy="882906"/>
          </a:xfrm>
        </p:spPr>
        <p:txBody>
          <a:bodyPr>
            <a:noAutofit/>
          </a:bodyPr>
          <a:lstStyle/>
          <a:p>
            <a:r>
              <a:rPr lang="en-US" sz="3200" dirty="0"/>
              <a:t>Definite versus indefinite integrals</a:t>
            </a:r>
          </a:p>
        </p:txBody>
      </p:sp>
      <p:sp>
        <p:nvSpPr>
          <p:cNvPr id="3" name="Content Placeholder 2"/>
          <p:cNvSpPr>
            <a:spLocks noGrp="1"/>
          </p:cNvSpPr>
          <p:nvPr>
            <p:ph idx="1"/>
          </p:nvPr>
        </p:nvSpPr>
        <p:spPr>
          <a:xfrm>
            <a:off x="0" y="1075037"/>
            <a:ext cx="4629664" cy="3105665"/>
          </a:xfrm>
        </p:spPr>
        <p:txBody>
          <a:bodyPr>
            <a:normAutofit fontScale="85000" lnSpcReduction="20000"/>
          </a:bodyPr>
          <a:lstStyle/>
          <a:p>
            <a:r>
              <a:rPr lang="en-US" dirty="0"/>
              <a:t>A Definite Integral has actual values to calculate between</a:t>
            </a:r>
          </a:p>
          <a:p>
            <a:r>
              <a:rPr lang="en-US" dirty="0"/>
              <a:t>A </a:t>
            </a:r>
            <a:r>
              <a:rPr lang="en-US" b="1" dirty="0"/>
              <a:t>Definite Integral</a:t>
            </a:r>
            <a:r>
              <a:rPr lang="en-US" dirty="0"/>
              <a:t> has start and end values: in other words there is an </a:t>
            </a:r>
            <a:r>
              <a:rPr lang="en-US" b="1" dirty="0"/>
              <a:t>interval</a:t>
            </a:r>
            <a:r>
              <a:rPr lang="en-US" dirty="0"/>
              <a:t> [a, b]. (called limits, bounds or boundaries)</a:t>
            </a:r>
          </a:p>
          <a:p>
            <a:r>
              <a:rPr lang="en-US" dirty="0"/>
              <a:t>We find the Definite Integral using the evaluation theorem</a:t>
            </a:r>
            <a:r>
              <a:rPr lang="en-US"/>
              <a:t>: calculate the</a:t>
            </a:r>
            <a:r>
              <a:rPr lang="en-US" dirty="0"/>
              <a:t> </a:t>
            </a:r>
            <a:r>
              <a:rPr lang="en-US" i="1" dirty="0"/>
              <a:t>Indefinite</a:t>
            </a:r>
            <a:r>
              <a:rPr lang="en-US" dirty="0"/>
              <a:t> Integral at </a:t>
            </a:r>
            <a:r>
              <a:rPr lang="en-US" b="1" dirty="0"/>
              <a:t>a</a:t>
            </a:r>
            <a:r>
              <a:rPr lang="en-US" dirty="0"/>
              <a:t>, and </a:t>
            </a:r>
            <a:r>
              <a:rPr lang="en-US" b="1" dirty="0"/>
              <a:t>b</a:t>
            </a:r>
            <a:r>
              <a:rPr lang="en-US" dirty="0"/>
              <a:t>, then subtracting</a:t>
            </a:r>
          </a:p>
          <a:p>
            <a:endParaRPr lang="en-US" dirty="0"/>
          </a:p>
        </p:txBody>
      </p:sp>
      <p:pic>
        <p:nvPicPr>
          <p:cNvPr id="4" name="Picture 3"/>
          <p:cNvPicPr>
            <a:picLocks noChangeAspect="1"/>
          </p:cNvPicPr>
          <p:nvPr/>
        </p:nvPicPr>
        <p:blipFill rotWithShape="1">
          <a:blip r:embed="rId2"/>
          <a:srcRect l="2663" t="4509" r="2820"/>
          <a:stretch/>
        </p:blipFill>
        <p:spPr>
          <a:xfrm>
            <a:off x="0" y="4180703"/>
            <a:ext cx="4386649" cy="2677297"/>
          </a:xfrm>
          <a:prstGeom prst="rect">
            <a:avLst/>
          </a:prstGeom>
        </p:spPr>
      </p:pic>
      <p:pic>
        <p:nvPicPr>
          <p:cNvPr id="5" name="Picture 4"/>
          <p:cNvPicPr>
            <a:picLocks noChangeAspect="1"/>
          </p:cNvPicPr>
          <p:nvPr/>
        </p:nvPicPr>
        <p:blipFill>
          <a:blip r:embed="rId3"/>
          <a:stretch>
            <a:fillRect/>
          </a:stretch>
        </p:blipFill>
        <p:spPr>
          <a:xfrm>
            <a:off x="4576119" y="1075038"/>
            <a:ext cx="4548397" cy="5782962"/>
          </a:xfrm>
          <a:prstGeom prst="rect">
            <a:avLst/>
          </a:prstGeom>
        </p:spPr>
      </p:pic>
      <p:pic>
        <p:nvPicPr>
          <p:cNvPr id="6" name="Picture 5"/>
          <p:cNvPicPr>
            <a:picLocks noChangeAspect="1"/>
          </p:cNvPicPr>
          <p:nvPr/>
        </p:nvPicPr>
        <p:blipFill>
          <a:blip r:embed="rId4"/>
          <a:stretch>
            <a:fillRect/>
          </a:stretch>
        </p:blipFill>
        <p:spPr>
          <a:xfrm>
            <a:off x="7314766" y="0"/>
            <a:ext cx="1809750" cy="1038225"/>
          </a:xfrm>
          <a:prstGeom prst="rect">
            <a:avLst/>
          </a:prstGeom>
        </p:spPr>
      </p:pic>
    </p:spTree>
    <p:extLst>
      <p:ext uri="{BB962C8B-B14F-4D97-AF65-F5344CB8AC3E}">
        <p14:creationId xmlns:p14="http://schemas.microsoft.com/office/powerpoint/2010/main" val="70237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13" y="336638"/>
            <a:ext cx="4758474" cy="342984"/>
          </a:xfrm>
        </p:spPr>
        <p:txBody>
          <a:bodyPr>
            <a:noAutofit/>
          </a:bodyPr>
          <a:lstStyle/>
          <a:p>
            <a:r>
              <a:rPr lang="en-US" sz="2400" dirty="0"/>
              <a:t>The fundamental theorem of calculus</a:t>
            </a:r>
          </a:p>
        </p:txBody>
      </p:sp>
      <p:sp>
        <p:nvSpPr>
          <p:cNvPr id="3" name="Content Placeholder 2"/>
          <p:cNvSpPr>
            <a:spLocks noGrp="1"/>
          </p:cNvSpPr>
          <p:nvPr>
            <p:ph idx="1"/>
          </p:nvPr>
        </p:nvSpPr>
        <p:spPr>
          <a:xfrm>
            <a:off x="387179" y="972065"/>
            <a:ext cx="4541083" cy="2978493"/>
          </a:xfrm>
        </p:spPr>
        <p:txBody>
          <a:bodyPr>
            <a:normAutofit fontScale="62500" lnSpcReduction="20000"/>
          </a:bodyPr>
          <a:lstStyle/>
          <a:p>
            <a:r>
              <a:rPr lang="en-US" b="1" dirty="0"/>
              <a:t>Finding an Integral is the reverse of finding a Derivative </a:t>
            </a:r>
            <a:r>
              <a:rPr lang="en-US" dirty="0"/>
              <a:t>(this concept has the fancy name of </a:t>
            </a:r>
            <a:r>
              <a:rPr lang="en-US" i="1" dirty="0"/>
              <a:t>fundamental theorem of calculus</a:t>
            </a:r>
            <a:r>
              <a:rPr lang="en-US" dirty="0"/>
              <a:t>)</a:t>
            </a:r>
          </a:p>
          <a:p>
            <a:r>
              <a:rPr lang="en-US" dirty="0"/>
              <a:t>If we differentiate the expression for the area we get the equation of the curve (the rate of change of the area)</a:t>
            </a:r>
          </a:p>
          <a:p>
            <a:pPr lvl="1"/>
            <a:r>
              <a:rPr lang="en-US" dirty="0"/>
              <a:t>The formula for the area is the anti-derivative of the equation of the current</a:t>
            </a:r>
          </a:p>
          <a:p>
            <a:r>
              <a:rPr lang="en-US" dirty="0"/>
              <a:t>If we integrate the expression of the curve, we get the equation for the area </a:t>
            </a:r>
          </a:p>
          <a:p>
            <a:r>
              <a:rPr lang="en-US" dirty="0"/>
              <a:t>So integration and differentiation are inverse processes of each other</a:t>
            </a:r>
          </a:p>
        </p:txBody>
      </p:sp>
      <p:pic>
        <p:nvPicPr>
          <p:cNvPr id="4" name="Picture 3"/>
          <p:cNvPicPr>
            <a:picLocks noChangeAspect="1"/>
          </p:cNvPicPr>
          <p:nvPr/>
        </p:nvPicPr>
        <p:blipFill>
          <a:blip r:embed="rId2"/>
          <a:stretch>
            <a:fillRect/>
          </a:stretch>
        </p:blipFill>
        <p:spPr>
          <a:xfrm>
            <a:off x="387179" y="3774803"/>
            <a:ext cx="4572613" cy="290744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134794" y="5211114"/>
                <a:ext cx="1802673" cy="599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𝑎</m:t>
                          </m:r>
                        </m:sub>
                        <m:sup>
                          <m:r>
                            <a:rPr lang="en-US" b="0" i="1" smtClean="0">
                              <a:latin typeface="Cambria Math" panose="02040503050406030204" pitchFamily="18" charset="0"/>
                            </a:rPr>
                            <m:t>𝑥</m:t>
                          </m:r>
                        </m:sup>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nary>
                      <m:r>
                        <a:rPr lang="en-US" b="0" i="1" smtClean="0">
                          <a:latin typeface="Cambria Math" panose="02040503050406030204" pitchFamily="18" charset="0"/>
                        </a:rPr>
                        <m:t>𝑑𝑡</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134794" y="5211114"/>
                <a:ext cx="1802673" cy="599972"/>
              </a:xfrm>
              <a:prstGeom prst="rect">
                <a:avLst/>
              </a:prstGeom>
              <a:blipFill>
                <a:blip r:embed="rId3"/>
                <a:stretch>
                  <a:fillRect b="-1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977690" y="5971740"/>
                <a:ext cx="2383281"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𝑑𝑥</m:t>
                          </m:r>
                        </m:den>
                      </m:f>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977690" y="5971740"/>
                <a:ext cx="2383281" cy="525913"/>
              </a:xfrm>
              <a:prstGeom prst="rect">
                <a:avLst/>
              </a:prstGeom>
              <a:blipFill>
                <a:blip r:embed="rId4"/>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5"/>
          <a:stretch>
            <a:fillRect/>
          </a:stretch>
        </p:blipFill>
        <p:spPr>
          <a:xfrm>
            <a:off x="4928262" y="-1868"/>
            <a:ext cx="4215738" cy="1947866"/>
          </a:xfrm>
          <a:prstGeom prst="rect">
            <a:avLst/>
          </a:prstGeom>
        </p:spPr>
      </p:pic>
      <p:pic>
        <p:nvPicPr>
          <p:cNvPr id="8" name="Picture 7"/>
          <p:cNvPicPr>
            <a:picLocks noChangeAspect="1"/>
          </p:cNvPicPr>
          <p:nvPr/>
        </p:nvPicPr>
        <p:blipFill>
          <a:blip r:embed="rId6"/>
          <a:stretch>
            <a:fillRect/>
          </a:stretch>
        </p:blipFill>
        <p:spPr>
          <a:xfrm>
            <a:off x="4814386" y="3022186"/>
            <a:ext cx="4329614" cy="2136323"/>
          </a:xfrm>
          <a:prstGeom prst="rect">
            <a:avLst/>
          </a:prstGeom>
        </p:spPr>
      </p:pic>
      <p:pic>
        <p:nvPicPr>
          <p:cNvPr id="9" name="Picture 8"/>
          <p:cNvPicPr>
            <a:picLocks noChangeAspect="1"/>
          </p:cNvPicPr>
          <p:nvPr/>
        </p:nvPicPr>
        <p:blipFill>
          <a:blip r:embed="rId7"/>
          <a:stretch>
            <a:fillRect/>
          </a:stretch>
        </p:blipFill>
        <p:spPr>
          <a:xfrm>
            <a:off x="6050813" y="1879438"/>
            <a:ext cx="1888025" cy="1289383"/>
          </a:xfrm>
          <a:prstGeom prst="rect">
            <a:avLst/>
          </a:prstGeom>
        </p:spPr>
      </p:pic>
    </p:spTree>
    <p:extLst>
      <p:ext uri="{BB962C8B-B14F-4D97-AF65-F5344CB8AC3E}">
        <p14:creationId xmlns:p14="http://schemas.microsoft.com/office/powerpoint/2010/main" val="102642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Calculus as an advanced type </a:t>
            </a:r>
            <a:r>
              <a:rPr lang="en-US" sz="2400"/>
              <a:t>of multiplication </a:t>
            </a:r>
            <a:r>
              <a:rPr lang="en-US" sz="2400" dirty="0"/>
              <a:t>and division</a:t>
            </a:r>
          </a:p>
        </p:txBody>
      </p:sp>
      <p:sp>
        <p:nvSpPr>
          <p:cNvPr id="4" name="Content Placeholder 2"/>
          <p:cNvSpPr txBox="1">
            <a:spLocks/>
          </p:cNvSpPr>
          <p:nvPr/>
        </p:nvSpPr>
        <p:spPr>
          <a:xfrm>
            <a:off x="0" y="972065"/>
            <a:ext cx="6133069" cy="5020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v"/>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Multiplication makes addition easier. Instead of grinding through questions like</a:t>
            </a:r>
          </a:p>
          <a:p>
            <a:pPr lvl="1"/>
            <a:r>
              <a:rPr lang="en-US" sz="1600" dirty="0"/>
              <a:t>3 + 3 + 3 + 3 + 3 </a:t>
            </a:r>
          </a:p>
          <a:p>
            <a:pPr lvl="1"/>
            <a:r>
              <a:rPr lang="en-US" sz="1600" dirty="0"/>
              <a:t>we can rewrite it as: 5 × 3</a:t>
            </a:r>
          </a:p>
          <a:p>
            <a:pPr lvl="1"/>
            <a:r>
              <a:rPr lang="en-US" sz="1600" dirty="0"/>
              <a:t>Or how much money do you make in a year if you make X NZD per week</a:t>
            </a:r>
          </a:p>
          <a:p>
            <a:pPr lvl="1"/>
            <a:r>
              <a:rPr lang="en-US" sz="1600" dirty="0"/>
              <a:t>But there's a big limitation: we must use identical, average-sized pieces.</a:t>
            </a:r>
          </a:p>
          <a:p>
            <a:pPr lvl="1"/>
            <a:r>
              <a:rPr lang="en-US" sz="1600" dirty="0"/>
              <a:t>What's 5 × 3? It's 5 copies of </a:t>
            </a:r>
            <a:r>
              <a:rPr lang="en-US" sz="1600" i="1" dirty="0"/>
              <a:t>the same element</a:t>
            </a:r>
            <a:r>
              <a:rPr lang="en-US" sz="1600" dirty="0"/>
              <a:t>.</a:t>
            </a:r>
          </a:p>
          <a:p>
            <a:r>
              <a:rPr lang="en-US" sz="2000" dirty="0"/>
              <a:t>The real world isn't so smooth. Calculus lets us </a:t>
            </a:r>
            <a:r>
              <a:rPr lang="en-US" sz="2000" b="1" dirty="0"/>
              <a:t>accumulate</a:t>
            </a:r>
            <a:r>
              <a:rPr lang="en-US" sz="2000" dirty="0"/>
              <a:t> (integrals) or separate (derivatives) shapes according to their </a:t>
            </a:r>
            <a:r>
              <a:rPr lang="en-US" sz="2000" i="1" dirty="0"/>
              <a:t>actual</a:t>
            </a:r>
            <a:r>
              <a:rPr lang="en-US" sz="2000" dirty="0"/>
              <a:t>, not average, amount:</a:t>
            </a:r>
          </a:p>
          <a:p>
            <a:r>
              <a:rPr lang="en-US" sz="2000" b="1" dirty="0"/>
              <a:t>Integrals are augmented multiplication</a:t>
            </a:r>
            <a:r>
              <a:rPr lang="en-US" sz="2000" dirty="0"/>
              <a:t> that accumulates a sequence of steps (which could be of different sizes)</a:t>
            </a:r>
          </a:p>
          <a:p>
            <a:r>
              <a:rPr lang="en-US" sz="2000" b="1" dirty="0"/>
              <a:t>Derivatives are augmented division</a:t>
            </a:r>
            <a:r>
              <a:rPr lang="en-US" sz="2000" dirty="0"/>
              <a:t> that splits a shape along a path (into possibly different-sized slices)</a:t>
            </a:r>
          </a:p>
          <a:p>
            <a:pPr lvl="1"/>
            <a:r>
              <a:rPr lang="en-US" sz="1600" dirty="0"/>
              <a:t>What's 20 / 5? It's 20 split into 4 </a:t>
            </a:r>
            <a:r>
              <a:rPr lang="en-US" sz="1600" i="1" dirty="0"/>
              <a:t>equal parts</a:t>
            </a:r>
            <a:r>
              <a:rPr lang="en-US" sz="1600" dirty="0"/>
              <a:t>.</a:t>
            </a:r>
          </a:p>
          <a:p>
            <a:endParaRPr lang="en-US" sz="2000" dirty="0"/>
          </a:p>
          <a:p>
            <a:pPr lvl="1"/>
            <a:endParaRPr lang="en-US" sz="1600" dirty="0"/>
          </a:p>
        </p:txBody>
      </p:sp>
      <p:pic>
        <p:nvPicPr>
          <p:cNvPr id="5" name="Picture 2" descr="Digital Transitions #2: Math Grid Activities | Perkins eLearning"/>
          <p:cNvPicPr>
            <a:picLocks noChangeAspect="1" noChangeArrowheads="1"/>
          </p:cNvPicPr>
          <p:nvPr/>
        </p:nvPicPr>
        <p:blipFill rotWithShape="1">
          <a:blip r:embed="rId2">
            <a:extLst>
              <a:ext uri="{28A0092B-C50C-407E-A947-70E740481C1C}">
                <a14:useLocalDpi xmlns:a14="http://schemas.microsoft.com/office/drawing/2010/main" val="0"/>
              </a:ext>
            </a:extLst>
          </a:blip>
          <a:srcRect l="12440" t="15680" r="11855" b="7904"/>
          <a:stretch/>
        </p:blipFill>
        <p:spPr bwMode="auto">
          <a:xfrm>
            <a:off x="6133069" y="792677"/>
            <a:ext cx="2631990" cy="26567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gital Transitions #2: Math Grid Activities | Perkins eLearning"/>
          <p:cNvPicPr>
            <a:picLocks noChangeAspect="1" noChangeArrowheads="1"/>
          </p:cNvPicPr>
          <p:nvPr/>
        </p:nvPicPr>
        <p:blipFill rotWithShape="1">
          <a:blip r:embed="rId2">
            <a:extLst>
              <a:ext uri="{28A0092B-C50C-407E-A947-70E740481C1C}">
                <a14:useLocalDpi xmlns:a14="http://schemas.microsoft.com/office/drawing/2010/main" val="0"/>
              </a:ext>
            </a:extLst>
          </a:blip>
          <a:srcRect l="12440" t="15680" r="11855" b="7904"/>
          <a:stretch/>
        </p:blipFill>
        <p:spPr bwMode="auto">
          <a:xfrm>
            <a:off x="6133069" y="3960126"/>
            <a:ext cx="2631990" cy="265670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6529243" y="2261284"/>
            <a:ext cx="1431862"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529242" y="2283156"/>
            <a:ext cx="1431863" cy="843104"/>
          </a:xfrm>
          <a:prstGeom prst="rect">
            <a:avLst/>
          </a:prstGeom>
          <a:solidFill>
            <a:schemeClr val="accent4">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522581" y="5182237"/>
            <a:ext cx="1446217" cy="1112742"/>
          </a:xfrm>
          <a:custGeom>
            <a:avLst/>
            <a:gdLst>
              <a:gd name="connsiteX0" fmla="*/ 5427 w 1446217"/>
              <a:gd name="connsiteY0" fmla="*/ 1112742 h 1112742"/>
              <a:gd name="connsiteX1" fmla="*/ 1446217 w 1446217"/>
              <a:gd name="connsiteY1" fmla="*/ 1112742 h 1112742"/>
              <a:gd name="connsiteX2" fmla="*/ 1440791 w 1446217"/>
              <a:gd name="connsiteY2" fmla="*/ 540225 h 1112742"/>
              <a:gd name="connsiteX3" fmla="*/ 1400090 w 1446217"/>
              <a:gd name="connsiteY3" fmla="*/ 507664 h 1112742"/>
              <a:gd name="connsiteX4" fmla="*/ 1386524 w 1446217"/>
              <a:gd name="connsiteY4" fmla="*/ 494098 h 1112742"/>
              <a:gd name="connsiteX5" fmla="*/ 1372957 w 1446217"/>
              <a:gd name="connsiteY5" fmla="*/ 480531 h 1112742"/>
              <a:gd name="connsiteX6" fmla="*/ 1367530 w 1446217"/>
              <a:gd name="connsiteY6" fmla="*/ 472391 h 1112742"/>
              <a:gd name="connsiteX7" fmla="*/ 1351250 w 1446217"/>
              <a:gd name="connsiteY7" fmla="*/ 461537 h 1112742"/>
              <a:gd name="connsiteX8" fmla="*/ 1334970 w 1446217"/>
              <a:gd name="connsiteY8" fmla="*/ 437117 h 1112742"/>
              <a:gd name="connsiteX9" fmla="*/ 1329543 w 1446217"/>
              <a:gd name="connsiteY9" fmla="*/ 428977 h 1112742"/>
              <a:gd name="connsiteX10" fmla="*/ 1326830 w 1446217"/>
              <a:gd name="connsiteY10" fmla="*/ 420837 h 1112742"/>
              <a:gd name="connsiteX11" fmla="*/ 1318690 w 1446217"/>
              <a:gd name="connsiteY11" fmla="*/ 415410 h 1112742"/>
              <a:gd name="connsiteX12" fmla="*/ 1307836 w 1446217"/>
              <a:gd name="connsiteY12" fmla="*/ 407270 h 1112742"/>
              <a:gd name="connsiteX13" fmla="*/ 1291556 w 1446217"/>
              <a:gd name="connsiteY13" fmla="*/ 396417 h 1112742"/>
              <a:gd name="connsiteX14" fmla="*/ 1286129 w 1446217"/>
              <a:gd name="connsiteY14" fmla="*/ 388277 h 1112742"/>
              <a:gd name="connsiteX15" fmla="*/ 1277989 w 1446217"/>
              <a:gd name="connsiteY15" fmla="*/ 382850 h 1112742"/>
              <a:gd name="connsiteX16" fmla="*/ 1267136 w 1446217"/>
              <a:gd name="connsiteY16" fmla="*/ 366570 h 1112742"/>
              <a:gd name="connsiteX17" fmla="*/ 1261709 w 1446217"/>
              <a:gd name="connsiteY17" fmla="*/ 358430 h 1112742"/>
              <a:gd name="connsiteX18" fmla="*/ 1245429 w 1446217"/>
              <a:gd name="connsiteY18" fmla="*/ 344863 h 1112742"/>
              <a:gd name="connsiteX19" fmla="*/ 1231862 w 1446217"/>
              <a:gd name="connsiteY19" fmla="*/ 334010 h 1112742"/>
              <a:gd name="connsiteX20" fmla="*/ 1218296 w 1446217"/>
              <a:gd name="connsiteY20" fmla="*/ 323156 h 1112742"/>
              <a:gd name="connsiteX21" fmla="*/ 1210156 w 1446217"/>
              <a:gd name="connsiteY21" fmla="*/ 315016 h 1112742"/>
              <a:gd name="connsiteX22" fmla="*/ 1202016 w 1446217"/>
              <a:gd name="connsiteY22" fmla="*/ 309590 h 1112742"/>
              <a:gd name="connsiteX23" fmla="*/ 1183022 w 1446217"/>
              <a:gd name="connsiteY23" fmla="*/ 296023 h 1112742"/>
              <a:gd name="connsiteX24" fmla="*/ 1155889 w 1446217"/>
              <a:gd name="connsiteY24" fmla="*/ 263463 h 1112742"/>
              <a:gd name="connsiteX25" fmla="*/ 1139608 w 1446217"/>
              <a:gd name="connsiteY25" fmla="*/ 252609 h 1112742"/>
              <a:gd name="connsiteX26" fmla="*/ 1123328 w 1446217"/>
              <a:gd name="connsiteY26" fmla="*/ 241756 h 1112742"/>
              <a:gd name="connsiteX27" fmla="*/ 1098908 w 1446217"/>
              <a:gd name="connsiteY27" fmla="*/ 230902 h 1112742"/>
              <a:gd name="connsiteX28" fmla="*/ 1090768 w 1446217"/>
              <a:gd name="connsiteY28" fmla="*/ 228189 h 1112742"/>
              <a:gd name="connsiteX29" fmla="*/ 1082628 w 1446217"/>
              <a:gd name="connsiteY29" fmla="*/ 222762 h 1112742"/>
              <a:gd name="connsiteX30" fmla="*/ 1066348 w 1446217"/>
              <a:gd name="connsiteY30" fmla="*/ 214622 h 1112742"/>
              <a:gd name="connsiteX31" fmla="*/ 1060921 w 1446217"/>
              <a:gd name="connsiteY31" fmla="*/ 206482 h 1112742"/>
              <a:gd name="connsiteX32" fmla="*/ 1052781 w 1446217"/>
              <a:gd name="connsiteY32" fmla="*/ 203769 h 1112742"/>
              <a:gd name="connsiteX33" fmla="*/ 1050068 w 1446217"/>
              <a:gd name="connsiteY33" fmla="*/ 195629 h 1112742"/>
              <a:gd name="connsiteX34" fmla="*/ 1028361 w 1446217"/>
              <a:gd name="connsiteY34" fmla="*/ 171209 h 1112742"/>
              <a:gd name="connsiteX35" fmla="*/ 1017508 w 1446217"/>
              <a:gd name="connsiteY35" fmla="*/ 168495 h 1112742"/>
              <a:gd name="connsiteX36" fmla="*/ 993087 w 1446217"/>
              <a:gd name="connsiteY36" fmla="*/ 157642 h 1112742"/>
              <a:gd name="connsiteX37" fmla="*/ 974094 w 1446217"/>
              <a:gd name="connsiteY37" fmla="*/ 152215 h 1112742"/>
              <a:gd name="connsiteX38" fmla="*/ 898120 w 1446217"/>
              <a:gd name="connsiteY38" fmla="*/ 144075 h 1112742"/>
              <a:gd name="connsiteX39" fmla="*/ 832999 w 1446217"/>
              <a:gd name="connsiteY39" fmla="*/ 146789 h 1112742"/>
              <a:gd name="connsiteX40" fmla="*/ 816719 w 1446217"/>
              <a:gd name="connsiteY40" fmla="*/ 154929 h 1112742"/>
              <a:gd name="connsiteX41" fmla="*/ 800439 w 1446217"/>
              <a:gd name="connsiteY41" fmla="*/ 160355 h 1112742"/>
              <a:gd name="connsiteX42" fmla="*/ 792299 w 1446217"/>
              <a:gd name="connsiteY42" fmla="*/ 165782 h 1112742"/>
              <a:gd name="connsiteX43" fmla="*/ 776019 w 1446217"/>
              <a:gd name="connsiteY43" fmla="*/ 173922 h 1112742"/>
              <a:gd name="connsiteX44" fmla="*/ 770592 w 1446217"/>
              <a:gd name="connsiteY44" fmla="*/ 182062 h 1112742"/>
              <a:gd name="connsiteX45" fmla="*/ 762452 w 1446217"/>
              <a:gd name="connsiteY45" fmla="*/ 190202 h 1112742"/>
              <a:gd name="connsiteX46" fmla="*/ 759739 w 1446217"/>
              <a:gd name="connsiteY46" fmla="*/ 198342 h 1112742"/>
              <a:gd name="connsiteX47" fmla="*/ 748886 w 1446217"/>
              <a:gd name="connsiteY47" fmla="*/ 214622 h 1112742"/>
              <a:gd name="connsiteX48" fmla="*/ 740745 w 1446217"/>
              <a:gd name="connsiteY48" fmla="*/ 230902 h 1112742"/>
              <a:gd name="connsiteX49" fmla="*/ 732605 w 1446217"/>
              <a:gd name="connsiteY49" fmla="*/ 236329 h 1112742"/>
              <a:gd name="connsiteX50" fmla="*/ 727179 w 1446217"/>
              <a:gd name="connsiteY50" fmla="*/ 244469 h 1112742"/>
              <a:gd name="connsiteX51" fmla="*/ 710899 w 1446217"/>
              <a:gd name="connsiteY51" fmla="*/ 255323 h 1112742"/>
              <a:gd name="connsiteX52" fmla="*/ 697332 w 1446217"/>
              <a:gd name="connsiteY52" fmla="*/ 268889 h 1112742"/>
              <a:gd name="connsiteX53" fmla="*/ 683765 w 1446217"/>
              <a:gd name="connsiteY53" fmla="*/ 282456 h 1112742"/>
              <a:gd name="connsiteX54" fmla="*/ 678338 w 1446217"/>
              <a:gd name="connsiteY54" fmla="*/ 290596 h 1112742"/>
              <a:gd name="connsiteX55" fmla="*/ 670198 w 1446217"/>
              <a:gd name="connsiteY55" fmla="*/ 293310 h 1112742"/>
              <a:gd name="connsiteX56" fmla="*/ 662058 w 1446217"/>
              <a:gd name="connsiteY56" fmla="*/ 298736 h 1112742"/>
              <a:gd name="connsiteX57" fmla="*/ 640351 w 1446217"/>
              <a:gd name="connsiteY57" fmla="*/ 323156 h 1112742"/>
              <a:gd name="connsiteX58" fmla="*/ 632211 w 1446217"/>
              <a:gd name="connsiteY58" fmla="*/ 331297 h 1112742"/>
              <a:gd name="connsiteX59" fmla="*/ 613218 w 1446217"/>
              <a:gd name="connsiteY59" fmla="*/ 336723 h 1112742"/>
              <a:gd name="connsiteX60" fmla="*/ 561664 w 1446217"/>
              <a:gd name="connsiteY60" fmla="*/ 334010 h 1112742"/>
              <a:gd name="connsiteX61" fmla="*/ 545384 w 1446217"/>
              <a:gd name="connsiteY61" fmla="*/ 328583 h 1112742"/>
              <a:gd name="connsiteX62" fmla="*/ 537244 w 1446217"/>
              <a:gd name="connsiteY62" fmla="*/ 325870 h 1112742"/>
              <a:gd name="connsiteX63" fmla="*/ 529104 w 1446217"/>
              <a:gd name="connsiteY63" fmla="*/ 320443 h 1112742"/>
              <a:gd name="connsiteX64" fmla="*/ 520964 w 1446217"/>
              <a:gd name="connsiteY64" fmla="*/ 317730 h 1112742"/>
              <a:gd name="connsiteX65" fmla="*/ 504684 w 1446217"/>
              <a:gd name="connsiteY65" fmla="*/ 306876 h 1112742"/>
              <a:gd name="connsiteX66" fmla="*/ 496544 w 1446217"/>
              <a:gd name="connsiteY66" fmla="*/ 301450 h 1112742"/>
              <a:gd name="connsiteX67" fmla="*/ 480264 w 1446217"/>
              <a:gd name="connsiteY67" fmla="*/ 277029 h 1112742"/>
              <a:gd name="connsiteX68" fmla="*/ 474837 w 1446217"/>
              <a:gd name="connsiteY68" fmla="*/ 268889 h 1112742"/>
              <a:gd name="connsiteX69" fmla="*/ 466697 w 1446217"/>
              <a:gd name="connsiteY69" fmla="*/ 266176 h 1112742"/>
              <a:gd name="connsiteX70" fmla="*/ 453130 w 1446217"/>
              <a:gd name="connsiteY70" fmla="*/ 241756 h 1112742"/>
              <a:gd name="connsiteX71" fmla="*/ 436850 w 1446217"/>
              <a:gd name="connsiteY71" fmla="*/ 230902 h 1112742"/>
              <a:gd name="connsiteX72" fmla="*/ 428710 w 1446217"/>
              <a:gd name="connsiteY72" fmla="*/ 225476 h 1112742"/>
              <a:gd name="connsiteX73" fmla="*/ 407003 w 1446217"/>
              <a:gd name="connsiteY73" fmla="*/ 192916 h 1112742"/>
              <a:gd name="connsiteX74" fmla="*/ 401576 w 1446217"/>
              <a:gd name="connsiteY74" fmla="*/ 184775 h 1112742"/>
              <a:gd name="connsiteX75" fmla="*/ 385296 w 1446217"/>
              <a:gd name="connsiteY75" fmla="*/ 173922 h 1112742"/>
              <a:gd name="connsiteX76" fmla="*/ 369016 w 1446217"/>
              <a:gd name="connsiteY76" fmla="*/ 163069 h 1112742"/>
              <a:gd name="connsiteX77" fmla="*/ 352736 w 1446217"/>
              <a:gd name="connsiteY77" fmla="*/ 152215 h 1112742"/>
              <a:gd name="connsiteX78" fmla="*/ 325602 w 1446217"/>
              <a:gd name="connsiteY78" fmla="*/ 141362 h 1112742"/>
              <a:gd name="connsiteX79" fmla="*/ 317462 w 1446217"/>
              <a:gd name="connsiteY79" fmla="*/ 138648 h 1112742"/>
              <a:gd name="connsiteX80" fmla="*/ 301182 w 1446217"/>
              <a:gd name="connsiteY80" fmla="*/ 127795 h 1112742"/>
              <a:gd name="connsiteX81" fmla="*/ 287616 w 1446217"/>
              <a:gd name="connsiteY81" fmla="*/ 103375 h 1112742"/>
              <a:gd name="connsiteX82" fmla="*/ 279475 w 1446217"/>
              <a:gd name="connsiteY82" fmla="*/ 97948 h 1112742"/>
              <a:gd name="connsiteX83" fmla="*/ 255055 w 1446217"/>
              <a:gd name="connsiteY83" fmla="*/ 78955 h 1112742"/>
              <a:gd name="connsiteX84" fmla="*/ 230635 w 1446217"/>
              <a:gd name="connsiteY84" fmla="*/ 70815 h 1112742"/>
              <a:gd name="connsiteX85" fmla="*/ 222495 w 1446217"/>
              <a:gd name="connsiteY85" fmla="*/ 68101 h 1112742"/>
              <a:gd name="connsiteX86" fmla="*/ 214355 w 1446217"/>
              <a:gd name="connsiteY86" fmla="*/ 65388 h 1112742"/>
              <a:gd name="connsiteX87" fmla="*/ 198075 w 1446217"/>
              <a:gd name="connsiteY87" fmla="*/ 57248 h 1112742"/>
              <a:gd name="connsiteX88" fmla="*/ 189935 w 1446217"/>
              <a:gd name="connsiteY88" fmla="*/ 51821 h 1112742"/>
              <a:gd name="connsiteX89" fmla="*/ 173655 w 1446217"/>
              <a:gd name="connsiteY89" fmla="*/ 46394 h 1112742"/>
              <a:gd name="connsiteX90" fmla="*/ 165515 w 1446217"/>
              <a:gd name="connsiteY90" fmla="*/ 43681 h 1112742"/>
              <a:gd name="connsiteX91" fmla="*/ 157375 w 1446217"/>
              <a:gd name="connsiteY91" fmla="*/ 38254 h 1112742"/>
              <a:gd name="connsiteX92" fmla="*/ 141094 w 1446217"/>
              <a:gd name="connsiteY92" fmla="*/ 32828 h 1112742"/>
              <a:gd name="connsiteX93" fmla="*/ 132954 w 1446217"/>
              <a:gd name="connsiteY93" fmla="*/ 30114 h 1112742"/>
              <a:gd name="connsiteX94" fmla="*/ 124814 w 1446217"/>
              <a:gd name="connsiteY94" fmla="*/ 27401 h 1112742"/>
              <a:gd name="connsiteX95" fmla="*/ 116674 w 1446217"/>
              <a:gd name="connsiteY95" fmla="*/ 24688 h 1112742"/>
              <a:gd name="connsiteX96" fmla="*/ 103108 w 1446217"/>
              <a:gd name="connsiteY96" fmla="*/ 21974 h 1112742"/>
              <a:gd name="connsiteX97" fmla="*/ 86827 w 1446217"/>
              <a:gd name="connsiteY97" fmla="*/ 16548 h 1112742"/>
              <a:gd name="connsiteX98" fmla="*/ 59694 w 1446217"/>
              <a:gd name="connsiteY98" fmla="*/ 8408 h 1112742"/>
              <a:gd name="connsiteX99" fmla="*/ 40700 w 1446217"/>
              <a:gd name="connsiteY99" fmla="*/ 2981 h 1112742"/>
              <a:gd name="connsiteX100" fmla="*/ 27134 w 1446217"/>
              <a:gd name="connsiteY100" fmla="*/ 267 h 1112742"/>
              <a:gd name="connsiteX101" fmla="*/ 0 w 1446217"/>
              <a:gd name="connsiteY101" fmla="*/ 267 h 1112742"/>
              <a:gd name="connsiteX102" fmla="*/ 5427 w 1446217"/>
              <a:gd name="connsiteY102" fmla="*/ 1112742 h 111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46217" h="1112742">
                <a:moveTo>
                  <a:pt x="5427" y="1112742"/>
                </a:moveTo>
                <a:lnTo>
                  <a:pt x="1446217" y="1112742"/>
                </a:lnTo>
                <a:cubicBezTo>
                  <a:pt x="1444408" y="921903"/>
                  <a:pt x="1442600" y="731064"/>
                  <a:pt x="1440791" y="540225"/>
                </a:cubicBezTo>
                <a:cubicBezTo>
                  <a:pt x="1427224" y="529371"/>
                  <a:pt x="1413118" y="519159"/>
                  <a:pt x="1400090" y="507664"/>
                </a:cubicBezTo>
                <a:cubicBezTo>
                  <a:pt x="1372142" y="483003"/>
                  <a:pt x="1418091" y="515140"/>
                  <a:pt x="1386524" y="494098"/>
                </a:cubicBezTo>
                <a:cubicBezTo>
                  <a:pt x="1372052" y="472391"/>
                  <a:pt x="1391046" y="498620"/>
                  <a:pt x="1372957" y="480531"/>
                </a:cubicBezTo>
                <a:cubicBezTo>
                  <a:pt x="1370651" y="478225"/>
                  <a:pt x="1369984" y="474538"/>
                  <a:pt x="1367530" y="472391"/>
                </a:cubicBezTo>
                <a:cubicBezTo>
                  <a:pt x="1362622" y="468096"/>
                  <a:pt x="1351250" y="461537"/>
                  <a:pt x="1351250" y="461537"/>
                </a:cubicBezTo>
                <a:lnTo>
                  <a:pt x="1334970" y="437117"/>
                </a:lnTo>
                <a:lnTo>
                  <a:pt x="1329543" y="428977"/>
                </a:lnTo>
                <a:cubicBezTo>
                  <a:pt x="1328639" y="426264"/>
                  <a:pt x="1328617" y="423070"/>
                  <a:pt x="1326830" y="420837"/>
                </a:cubicBezTo>
                <a:cubicBezTo>
                  <a:pt x="1324793" y="418290"/>
                  <a:pt x="1321344" y="417305"/>
                  <a:pt x="1318690" y="415410"/>
                </a:cubicBezTo>
                <a:cubicBezTo>
                  <a:pt x="1315010" y="412781"/>
                  <a:pt x="1311541" y="409863"/>
                  <a:pt x="1307836" y="407270"/>
                </a:cubicBezTo>
                <a:cubicBezTo>
                  <a:pt x="1302493" y="403530"/>
                  <a:pt x="1291556" y="396417"/>
                  <a:pt x="1291556" y="396417"/>
                </a:cubicBezTo>
                <a:cubicBezTo>
                  <a:pt x="1289747" y="393704"/>
                  <a:pt x="1288435" y="390583"/>
                  <a:pt x="1286129" y="388277"/>
                </a:cubicBezTo>
                <a:cubicBezTo>
                  <a:pt x="1283823" y="385971"/>
                  <a:pt x="1280136" y="385304"/>
                  <a:pt x="1277989" y="382850"/>
                </a:cubicBezTo>
                <a:cubicBezTo>
                  <a:pt x="1273694" y="377942"/>
                  <a:pt x="1270754" y="371997"/>
                  <a:pt x="1267136" y="366570"/>
                </a:cubicBezTo>
                <a:cubicBezTo>
                  <a:pt x="1265327" y="363857"/>
                  <a:pt x="1264015" y="360736"/>
                  <a:pt x="1261709" y="358430"/>
                </a:cubicBezTo>
                <a:cubicBezTo>
                  <a:pt x="1251263" y="347984"/>
                  <a:pt x="1256762" y="352419"/>
                  <a:pt x="1245429" y="344863"/>
                </a:cubicBezTo>
                <a:cubicBezTo>
                  <a:pt x="1229874" y="321532"/>
                  <a:pt x="1250587" y="348990"/>
                  <a:pt x="1231862" y="334010"/>
                </a:cubicBezTo>
                <a:cubicBezTo>
                  <a:pt x="1214327" y="319982"/>
                  <a:pt x="1238759" y="329979"/>
                  <a:pt x="1218296" y="323156"/>
                </a:cubicBezTo>
                <a:cubicBezTo>
                  <a:pt x="1215583" y="320443"/>
                  <a:pt x="1213104" y="317472"/>
                  <a:pt x="1210156" y="315016"/>
                </a:cubicBezTo>
                <a:cubicBezTo>
                  <a:pt x="1207651" y="312928"/>
                  <a:pt x="1204670" y="311485"/>
                  <a:pt x="1202016" y="309590"/>
                </a:cubicBezTo>
                <a:cubicBezTo>
                  <a:pt x="1178430" y="292745"/>
                  <a:pt x="1202224" y="308825"/>
                  <a:pt x="1183022" y="296023"/>
                </a:cubicBezTo>
                <a:cubicBezTo>
                  <a:pt x="1175013" y="284010"/>
                  <a:pt x="1168425" y="271820"/>
                  <a:pt x="1155889" y="263463"/>
                </a:cubicBezTo>
                <a:cubicBezTo>
                  <a:pt x="1150462" y="259845"/>
                  <a:pt x="1144220" y="257221"/>
                  <a:pt x="1139608" y="252609"/>
                </a:cubicBezTo>
                <a:cubicBezTo>
                  <a:pt x="1129446" y="242447"/>
                  <a:pt x="1135108" y="245682"/>
                  <a:pt x="1123328" y="241756"/>
                </a:cubicBezTo>
                <a:cubicBezTo>
                  <a:pt x="1110429" y="233156"/>
                  <a:pt x="1118281" y="237360"/>
                  <a:pt x="1098908" y="230902"/>
                </a:cubicBezTo>
                <a:lnTo>
                  <a:pt x="1090768" y="228189"/>
                </a:lnTo>
                <a:cubicBezTo>
                  <a:pt x="1088055" y="226380"/>
                  <a:pt x="1085545" y="224220"/>
                  <a:pt x="1082628" y="222762"/>
                </a:cubicBezTo>
                <a:cubicBezTo>
                  <a:pt x="1060160" y="211528"/>
                  <a:pt x="1089677" y="230175"/>
                  <a:pt x="1066348" y="214622"/>
                </a:cubicBezTo>
                <a:cubicBezTo>
                  <a:pt x="1064539" y="211909"/>
                  <a:pt x="1063468" y="208519"/>
                  <a:pt x="1060921" y="206482"/>
                </a:cubicBezTo>
                <a:cubicBezTo>
                  <a:pt x="1058688" y="204695"/>
                  <a:pt x="1054803" y="205791"/>
                  <a:pt x="1052781" y="203769"/>
                </a:cubicBezTo>
                <a:cubicBezTo>
                  <a:pt x="1050759" y="201747"/>
                  <a:pt x="1051347" y="198187"/>
                  <a:pt x="1050068" y="195629"/>
                </a:cubicBezTo>
                <a:cubicBezTo>
                  <a:pt x="1046536" y="188565"/>
                  <a:pt x="1032469" y="172236"/>
                  <a:pt x="1028361" y="171209"/>
                </a:cubicBezTo>
                <a:lnTo>
                  <a:pt x="1017508" y="168495"/>
                </a:lnTo>
                <a:cubicBezTo>
                  <a:pt x="1004608" y="159897"/>
                  <a:pt x="1012460" y="164100"/>
                  <a:pt x="993087" y="157642"/>
                </a:cubicBezTo>
                <a:cubicBezTo>
                  <a:pt x="985337" y="155059"/>
                  <a:pt x="982600" y="153916"/>
                  <a:pt x="974094" y="152215"/>
                </a:cubicBezTo>
                <a:cubicBezTo>
                  <a:pt x="949111" y="147218"/>
                  <a:pt x="923443" y="146023"/>
                  <a:pt x="898120" y="144075"/>
                </a:cubicBezTo>
                <a:cubicBezTo>
                  <a:pt x="876413" y="144980"/>
                  <a:pt x="854665" y="145184"/>
                  <a:pt x="832999" y="146789"/>
                </a:cubicBezTo>
                <a:cubicBezTo>
                  <a:pt x="824091" y="147449"/>
                  <a:pt x="824587" y="151432"/>
                  <a:pt x="816719" y="154929"/>
                </a:cubicBezTo>
                <a:cubicBezTo>
                  <a:pt x="811492" y="157252"/>
                  <a:pt x="800439" y="160355"/>
                  <a:pt x="800439" y="160355"/>
                </a:cubicBezTo>
                <a:cubicBezTo>
                  <a:pt x="797726" y="162164"/>
                  <a:pt x="795216" y="164324"/>
                  <a:pt x="792299" y="165782"/>
                </a:cubicBezTo>
                <a:cubicBezTo>
                  <a:pt x="769831" y="177016"/>
                  <a:pt x="799348" y="158369"/>
                  <a:pt x="776019" y="173922"/>
                </a:cubicBezTo>
                <a:cubicBezTo>
                  <a:pt x="774210" y="176635"/>
                  <a:pt x="772680" y="179557"/>
                  <a:pt x="770592" y="182062"/>
                </a:cubicBezTo>
                <a:cubicBezTo>
                  <a:pt x="768135" y="185010"/>
                  <a:pt x="764580" y="187009"/>
                  <a:pt x="762452" y="190202"/>
                </a:cubicBezTo>
                <a:cubicBezTo>
                  <a:pt x="760866" y="192582"/>
                  <a:pt x="761128" y="195842"/>
                  <a:pt x="759739" y="198342"/>
                </a:cubicBezTo>
                <a:cubicBezTo>
                  <a:pt x="756572" y="204043"/>
                  <a:pt x="750949" y="208435"/>
                  <a:pt x="748886" y="214622"/>
                </a:cubicBezTo>
                <a:cubicBezTo>
                  <a:pt x="746679" y="221242"/>
                  <a:pt x="746005" y="225642"/>
                  <a:pt x="740745" y="230902"/>
                </a:cubicBezTo>
                <a:cubicBezTo>
                  <a:pt x="738439" y="233208"/>
                  <a:pt x="735318" y="234520"/>
                  <a:pt x="732605" y="236329"/>
                </a:cubicBezTo>
                <a:cubicBezTo>
                  <a:pt x="730796" y="239042"/>
                  <a:pt x="729633" y="242322"/>
                  <a:pt x="727179" y="244469"/>
                </a:cubicBezTo>
                <a:cubicBezTo>
                  <a:pt x="722271" y="248764"/>
                  <a:pt x="710899" y="255323"/>
                  <a:pt x="710899" y="255323"/>
                </a:cubicBezTo>
                <a:cubicBezTo>
                  <a:pt x="696427" y="277030"/>
                  <a:pt x="715422" y="250801"/>
                  <a:pt x="697332" y="268889"/>
                </a:cubicBezTo>
                <a:cubicBezTo>
                  <a:pt x="679239" y="286981"/>
                  <a:pt x="705476" y="267981"/>
                  <a:pt x="683765" y="282456"/>
                </a:cubicBezTo>
                <a:cubicBezTo>
                  <a:pt x="681956" y="285169"/>
                  <a:pt x="680884" y="288559"/>
                  <a:pt x="678338" y="290596"/>
                </a:cubicBezTo>
                <a:cubicBezTo>
                  <a:pt x="676105" y="292383"/>
                  <a:pt x="672756" y="292031"/>
                  <a:pt x="670198" y="293310"/>
                </a:cubicBezTo>
                <a:cubicBezTo>
                  <a:pt x="667281" y="294768"/>
                  <a:pt x="664771" y="296927"/>
                  <a:pt x="662058" y="298736"/>
                </a:cubicBezTo>
                <a:cubicBezTo>
                  <a:pt x="652374" y="313263"/>
                  <a:pt x="658940" y="304567"/>
                  <a:pt x="640351" y="323156"/>
                </a:cubicBezTo>
                <a:cubicBezTo>
                  <a:pt x="637637" y="325870"/>
                  <a:pt x="635852" y="330084"/>
                  <a:pt x="632211" y="331297"/>
                </a:cubicBezTo>
                <a:cubicBezTo>
                  <a:pt x="620533" y="335189"/>
                  <a:pt x="626846" y="333316"/>
                  <a:pt x="613218" y="336723"/>
                </a:cubicBezTo>
                <a:cubicBezTo>
                  <a:pt x="596033" y="335819"/>
                  <a:pt x="578750" y="336060"/>
                  <a:pt x="561664" y="334010"/>
                </a:cubicBezTo>
                <a:cubicBezTo>
                  <a:pt x="555985" y="333328"/>
                  <a:pt x="550811" y="330392"/>
                  <a:pt x="545384" y="328583"/>
                </a:cubicBezTo>
                <a:lnTo>
                  <a:pt x="537244" y="325870"/>
                </a:lnTo>
                <a:cubicBezTo>
                  <a:pt x="534531" y="324061"/>
                  <a:pt x="532021" y="321901"/>
                  <a:pt x="529104" y="320443"/>
                </a:cubicBezTo>
                <a:cubicBezTo>
                  <a:pt x="526546" y="319164"/>
                  <a:pt x="523464" y="319119"/>
                  <a:pt x="520964" y="317730"/>
                </a:cubicBezTo>
                <a:cubicBezTo>
                  <a:pt x="515263" y="314562"/>
                  <a:pt x="510111" y="310494"/>
                  <a:pt x="504684" y="306876"/>
                </a:cubicBezTo>
                <a:lnTo>
                  <a:pt x="496544" y="301450"/>
                </a:lnTo>
                <a:lnTo>
                  <a:pt x="480264" y="277029"/>
                </a:lnTo>
                <a:cubicBezTo>
                  <a:pt x="478455" y="274316"/>
                  <a:pt x="477931" y="269920"/>
                  <a:pt x="474837" y="268889"/>
                </a:cubicBezTo>
                <a:lnTo>
                  <a:pt x="466697" y="266176"/>
                </a:lnTo>
                <a:cubicBezTo>
                  <a:pt x="463869" y="257694"/>
                  <a:pt x="461125" y="247087"/>
                  <a:pt x="453130" y="241756"/>
                </a:cubicBezTo>
                <a:lnTo>
                  <a:pt x="436850" y="230902"/>
                </a:lnTo>
                <a:lnTo>
                  <a:pt x="428710" y="225476"/>
                </a:lnTo>
                <a:lnTo>
                  <a:pt x="407003" y="192916"/>
                </a:lnTo>
                <a:cubicBezTo>
                  <a:pt x="405194" y="190202"/>
                  <a:pt x="404290" y="186584"/>
                  <a:pt x="401576" y="184775"/>
                </a:cubicBezTo>
                <a:cubicBezTo>
                  <a:pt x="396149" y="181157"/>
                  <a:pt x="389908" y="178534"/>
                  <a:pt x="385296" y="173922"/>
                </a:cubicBezTo>
                <a:cubicBezTo>
                  <a:pt x="375134" y="163760"/>
                  <a:pt x="380796" y="166995"/>
                  <a:pt x="369016" y="163069"/>
                </a:cubicBezTo>
                <a:cubicBezTo>
                  <a:pt x="363589" y="159451"/>
                  <a:pt x="358924" y="154277"/>
                  <a:pt x="352736" y="152215"/>
                </a:cubicBezTo>
                <a:cubicBezTo>
                  <a:pt x="315704" y="139872"/>
                  <a:pt x="353534" y="153334"/>
                  <a:pt x="325602" y="141362"/>
                </a:cubicBezTo>
                <a:cubicBezTo>
                  <a:pt x="322973" y="140235"/>
                  <a:pt x="319962" y="140037"/>
                  <a:pt x="317462" y="138648"/>
                </a:cubicBezTo>
                <a:cubicBezTo>
                  <a:pt x="311761" y="135481"/>
                  <a:pt x="301182" y="127795"/>
                  <a:pt x="301182" y="127795"/>
                </a:cubicBezTo>
                <a:cubicBezTo>
                  <a:pt x="298355" y="119313"/>
                  <a:pt x="295613" y="108706"/>
                  <a:pt x="287616" y="103375"/>
                </a:cubicBezTo>
                <a:cubicBezTo>
                  <a:pt x="284902" y="101566"/>
                  <a:pt x="281980" y="100036"/>
                  <a:pt x="279475" y="97948"/>
                </a:cubicBezTo>
                <a:cubicBezTo>
                  <a:pt x="270109" y="90143"/>
                  <a:pt x="268773" y="83528"/>
                  <a:pt x="255055" y="78955"/>
                </a:cubicBezTo>
                <a:lnTo>
                  <a:pt x="230635" y="70815"/>
                </a:lnTo>
                <a:lnTo>
                  <a:pt x="222495" y="68101"/>
                </a:lnTo>
                <a:lnTo>
                  <a:pt x="214355" y="65388"/>
                </a:lnTo>
                <a:cubicBezTo>
                  <a:pt x="191026" y="49835"/>
                  <a:pt x="220543" y="68482"/>
                  <a:pt x="198075" y="57248"/>
                </a:cubicBezTo>
                <a:cubicBezTo>
                  <a:pt x="195158" y="55790"/>
                  <a:pt x="192915" y="53146"/>
                  <a:pt x="189935" y="51821"/>
                </a:cubicBezTo>
                <a:cubicBezTo>
                  <a:pt x="184708" y="49498"/>
                  <a:pt x="179082" y="48203"/>
                  <a:pt x="173655" y="46394"/>
                </a:cubicBezTo>
                <a:lnTo>
                  <a:pt x="165515" y="43681"/>
                </a:lnTo>
                <a:cubicBezTo>
                  <a:pt x="162802" y="41872"/>
                  <a:pt x="160355" y="39578"/>
                  <a:pt x="157375" y="38254"/>
                </a:cubicBezTo>
                <a:cubicBezTo>
                  <a:pt x="152148" y="35931"/>
                  <a:pt x="146521" y="34637"/>
                  <a:pt x="141094" y="32828"/>
                </a:cubicBezTo>
                <a:lnTo>
                  <a:pt x="132954" y="30114"/>
                </a:lnTo>
                <a:lnTo>
                  <a:pt x="124814" y="27401"/>
                </a:lnTo>
                <a:cubicBezTo>
                  <a:pt x="122101" y="26497"/>
                  <a:pt x="119478" y="25249"/>
                  <a:pt x="116674" y="24688"/>
                </a:cubicBezTo>
                <a:cubicBezTo>
                  <a:pt x="112152" y="23783"/>
                  <a:pt x="107557" y="23187"/>
                  <a:pt x="103108" y="21974"/>
                </a:cubicBezTo>
                <a:cubicBezTo>
                  <a:pt x="97589" y="20469"/>
                  <a:pt x="92377" y="17936"/>
                  <a:pt x="86827" y="16548"/>
                </a:cubicBezTo>
                <a:cubicBezTo>
                  <a:pt x="70431" y="12448"/>
                  <a:pt x="79502" y="15011"/>
                  <a:pt x="59694" y="8408"/>
                </a:cubicBezTo>
                <a:cubicBezTo>
                  <a:pt x="50615" y="5382"/>
                  <a:pt x="50940" y="5257"/>
                  <a:pt x="40700" y="2981"/>
                </a:cubicBezTo>
                <a:cubicBezTo>
                  <a:pt x="36198" y="1981"/>
                  <a:pt x="31735" y="574"/>
                  <a:pt x="27134" y="267"/>
                </a:cubicBezTo>
                <a:cubicBezTo>
                  <a:pt x="18109" y="-335"/>
                  <a:pt x="9045" y="267"/>
                  <a:pt x="0" y="267"/>
                </a:cubicBezTo>
                <a:lnTo>
                  <a:pt x="5427" y="1112742"/>
                </a:lnTo>
                <a:close/>
              </a:path>
            </a:pathLst>
          </a:custGeom>
          <a:solidFill>
            <a:schemeClr val="accent4">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6541575" y="5185218"/>
            <a:ext cx="1416370" cy="539957"/>
          </a:xfrm>
          <a:custGeom>
            <a:avLst/>
            <a:gdLst>
              <a:gd name="connsiteX0" fmla="*/ 0 w 1416370"/>
              <a:gd name="connsiteY0" fmla="*/ 0 h 539957"/>
              <a:gd name="connsiteX1" fmla="*/ 48840 w 1416370"/>
              <a:gd name="connsiteY1" fmla="*/ 2713 h 539957"/>
              <a:gd name="connsiteX2" fmla="*/ 59693 w 1416370"/>
              <a:gd name="connsiteY2" fmla="*/ 5427 h 539957"/>
              <a:gd name="connsiteX3" fmla="*/ 97680 w 1416370"/>
              <a:gd name="connsiteY3" fmla="*/ 16280 h 539957"/>
              <a:gd name="connsiteX4" fmla="*/ 105820 w 1416370"/>
              <a:gd name="connsiteY4" fmla="*/ 18993 h 539957"/>
              <a:gd name="connsiteX5" fmla="*/ 132954 w 1416370"/>
              <a:gd name="connsiteY5" fmla="*/ 27133 h 539957"/>
              <a:gd name="connsiteX6" fmla="*/ 141094 w 1416370"/>
              <a:gd name="connsiteY6" fmla="*/ 29847 h 539957"/>
              <a:gd name="connsiteX7" fmla="*/ 149234 w 1416370"/>
              <a:gd name="connsiteY7" fmla="*/ 32560 h 539957"/>
              <a:gd name="connsiteX8" fmla="*/ 157374 w 1416370"/>
              <a:gd name="connsiteY8" fmla="*/ 37987 h 539957"/>
              <a:gd name="connsiteX9" fmla="*/ 173654 w 1416370"/>
              <a:gd name="connsiteY9" fmla="*/ 43413 h 539957"/>
              <a:gd name="connsiteX10" fmla="*/ 189934 w 1416370"/>
              <a:gd name="connsiteY10" fmla="*/ 48840 h 539957"/>
              <a:gd name="connsiteX11" fmla="*/ 198074 w 1416370"/>
              <a:gd name="connsiteY11" fmla="*/ 51554 h 539957"/>
              <a:gd name="connsiteX12" fmla="*/ 206214 w 1416370"/>
              <a:gd name="connsiteY12" fmla="*/ 54267 h 539957"/>
              <a:gd name="connsiteX13" fmla="*/ 214354 w 1416370"/>
              <a:gd name="connsiteY13" fmla="*/ 59694 h 539957"/>
              <a:gd name="connsiteX14" fmla="*/ 222495 w 1416370"/>
              <a:gd name="connsiteY14" fmla="*/ 62407 h 539957"/>
              <a:gd name="connsiteX15" fmla="*/ 238775 w 1416370"/>
              <a:gd name="connsiteY15" fmla="*/ 73260 h 539957"/>
              <a:gd name="connsiteX16" fmla="*/ 246915 w 1416370"/>
              <a:gd name="connsiteY16" fmla="*/ 75974 h 539957"/>
              <a:gd name="connsiteX17" fmla="*/ 255055 w 1416370"/>
              <a:gd name="connsiteY17" fmla="*/ 81400 h 539957"/>
              <a:gd name="connsiteX18" fmla="*/ 271335 w 1416370"/>
              <a:gd name="connsiteY18" fmla="*/ 86827 h 539957"/>
              <a:gd name="connsiteX19" fmla="*/ 293042 w 1416370"/>
              <a:gd name="connsiteY19" fmla="*/ 105821 h 539957"/>
              <a:gd name="connsiteX20" fmla="*/ 298468 w 1416370"/>
              <a:gd name="connsiteY20" fmla="*/ 124814 h 539957"/>
              <a:gd name="connsiteX21" fmla="*/ 306608 w 1416370"/>
              <a:gd name="connsiteY21" fmla="*/ 127527 h 539957"/>
              <a:gd name="connsiteX22" fmla="*/ 314749 w 1416370"/>
              <a:gd name="connsiteY22" fmla="*/ 135667 h 539957"/>
              <a:gd name="connsiteX23" fmla="*/ 322889 w 1416370"/>
              <a:gd name="connsiteY23" fmla="*/ 141094 h 539957"/>
              <a:gd name="connsiteX24" fmla="*/ 333742 w 1416370"/>
              <a:gd name="connsiteY24" fmla="*/ 154661 h 539957"/>
              <a:gd name="connsiteX25" fmla="*/ 350022 w 1416370"/>
              <a:gd name="connsiteY25" fmla="*/ 160088 h 539957"/>
              <a:gd name="connsiteX26" fmla="*/ 358162 w 1416370"/>
              <a:gd name="connsiteY26" fmla="*/ 162801 h 539957"/>
              <a:gd name="connsiteX27" fmla="*/ 366302 w 1416370"/>
              <a:gd name="connsiteY27" fmla="*/ 168228 h 539957"/>
              <a:gd name="connsiteX28" fmla="*/ 371729 w 1416370"/>
              <a:gd name="connsiteY28" fmla="*/ 176368 h 539957"/>
              <a:gd name="connsiteX29" fmla="*/ 379869 w 1416370"/>
              <a:gd name="connsiteY29" fmla="*/ 179081 h 539957"/>
              <a:gd name="connsiteX30" fmla="*/ 390722 w 1416370"/>
              <a:gd name="connsiteY30" fmla="*/ 189935 h 539957"/>
              <a:gd name="connsiteX31" fmla="*/ 404289 w 1416370"/>
              <a:gd name="connsiteY31" fmla="*/ 200788 h 539957"/>
              <a:gd name="connsiteX32" fmla="*/ 412429 w 1416370"/>
              <a:gd name="connsiteY32" fmla="*/ 208928 h 539957"/>
              <a:gd name="connsiteX33" fmla="*/ 417856 w 1416370"/>
              <a:gd name="connsiteY33" fmla="*/ 217068 h 539957"/>
              <a:gd name="connsiteX34" fmla="*/ 434136 w 1416370"/>
              <a:gd name="connsiteY34" fmla="*/ 230635 h 539957"/>
              <a:gd name="connsiteX35" fmla="*/ 439563 w 1416370"/>
              <a:gd name="connsiteY35" fmla="*/ 238775 h 539957"/>
              <a:gd name="connsiteX36" fmla="*/ 455843 w 1416370"/>
              <a:gd name="connsiteY36" fmla="*/ 249628 h 539957"/>
              <a:gd name="connsiteX37" fmla="*/ 463983 w 1416370"/>
              <a:gd name="connsiteY37" fmla="*/ 255055 h 539957"/>
              <a:gd name="connsiteX38" fmla="*/ 472123 w 1416370"/>
              <a:gd name="connsiteY38" fmla="*/ 260482 h 539957"/>
              <a:gd name="connsiteX39" fmla="*/ 491116 w 1416370"/>
              <a:gd name="connsiteY39" fmla="*/ 282189 h 539957"/>
              <a:gd name="connsiteX40" fmla="*/ 496543 w 1416370"/>
              <a:gd name="connsiteY40" fmla="*/ 290329 h 539957"/>
              <a:gd name="connsiteX41" fmla="*/ 520963 w 1416370"/>
              <a:gd name="connsiteY41" fmla="*/ 303895 h 539957"/>
              <a:gd name="connsiteX42" fmla="*/ 537243 w 1416370"/>
              <a:gd name="connsiteY42" fmla="*/ 312035 h 539957"/>
              <a:gd name="connsiteX43" fmla="*/ 553524 w 1416370"/>
              <a:gd name="connsiteY43" fmla="*/ 320175 h 539957"/>
              <a:gd name="connsiteX44" fmla="*/ 577944 w 1416370"/>
              <a:gd name="connsiteY44" fmla="*/ 331029 h 539957"/>
              <a:gd name="connsiteX45" fmla="*/ 586084 w 1416370"/>
              <a:gd name="connsiteY45" fmla="*/ 333742 h 539957"/>
              <a:gd name="connsiteX46" fmla="*/ 621357 w 1416370"/>
              <a:gd name="connsiteY46" fmla="*/ 331029 h 539957"/>
              <a:gd name="connsiteX47" fmla="*/ 637638 w 1416370"/>
              <a:gd name="connsiteY47" fmla="*/ 325602 h 539957"/>
              <a:gd name="connsiteX48" fmla="*/ 662058 w 1416370"/>
              <a:gd name="connsiteY48" fmla="*/ 306609 h 539957"/>
              <a:gd name="connsiteX49" fmla="*/ 670198 w 1416370"/>
              <a:gd name="connsiteY49" fmla="*/ 290329 h 539957"/>
              <a:gd name="connsiteX50" fmla="*/ 678338 w 1416370"/>
              <a:gd name="connsiteY50" fmla="*/ 282189 h 539957"/>
              <a:gd name="connsiteX51" fmla="*/ 691905 w 1416370"/>
              <a:gd name="connsiteY51" fmla="*/ 268622 h 539957"/>
              <a:gd name="connsiteX52" fmla="*/ 697331 w 1416370"/>
              <a:gd name="connsiteY52" fmla="*/ 260482 h 539957"/>
              <a:gd name="connsiteX53" fmla="*/ 713611 w 1416370"/>
              <a:gd name="connsiteY53" fmla="*/ 246915 h 539957"/>
              <a:gd name="connsiteX54" fmla="*/ 724465 w 1416370"/>
              <a:gd name="connsiteY54" fmla="*/ 230635 h 539957"/>
              <a:gd name="connsiteX55" fmla="*/ 727178 w 1416370"/>
              <a:gd name="connsiteY55" fmla="*/ 222495 h 539957"/>
              <a:gd name="connsiteX56" fmla="*/ 740745 w 1416370"/>
              <a:gd name="connsiteY56" fmla="*/ 206215 h 539957"/>
              <a:gd name="connsiteX57" fmla="*/ 746172 w 1416370"/>
              <a:gd name="connsiteY57" fmla="*/ 198075 h 539957"/>
              <a:gd name="connsiteX58" fmla="*/ 757025 w 1416370"/>
              <a:gd name="connsiteY58" fmla="*/ 184508 h 539957"/>
              <a:gd name="connsiteX59" fmla="*/ 776019 w 1416370"/>
              <a:gd name="connsiteY59" fmla="*/ 173654 h 539957"/>
              <a:gd name="connsiteX60" fmla="*/ 784159 w 1416370"/>
              <a:gd name="connsiteY60" fmla="*/ 168228 h 539957"/>
              <a:gd name="connsiteX61" fmla="*/ 792299 w 1416370"/>
              <a:gd name="connsiteY61" fmla="*/ 165514 h 539957"/>
              <a:gd name="connsiteX62" fmla="*/ 808579 w 1416370"/>
              <a:gd name="connsiteY62" fmla="*/ 154661 h 539957"/>
              <a:gd name="connsiteX63" fmla="*/ 816719 w 1416370"/>
              <a:gd name="connsiteY63" fmla="*/ 149234 h 539957"/>
              <a:gd name="connsiteX64" fmla="*/ 824859 w 1416370"/>
              <a:gd name="connsiteY64" fmla="*/ 143808 h 539957"/>
              <a:gd name="connsiteX65" fmla="*/ 830286 w 1416370"/>
              <a:gd name="connsiteY65" fmla="*/ 135667 h 539957"/>
              <a:gd name="connsiteX66" fmla="*/ 851992 w 1416370"/>
              <a:gd name="connsiteY66" fmla="*/ 130241 h 539957"/>
              <a:gd name="connsiteX67" fmla="*/ 884553 w 1416370"/>
              <a:gd name="connsiteY67" fmla="*/ 132954 h 539957"/>
              <a:gd name="connsiteX68" fmla="*/ 900833 w 1416370"/>
              <a:gd name="connsiteY68" fmla="*/ 135667 h 539957"/>
              <a:gd name="connsiteX69" fmla="*/ 908973 w 1416370"/>
              <a:gd name="connsiteY69" fmla="*/ 138381 h 539957"/>
              <a:gd name="connsiteX70" fmla="*/ 933393 w 1416370"/>
              <a:gd name="connsiteY70" fmla="*/ 141094 h 539957"/>
              <a:gd name="connsiteX71" fmla="*/ 952386 w 1416370"/>
              <a:gd name="connsiteY71" fmla="*/ 146521 h 539957"/>
              <a:gd name="connsiteX72" fmla="*/ 960527 w 1416370"/>
              <a:gd name="connsiteY72" fmla="*/ 151948 h 539957"/>
              <a:gd name="connsiteX73" fmla="*/ 976807 w 1416370"/>
              <a:gd name="connsiteY73" fmla="*/ 157374 h 539957"/>
              <a:gd name="connsiteX74" fmla="*/ 984947 w 1416370"/>
              <a:gd name="connsiteY74" fmla="*/ 160088 h 539957"/>
              <a:gd name="connsiteX75" fmla="*/ 1009367 w 1416370"/>
              <a:gd name="connsiteY75" fmla="*/ 168228 h 539957"/>
              <a:gd name="connsiteX76" fmla="*/ 1017507 w 1416370"/>
              <a:gd name="connsiteY76" fmla="*/ 170941 h 539957"/>
              <a:gd name="connsiteX77" fmla="*/ 1025647 w 1416370"/>
              <a:gd name="connsiteY77" fmla="*/ 187221 h 539957"/>
              <a:gd name="connsiteX78" fmla="*/ 1033787 w 1416370"/>
              <a:gd name="connsiteY78" fmla="*/ 189935 h 539957"/>
              <a:gd name="connsiteX79" fmla="*/ 1041927 w 1416370"/>
              <a:gd name="connsiteY79" fmla="*/ 195361 h 539957"/>
              <a:gd name="connsiteX80" fmla="*/ 1050067 w 1416370"/>
              <a:gd name="connsiteY80" fmla="*/ 198075 h 539957"/>
              <a:gd name="connsiteX81" fmla="*/ 1074487 w 1416370"/>
              <a:gd name="connsiteY81" fmla="*/ 214355 h 539957"/>
              <a:gd name="connsiteX82" fmla="*/ 1082627 w 1416370"/>
              <a:gd name="connsiteY82" fmla="*/ 219781 h 539957"/>
              <a:gd name="connsiteX83" fmla="*/ 1098908 w 1416370"/>
              <a:gd name="connsiteY83" fmla="*/ 227921 h 539957"/>
              <a:gd name="connsiteX84" fmla="*/ 1107048 w 1416370"/>
              <a:gd name="connsiteY84" fmla="*/ 230635 h 539957"/>
              <a:gd name="connsiteX85" fmla="*/ 1123328 w 1416370"/>
              <a:gd name="connsiteY85" fmla="*/ 238775 h 539957"/>
              <a:gd name="connsiteX86" fmla="*/ 1139608 w 1416370"/>
              <a:gd name="connsiteY86" fmla="*/ 249628 h 539957"/>
              <a:gd name="connsiteX87" fmla="*/ 1147748 w 1416370"/>
              <a:gd name="connsiteY87" fmla="*/ 255055 h 539957"/>
              <a:gd name="connsiteX88" fmla="*/ 1153175 w 1416370"/>
              <a:gd name="connsiteY88" fmla="*/ 263195 h 539957"/>
              <a:gd name="connsiteX89" fmla="*/ 1161315 w 1416370"/>
              <a:gd name="connsiteY89" fmla="*/ 265908 h 539957"/>
              <a:gd name="connsiteX90" fmla="*/ 1164028 w 1416370"/>
              <a:gd name="connsiteY90" fmla="*/ 274048 h 539957"/>
              <a:gd name="connsiteX91" fmla="*/ 1180308 w 1416370"/>
              <a:gd name="connsiteY91" fmla="*/ 284902 h 539957"/>
              <a:gd name="connsiteX92" fmla="*/ 1191162 w 1416370"/>
              <a:gd name="connsiteY92" fmla="*/ 295755 h 539957"/>
              <a:gd name="connsiteX93" fmla="*/ 1196588 w 1416370"/>
              <a:gd name="connsiteY93" fmla="*/ 303895 h 539957"/>
              <a:gd name="connsiteX94" fmla="*/ 1204728 w 1416370"/>
              <a:gd name="connsiteY94" fmla="*/ 312035 h 539957"/>
              <a:gd name="connsiteX95" fmla="*/ 1212868 w 1416370"/>
              <a:gd name="connsiteY95" fmla="*/ 314749 h 539957"/>
              <a:gd name="connsiteX96" fmla="*/ 1229149 w 1416370"/>
              <a:gd name="connsiteY96" fmla="*/ 325602 h 539957"/>
              <a:gd name="connsiteX97" fmla="*/ 1234575 w 1416370"/>
              <a:gd name="connsiteY97" fmla="*/ 333742 h 539957"/>
              <a:gd name="connsiteX98" fmla="*/ 1248142 w 1416370"/>
              <a:gd name="connsiteY98" fmla="*/ 347309 h 539957"/>
              <a:gd name="connsiteX99" fmla="*/ 1258995 w 1416370"/>
              <a:gd name="connsiteY99" fmla="*/ 360876 h 539957"/>
              <a:gd name="connsiteX100" fmla="*/ 1272562 w 1416370"/>
              <a:gd name="connsiteY100" fmla="*/ 374443 h 539957"/>
              <a:gd name="connsiteX101" fmla="*/ 1277989 w 1416370"/>
              <a:gd name="connsiteY101" fmla="*/ 382583 h 539957"/>
              <a:gd name="connsiteX102" fmla="*/ 1291556 w 1416370"/>
              <a:gd name="connsiteY102" fmla="*/ 396149 h 539957"/>
              <a:gd name="connsiteX103" fmla="*/ 1302409 w 1416370"/>
              <a:gd name="connsiteY103" fmla="*/ 409716 h 539957"/>
              <a:gd name="connsiteX104" fmla="*/ 1321403 w 1416370"/>
              <a:gd name="connsiteY104" fmla="*/ 431423 h 539957"/>
              <a:gd name="connsiteX105" fmla="*/ 1332256 w 1416370"/>
              <a:gd name="connsiteY105" fmla="*/ 447703 h 539957"/>
              <a:gd name="connsiteX106" fmla="*/ 1337683 w 1416370"/>
              <a:gd name="connsiteY106" fmla="*/ 463983 h 539957"/>
              <a:gd name="connsiteX107" fmla="*/ 1348536 w 1416370"/>
              <a:gd name="connsiteY107" fmla="*/ 480263 h 539957"/>
              <a:gd name="connsiteX108" fmla="*/ 1356676 w 1416370"/>
              <a:gd name="connsiteY108" fmla="*/ 488403 h 539957"/>
              <a:gd name="connsiteX109" fmla="*/ 1367530 w 1416370"/>
              <a:gd name="connsiteY109" fmla="*/ 504683 h 539957"/>
              <a:gd name="connsiteX110" fmla="*/ 1383810 w 1416370"/>
              <a:gd name="connsiteY110" fmla="*/ 515537 h 539957"/>
              <a:gd name="connsiteX111" fmla="*/ 1394663 w 1416370"/>
              <a:gd name="connsiteY111" fmla="*/ 520964 h 539957"/>
              <a:gd name="connsiteX112" fmla="*/ 1410943 w 1416370"/>
              <a:gd name="connsiteY112" fmla="*/ 531817 h 539957"/>
              <a:gd name="connsiteX113" fmla="*/ 1416370 w 1416370"/>
              <a:gd name="connsiteY113" fmla="*/ 539957 h 53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416370" h="539957">
                <a:moveTo>
                  <a:pt x="0" y="0"/>
                </a:moveTo>
                <a:cubicBezTo>
                  <a:pt x="16280" y="904"/>
                  <a:pt x="32602" y="1237"/>
                  <a:pt x="48840" y="2713"/>
                </a:cubicBezTo>
                <a:cubicBezTo>
                  <a:pt x="52554" y="3051"/>
                  <a:pt x="56100" y="4429"/>
                  <a:pt x="59693" y="5427"/>
                </a:cubicBezTo>
                <a:lnTo>
                  <a:pt x="97680" y="16280"/>
                </a:lnTo>
                <a:cubicBezTo>
                  <a:pt x="100424" y="17087"/>
                  <a:pt x="103070" y="18207"/>
                  <a:pt x="105820" y="18993"/>
                </a:cubicBezTo>
                <a:cubicBezTo>
                  <a:pt x="134503" y="27188"/>
                  <a:pt x="94301" y="14249"/>
                  <a:pt x="132954" y="27133"/>
                </a:cubicBezTo>
                <a:lnTo>
                  <a:pt x="141094" y="29847"/>
                </a:lnTo>
                <a:lnTo>
                  <a:pt x="149234" y="32560"/>
                </a:lnTo>
                <a:cubicBezTo>
                  <a:pt x="151947" y="34369"/>
                  <a:pt x="154394" y="36663"/>
                  <a:pt x="157374" y="37987"/>
                </a:cubicBezTo>
                <a:cubicBezTo>
                  <a:pt x="162601" y="40310"/>
                  <a:pt x="168227" y="41604"/>
                  <a:pt x="173654" y="43413"/>
                </a:cubicBezTo>
                <a:lnTo>
                  <a:pt x="189934" y="48840"/>
                </a:lnTo>
                <a:lnTo>
                  <a:pt x="198074" y="51554"/>
                </a:lnTo>
                <a:lnTo>
                  <a:pt x="206214" y="54267"/>
                </a:lnTo>
                <a:cubicBezTo>
                  <a:pt x="208927" y="56076"/>
                  <a:pt x="211437" y="58236"/>
                  <a:pt x="214354" y="59694"/>
                </a:cubicBezTo>
                <a:cubicBezTo>
                  <a:pt x="216912" y="60973"/>
                  <a:pt x="219995" y="61018"/>
                  <a:pt x="222495" y="62407"/>
                </a:cubicBezTo>
                <a:cubicBezTo>
                  <a:pt x="228196" y="65574"/>
                  <a:pt x="233348" y="69642"/>
                  <a:pt x="238775" y="73260"/>
                </a:cubicBezTo>
                <a:cubicBezTo>
                  <a:pt x="241155" y="74847"/>
                  <a:pt x="244357" y="74695"/>
                  <a:pt x="246915" y="75974"/>
                </a:cubicBezTo>
                <a:cubicBezTo>
                  <a:pt x="249832" y="77432"/>
                  <a:pt x="252075" y="80076"/>
                  <a:pt x="255055" y="81400"/>
                </a:cubicBezTo>
                <a:cubicBezTo>
                  <a:pt x="260282" y="83723"/>
                  <a:pt x="271335" y="86827"/>
                  <a:pt x="271335" y="86827"/>
                </a:cubicBezTo>
                <a:cubicBezTo>
                  <a:pt x="290328" y="99490"/>
                  <a:pt x="283997" y="92254"/>
                  <a:pt x="293042" y="105821"/>
                </a:cubicBezTo>
                <a:cubicBezTo>
                  <a:pt x="293065" y="105915"/>
                  <a:pt x="297171" y="123517"/>
                  <a:pt x="298468" y="124814"/>
                </a:cubicBezTo>
                <a:cubicBezTo>
                  <a:pt x="300490" y="126836"/>
                  <a:pt x="303895" y="126623"/>
                  <a:pt x="306608" y="127527"/>
                </a:cubicBezTo>
                <a:cubicBezTo>
                  <a:pt x="309322" y="130240"/>
                  <a:pt x="311801" y="133210"/>
                  <a:pt x="314749" y="135667"/>
                </a:cubicBezTo>
                <a:cubicBezTo>
                  <a:pt x="317254" y="137755"/>
                  <a:pt x="320852" y="138547"/>
                  <a:pt x="322889" y="141094"/>
                </a:cubicBezTo>
                <a:cubicBezTo>
                  <a:pt x="332223" y="152762"/>
                  <a:pt x="316849" y="147153"/>
                  <a:pt x="333742" y="154661"/>
                </a:cubicBezTo>
                <a:cubicBezTo>
                  <a:pt x="338969" y="156984"/>
                  <a:pt x="344595" y="158279"/>
                  <a:pt x="350022" y="160088"/>
                </a:cubicBezTo>
                <a:lnTo>
                  <a:pt x="358162" y="162801"/>
                </a:lnTo>
                <a:cubicBezTo>
                  <a:pt x="360875" y="164610"/>
                  <a:pt x="363996" y="165922"/>
                  <a:pt x="366302" y="168228"/>
                </a:cubicBezTo>
                <a:cubicBezTo>
                  <a:pt x="368608" y="170534"/>
                  <a:pt x="369182" y="174331"/>
                  <a:pt x="371729" y="176368"/>
                </a:cubicBezTo>
                <a:cubicBezTo>
                  <a:pt x="373962" y="178155"/>
                  <a:pt x="377156" y="178177"/>
                  <a:pt x="379869" y="179081"/>
                </a:cubicBezTo>
                <a:cubicBezTo>
                  <a:pt x="385788" y="196840"/>
                  <a:pt x="377567" y="179411"/>
                  <a:pt x="390722" y="189935"/>
                </a:cubicBezTo>
                <a:cubicBezTo>
                  <a:pt x="408252" y="203960"/>
                  <a:pt x="383832" y="193970"/>
                  <a:pt x="404289" y="200788"/>
                </a:cubicBezTo>
                <a:cubicBezTo>
                  <a:pt x="407002" y="203501"/>
                  <a:pt x="409972" y="205980"/>
                  <a:pt x="412429" y="208928"/>
                </a:cubicBezTo>
                <a:cubicBezTo>
                  <a:pt x="414517" y="211433"/>
                  <a:pt x="415550" y="214762"/>
                  <a:pt x="417856" y="217068"/>
                </a:cubicBezTo>
                <a:cubicBezTo>
                  <a:pt x="439200" y="238412"/>
                  <a:pt x="411911" y="203965"/>
                  <a:pt x="434136" y="230635"/>
                </a:cubicBezTo>
                <a:cubicBezTo>
                  <a:pt x="436224" y="233140"/>
                  <a:pt x="437109" y="236628"/>
                  <a:pt x="439563" y="238775"/>
                </a:cubicBezTo>
                <a:cubicBezTo>
                  <a:pt x="444471" y="243070"/>
                  <a:pt x="450416" y="246010"/>
                  <a:pt x="455843" y="249628"/>
                </a:cubicBezTo>
                <a:lnTo>
                  <a:pt x="463983" y="255055"/>
                </a:lnTo>
                <a:lnTo>
                  <a:pt x="472123" y="260482"/>
                </a:lnTo>
                <a:cubicBezTo>
                  <a:pt x="484785" y="279475"/>
                  <a:pt x="477549" y="273144"/>
                  <a:pt x="491116" y="282189"/>
                </a:cubicBezTo>
                <a:cubicBezTo>
                  <a:pt x="492925" y="284902"/>
                  <a:pt x="494089" y="288182"/>
                  <a:pt x="496543" y="290329"/>
                </a:cubicBezTo>
                <a:cubicBezTo>
                  <a:pt x="508026" y="300377"/>
                  <a:pt x="509783" y="300169"/>
                  <a:pt x="520963" y="303895"/>
                </a:cubicBezTo>
                <a:cubicBezTo>
                  <a:pt x="544287" y="319445"/>
                  <a:pt x="514780" y="300804"/>
                  <a:pt x="537243" y="312035"/>
                </a:cubicBezTo>
                <a:cubicBezTo>
                  <a:pt x="558283" y="322554"/>
                  <a:pt x="533065" y="313356"/>
                  <a:pt x="553524" y="320175"/>
                </a:cubicBezTo>
                <a:cubicBezTo>
                  <a:pt x="566423" y="328775"/>
                  <a:pt x="558571" y="324571"/>
                  <a:pt x="577944" y="331029"/>
                </a:cubicBezTo>
                <a:lnTo>
                  <a:pt x="586084" y="333742"/>
                </a:lnTo>
                <a:cubicBezTo>
                  <a:pt x="597842" y="332838"/>
                  <a:pt x="609709" y="332868"/>
                  <a:pt x="621357" y="331029"/>
                </a:cubicBezTo>
                <a:cubicBezTo>
                  <a:pt x="627008" y="330137"/>
                  <a:pt x="632878" y="328775"/>
                  <a:pt x="637638" y="325602"/>
                </a:cubicBezTo>
                <a:cubicBezTo>
                  <a:pt x="648982" y="318040"/>
                  <a:pt x="654089" y="316172"/>
                  <a:pt x="662058" y="306609"/>
                </a:cubicBezTo>
                <a:cubicBezTo>
                  <a:pt x="683404" y="280993"/>
                  <a:pt x="653880" y="314804"/>
                  <a:pt x="670198" y="290329"/>
                </a:cubicBezTo>
                <a:cubicBezTo>
                  <a:pt x="672327" y="287136"/>
                  <a:pt x="675882" y="285137"/>
                  <a:pt x="678338" y="282189"/>
                </a:cubicBezTo>
                <a:cubicBezTo>
                  <a:pt x="689644" y="268622"/>
                  <a:pt x="676982" y="278569"/>
                  <a:pt x="691905" y="268622"/>
                </a:cubicBezTo>
                <a:cubicBezTo>
                  <a:pt x="693714" y="265909"/>
                  <a:pt x="695025" y="262788"/>
                  <a:pt x="697331" y="260482"/>
                </a:cubicBezTo>
                <a:cubicBezTo>
                  <a:pt x="713012" y="244800"/>
                  <a:pt x="698048" y="266923"/>
                  <a:pt x="713611" y="246915"/>
                </a:cubicBezTo>
                <a:cubicBezTo>
                  <a:pt x="717615" y="241767"/>
                  <a:pt x="724465" y="230635"/>
                  <a:pt x="724465" y="230635"/>
                </a:cubicBezTo>
                <a:cubicBezTo>
                  <a:pt x="725369" y="227922"/>
                  <a:pt x="725899" y="225053"/>
                  <a:pt x="727178" y="222495"/>
                </a:cubicBezTo>
                <a:cubicBezTo>
                  <a:pt x="732230" y="212392"/>
                  <a:pt x="733245" y="215214"/>
                  <a:pt x="740745" y="206215"/>
                </a:cubicBezTo>
                <a:cubicBezTo>
                  <a:pt x="742833" y="203710"/>
                  <a:pt x="744363" y="200788"/>
                  <a:pt x="746172" y="198075"/>
                </a:cubicBezTo>
                <a:cubicBezTo>
                  <a:pt x="750626" y="184712"/>
                  <a:pt x="745696" y="193949"/>
                  <a:pt x="757025" y="184508"/>
                </a:cubicBezTo>
                <a:cubicBezTo>
                  <a:pt x="770881" y="172961"/>
                  <a:pt x="758450" y="178047"/>
                  <a:pt x="776019" y="173654"/>
                </a:cubicBezTo>
                <a:cubicBezTo>
                  <a:pt x="778732" y="171845"/>
                  <a:pt x="781242" y="169686"/>
                  <a:pt x="784159" y="168228"/>
                </a:cubicBezTo>
                <a:cubicBezTo>
                  <a:pt x="786717" y="166949"/>
                  <a:pt x="789799" y="166903"/>
                  <a:pt x="792299" y="165514"/>
                </a:cubicBezTo>
                <a:cubicBezTo>
                  <a:pt x="798000" y="162347"/>
                  <a:pt x="803152" y="158279"/>
                  <a:pt x="808579" y="154661"/>
                </a:cubicBezTo>
                <a:lnTo>
                  <a:pt x="816719" y="149234"/>
                </a:lnTo>
                <a:lnTo>
                  <a:pt x="824859" y="143808"/>
                </a:lnTo>
                <a:cubicBezTo>
                  <a:pt x="826668" y="141094"/>
                  <a:pt x="827739" y="137704"/>
                  <a:pt x="830286" y="135667"/>
                </a:cubicBezTo>
                <a:cubicBezTo>
                  <a:pt x="833066" y="133443"/>
                  <a:pt x="851317" y="130376"/>
                  <a:pt x="851992" y="130241"/>
                </a:cubicBezTo>
                <a:cubicBezTo>
                  <a:pt x="862846" y="131145"/>
                  <a:pt x="873728" y="131751"/>
                  <a:pt x="884553" y="132954"/>
                </a:cubicBezTo>
                <a:cubicBezTo>
                  <a:pt x="890021" y="133561"/>
                  <a:pt x="895463" y="134473"/>
                  <a:pt x="900833" y="135667"/>
                </a:cubicBezTo>
                <a:cubicBezTo>
                  <a:pt x="903625" y="136287"/>
                  <a:pt x="906152" y="137911"/>
                  <a:pt x="908973" y="138381"/>
                </a:cubicBezTo>
                <a:cubicBezTo>
                  <a:pt x="917052" y="139728"/>
                  <a:pt x="925253" y="140190"/>
                  <a:pt x="933393" y="141094"/>
                </a:cubicBezTo>
                <a:cubicBezTo>
                  <a:pt x="936865" y="141962"/>
                  <a:pt x="948497" y="144577"/>
                  <a:pt x="952386" y="146521"/>
                </a:cubicBezTo>
                <a:cubicBezTo>
                  <a:pt x="955303" y="147979"/>
                  <a:pt x="957547" y="150624"/>
                  <a:pt x="960527" y="151948"/>
                </a:cubicBezTo>
                <a:cubicBezTo>
                  <a:pt x="965754" y="154271"/>
                  <a:pt x="971380" y="155565"/>
                  <a:pt x="976807" y="157374"/>
                </a:cubicBezTo>
                <a:lnTo>
                  <a:pt x="984947" y="160088"/>
                </a:lnTo>
                <a:lnTo>
                  <a:pt x="1009367" y="168228"/>
                </a:lnTo>
                <a:lnTo>
                  <a:pt x="1017507" y="170941"/>
                </a:lnTo>
                <a:cubicBezTo>
                  <a:pt x="1019295" y="176304"/>
                  <a:pt x="1020864" y="183395"/>
                  <a:pt x="1025647" y="187221"/>
                </a:cubicBezTo>
                <a:cubicBezTo>
                  <a:pt x="1027880" y="189008"/>
                  <a:pt x="1031229" y="188656"/>
                  <a:pt x="1033787" y="189935"/>
                </a:cubicBezTo>
                <a:cubicBezTo>
                  <a:pt x="1036704" y="191393"/>
                  <a:pt x="1039010" y="193903"/>
                  <a:pt x="1041927" y="195361"/>
                </a:cubicBezTo>
                <a:cubicBezTo>
                  <a:pt x="1044485" y="196640"/>
                  <a:pt x="1047567" y="196686"/>
                  <a:pt x="1050067" y="198075"/>
                </a:cubicBezTo>
                <a:cubicBezTo>
                  <a:pt x="1050082" y="198083"/>
                  <a:pt x="1070410" y="211637"/>
                  <a:pt x="1074487" y="214355"/>
                </a:cubicBezTo>
                <a:cubicBezTo>
                  <a:pt x="1077200" y="216164"/>
                  <a:pt x="1079533" y="218750"/>
                  <a:pt x="1082627" y="219781"/>
                </a:cubicBezTo>
                <a:cubicBezTo>
                  <a:pt x="1103088" y="226602"/>
                  <a:pt x="1077870" y="217402"/>
                  <a:pt x="1098908" y="227921"/>
                </a:cubicBezTo>
                <a:cubicBezTo>
                  <a:pt x="1101466" y="229200"/>
                  <a:pt x="1104490" y="229356"/>
                  <a:pt x="1107048" y="230635"/>
                </a:cubicBezTo>
                <a:cubicBezTo>
                  <a:pt x="1128080" y="241152"/>
                  <a:pt x="1102875" y="231958"/>
                  <a:pt x="1123328" y="238775"/>
                </a:cubicBezTo>
                <a:lnTo>
                  <a:pt x="1139608" y="249628"/>
                </a:lnTo>
                <a:lnTo>
                  <a:pt x="1147748" y="255055"/>
                </a:lnTo>
                <a:cubicBezTo>
                  <a:pt x="1149557" y="257768"/>
                  <a:pt x="1150628" y="261158"/>
                  <a:pt x="1153175" y="263195"/>
                </a:cubicBezTo>
                <a:cubicBezTo>
                  <a:pt x="1155408" y="264982"/>
                  <a:pt x="1159293" y="263886"/>
                  <a:pt x="1161315" y="265908"/>
                </a:cubicBezTo>
                <a:cubicBezTo>
                  <a:pt x="1163337" y="267930"/>
                  <a:pt x="1162006" y="272026"/>
                  <a:pt x="1164028" y="274048"/>
                </a:cubicBezTo>
                <a:cubicBezTo>
                  <a:pt x="1168640" y="278660"/>
                  <a:pt x="1180308" y="284902"/>
                  <a:pt x="1180308" y="284902"/>
                </a:cubicBezTo>
                <a:cubicBezTo>
                  <a:pt x="1186230" y="302664"/>
                  <a:pt x="1178005" y="285229"/>
                  <a:pt x="1191162" y="295755"/>
                </a:cubicBezTo>
                <a:cubicBezTo>
                  <a:pt x="1193708" y="297792"/>
                  <a:pt x="1194500" y="301390"/>
                  <a:pt x="1196588" y="303895"/>
                </a:cubicBezTo>
                <a:cubicBezTo>
                  <a:pt x="1199044" y="306843"/>
                  <a:pt x="1201535" y="309906"/>
                  <a:pt x="1204728" y="312035"/>
                </a:cubicBezTo>
                <a:cubicBezTo>
                  <a:pt x="1207108" y="313622"/>
                  <a:pt x="1210368" y="313360"/>
                  <a:pt x="1212868" y="314749"/>
                </a:cubicBezTo>
                <a:cubicBezTo>
                  <a:pt x="1218570" y="317916"/>
                  <a:pt x="1229149" y="325602"/>
                  <a:pt x="1229149" y="325602"/>
                </a:cubicBezTo>
                <a:cubicBezTo>
                  <a:pt x="1230958" y="328315"/>
                  <a:pt x="1232269" y="331436"/>
                  <a:pt x="1234575" y="333742"/>
                </a:cubicBezTo>
                <a:cubicBezTo>
                  <a:pt x="1252667" y="351835"/>
                  <a:pt x="1233667" y="325598"/>
                  <a:pt x="1248142" y="347309"/>
                </a:cubicBezTo>
                <a:cubicBezTo>
                  <a:pt x="1253423" y="363155"/>
                  <a:pt x="1246723" y="348604"/>
                  <a:pt x="1258995" y="360876"/>
                </a:cubicBezTo>
                <a:cubicBezTo>
                  <a:pt x="1277084" y="378965"/>
                  <a:pt x="1250855" y="359971"/>
                  <a:pt x="1272562" y="374443"/>
                </a:cubicBezTo>
                <a:cubicBezTo>
                  <a:pt x="1274371" y="377156"/>
                  <a:pt x="1275683" y="380277"/>
                  <a:pt x="1277989" y="382583"/>
                </a:cubicBezTo>
                <a:cubicBezTo>
                  <a:pt x="1296079" y="400671"/>
                  <a:pt x="1277084" y="374442"/>
                  <a:pt x="1291556" y="396149"/>
                </a:cubicBezTo>
                <a:cubicBezTo>
                  <a:pt x="1297665" y="414479"/>
                  <a:pt x="1289192" y="394611"/>
                  <a:pt x="1302409" y="409716"/>
                </a:cubicBezTo>
                <a:cubicBezTo>
                  <a:pt x="1324566" y="435039"/>
                  <a:pt x="1303087" y="419213"/>
                  <a:pt x="1321403" y="431423"/>
                </a:cubicBezTo>
                <a:cubicBezTo>
                  <a:pt x="1330377" y="458348"/>
                  <a:pt x="1315321" y="417221"/>
                  <a:pt x="1332256" y="447703"/>
                </a:cubicBezTo>
                <a:cubicBezTo>
                  <a:pt x="1335034" y="452703"/>
                  <a:pt x="1334510" y="459223"/>
                  <a:pt x="1337683" y="463983"/>
                </a:cubicBezTo>
                <a:cubicBezTo>
                  <a:pt x="1341301" y="469410"/>
                  <a:pt x="1343924" y="475651"/>
                  <a:pt x="1348536" y="480263"/>
                </a:cubicBezTo>
                <a:cubicBezTo>
                  <a:pt x="1351249" y="482976"/>
                  <a:pt x="1354320" y="485374"/>
                  <a:pt x="1356676" y="488403"/>
                </a:cubicBezTo>
                <a:cubicBezTo>
                  <a:pt x="1360680" y="493551"/>
                  <a:pt x="1362103" y="501065"/>
                  <a:pt x="1367530" y="504683"/>
                </a:cubicBezTo>
                <a:cubicBezTo>
                  <a:pt x="1372957" y="508301"/>
                  <a:pt x="1377977" y="512620"/>
                  <a:pt x="1383810" y="515537"/>
                </a:cubicBezTo>
                <a:cubicBezTo>
                  <a:pt x="1387428" y="517346"/>
                  <a:pt x="1391195" y="518883"/>
                  <a:pt x="1394663" y="520964"/>
                </a:cubicBezTo>
                <a:cubicBezTo>
                  <a:pt x="1400256" y="524320"/>
                  <a:pt x="1410943" y="531817"/>
                  <a:pt x="1410943" y="531817"/>
                </a:cubicBezTo>
                <a:lnTo>
                  <a:pt x="1416370" y="539957"/>
                </a:ln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1643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19E6B9A30AEE4596B9377FBCE2DE87" ma:contentTypeVersion="9" ma:contentTypeDescription="Create a new document." ma:contentTypeScope="" ma:versionID="ad5e9ad37b5966742a6cf8522b18a8e5">
  <xsd:schema xmlns:xsd="http://www.w3.org/2001/XMLSchema" xmlns:xs="http://www.w3.org/2001/XMLSchema" xmlns:p="http://schemas.microsoft.com/office/2006/metadata/properties" xmlns:ns2="4ead3e30-d430-4bd6-8c58-30b78065e881" targetNamespace="http://schemas.microsoft.com/office/2006/metadata/properties" ma:root="true" ma:fieldsID="3d251f17593b1cdc738a49d609308049" ns2:_="">
    <xsd:import namespace="4ead3e30-d430-4bd6-8c58-30b78065e88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ad3e30-d430-4bd6-8c58-30b78065e8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556C79-F3E2-4239-B3C4-B295D4C2735D}"/>
</file>

<file path=customXml/itemProps2.xml><?xml version="1.0" encoding="utf-8"?>
<ds:datastoreItem xmlns:ds="http://schemas.openxmlformats.org/officeDocument/2006/customXml" ds:itemID="{E771B0E8-93EF-4087-89CE-7FAE7103CC2B}"/>
</file>

<file path=customXml/itemProps3.xml><?xml version="1.0" encoding="utf-8"?>
<ds:datastoreItem xmlns:ds="http://schemas.openxmlformats.org/officeDocument/2006/customXml" ds:itemID="{9661AAF7-E0F8-4715-A5BE-0E600E5A7ACC}"/>
</file>

<file path=docProps/app.xml><?xml version="1.0" encoding="utf-8"?>
<Properties xmlns="http://schemas.openxmlformats.org/officeDocument/2006/extended-properties" xmlns:vt="http://schemas.openxmlformats.org/officeDocument/2006/docPropsVTypes">
  <Template>Office Theme</Template>
  <TotalTime>5086</TotalTime>
  <Words>3959</Words>
  <Application>Microsoft Office PowerPoint</Application>
  <PresentationFormat>On-screen Show (4:3)</PresentationFormat>
  <Paragraphs>197</Paragraphs>
  <Slides>26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Courier New</vt:lpstr>
      <vt:lpstr>Wingdings</vt:lpstr>
      <vt:lpstr>Office Theme</vt:lpstr>
      <vt:lpstr>Integral calculus</vt:lpstr>
      <vt:lpstr>Introduction to integration</vt:lpstr>
      <vt:lpstr>Integration basics</vt:lpstr>
      <vt:lpstr>Integration example: tap and tank</vt:lpstr>
      <vt:lpstr>Integration rules for symbolic integration</vt:lpstr>
      <vt:lpstr>Numerical integration</vt:lpstr>
      <vt:lpstr>Definite versus indefinite integrals</vt:lpstr>
      <vt:lpstr>The fundamental theorem of calculus</vt:lpstr>
      <vt:lpstr>Calculus as an advanced type of multiplication and division</vt:lpstr>
      <vt:lpstr>Intuition of integration</vt:lpstr>
      <vt:lpstr>Calculus expands the concept of multiplication and division</vt:lpstr>
      <vt:lpstr>Control theory</vt:lpstr>
      <vt:lpstr>Proportional-Integral-Derivative (PID) control</vt:lpstr>
      <vt:lpstr> Example Applications </vt:lpstr>
      <vt:lpstr>Anatomy of a feedback control system</vt:lpstr>
      <vt:lpstr>Understanding the controller</vt:lpstr>
      <vt:lpstr>Under the hood of a PID controller</vt:lpstr>
      <vt:lpstr>Modes of control</vt:lpstr>
      <vt:lpstr>Recap of calculus concepts</vt:lpstr>
      <vt:lpstr>Proportional Controller</vt:lpstr>
      <vt:lpstr> The P + I Controller</vt:lpstr>
      <vt:lpstr>The PID Controller</vt:lpstr>
      <vt:lpstr> PID Equation </vt:lpstr>
      <vt:lpstr>Tuning a PID</vt:lpstr>
      <vt:lpstr>Application issues (optional)</vt:lpstr>
      <vt:lpstr>Tuning techniques (optional)</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dc:title>
  <dc:creator>David Rozado</dc:creator>
  <cp:lastModifiedBy>David Rozado</cp:lastModifiedBy>
  <cp:revision>171</cp:revision>
  <dcterms:created xsi:type="dcterms:W3CDTF">2018-02-15T01:02:05Z</dcterms:created>
  <dcterms:modified xsi:type="dcterms:W3CDTF">2020-07-25T05:21:43Z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0x0101006619E6B9A30AEE4596B9377FBCE2DE87</vt:lpwstr>
  </property>
</Properties>
</file>