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P+JEVj/Z/rCRF5px0u/AyVxud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4"/>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4"/>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7"/>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8"/>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9"/>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9"/>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9"/>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1"/>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1"/>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1"/>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1"/>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a:spLocks noGrp="1"/>
          </p:cNvSpPr>
          <p:nvPr>
            <p:ph type="pic" idx="2"/>
          </p:nvPr>
        </p:nvSpPr>
        <p:spPr>
          <a:xfrm>
            <a:off x="447817" y="641350"/>
            <a:ext cx="11290859" cy="3651249"/>
          </a:xfrm>
          <a:prstGeom prst="rect">
            <a:avLst/>
          </a:prstGeom>
          <a:noFill/>
          <a:ln>
            <a:noFill/>
          </a:ln>
        </p:spPr>
      </p:sp>
      <p:sp>
        <p:nvSpPr>
          <p:cNvPr id="72" name="Google Shape;72;p22"/>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3"/>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3"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 IN CYBER SECURITY</a:t>
            </a:r>
            <a:endParaRPr/>
          </a:p>
        </p:txBody>
      </p:sp>
      <p:sp>
        <p:nvSpPr>
          <p:cNvPr id="97" name="Google Shape;97;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
          <p:cNvSpPr txBox="1"/>
          <p:nvPr/>
        </p:nvSpPr>
        <p:spPr>
          <a:xfrm>
            <a:off x="2041083" y="4586365"/>
            <a:ext cx="845715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482AB"/>
                </a:solidFill>
                <a:latin typeface="Arial"/>
                <a:ea typeface="Arial"/>
                <a:cs typeface="Arial"/>
                <a:sym typeface="Arial"/>
              </a:rPr>
              <a:t>Presented By:</a:t>
            </a:r>
            <a:endParaRPr/>
          </a:p>
          <a:p>
            <a:pPr marL="0" marR="0" lvl="0" indent="0" algn="l" rtl="0">
              <a:spcBef>
                <a:spcPts val="0"/>
              </a:spcBef>
              <a:spcAft>
                <a:spcPts val="0"/>
              </a:spcAft>
              <a:buNone/>
            </a:pPr>
            <a:r>
              <a:rPr lang="en-US" sz="2000" b="1">
                <a:solidFill>
                  <a:srgbClr val="1482AB"/>
                </a:solidFill>
                <a:latin typeface="Arial"/>
                <a:ea typeface="Arial"/>
                <a:cs typeface="Arial"/>
                <a:sym typeface="Arial"/>
              </a:rPr>
              <a:t>1. </a:t>
            </a:r>
            <a:r>
              <a:rPr lang="en-US" sz="2000" b="1">
                <a:solidFill>
                  <a:srgbClr val="1482AB"/>
                </a:solidFill>
              </a:rPr>
              <a:t>SAM RUBAN S</a:t>
            </a:r>
            <a:r>
              <a:rPr lang="en-US" sz="2000" b="1">
                <a:solidFill>
                  <a:srgbClr val="1482AB"/>
                </a:solidFill>
                <a:latin typeface="Arial"/>
                <a:ea typeface="Arial"/>
                <a:cs typeface="Arial"/>
                <a:sym typeface="Arial"/>
              </a:rPr>
              <a:t> – Kings Engineering College – B.TECH IT III Year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10000"/>
              </a:lnSpc>
              <a:spcBef>
                <a:spcPts val="0"/>
              </a:spcBef>
              <a:spcAft>
                <a:spcPts val="0"/>
              </a:spcAft>
              <a:buSzPct val="91999"/>
              <a:buNone/>
            </a:pPr>
            <a:endParaRPr sz="2000" b="1">
              <a:latin typeface="Arial"/>
              <a:ea typeface="Arial"/>
              <a:cs typeface="Arial"/>
              <a:sym typeface="Arial"/>
            </a:endParaRPr>
          </a:p>
          <a:p>
            <a:pPr marL="305435" lvl="0" indent="-305464" algn="l" rtl="0">
              <a:lnSpc>
                <a:spcPct val="110000"/>
              </a:lnSpc>
              <a:spcBef>
                <a:spcPts val="914"/>
              </a:spcBef>
              <a:spcAft>
                <a:spcPts val="0"/>
              </a:spcAft>
              <a:buSzPct val="92000"/>
              <a:buChar char="◼"/>
            </a:pPr>
            <a:r>
              <a:rPr lang="en-US" b="1">
                <a:latin typeface="Arial"/>
                <a:ea typeface="Arial"/>
                <a:cs typeface="Arial"/>
                <a:sym typeface="Arial"/>
              </a:rPr>
              <a:t>Enhanced User Experience: </a:t>
            </a:r>
            <a:r>
              <a:rPr lang="en-US">
                <a:latin typeface="Arial"/>
                <a:ea typeface="Arial"/>
                <a:cs typeface="Arial"/>
                <a:sym typeface="Arial"/>
              </a:rPr>
              <a:t>Integrate machine learning techniques to personalize the keylogger's predictions based on individual user typing behavior, improving accuracy and user satisfaction.</a:t>
            </a:r>
            <a:endParaRPr/>
          </a:p>
          <a:p>
            <a:pPr marL="305435" lvl="0" indent="-213598" algn="l" rtl="0">
              <a:lnSpc>
                <a:spcPct val="110000"/>
              </a:lnSpc>
              <a:spcBef>
                <a:spcPts val="914"/>
              </a:spcBef>
              <a:spcAft>
                <a:spcPts val="0"/>
              </a:spcAft>
              <a:buSzPct val="92000"/>
              <a:buNone/>
            </a:pPr>
            <a:endParaRPr>
              <a:latin typeface="Arial"/>
              <a:ea typeface="Arial"/>
              <a:cs typeface="Arial"/>
              <a:sym typeface="Arial"/>
            </a:endParaRPr>
          </a:p>
          <a:p>
            <a:pPr marL="305435" lvl="0" indent="-305464" algn="l" rtl="0">
              <a:lnSpc>
                <a:spcPct val="110000"/>
              </a:lnSpc>
              <a:spcBef>
                <a:spcPts val="914"/>
              </a:spcBef>
              <a:spcAft>
                <a:spcPts val="0"/>
              </a:spcAft>
              <a:buSzPct val="92000"/>
              <a:buChar char="◼"/>
            </a:pPr>
            <a:r>
              <a:rPr lang="en-US" b="1">
                <a:latin typeface="Arial"/>
                <a:ea typeface="Arial"/>
                <a:cs typeface="Arial"/>
                <a:sym typeface="Arial"/>
              </a:rPr>
              <a:t>Adaptive Security Measures: </a:t>
            </a:r>
            <a:r>
              <a:rPr lang="en-US">
                <a:latin typeface="Arial"/>
                <a:ea typeface="Arial"/>
                <a:cs typeface="Arial"/>
                <a:sym typeface="Arial"/>
              </a:rPr>
              <a:t>Implement dynamic encryption protocols and anomaly detection algorithms to adapt to emerging cyber threats and ensure robust protection of captured keystroke data.</a:t>
            </a:r>
            <a:endParaRPr/>
          </a:p>
          <a:p>
            <a:pPr marL="305435" lvl="0" indent="-213598" algn="l" rtl="0">
              <a:lnSpc>
                <a:spcPct val="110000"/>
              </a:lnSpc>
              <a:spcBef>
                <a:spcPts val="914"/>
              </a:spcBef>
              <a:spcAft>
                <a:spcPts val="0"/>
              </a:spcAft>
              <a:buSzPct val="92000"/>
              <a:buNone/>
            </a:pPr>
            <a:endParaRPr>
              <a:latin typeface="Arial"/>
              <a:ea typeface="Arial"/>
              <a:cs typeface="Arial"/>
              <a:sym typeface="Arial"/>
            </a:endParaRPr>
          </a:p>
          <a:p>
            <a:pPr marL="305435" lvl="0" indent="-305464" algn="l" rtl="0">
              <a:lnSpc>
                <a:spcPct val="110000"/>
              </a:lnSpc>
              <a:spcBef>
                <a:spcPts val="914"/>
              </a:spcBef>
              <a:spcAft>
                <a:spcPts val="0"/>
              </a:spcAft>
              <a:buSzPct val="92000"/>
              <a:buChar char="◼"/>
            </a:pPr>
            <a:r>
              <a:rPr lang="en-US" b="1">
                <a:latin typeface="Arial"/>
                <a:ea typeface="Arial"/>
                <a:cs typeface="Arial"/>
                <a:sym typeface="Arial"/>
              </a:rPr>
              <a:t>Multi-Platform Support: </a:t>
            </a:r>
            <a:r>
              <a:rPr lang="en-US">
                <a:latin typeface="Arial"/>
                <a:ea typeface="Arial"/>
                <a:cs typeface="Arial"/>
                <a:sym typeface="Arial"/>
              </a:rPr>
              <a:t>Extend compatibility to various operating systems and devices, enabling seamless integration across different platforms and enhancing the keylogger's versatility.</a:t>
            </a:r>
            <a:endParaRPr/>
          </a:p>
          <a:p>
            <a:pPr marL="305435" lvl="0" indent="-213598" algn="l" rtl="0">
              <a:lnSpc>
                <a:spcPct val="110000"/>
              </a:lnSpc>
              <a:spcBef>
                <a:spcPts val="914"/>
              </a:spcBef>
              <a:spcAft>
                <a:spcPts val="0"/>
              </a:spcAft>
              <a:buSzPct val="92000"/>
              <a:buNone/>
            </a:pPr>
            <a:endParaRPr>
              <a:latin typeface="Arial"/>
              <a:ea typeface="Arial"/>
              <a:cs typeface="Arial"/>
              <a:sym typeface="Arial"/>
            </a:endParaRPr>
          </a:p>
          <a:p>
            <a:pPr marL="305435" lvl="0" indent="-305464" algn="l" rtl="0">
              <a:lnSpc>
                <a:spcPct val="110000"/>
              </a:lnSpc>
              <a:spcBef>
                <a:spcPts val="914"/>
              </a:spcBef>
              <a:spcAft>
                <a:spcPts val="0"/>
              </a:spcAft>
              <a:buSzPct val="92000"/>
              <a:buChar char="◼"/>
            </a:pPr>
            <a:r>
              <a:rPr lang="en-US" b="1">
                <a:latin typeface="Arial"/>
                <a:ea typeface="Arial"/>
                <a:cs typeface="Arial"/>
                <a:sym typeface="Arial"/>
              </a:rPr>
              <a:t>Behavioral Analysis</a:t>
            </a:r>
            <a:r>
              <a:rPr lang="en-US">
                <a:latin typeface="Arial"/>
                <a:ea typeface="Arial"/>
                <a:cs typeface="Arial"/>
                <a:sym typeface="Arial"/>
              </a:rPr>
              <a:t>: Explore the potential of behavioral biometrics to analyze subtle nuances in typing behavior, providing deeper insights into user interactions and enhancing prediction accuracy.</a:t>
            </a:r>
            <a:endParaRPr/>
          </a:p>
          <a:p>
            <a:pPr marL="305435" lvl="0" indent="-213598" algn="l" rtl="0">
              <a:lnSpc>
                <a:spcPct val="110000"/>
              </a:lnSpc>
              <a:spcBef>
                <a:spcPts val="914"/>
              </a:spcBef>
              <a:spcAft>
                <a:spcPts val="0"/>
              </a:spcAft>
              <a:buSzPct val="92000"/>
              <a:buNone/>
            </a:pPr>
            <a:endParaRPr>
              <a:latin typeface="Arial"/>
              <a:ea typeface="Arial"/>
              <a:cs typeface="Arial"/>
              <a:sym typeface="Arial"/>
            </a:endParaRPr>
          </a:p>
          <a:p>
            <a:pPr marL="305435" lvl="0" indent="-305464" algn="l" rtl="0">
              <a:lnSpc>
                <a:spcPct val="110000"/>
              </a:lnSpc>
              <a:spcBef>
                <a:spcPts val="914"/>
              </a:spcBef>
              <a:spcAft>
                <a:spcPts val="0"/>
              </a:spcAft>
              <a:buSzPct val="92000"/>
              <a:buChar char="◼"/>
            </a:pPr>
            <a:r>
              <a:rPr lang="en-US" b="1">
                <a:latin typeface="Arial"/>
                <a:ea typeface="Arial"/>
                <a:cs typeface="Arial"/>
                <a:sym typeface="Arial"/>
              </a:rPr>
              <a:t>Contextual Awareness</a:t>
            </a:r>
            <a:r>
              <a:rPr lang="en-US">
                <a:latin typeface="Arial"/>
                <a:ea typeface="Arial"/>
                <a:cs typeface="Arial"/>
                <a:sym typeface="Arial"/>
              </a:rPr>
              <a:t>: Incorporate contextual information such as user activity and environmental factors to enhance the keylogger's understanding of user behavior and improve prediction accuracy in diverse scenarios.</a:t>
            </a:r>
            <a:endParaRPr/>
          </a:p>
        </p:txBody>
      </p:sp>
      <p:sp>
        <p:nvSpPr>
          <p:cNvPr id="155" name="Google Shape;155;p10"/>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1" name="Google Shape;161;p1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t>"The Art of Computer Virus Research and Defense" by Peter Szor.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576"/>
              <a:buChar char="◼"/>
            </a:pPr>
            <a:r>
              <a:rPr lang="en-US" sz="2800" b="1"/>
              <a:t>Problem Statement: </a:t>
            </a:r>
            <a:r>
              <a:rPr lang="en-US" sz="28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t>Result:</a:t>
            </a:r>
            <a:endParaRPr sz="12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a:solidFill>
                  <a:srgbClr val="0F0F0F"/>
                </a:solidFill>
                <a:latin typeface="Arial"/>
                <a:ea typeface="Arial"/>
                <a:cs typeface="Arial"/>
                <a:sym typeface="Arial"/>
              </a:rPr>
              <a:t>The "System Approach" section outlines the overall strategy and methodology for developing and implementing the </a:t>
            </a:r>
            <a:r>
              <a:rPr lang="en-US" sz="1800" b="1">
                <a:solidFill>
                  <a:srgbClr val="0F0F0F"/>
                </a:solidFill>
                <a:latin typeface="Arial"/>
                <a:ea typeface="Arial"/>
                <a:cs typeface="Arial"/>
                <a:sym typeface="Arial"/>
              </a:rPr>
              <a:t>Keylogger in cyber security</a:t>
            </a:r>
            <a:r>
              <a:rPr lang="en-US" sz="1800">
                <a:solidFill>
                  <a:srgbClr val="0F0F0F"/>
                </a:solidFill>
                <a:latin typeface="Arial"/>
                <a:ea typeface="Arial"/>
                <a:cs typeface="Arial"/>
                <a:sym typeface="Arial"/>
              </a:rPr>
              <a:t>. Here's a suggested structure for this section:</a:t>
            </a:r>
            <a:endParaRPr>
              <a:latin typeface="Arial"/>
              <a:ea typeface="Arial"/>
              <a:cs typeface="Arial"/>
              <a:sym typeface="Arial"/>
            </a:endParaRPr>
          </a:p>
          <a:p>
            <a:pPr marL="305435" lvl="0" indent="-305435" algn="l" rtl="0">
              <a:lnSpc>
                <a:spcPct val="110000"/>
              </a:lnSpc>
              <a:spcBef>
                <a:spcPts val="960"/>
              </a:spcBef>
              <a:spcAft>
                <a:spcPts val="0"/>
              </a:spcAft>
              <a:buSzPts val="1656"/>
              <a:buChar char="◼"/>
            </a:pPr>
            <a:r>
              <a:rPr lang="en-US" sz="1800">
                <a:solidFill>
                  <a:srgbClr val="0F0F0F"/>
                </a:solidFill>
                <a:latin typeface="Arial"/>
                <a:ea typeface="Arial"/>
                <a:cs typeface="Arial"/>
                <a:sym typeface="Arial"/>
              </a:rPr>
              <a:t>System requirements</a:t>
            </a:r>
            <a:endParaRPr/>
          </a:p>
          <a:p>
            <a:pPr marL="305435" lvl="0" indent="-305435" algn="l" rtl="0">
              <a:lnSpc>
                <a:spcPct val="110000"/>
              </a:lnSpc>
              <a:spcBef>
                <a:spcPts val="960"/>
              </a:spcBef>
              <a:spcAft>
                <a:spcPts val="0"/>
              </a:spcAft>
              <a:buSzPts val="1656"/>
              <a:buChar char="◼"/>
            </a:pPr>
            <a:r>
              <a:rPr lang="en-US" sz="1800">
                <a:solidFill>
                  <a:srgbClr val="0F0F0F"/>
                </a:solidFill>
                <a:latin typeface="Arial"/>
                <a:ea typeface="Arial"/>
                <a:cs typeface="Arial"/>
                <a:sym typeface="Aria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6"/>
          <p:cNvSpPr txBox="1">
            <a:spLocks noGrp="1"/>
          </p:cNvSpPr>
          <p:nvPr>
            <p:ph type="body" idx="1"/>
          </p:nvPr>
        </p:nvSpPr>
        <p:spPr>
          <a:xfrm>
            <a:off x="395997" y="1602967"/>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472"/>
              <a:buChar char="◼"/>
            </a:pPr>
            <a:r>
              <a:rPr lang="en-US" sz="1600" b="1" i="0" u="none" strike="noStrike" cap="none">
                <a:solidFill>
                  <a:schemeClr val="dk1"/>
                </a:solidFill>
                <a:latin typeface="Arial"/>
                <a:ea typeface="Arial"/>
                <a:cs typeface="Arial"/>
                <a:sym typeface="Arial"/>
              </a:rPr>
              <a:t>Algorithm Selection:</a:t>
            </a:r>
            <a:endParaRPr/>
          </a:p>
          <a:p>
            <a:pPr marL="0" lvl="0" indent="0" algn="l" rtl="0">
              <a:lnSpc>
                <a:spcPct val="110000"/>
              </a:lnSpc>
              <a:spcBef>
                <a:spcPts val="920"/>
              </a:spcBef>
              <a:spcAft>
                <a:spcPts val="0"/>
              </a:spcAft>
              <a:buSzPts val="1472"/>
              <a:buNone/>
            </a:pPr>
            <a:r>
              <a:rPr lang="en-US" sz="1600">
                <a:solidFill>
                  <a:schemeClr val="dk1"/>
                </a:solidFill>
                <a:latin typeface="Arial"/>
                <a:ea typeface="Arial"/>
                <a:cs typeface="Arial"/>
                <a:sym typeface="Arial"/>
              </a:rPr>
              <a:t>	</a:t>
            </a:r>
            <a:r>
              <a:rPr lang="en-US" sz="1600" b="0" i="0" u="none" strike="noStrike" cap="none">
                <a:solidFill>
                  <a:schemeClr val="dk1"/>
                </a:solidFill>
                <a:latin typeface="Arial"/>
                <a:ea typeface="Arial"/>
                <a:cs typeface="Arial"/>
                <a:sym typeface="Arial"/>
              </a:rPr>
              <a:t> We chose recurrent neural networks (RNNs) for their ability to capture temporal dependencies in sequential data, making them ideal for predicting keystroke patterns. RNNs offer flexibility in adapting to evolving user interactions with the keyboard.</a:t>
            </a:r>
            <a:endParaRPr/>
          </a:p>
          <a:p>
            <a:pPr marL="305435" lvl="0" indent="-305435" algn="l" rtl="0">
              <a:lnSpc>
                <a:spcPct val="110000"/>
              </a:lnSpc>
              <a:spcBef>
                <a:spcPts val="920"/>
              </a:spcBef>
              <a:spcAft>
                <a:spcPts val="0"/>
              </a:spcAft>
              <a:buSzPts val="1472"/>
              <a:buChar char="◼"/>
            </a:pPr>
            <a:r>
              <a:rPr lang="en-US" sz="1600" b="1" i="0" u="none" strike="noStrike" cap="none">
                <a:solidFill>
                  <a:schemeClr val="dk1"/>
                </a:solidFill>
                <a:latin typeface="Arial"/>
                <a:ea typeface="Arial"/>
                <a:cs typeface="Arial"/>
                <a:sym typeface="Arial"/>
              </a:rPr>
              <a:t>Data Input: </a:t>
            </a:r>
            <a:endParaRPr/>
          </a:p>
          <a:p>
            <a:pPr marL="0" lvl="0" indent="0" algn="l" rtl="0">
              <a:lnSpc>
                <a:spcPct val="110000"/>
              </a:lnSpc>
              <a:spcBef>
                <a:spcPts val="920"/>
              </a:spcBef>
              <a:spcAft>
                <a:spcPts val="0"/>
              </a:spcAft>
              <a:buSzPts val="1472"/>
              <a:buNone/>
            </a:pPr>
            <a:r>
              <a:rPr lang="en-US" sz="1600">
                <a:solidFill>
                  <a:schemeClr val="dk1"/>
                </a:solidFill>
                <a:latin typeface="Arial"/>
                <a:ea typeface="Arial"/>
                <a:cs typeface="Arial"/>
                <a:sym typeface="Arial"/>
              </a:rPr>
              <a:t>		</a:t>
            </a:r>
            <a:r>
              <a:rPr lang="en-US" sz="1600" b="0" i="0" u="none" strike="noStrike" cap="none">
                <a:solidFill>
                  <a:schemeClr val="dk1"/>
                </a:solidFill>
                <a:latin typeface="Arial"/>
                <a:ea typeface="Arial"/>
                <a:cs typeface="Arial"/>
                <a:sym typeface="Arial"/>
              </a:rPr>
              <a:t>Our keylogger incorporates keystroke timing, key combinations, timestamps, and contextual data like active applications. These diverse features aim to comprehensively capture user typing behavior.</a:t>
            </a:r>
            <a:endParaRPr/>
          </a:p>
          <a:p>
            <a:pPr marL="305435" lvl="0" indent="-305435" algn="l" rtl="0">
              <a:lnSpc>
                <a:spcPct val="110000"/>
              </a:lnSpc>
              <a:spcBef>
                <a:spcPts val="920"/>
              </a:spcBef>
              <a:spcAft>
                <a:spcPts val="0"/>
              </a:spcAft>
              <a:buSzPts val="1472"/>
              <a:buChar char="◼"/>
            </a:pPr>
            <a:r>
              <a:rPr lang="en-US" sz="1600" b="1" i="0" u="none" strike="noStrike" cap="none">
                <a:solidFill>
                  <a:schemeClr val="dk1"/>
                </a:solidFill>
                <a:latin typeface="Arial"/>
                <a:ea typeface="Arial"/>
                <a:cs typeface="Arial"/>
                <a:sym typeface="Arial"/>
              </a:rPr>
              <a:t>Training Process: </a:t>
            </a:r>
            <a:endParaRPr/>
          </a:p>
          <a:p>
            <a:pPr marL="0" lvl="0" indent="0" algn="l" rtl="0">
              <a:lnSpc>
                <a:spcPct val="110000"/>
              </a:lnSpc>
              <a:spcBef>
                <a:spcPts val="920"/>
              </a:spcBef>
              <a:spcAft>
                <a:spcPts val="0"/>
              </a:spcAft>
              <a:buSzPts val="1472"/>
              <a:buNone/>
            </a:pPr>
            <a:r>
              <a:rPr lang="en-US" sz="1600">
                <a:solidFill>
                  <a:schemeClr val="dk1"/>
                </a:solidFill>
                <a:latin typeface="Arial"/>
                <a:ea typeface="Arial"/>
                <a:cs typeface="Arial"/>
                <a:sym typeface="Arial"/>
              </a:rPr>
              <a:t>		</a:t>
            </a:r>
            <a:r>
              <a:rPr lang="en-US" sz="1600" b="0" i="0" u="none" strike="noStrike" cap="none">
                <a:solidFill>
                  <a:schemeClr val="dk1"/>
                </a:solidFill>
                <a:latin typeface="Arial"/>
                <a:ea typeface="Arial"/>
                <a:cs typeface="Arial"/>
                <a:sym typeface="Arial"/>
              </a:rPr>
              <a:t>Using historical keystroke data, we optimize network architecture, sequence length, and learning rate. Cross-validation and hyperparameter tuning enhance model performance and prevent overfitting.</a:t>
            </a:r>
            <a:endParaRPr/>
          </a:p>
          <a:p>
            <a:pPr marL="305435" lvl="0" indent="-305435" algn="l" rtl="0">
              <a:lnSpc>
                <a:spcPct val="110000"/>
              </a:lnSpc>
              <a:spcBef>
                <a:spcPts val="920"/>
              </a:spcBef>
              <a:spcAft>
                <a:spcPts val="0"/>
              </a:spcAft>
              <a:buSzPts val="1472"/>
              <a:buChar char="◼"/>
            </a:pPr>
            <a:r>
              <a:rPr lang="en-US" sz="1600" b="1" i="0" u="none" strike="noStrike" cap="none">
                <a:solidFill>
                  <a:schemeClr val="dk1"/>
                </a:solidFill>
                <a:latin typeface="Arial"/>
                <a:ea typeface="Arial"/>
                <a:cs typeface="Arial"/>
                <a:sym typeface="Arial"/>
              </a:rPr>
              <a:t>Prediction Process: </a:t>
            </a:r>
            <a:endParaRPr/>
          </a:p>
          <a:p>
            <a:pPr marL="0" lvl="0" indent="0" algn="l" rtl="0">
              <a:lnSpc>
                <a:spcPct val="110000"/>
              </a:lnSpc>
              <a:spcBef>
                <a:spcPts val="920"/>
              </a:spcBef>
              <a:spcAft>
                <a:spcPts val="0"/>
              </a:spcAft>
              <a:buSzPts val="1472"/>
              <a:buNone/>
            </a:pPr>
            <a:r>
              <a:rPr lang="en-US" sz="1600">
                <a:solidFill>
                  <a:schemeClr val="dk1"/>
                </a:solidFill>
                <a:latin typeface="Arial"/>
                <a:ea typeface="Arial"/>
                <a:cs typeface="Arial"/>
                <a:sym typeface="Arial"/>
              </a:rPr>
              <a:t>		</a:t>
            </a:r>
            <a:r>
              <a:rPr lang="en-US" sz="1600" b="0" i="0" u="none" strike="noStrike" cap="none">
                <a:solidFill>
                  <a:schemeClr val="dk1"/>
                </a:solidFill>
                <a:latin typeface="Arial"/>
                <a:ea typeface="Arial"/>
                <a:cs typeface="Arial"/>
                <a:sym typeface="Arial"/>
              </a:rPr>
              <a:t>The trained keylogger predicts future keystroke sequences in real-time by monitoring user interactions and incorporating dynamic inputs like keystroke dynamics and context changes.</a:t>
            </a:r>
            <a:endParaRPr/>
          </a:p>
          <a:p>
            <a:pPr marL="305435" lvl="0" indent="-206121" algn="l" rtl="0">
              <a:lnSpc>
                <a:spcPct val="110000"/>
              </a:lnSpc>
              <a:spcBef>
                <a:spcPts val="940"/>
              </a:spcBef>
              <a:spcAft>
                <a:spcPts val="0"/>
              </a:spcAft>
              <a:buSzPts val="1564"/>
              <a:buNone/>
            </a:pPr>
            <a:endParaRPr/>
          </a:p>
        </p:txBody>
      </p:sp>
      <p:sp>
        <p:nvSpPr>
          <p:cNvPr id="129" name="Google Shape;129;p6"/>
          <p:cNvSpPr/>
          <p:nvPr/>
        </p:nvSpPr>
        <p:spPr>
          <a:xfrm>
            <a:off x="0" y="0"/>
            <a:ext cx="92075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800"/>
              <a:buFont typeface="Arial"/>
              <a:buNone/>
            </a:pPr>
            <a:br>
              <a:rPr lang="en-US"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5" name="Google Shape;135;p7"/>
          <p:cNvSpPr txBox="1"/>
          <p:nvPr/>
        </p:nvSpPr>
        <p:spPr>
          <a:xfrm>
            <a:off x="514201" y="2129742"/>
            <a:ext cx="2448918" cy="509285"/>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800"/>
              <a:buFont typeface="Franklin Gothic"/>
              <a:buNone/>
            </a:pPr>
            <a:r>
              <a:rPr lang="en-US" sz="2800" b="0" cap="none">
                <a:solidFill>
                  <a:srgbClr val="3F3F3F"/>
                </a:solidFill>
                <a:latin typeface="Franklin Gothic"/>
                <a:ea typeface="Franklin Gothic"/>
                <a:cs typeface="Franklin Gothic"/>
                <a:sym typeface="Franklin Gothic"/>
              </a:rPr>
              <a:t>TEXT OUTPUT</a:t>
            </a:r>
            <a:endParaRPr/>
          </a:p>
        </p:txBody>
      </p:sp>
      <p:pic>
        <p:nvPicPr>
          <p:cNvPr id="136" name="Google Shape;136;p7"/>
          <p:cNvPicPr preferRelativeResize="0"/>
          <p:nvPr/>
        </p:nvPicPr>
        <p:blipFill>
          <a:blip r:embed="rId3">
            <a:alphaModFix/>
          </a:blip>
          <a:stretch>
            <a:fillRect/>
          </a:stretch>
        </p:blipFill>
        <p:spPr>
          <a:xfrm>
            <a:off x="152400" y="2791427"/>
            <a:ext cx="11706225" cy="353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870558" y="1894349"/>
            <a:ext cx="2428227"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JSON OUTPUT</a:t>
            </a:r>
            <a:endParaRPr/>
          </a:p>
        </p:txBody>
      </p:sp>
      <p:sp>
        <p:nvSpPr>
          <p:cNvPr id="142" name="Google Shape;142;p8"/>
          <p:cNvSpPr txBox="1"/>
          <p:nvPr/>
        </p:nvSpPr>
        <p:spPr>
          <a:xfrm>
            <a:off x="733592" y="854556"/>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RESULT</a:t>
            </a:r>
            <a:endParaRPr sz="2800" b="0" cap="none">
              <a:solidFill>
                <a:srgbClr val="3F3F3F"/>
              </a:solidFill>
              <a:latin typeface="Franklin Gothic"/>
              <a:ea typeface="Franklin Gothic"/>
              <a:cs typeface="Franklin Gothic"/>
              <a:sym typeface="Franklin Gothic"/>
            </a:endParaRPr>
          </a:p>
        </p:txBody>
      </p:sp>
      <p:pic>
        <p:nvPicPr>
          <p:cNvPr id="143" name="Google Shape;143;p8"/>
          <p:cNvPicPr preferRelativeResize="0"/>
          <p:nvPr/>
        </p:nvPicPr>
        <p:blipFill>
          <a:blip r:embed="rId3">
            <a:alphaModFix/>
          </a:blip>
          <a:stretch>
            <a:fillRect/>
          </a:stretch>
        </p:blipFill>
        <p:spPr>
          <a:xfrm>
            <a:off x="152400" y="2577045"/>
            <a:ext cx="11887200" cy="17095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9" name="Google Shape;149;p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595959"/>
                </a:solidFill>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sz="2000">
              <a:solidFill>
                <a:srgbClr val="595959"/>
              </a:solidFil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Widescreen</PresentationFormat>
  <Paragraphs>69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Libre Franklin</vt:lpstr>
      <vt:lpstr>Calibri</vt:lpstr>
      <vt:lpstr>Noto Sans Symbols</vt:lpstr>
      <vt:lpstr>Franklin Gothic</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IN CYBER SECURITY</dc:title>
  <dc:creator>Vaibhav Ostwal</dc:creator>
  <cp:lastModifiedBy>Alphonse navin raj vidhyasekaran</cp:lastModifiedBy>
  <cp:revision>1</cp:revision>
  <dcterms:created xsi:type="dcterms:W3CDTF">2021-05-26T16:50:10Z</dcterms:created>
  <dcterms:modified xsi:type="dcterms:W3CDTF">2024-04-22T01:52:20Z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