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25"/>
  </p:normalViewPr>
  <p:slideViewPr>
    <p:cSldViewPr snapToGrid="0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41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6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4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5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7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0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6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2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520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22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7" r:id="rId6"/>
    <p:sldLayoutId id="2147483702" r:id="rId7"/>
    <p:sldLayoutId id="2147483703" r:id="rId8"/>
    <p:sldLayoutId id="2147483704" r:id="rId9"/>
    <p:sldLayoutId id="2147483706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5D2D844-708E-4EAC-BF72-D7CE20B9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2" y="0"/>
            <a:ext cx="9103027" cy="6858000"/>
          </a:xfrm>
          <a:custGeom>
            <a:avLst/>
            <a:gdLst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540819 w 9403920"/>
              <a:gd name="connsiteY2" fmla="*/ 1 h 6858000"/>
              <a:gd name="connsiteX3" fmla="*/ 8968550 w 9403920"/>
              <a:gd name="connsiteY3" fmla="*/ 1 h 6858000"/>
              <a:gd name="connsiteX4" fmla="*/ 9403920 w 9403920"/>
              <a:gd name="connsiteY4" fmla="*/ 1 h 6858000"/>
              <a:gd name="connsiteX5" fmla="*/ 9403920 w 9403920"/>
              <a:gd name="connsiteY5" fmla="*/ 6858000 h 6858000"/>
              <a:gd name="connsiteX6" fmla="*/ 6787053 w 9403920"/>
              <a:gd name="connsiteY6" fmla="*/ 6858000 h 6858000"/>
              <a:gd name="connsiteX7" fmla="*/ 6787053 w 9403920"/>
              <a:gd name="connsiteY7" fmla="*/ 6857999 h 6858000"/>
              <a:gd name="connsiteX8" fmla="*/ 2530229 w 9403920"/>
              <a:gd name="connsiteY8" fmla="*/ 6857999 h 6858000"/>
              <a:gd name="connsiteX9" fmla="*/ 2530228 w 9403920"/>
              <a:gd name="connsiteY9" fmla="*/ 6858000 h 6858000"/>
              <a:gd name="connsiteX10" fmla="*/ 300893 w 9403920"/>
              <a:gd name="connsiteY10" fmla="*/ 6858000 h 6858000"/>
              <a:gd name="connsiteX11" fmla="*/ 300894 w 9403920"/>
              <a:gd name="connsiteY11" fmla="*/ 6857999 h 6858000"/>
              <a:gd name="connsiteX12" fmla="*/ 0 w 9403920"/>
              <a:gd name="connsiteY12" fmla="*/ 6857999 h 6858000"/>
              <a:gd name="connsiteX13" fmla="*/ 300896 w 9403920"/>
              <a:gd name="connsiteY13" fmla="*/ 6857997 h 6858000"/>
              <a:gd name="connsiteX14" fmla="*/ 4740458 w 9403920"/>
              <a:gd name="connsiteY14" fmla="*/ 1792521 h 6858000"/>
              <a:gd name="connsiteX15" fmla="*/ 6304967 w 9403920"/>
              <a:gd name="connsiteY15" fmla="*/ 1 h 6858000"/>
              <a:gd name="connsiteX16" fmla="*/ 6311485 w 9403920"/>
              <a:gd name="connsiteY16" fmla="*/ 1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968550 w 9403920"/>
              <a:gd name="connsiteY2" fmla="*/ 1 h 6858000"/>
              <a:gd name="connsiteX3" fmla="*/ 9403920 w 9403920"/>
              <a:gd name="connsiteY3" fmla="*/ 1 h 6858000"/>
              <a:gd name="connsiteX4" fmla="*/ 9403920 w 9403920"/>
              <a:gd name="connsiteY4" fmla="*/ 6858000 h 6858000"/>
              <a:gd name="connsiteX5" fmla="*/ 6787053 w 9403920"/>
              <a:gd name="connsiteY5" fmla="*/ 6858000 h 6858000"/>
              <a:gd name="connsiteX6" fmla="*/ 6787053 w 9403920"/>
              <a:gd name="connsiteY6" fmla="*/ 6857999 h 6858000"/>
              <a:gd name="connsiteX7" fmla="*/ 2530229 w 9403920"/>
              <a:gd name="connsiteY7" fmla="*/ 6857999 h 6858000"/>
              <a:gd name="connsiteX8" fmla="*/ 2530228 w 9403920"/>
              <a:gd name="connsiteY8" fmla="*/ 6858000 h 6858000"/>
              <a:gd name="connsiteX9" fmla="*/ 300893 w 9403920"/>
              <a:gd name="connsiteY9" fmla="*/ 6858000 h 6858000"/>
              <a:gd name="connsiteX10" fmla="*/ 300894 w 9403920"/>
              <a:gd name="connsiteY10" fmla="*/ 6857999 h 6858000"/>
              <a:gd name="connsiteX11" fmla="*/ 0 w 9403920"/>
              <a:gd name="connsiteY11" fmla="*/ 6857999 h 6858000"/>
              <a:gd name="connsiteX12" fmla="*/ 300896 w 9403920"/>
              <a:gd name="connsiteY12" fmla="*/ 6857997 h 6858000"/>
              <a:gd name="connsiteX13" fmla="*/ 4740458 w 9403920"/>
              <a:gd name="connsiteY13" fmla="*/ 1792521 h 6858000"/>
              <a:gd name="connsiteX14" fmla="*/ 6304967 w 9403920"/>
              <a:gd name="connsiteY14" fmla="*/ 1 h 6858000"/>
              <a:gd name="connsiteX15" fmla="*/ 6311485 w 9403920"/>
              <a:gd name="connsiteY15" fmla="*/ 1 h 6858000"/>
              <a:gd name="connsiteX16" fmla="*/ 6311486 w 9403920"/>
              <a:gd name="connsiteY16" fmla="*/ 0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9403920 w 9403920"/>
              <a:gd name="connsiteY2" fmla="*/ 1 h 6858000"/>
              <a:gd name="connsiteX3" fmla="*/ 9403920 w 9403920"/>
              <a:gd name="connsiteY3" fmla="*/ 6858000 h 6858000"/>
              <a:gd name="connsiteX4" fmla="*/ 6787053 w 9403920"/>
              <a:gd name="connsiteY4" fmla="*/ 6858000 h 6858000"/>
              <a:gd name="connsiteX5" fmla="*/ 6787053 w 9403920"/>
              <a:gd name="connsiteY5" fmla="*/ 6857999 h 6858000"/>
              <a:gd name="connsiteX6" fmla="*/ 2530229 w 9403920"/>
              <a:gd name="connsiteY6" fmla="*/ 6857999 h 6858000"/>
              <a:gd name="connsiteX7" fmla="*/ 2530228 w 9403920"/>
              <a:gd name="connsiteY7" fmla="*/ 6858000 h 6858000"/>
              <a:gd name="connsiteX8" fmla="*/ 300893 w 9403920"/>
              <a:gd name="connsiteY8" fmla="*/ 6858000 h 6858000"/>
              <a:gd name="connsiteX9" fmla="*/ 300894 w 9403920"/>
              <a:gd name="connsiteY9" fmla="*/ 6857999 h 6858000"/>
              <a:gd name="connsiteX10" fmla="*/ 0 w 9403920"/>
              <a:gd name="connsiteY10" fmla="*/ 6857999 h 6858000"/>
              <a:gd name="connsiteX11" fmla="*/ 300896 w 9403920"/>
              <a:gd name="connsiteY11" fmla="*/ 6857997 h 6858000"/>
              <a:gd name="connsiteX12" fmla="*/ 4740458 w 9403920"/>
              <a:gd name="connsiteY12" fmla="*/ 1792521 h 6858000"/>
              <a:gd name="connsiteX13" fmla="*/ 6304967 w 9403920"/>
              <a:gd name="connsiteY13" fmla="*/ 1 h 6858000"/>
              <a:gd name="connsiteX14" fmla="*/ 6311485 w 9403920"/>
              <a:gd name="connsiteY14" fmla="*/ 1 h 6858000"/>
              <a:gd name="connsiteX15" fmla="*/ 6311486 w 9403920"/>
              <a:gd name="connsiteY15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4740458 w 9403920"/>
              <a:gd name="connsiteY11" fmla="*/ 1792521 h 6858000"/>
              <a:gd name="connsiteX12" fmla="*/ 6304967 w 9403920"/>
              <a:gd name="connsiteY12" fmla="*/ 1 h 6858000"/>
              <a:gd name="connsiteX13" fmla="*/ 6311485 w 9403920"/>
              <a:gd name="connsiteY13" fmla="*/ 1 h 6858000"/>
              <a:gd name="connsiteX14" fmla="*/ 6311486 w 9403920"/>
              <a:gd name="connsiteY14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6304967 w 9403920"/>
              <a:gd name="connsiteY11" fmla="*/ 1 h 6858000"/>
              <a:gd name="connsiteX12" fmla="*/ 6311485 w 9403920"/>
              <a:gd name="connsiteY12" fmla="*/ 1 h 6858000"/>
              <a:gd name="connsiteX13" fmla="*/ 6311486 w 9403920"/>
              <a:gd name="connsiteY13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2229335 w 9103027"/>
              <a:gd name="connsiteY6" fmla="*/ 6858000 h 6858000"/>
              <a:gd name="connsiteX7" fmla="*/ 0 w 9103027"/>
              <a:gd name="connsiteY7" fmla="*/ 6858000 h 6858000"/>
              <a:gd name="connsiteX8" fmla="*/ 1 w 9103027"/>
              <a:gd name="connsiteY8" fmla="*/ 6857999 h 6858000"/>
              <a:gd name="connsiteX9" fmla="*/ 3 w 9103027"/>
              <a:gd name="connsiteY9" fmla="*/ 6857997 h 6858000"/>
              <a:gd name="connsiteX10" fmla="*/ 6004074 w 9103027"/>
              <a:gd name="connsiteY10" fmla="*/ 1 h 6858000"/>
              <a:gd name="connsiteX11" fmla="*/ 6010592 w 9103027"/>
              <a:gd name="connsiteY11" fmla="*/ 1 h 6858000"/>
              <a:gd name="connsiteX12" fmla="*/ 6010593 w 9103027"/>
              <a:gd name="connsiteY12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0 w 9103027"/>
              <a:gd name="connsiteY6" fmla="*/ 6858000 h 6858000"/>
              <a:gd name="connsiteX7" fmla="*/ 1 w 9103027"/>
              <a:gd name="connsiteY7" fmla="*/ 6857999 h 6858000"/>
              <a:gd name="connsiteX8" fmla="*/ 3 w 9103027"/>
              <a:gd name="connsiteY8" fmla="*/ 6857997 h 6858000"/>
              <a:gd name="connsiteX9" fmla="*/ 6004074 w 9103027"/>
              <a:gd name="connsiteY9" fmla="*/ 1 h 6858000"/>
              <a:gd name="connsiteX10" fmla="*/ 6010592 w 9103027"/>
              <a:gd name="connsiteY10" fmla="*/ 1 h 6858000"/>
              <a:gd name="connsiteX11" fmla="*/ 6010593 w 9103027"/>
              <a:gd name="connsiteY11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2229336 w 9103027"/>
              <a:gd name="connsiteY4" fmla="*/ 6857999 h 6858000"/>
              <a:gd name="connsiteX5" fmla="*/ 0 w 9103027"/>
              <a:gd name="connsiteY5" fmla="*/ 6858000 h 6858000"/>
              <a:gd name="connsiteX6" fmla="*/ 1 w 9103027"/>
              <a:gd name="connsiteY6" fmla="*/ 6857999 h 6858000"/>
              <a:gd name="connsiteX7" fmla="*/ 3 w 9103027"/>
              <a:gd name="connsiteY7" fmla="*/ 6857997 h 6858000"/>
              <a:gd name="connsiteX8" fmla="*/ 6004074 w 9103027"/>
              <a:gd name="connsiteY8" fmla="*/ 1 h 6858000"/>
              <a:gd name="connsiteX9" fmla="*/ 6010592 w 9103027"/>
              <a:gd name="connsiteY9" fmla="*/ 1 h 6858000"/>
              <a:gd name="connsiteX10" fmla="*/ 6010593 w 9103027"/>
              <a:gd name="connsiteY10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2229336 w 9103027"/>
              <a:gd name="connsiteY3" fmla="*/ 6857999 h 6858000"/>
              <a:gd name="connsiteX4" fmla="*/ 0 w 9103027"/>
              <a:gd name="connsiteY4" fmla="*/ 6858000 h 6858000"/>
              <a:gd name="connsiteX5" fmla="*/ 1 w 9103027"/>
              <a:gd name="connsiteY5" fmla="*/ 6857999 h 6858000"/>
              <a:gd name="connsiteX6" fmla="*/ 3 w 9103027"/>
              <a:gd name="connsiteY6" fmla="*/ 6857997 h 6858000"/>
              <a:gd name="connsiteX7" fmla="*/ 6004074 w 9103027"/>
              <a:gd name="connsiteY7" fmla="*/ 1 h 6858000"/>
              <a:gd name="connsiteX8" fmla="*/ 6010592 w 9103027"/>
              <a:gd name="connsiteY8" fmla="*/ 1 h 6858000"/>
              <a:gd name="connsiteX9" fmla="*/ 6010593 w 9103027"/>
              <a:gd name="connsiteY9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0 w 9103027"/>
              <a:gd name="connsiteY3" fmla="*/ 6858000 h 6858000"/>
              <a:gd name="connsiteX4" fmla="*/ 1 w 9103027"/>
              <a:gd name="connsiteY4" fmla="*/ 6857999 h 6858000"/>
              <a:gd name="connsiteX5" fmla="*/ 3 w 9103027"/>
              <a:gd name="connsiteY5" fmla="*/ 6857997 h 6858000"/>
              <a:gd name="connsiteX6" fmla="*/ 6004074 w 9103027"/>
              <a:gd name="connsiteY6" fmla="*/ 1 h 6858000"/>
              <a:gd name="connsiteX7" fmla="*/ 6010592 w 9103027"/>
              <a:gd name="connsiteY7" fmla="*/ 1 h 6858000"/>
              <a:gd name="connsiteX8" fmla="*/ 6010593 w 910302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3027" h="6858000">
                <a:moveTo>
                  <a:pt x="6010593" y="0"/>
                </a:moveTo>
                <a:lnTo>
                  <a:pt x="9103027" y="1"/>
                </a:lnTo>
                <a:lnTo>
                  <a:pt x="9103027" y="6858000"/>
                </a:lnTo>
                <a:lnTo>
                  <a:pt x="0" y="6858000"/>
                </a:lnTo>
                <a:lnTo>
                  <a:pt x="1" y="6857999"/>
                </a:lnTo>
                <a:lnTo>
                  <a:pt x="3" y="6857997"/>
                </a:lnTo>
                <a:lnTo>
                  <a:pt x="6004074" y="1"/>
                </a:lnTo>
                <a:lnTo>
                  <a:pt x="6010592" y="1"/>
                </a:lnTo>
                <a:lnTo>
                  <a:pt x="6010593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167AA79D-89EF-3644-70FF-AECEAE1EB6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5038" r="5037" b="-1"/>
          <a:stretch/>
        </p:blipFill>
        <p:spPr>
          <a:xfrm>
            <a:off x="20" y="10"/>
            <a:ext cx="9102514" cy="6857990"/>
          </a:xfrm>
          <a:custGeom>
            <a:avLst/>
            <a:gdLst/>
            <a:ahLst/>
            <a:cxnLst/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FB227E1-F100-4CF9-9797-1E2001BBE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2B47-1148-276F-E516-959E9AD43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203866"/>
            <a:ext cx="3813888" cy="19583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System Architecture</a:t>
            </a:r>
            <a:b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1D67B-56B1-6FCC-AC0B-B4442FD5D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5907" y="2603922"/>
            <a:ext cx="4713092" cy="31110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b="1" dirty="0"/>
              <a:t>Group - 8</a:t>
            </a:r>
          </a:p>
          <a:p>
            <a:pPr algn="r">
              <a:lnSpc>
                <a:spcPct val="110000"/>
              </a:lnSpc>
              <a:spcAft>
                <a:spcPts val="800"/>
              </a:spcAft>
            </a:pPr>
            <a:r>
              <a:rPr lang="en-US" b="1" dirty="0">
                <a:effectLst/>
              </a:rPr>
              <a:t>Ramanan </a:t>
            </a:r>
            <a:r>
              <a:rPr lang="en-US" b="1" dirty="0" err="1">
                <a:effectLst/>
              </a:rPr>
              <a:t>Thayalan</a:t>
            </a:r>
            <a:r>
              <a:rPr lang="en-US" b="1" dirty="0">
                <a:effectLst/>
              </a:rPr>
              <a:t> – 200565744</a:t>
            </a:r>
            <a:br>
              <a:rPr lang="en-US" b="1" dirty="0">
                <a:effectLst/>
              </a:rPr>
            </a:br>
            <a:r>
              <a:rPr lang="en-US" b="1" dirty="0">
                <a:effectLst/>
              </a:rPr>
              <a:t>Niki Patel – 200545936</a:t>
            </a:r>
            <a:br>
              <a:rPr lang="en-US" b="1" dirty="0">
                <a:effectLst/>
              </a:rPr>
            </a:br>
            <a:r>
              <a:rPr lang="en-US" b="1" dirty="0">
                <a:effectLst/>
              </a:rPr>
              <a:t>Anoushka Rastogi – 200593018</a:t>
            </a:r>
            <a:br>
              <a:rPr lang="en-US" b="1" dirty="0">
                <a:effectLst/>
              </a:rPr>
            </a:br>
            <a:r>
              <a:rPr lang="en-US" b="1" dirty="0">
                <a:effectLst/>
              </a:rPr>
              <a:t>Ishan Patel – 200528548</a:t>
            </a:r>
            <a:br>
              <a:rPr lang="en-US" b="1" dirty="0">
                <a:effectLst/>
              </a:rPr>
            </a:br>
            <a:r>
              <a:rPr lang="en-US" b="1" dirty="0" err="1">
                <a:effectLst/>
              </a:rPr>
              <a:t>Hellyben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Vaghasiya</a:t>
            </a:r>
            <a:r>
              <a:rPr lang="en-US" b="1" dirty="0">
                <a:effectLst/>
              </a:rPr>
              <a:t> – 200544282</a:t>
            </a:r>
            <a:br>
              <a:rPr lang="en-US" b="1" dirty="0">
                <a:effectLst/>
              </a:rPr>
            </a:br>
            <a:r>
              <a:rPr lang="en-US" b="1" dirty="0">
                <a:effectLst/>
              </a:rPr>
              <a:t>Sahil Kashyap - 200569298</a:t>
            </a:r>
          </a:p>
          <a:p>
            <a:pPr algn="r">
              <a:lnSpc>
                <a:spcPct val="110000"/>
              </a:lnSpc>
              <a:spcAft>
                <a:spcPts val="800"/>
              </a:spcAft>
            </a:pPr>
            <a:r>
              <a:rPr lang="en-US" b="1" dirty="0">
                <a:effectLst/>
                <a:highlight>
                  <a:srgbClr val="FFFFFF"/>
                </a:highlight>
              </a:rPr>
              <a:t> </a:t>
            </a:r>
            <a:endParaRPr lang="en-US" b="1" dirty="0">
              <a:effectLst/>
            </a:endParaRPr>
          </a:p>
          <a:p>
            <a:pPr algn="r">
              <a:lnSpc>
                <a:spcPct val="110000"/>
              </a:lnSpc>
            </a:pP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6758A3-C4A6-479A-8755-3BEC63142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56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268FD-9CA4-C462-2351-A412E7AE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088406" cy="1360898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2DE0CE18-38B9-2C9B-5DA1-C41D6E87A8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46" r="10660"/>
          <a:stretch/>
        </p:blipFill>
        <p:spPr>
          <a:xfrm>
            <a:off x="4462998" y="10"/>
            <a:ext cx="7729002" cy="6857990"/>
          </a:xfrm>
          <a:custGeom>
            <a:avLst/>
            <a:gdLst/>
            <a:ahLst/>
            <a:cxnLst/>
            <a:rect l="l" t="t" r="r" b="b"/>
            <a:pathLst>
              <a:path w="7729002" h="6858000">
                <a:moveTo>
                  <a:pt x="6878624" y="0"/>
                </a:moveTo>
                <a:lnTo>
                  <a:pt x="7729002" y="0"/>
                </a:lnTo>
                <a:lnTo>
                  <a:pt x="7729002" y="4099788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8E26DC5-8995-0772-A498-6906E2B0C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30"/>
            <a:ext cx="5668460" cy="344348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700" b="1"/>
              <a:t>Project Name:</a:t>
            </a:r>
            <a:r>
              <a:rPr lang="en-IN" sz="1700"/>
              <a:t> Sales Statistics Dashboard</a:t>
            </a:r>
          </a:p>
          <a:p>
            <a:pPr marL="0" indent="0">
              <a:lnSpc>
                <a:spcPct val="110000"/>
              </a:lnSpc>
              <a:buNone/>
            </a:pPr>
            <a:endParaRPr lang="en-IN" sz="1700"/>
          </a:p>
          <a:p>
            <a:pPr>
              <a:lnSpc>
                <a:spcPct val="110000"/>
              </a:lnSpc>
            </a:pPr>
            <a:r>
              <a:rPr lang="en-IN" sz="1700" b="1"/>
              <a:t>Objective:</a:t>
            </a:r>
            <a:r>
              <a:rPr lang="en-IN" sz="1700"/>
              <a:t> To </a:t>
            </a:r>
            <a:r>
              <a:rPr lang="en-IN" sz="1700" err="1"/>
              <a:t>analyze</a:t>
            </a:r>
            <a:r>
              <a:rPr lang="en-IN" sz="1700"/>
              <a:t> historical sales data and provide actionable insights for improving sales performance.</a:t>
            </a:r>
          </a:p>
          <a:p>
            <a:pPr marL="0" indent="0">
              <a:lnSpc>
                <a:spcPct val="110000"/>
              </a:lnSpc>
              <a:buNone/>
            </a:pPr>
            <a:endParaRPr lang="en-IN" sz="1700"/>
          </a:p>
          <a:p>
            <a:pPr>
              <a:lnSpc>
                <a:spcPct val="110000"/>
              </a:lnSpc>
            </a:pPr>
            <a:r>
              <a:rPr lang="en-IN" sz="1700" b="1"/>
              <a:t>Technologies Used:</a:t>
            </a:r>
            <a:r>
              <a:rPr lang="en-IN" sz="1700"/>
              <a:t> Python, SQL, Apache Spark, Apache Hadoop, Apache Airflow, PostgreSQL, Apache Kafka, Power BI.</a:t>
            </a:r>
            <a:endParaRPr lang="en-US" sz="17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D042BA-B482-486E-9E0C-75374069B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01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D60D0-5956-B653-6375-4B6F2C9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>
            <a:normAutofit/>
          </a:bodyPr>
          <a:lstStyle/>
          <a:p>
            <a:r>
              <a:rPr lang="en-US" dirty="0"/>
              <a:t>Business Cases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438DF65A-FE7C-5576-29C8-E36F61640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0484" y="1906013"/>
            <a:ext cx="2975262" cy="29752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223F-03C5-D657-9FD1-C30C7544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873" y="2332026"/>
            <a:ext cx="5798126" cy="384017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b="1" dirty="0"/>
              <a:t>Purpose:</a:t>
            </a:r>
            <a:r>
              <a:rPr lang="en-IN" dirty="0"/>
              <a:t> To provide a comprehensive overview of sales performance and facilitate data-driven decision-making.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b="1" dirty="0"/>
              <a:t>Deliverables: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dirty="0" err="1"/>
              <a:t>Analyze</a:t>
            </a:r>
            <a:r>
              <a:rPr lang="en-IN" dirty="0"/>
              <a:t> historical data.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dirty="0"/>
              <a:t>Generate sales summaries.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dirty="0"/>
              <a:t>Provide actionable insights.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dirty="0"/>
              <a:t>Future enhancements for real-time data and predictive analytics.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9C55CD4-F391-3A76-A170-5765A5844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523" y="685799"/>
            <a:ext cx="6236778" cy="502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Intended Users/Beneficiaries</a:t>
            </a:r>
          </a:p>
          <a:p>
            <a:pPr marL="0" indent="0">
              <a:buNone/>
            </a:pPr>
            <a:endParaRPr lang="en-IN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Primary Audience:</a:t>
            </a:r>
            <a:r>
              <a:rPr lang="en-IN" dirty="0"/>
              <a:t> Business stakeholders and shareholders.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Secondary Audience:</a:t>
            </a:r>
            <a:r>
              <a:rPr lang="en-IN" dirty="0"/>
              <a:t> Data analysts and sales managers.</a:t>
            </a:r>
          </a:p>
          <a:p>
            <a:endParaRPr lang="en-US" dirty="0"/>
          </a:p>
        </p:txBody>
      </p:sp>
      <p:pic>
        <p:nvPicPr>
          <p:cNvPr id="5" name="Picture 4" descr="Rear-view of rows of people watching a film in a theater">
            <a:extLst>
              <a:ext uri="{FF2B5EF4-FFF2-40B4-BE49-F238E27FC236}">
                <a16:creationId xmlns:a16="http://schemas.microsoft.com/office/drawing/2014/main" id="{5CE4B139-3B69-C53F-2FDE-C8A2077021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0298" r="16144" b="-1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6D6B3702-19B7-471C-974D-4A163151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6547" y="0"/>
            <a:ext cx="681275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899617 w 6899617"/>
              <a:gd name="connsiteY1" fmla="*/ 0 h 6858000"/>
              <a:gd name="connsiteX2" fmla="*/ 6899617 w 6899617"/>
              <a:gd name="connsiteY2" fmla="*/ 1529274 h 6858000"/>
              <a:gd name="connsiteX3" fmla="*/ 2229334 w 6899617"/>
              <a:gd name="connsiteY3" fmla="*/ 6858000 h 6858000"/>
              <a:gd name="connsiteX4" fmla="*/ 0 w 6899617"/>
              <a:gd name="connsiteY4" fmla="*/ 6858000 h 6858000"/>
              <a:gd name="connsiteX0" fmla="*/ 5966258 w 6855283"/>
              <a:gd name="connsiteY0" fmla="*/ 0 h 6858000"/>
              <a:gd name="connsiteX1" fmla="*/ 6855283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55283"/>
              <a:gd name="connsiteY0" fmla="*/ 0 h 6858000"/>
              <a:gd name="connsiteX1" fmla="*/ 6810948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62525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51442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2757" h="6858000">
                <a:moveTo>
                  <a:pt x="5966258" y="0"/>
                </a:moveTo>
                <a:lnTo>
                  <a:pt x="6810948" y="0"/>
                </a:lnTo>
                <a:cubicBezTo>
                  <a:pt x="6807254" y="520842"/>
                  <a:pt x="6815473" y="1006772"/>
                  <a:pt x="6811779" y="1527614"/>
                </a:cubicBezTo>
                <a:lnTo>
                  <a:pt x="2185000" y="6858000"/>
                </a:lnTo>
                <a:lnTo>
                  <a:pt x="0" y="6858000"/>
                </a:lnTo>
                <a:lnTo>
                  <a:pt x="5966258" y="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D86B0D-0E25-49AC-8123-2522E0A7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98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0C04237-153A-4A4F-A7E9-6926B66F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3D abstract blue and gold cube illustration">
            <a:extLst>
              <a:ext uri="{FF2B5EF4-FFF2-40B4-BE49-F238E27FC236}">
                <a16:creationId xmlns:a16="http://schemas.microsoft.com/office/drawing/2014/main" id="{20174F7B-0028-BC7B-75D1-E8C7FEE061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/>
        </p:blipFill>
        <p:spPr>
          <a:xfrm>
            <a:off x="20" y="-3"/>
            <a:ext cx="12191980" cy="6858001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0BD1D87-EF65-4284-8DA1-D14D55487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C8AD5-09A6-AB66-4C69-AC6069A3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5714999" cy="12838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 dirty="0">
                <a:solidFill>
                  <a:srgbClr val="FFFFFF"/>
                </a:solidFill>
              </a:rPr>
              <a:t>Data flow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7CA8974-7BA7-4828-89E2-6DAD7353B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3BD087ED-5A27-AFE1-0415-302C26FF6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856" y="2332037"/>
            <a:ext cx="9752287" cy="4426555"/>
          </a:xfrm>
        </p:spPr>
      </p:pic>
    </p:spTree>
    <p:extLst>
      <p:ext uri="{BB962C8B-B14F-4D97-AF65-F5344CB8AC3E}">
        <p14:creationId xmlns:p14="http://schemas.microsoft.com/office/powerpoint/2010/main" val="360508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655E-5669-F57F-A881-76E393A00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14400"/>
            <a:ext cx="9905999" cy="4984744"/>
          </a:xfrm>
        </p:spPr>
        <p:txBody>
          <a:bodyPr/>
          <a:lstStyle/>
          <a:p>
            <a:r>
              <a:rPr lang="en-US" dirty="0"/>
              <a:t>Data size – 1gb</a:t>
            </a:r>
          </a:p>
        </p:txBody>
      </p:sp>
    </p:spTree>
    <p:extLst>
      <p:ext uri="{BB962C8B-B14F-4D97-AF65-F5344CB8AC3E}">
        <p14:creationId xmlns:p14="http://schemas.microsoft.com/office/powerpoint/2010/main" val="15160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4D5EEFD-739D-D364-AB1B-DDD4D864E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0484" y="1906013"/>
            <a:ext cx="2975262" cy="29752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9324-D9BB-443A-CA71-3716B9B2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873" y="2941505"/>
            <a:ext cx="5798126" cy="1685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51913509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156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Walbaum Display</vt:lpstr>
      <vt:lpstr>RegattaVTI</vt:lpstr>
      <vt:lpstr>Data System Architecture Final Project</vt:lpstr>
      <vt:lpstr>Project Overview</vt:lpstr>
      <vt:lpstr>Business Cases</vt:lpstr>
      <vt:lpstr>PowerPoint Presentation</vt:lpstr>
      <vt:lpstr>Data flow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Niki Nimeshkumar Patel</dc:creator>
  <cp:lastModifiedBy>Niki Nimeshkumar Patel</cp:lastModifiedBy>
  <cp:revision>9</cp:revision>
  <dcterms:created xsi:type="dcterms:W3CDTF">2024-08-12T01:10:18Z</dcterms:created>
  <dcterms:modified xsi:type="dcterms:W3CDTF">2024-08-12T01:34:52Z</dcterms:modified>
</cp:coreProperties>
</file>