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62" r:id="rId10"/>
    <p:sldId id="263" r:id="rId11"/>
    <p:sldId id="264" r:id="rId12"/>
    <p:sldId id="265" r:id="rId13"/>
    <p:sldId id="272" r:id="rId14"/>
    <p:sldId id="273" r:id="rId15"/>
    <p:sldId id="274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25"/>
  </p:normalViewPr>
  <p:slideViewPr>
    <p:cSldViewPr snapToGrid="0">
      <p:cViewPr varScale="1">
        <p:scale>
          <a:sx n="116" d="100"/>
          <a:sy n="116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52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0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07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5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9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0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2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4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4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5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2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baramanan/datamodelling_dp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5053BD70-045D-6C89-04E6-E8FF660DC6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E0850-54F7-67B5-FBE9-1B6BD92D4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830054" cy="1733215"/>
          </a:xfrm>
        </p:spPr>
        <p:txBody>
          <a:bodyPr anchor="b">
            <a:normAutofit/>
          </a:bodyPr>
          <a:lstStyle/>
          <a:p>
            <a:r>
              <a:rPr lang="en-US" sz="4800" dirty="0"/>
              <a:t>Final Project</a:t>
            </a:r>
            <a:br>
              <a:rPr lang="en-US" sz="4800" dirty="0"/>
            </a:br>
            <a:r>
              <a:rPr lang="en-US" sz="4800" dirty="0"/>
              <a:t>Data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9FEF1-08D9-E729-D97F-87C76925D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546920"/>
            <a:ext cx="4023359" cy="1534143"/>
          </a:xfrm>
        </p:spPr>
        <p:txBody>
          <a:bodyPr>
            <a:normAutofit fontScale="62500" lnSpcReduction="20000"/>
          </a:bodyPr>
          <a:lstStyle/>
          <a:p>
            <a:r>
              <a:rPr lang="en-US" sz="2000" dirty="0"/>
              <a:t>Team: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Ramanan </a:t>
            </a:r>
            <a:r>
              <a:rPr lang="en-US" sz="2000" dirty="0" err="1"/>
              <a:t>Thayalan</a:t>
            </a:r>
            <a:r>
              <a:rPr lang="en-US" sz="2000" dirty="0"/>
              <a:t>: 200565744</a:t>
            </a:r>
            <a:br>
              <a:rPr lang="en-US" sz="2000" dirty="0"/>
            </a:br>
            <a:r>
              <a:rPr lang="en-US" sz="2000" dirty="0"/>
              <a:t>Niki </a:t>
            </a:r>
            <a:r>
              <a:rPr lang="en-US" sz="2000" dirty="0" err="1"/>
              <a:t>patel</a:t>
            </a:r>
            <a:r>
              <a:rPr lang="en-US" sz="2000" dirty="0"/>
              <a:t>: 200545936</a:t>
            </a:r>
            <a:br>
              <a:rPr lang="en-US" sz="2000" dirty="0"/>
            </a:br>
            <a:r>
              <a:rPr lang="en-US" sz="2000" dirty="0"/>
              <a:t>Anoushka Rastogi: 200593018</a:t>
            </a:r>
            <a:br>
              <a:rPr lang="en-US" sz="2000" dirty="0"/>
            </a:br>
            <a:r>
              <a:rPr lang="en-US" sz="2000" dirty="0"/>
              <a:t>Ishan Patel: 200528548</a:t>
            </a:r>
            <a:br>
              <a:rPr lang="en-US" sz="2000" dirty="0"/>
            </a:br>
            <a:r>
              <a:rPr lang="en-US" sz="2000" dirty="0" err="1"/>
              <a:t>Hellyben</a:t>
            </a:r>
            <a:r>
              <a:rPr lang="en-US" sz="2000" dirty="0"/>
              <a:t> </a:t>
            </a:r>
            <a:r>
              <a:rPr lang="en-US" sz="2000" dirty="0" err="1"/>
              <a:t>Vaghasiya</a:t>
            </a:r>
            <a:r>
              <a:rPr lang="en-US" sz="2000" dirty="0"/>
              <a:t>: 200544282</a:t>
            </a:r>
            <a:br>
              <a:rPr lang="en-US" sz="2000" dirty="0"/>
            </a:br>
            <a:r>
              <a:rPr lang="en-US" sz="2000" dirty="0" err="1"/>
              <a:t>Sodiqu</a:t>
            </a:r>
            <a:r>
              <a:rPr lang="en-US" sz="2000" dirty="0"/>
              <a:t> Bello: 200595493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598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9C23A10-49AF-585A-72E7-4ED414DBA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78" y="1"/>
            <a:ext cx="12142622" cy="6643170"/>
          </a:xfrm>
        </p:spPr>
      </p:pic>
    </p:spTree>
    <p:extLst>
      <p:ext uri="{BB962C8B-B14F-4D97-AF65-F5344CB8AC3E}">
        <p14:creationId xmlns:p14="http://schemas.microsoft.com/office/powerpoint/2010/main" val="260807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F078-E7C1-CCD0-A10F-4345BA98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B2F9934-1DF8-307C-9058-38347CA27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7236203"/>
          </a:xfrm>
        </p:spPr>
      </p:pic>
    </p:spTree>
    <p:extLst>
      <p:ext uri="{BB962C8B-B14F-4D97-AF65-F5344CB8AC3E}">
        <p14:creationId xmlns:p14="http://schemas.microsoft.com/office/powerpoint/2010/main" val="3160245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CF3CE78-693A-96F6-E3A4-23E0D65E1C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36" b="1399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D19661F-4B4C-74C1-7FC3-31FB14D4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6955" y="-166956"/>
            <a:ext cx="6858002" cy="719191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55000"/>
                </a:schemeClr>
              </a:gs>
              <a:gs pos="25000">
                <a:schemeClr val="bg1">
                  <a:alpha val="38000"/>
                </a:schemeClr>
              </a:gs>
              <a:gs pos="100000">
                <a:schemeClr val="bg1">
                  <a:alpha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FB356-F201-64A8-B15E-E2DC0514F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1124712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Github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B158C-9560-5DB6-DF29-8E03F230B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88" y="4873752"/>
            <a:ext cx="6421071" cy="12070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3200" b="1" dirty="0" err="1">
                <a:solidFill>
                  <a:schemeClr val="accent6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3200" b="1" dirty="0" err="1">
                <a:solidFill>
                  <a:schemeClr val="accent6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rubaramanan</a:t>
            </a:r>
            <a:r>
              <a:rPr 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3200" b="1" dirty="0" err="1">
                <a:solidFill>
                  <a:schemeClr val="accent6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datamodelling_dp</a:t>
            </a:r>
            <a:endParaRPr lang="en-US" sz="32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65A4AE-FFE9-B2D5-017C-17337DDB3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701D1-A34F-CF86-7316-8761C7835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89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53CA-A135-3984-6954-BB79521D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0A5F2D7-899E-FAFA-6FF7-E24D5C86D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405" y="1728216"/>
            <a:ext cx="12019402" cy="5025124"/>
          </a:xfrm>
        </p:spPr>
      </p:pic>
    </p:spTree>
    <p:extLst>
      <p:ext uri="{BB962C8B-B14F-4D97-AF65-F5344CB8AC3E}">
        <p14:creationId xmlns:p14="http://schemas.microsoft.com/office/powerpoint/2010/main" val="1434022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79A043E-30BC-70F3-0588-2F84BB468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62" y="0"/>
            <a:ext cx="12086166" cy="6858000"/>
          </a:xfrm>
        </p:spPr>
      </p:pic>
    </p:spTree>
    <p:extLst>
      <p:ext uri="{BB962C8B-B14F-4D97-AF65-F5344CB8AC3E}">
        <p14:creationId xmlns:p14="http://schemas.microsoft.com/office/powerpoint/2010/main" val="4123319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2E87-ED16-1970-F874-20EF18F0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6F2F9F5-A947-B0AD-BBA1-BD99C5FA3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09" y="0"/>
            <a:ext cx="12153491" cy="6858000"/>
          </a:xfrm>
        </p:spPr>
      </p:pic>
    </p:spTree>
    <p:extLst>
      <p:ext uri="{BB962C8B-B14F-4D97-AF65-F5344CB8AC3E}">
        <p14:creationId xmlns:p14="http://schemas.microsoft.com/office/powerpoint/2010/main" val="2906351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8FDB6E5-06FE-FB14-718D-1F97FB7E1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12" y="77118"/>
            <a:ext cx="11947840" cy="6676222"/>
          </a:xfrm>
        </p:spPr>
      </p:pic>
    </p:spTree>
    <p:extLst>
      <p:ext uri="{BB962C8B-B14F-4D97-AF65-F5344CB8AC3E}">
        <p14:creationId xmlns:p14="http://schemas.microsoft.com/office/powerpoint/2010/main" val="235757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55F4689B-B6C7-1132-ECE5-FA2BDEED1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95" y="77119"/>
            <a:ext cx="12005375" cy="6676222"/>
          </a:xfrm>
        </p:spPr>
      </p:pic>
    </p:spTree>
    <p:extLst>
      <p:ext uri="{BB962C8B-B14F-4D97-AF65-F5344CB8AC3E}">
        <p14:creationId xmlns:p14="http://schemas.microsoft.com/office/powerpoint/2010/main" val="2314980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39139C4-B81D-6630-9ABF-153EB52F6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3" y="0"/>
            <a:ext cx="12286918" cy="6775373"/>
          </a:xfrm>
        </p:spPr>
      </p:pic>
    </p:spTree>
    <p:extLst>
      <p:ext uri="{BB962C8B-B14F-4D97-AF65-F5344CB8AC3E}">
        <p14:creationId xmlns:p14="http://schemas.microsoft.com/office/powerpoint/2010/main" val="2840440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Handshake">
            <a:extLst>
              <a:ext uri="{FF2B5EF4-FFF2-40B4-BE49-F238E27FC236}">
                <a16:creationId xmlns:a16="http://schemas.microsoft.com/office/drawing/2014/main" id="{B7C307A1-AECA-2F16-DE86-8B2F54EA7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528" y="1361884"/>
            <a:ext cx="4033647" cy="40336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6A2DCA-671F-6EE6-A6A4-52D83D7FA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861" y="2252870"/>
            <a:ext cx="5993892" cy="3560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582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E1BF4-9CE7-2F8F-DB0E-88650DE2E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IN" sz="5200"/>
              <a:t>Introduction</a:t>
            </a:r>
            <a:endParaRPr lang="en-US" sz="5200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903B5756-BCC6-D16E-AE84-9DBCFCA8B0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167" r="23880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9508D-115F-BB51-72B6-0AA812BA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r>
              <a:rPr lang="en-IN" sz="1800" b="1"/>
              <a:t>Project Name:</a:t>
            </a:r>
            <a:r>
              <a:rPr lang="en-IN" sz="1800"/>
              <a:t> Stocks Strategic Dashboard</a:t>
            </a:r>
          </a:p>
          <a:p>
            <a:endParaRPr lang="en-IN" sz="1800" b="1"/>
          </a:p>
          <a:p>
            <a:r>
              <a:rPr lang="en-IN" sz="1800" b="1"/>
              <a:t>Aim:</a:t>
            </a:r>
            <a:r>
              <a:rPr lang="en-IN" sz="1800"/>
              <a:t> Develop a strategic dashboard for stock analysis to identify daily patterns and trends, assisting investors and business analysts in making informed decisions.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627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digital stock market graph">
            <a:extLst>
              <a:ext uri="{FF2B5EF4-FFF2-40B4-BE49-F238E27FC236}">
                <a16:creationId xmlns:a16="http://schemas.microsoft.com/office/drawing/2014/main" id="{3CA87D90-0C81-8A4E-E183-20CCC9AF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04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53E04-946D-EE11-0056-F78FF85A6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301880"/>
            <a:ext cx="3438144" cy="498348"/>
          </a:xfrm>
        </p:spPr>
        <p:txBody>
          <a:bodyPr anchor="b">
            <a:normAutofit/>
          </a:bodyPr>
          <a:lstStyle/>
          <a:p>
            <a:r>
              <a:rPr lang="en-US" sz="2800" dirty="0"/>
              <a:t>Technologies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B99D4-9B71-AA93-762E-AFBB09968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15" y="1451114"/>
            <a:ext cx="5353845" cy="3207258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API Source:</a:t>
            </a:r>
            <a:r>
              <a:rPr lang="en-IN" sz="1600" dirty="0"/>
              <a:t> </a:t>
            </a:r>
            <a:r>
              <a:rPr lang="en-IN" sz="1600" dirty="0" err="1"/>
              <a:t>AlphaVantage</a:t>
            </a:r>
            <a:r>
              <a:rPr lang="en-IN" sz="1600" dirty="0"/>
              <a:t> API for real-time stock market data.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Data Processing:</a:t>
            </a:r>
            <a:r>
              <a:rPr lang="en-IN" sz="1600" dirty="0"/>
              <a:t> Apache Airflow for ETL (Extract, Transform, Load) orchestration.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Database:</a:t>
            </a:r>
            <a:r>
              <a:rPr lang="en-IN" sz="1600" dirty="0"/>
              <a:t> PostgreSQL to store and manage transformed data.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Scripting Language:</a:t>
            </a:r>
            <a:r>
              <a:rPr lang="en-IN" sz="1600" dirty="0"/>
              <a:t> Python for data extraction, transformation, and interaction with the database and visualization tools.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Containerization:</a:t>
            </a:r>
            <a:r>
              <a:rPr lang="en-IN" sz="1600" dirty="0"/>
              <a:t> Docker for deploying and managing the application in a consistent environment.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Data Visualization:</a:t>
            </a:r>
            <a:r>
              <a:rPr lang="en-IN" sz="1600" dirty="0"/>
              <a:t> Power BI for creating interactive dashboards and reports.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Infrastructure:</a:t>
            </a:r>
            <a:r>
              <a:rPr lang="en-IN" sz="1600" dirty="0"/>
              <a:t> Hosted on an in-house local system using Docker containers for secure and efficient deployment.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715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12AA1-49FC-FE3B-FE39-831C5C4F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510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Business Cases and </a:t>
            </a:r>
            <a:r>
              <a:rPr lang="en-IN" sz="3200"/>
              <a:t>Deliverables:</a:t>
            </a:r>
            <a:endParaRPr lang="en-US" sz="3200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9695E63A-772C-79C4-1DBB-B8CDD753E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528" y="1361884"/>
            <a:ext cx="4033647" cy="403364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E1F3D-959B-4FA2-A9AA-DF1C46EA8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861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300" dirty="0"/>
              <a:t>Data-Driven Decision-Making</a:t>
            </a:r>
          </a:p>
          <a:p>
            <a:pPr>
              <a:lnSpc>
                <a:spcPct val="100000"/>
              </a:lnSpc>
            </a:pPr>
            <a:r>
              <a:rPr lang="en-IN" sz="1300" dirty="0"/>
              <a:t>Market Trend Identification</a:t>
            </a:r>
          </a:p>
          <a:p>
            <a:pPr>
              <a:lnSpc>
                <a:spcPct val="100000"/>
              </a:lnSpc>
            </a:pPr>
            <a:r>
              <a:rPr lang="en-IN" sz="1300" dirty="0"/>
              <a:t>User Accessibility and Engagement</a:t>
            </a:r>
            <a:br>
              <a:rPr lang="en-IN" sz="1300" dirty="0"/>
            </a:br>
            <a:br>
              <a:rPr lang="en-IN" sz="1300" dirty="0"/>
            </a:br>
            <a:r>
              <a:rPr lang="en-IN" sz="1600" b="1" dirty="0"/>
              <a:t>Deliverables</a:t>
            </a:r>
            <a:r>
              <a:rPr lang="en-IN" sz="1600" dirty="0"/>
              <a:t> –</a:t>
            </a:r>
            <a:br>
              <a:rPr lang="en-IN" sz="1300" dirty="0"/>
            </a:br>
            <a:r>
              <a:rPr lang="en-IN" sz="1300" b="1" dirty="0"/>
              <a:t>Strategic Dashboard</a:t>
            </a:r>
            <a:endParaRPr lang="en-IN" sz="1300" dirty="0"/>
          </a:p>
          <a:p>
            <a:pPr>
              <a:lnSpc>
                <a:spcPct val="100000"/>
              </a:lnSpc>
            </a:pPr>
            <a:r>
              <a:rPr lang="en-IN" sz="1300" b="1" dirty="0"/>
              <a:t>Data Pipeline</a:t>
            </a:r>
            <a:endParaRPr lang="en-IN" sz="13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300" dirty="0"/>
              <a:t>Automated ETL process with Apache Airflow &amp; Python.</a:t>
            </a:r>
          </a:p>
          <a:p>
            <a:pPr>
              <a:lnSpc>
                <a:spcPct val="100000"/>
              </a:lnSpc>
            </a:pPr>
            <a:r>
              <a:rPr lang="en-IN" sz="1300" b="1" dirty="0"/>
              <a:t>Deployment Setup</a:t>
            </a:r>
            <a:endParaRPr lang="en-IN" sz="13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300" dirty="0" err="1"/>
              <a:t>Dockerized</a:t>
            </a:r>
            <a:r>
              <a:rPr lang="en-IN" sz="1300" dirty="0"/>
              <a:t> application environment.</a:t>
            </a:r>
          </a:p>
          <a:p>
            <a:pPr>
              <a:lnSpc>
                <a:spcPct val="100000"/>
              </a:lnSpc>
            </a:pPr>
            <a:r>
              <a:rPr lang="en-IN" sz="1300" b="1" dirty="0"/>
              <a:t>Power BI Reports</a:t>
            </a:r>
            <a:endParaRPr lang="en-IN" sz="13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300" dirty="0"/>
              <a:t>Predefined reports for stock trends &amp; opportunities.</a:t>
            </a:r>
          </a:p>
          <a:p>
            <a:pPr>
              <a:lnSpc>
                <a:spcPct val="100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44308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ful carved figures of humans">
            <a:extLst>
              <a:ext uri="{FF2B5EF4-FFF2-40B4-BE49-F238E27FC236}">
                <a16:creationId xmlns:a16="http://schemas.microsoft.com/office/drawing/2014/main" id="{07AB3DF8-70B6-EEDA-B0E8-5870131DFA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86" r="4853" b="-1"/>
          <a:stretch/>
        </p:blipFill>
        <p:spPr>
          <a:xfrm>
            <a:off x="20" y="10"/>
            <a:ext cx="597671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981527-1C7E-4847-B180-945BFB1A8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9988-9465-9C50-481B-E53F55589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580640"/>
            <a:ext cx="5713376" cy="33446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1700" b="1" dirty="0"/>
              <a:t>Intended Users/Beneficiaries</a:t>
            </a:r>
          </a:p>
          <a:p>
            <a:pPr marL="0" indent="0">
              <a:buNone/>
            </a:pPr>
            <a:endParaRPr lang="en-IN" sz="17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1" dirty="0"/>
              <a:t>Primary Audience: </a:t>
            </a:r>
            <a:r>
              <a:rPr lang="en-IN" sz="1700" dirty="0"/>
              <a:t>Investors and Business Analysts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1" dirty="0"/>
              <a:t>Secondary Audience:</a:t>
            </a:r>
            <a:r>
              <a:rPr lang="en-IN" sz="1700" dirty="0"/>
              <a:t> Financial Advisors, Traders, and Corporate Stakeholders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99374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D2D5-8B3C-538A-0F2C-72E6FF76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pic>
        <p:nvPicPr>
          <p:cNvPr id="5" name="Content Placeholder 4" descr="A diagram of software development&#10;&#10;Description automatically generated">
            <a:extLst>
              <a:ext uri="{FF2B5EF4-FFF2-40B4-BE49-F238E27FC236}">
                <a16:creationId xmlns:a16="http://schemas.microsoft.com/office/drawing/2014/main" id="{2A798F4B-5EBA-4B8E-1B73-395C5319E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798" y="2478088"/>
            <a:ext cx="8928367" cy="3694112"/>
          </a:xfrm>
        </p:spPr>
      </p:pic>
    </p:spTree>
    <p:extLst>
      <p:ext uri="{BB962C8B-B14F-4D97-AF65-F5344CB8AC3E}">
        <p14:creationId xmlns:p14="http://schemas.microsoft.com/office/powerpoint/2010/main" val="313703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6878-2A7E-60AA-9A78-084DDA05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8EC6EA9-97FB-C6E3-CCA7-423B6DC68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164" y="2478088"/>
            <a:ext cx="11105002" cy="3694112"/>
          </a:xfrm>
        </p:spPr>
      </p:pic>
    </p:spTree>
    <p:extLst>
      <p:ext uri="{BB962C8B-B14F-4D97-AF65-F5344CB8AC3E}">
        <p14:creationId xmlns:p14="http://schemas.microsoft.com/office/powerpoint/2010/main" val="145734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3B6D439-C977-7C4A-B891-93FB254A6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050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2116-D5DE-6EDF-518F-8D5226DE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92" y="85931"/>
            <a:ext cx="10168128" cy="773384"/>
          </a:xfrm>
        </p:spPr>
        <p:txBody>
          <a:bodyPr/>
          <a:lstStyle/>
          <a:p>
            <a:r>
              <a:rPr lang="en-US" dirty="0"/>
              <a:t>ETL Pipeline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4A79C57-18D2-3B6F-6550-42BFB841D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248" y="969484"/>
            <a:ext cx="11149069" cy="5015430"/>
          </a:xfrm>
        </p:spPr>
      </p:pic>
    </p:spTree>
    <p:extLst>
      <p:ext uri="{BB962C8B-B14F-4D97-AF65-F5344CB8AC3E}">
        <p14:creationId xmlns:p14="http://schemas.microsoft.com/office/powerpoint/2010/main" val="199089560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263</Words>
  <Application>Microsoft Macintosh PowerPoint</Application>
  <PresentationFormat>Widescreen</PresentationFormat>
  <Paragraphs>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Avenir Next LT Pro</vt:lpstr>
      <vt:lpstr>Calibri</vt:lpstr>
      <vt:lpstr>AccentBoxVTI</vt:lpstr>
      <vt:lpstr>Final Project Data Programming</vt:lpstr>
      <vt:lpstr>Introduction</vt:lpstr>
      <vt:lpstr>Technologies</vt:lpstr>
      <vt:lpstr>Business Cases and Deliverables:</vt:lpstr>
      <vt:lpstr>PowerPoint Presentation</vt:lpstr>
      <vt:lpstr>Data Flow</vt:lpstr>
      <vt:lpstr>Star Schema</vt:lpstr>
      <vt:lpstr>PowerPoint Presentation</vt:lpstr>
      <vt:lpstr>ETL Pipeline</vt:lpstr>
      <vt:lpstr>PowerPoint Presentation</vt:lpstr>
      <vt:lpstr>PowerPoint Presentation</vt:lpstr>
      <vt:lpstr>Github</vt:lpstr>
      <vt:lpstr>Implementation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Niki Nimeshkumar Patel</dc:creator>
  <cp:lastModifiedBy>Niki Nimeshkumar Patel</cp:lastModifiedBy>
  <cp:revision>26</cp:revision>
  <dcterms:created xsi:type="dcterms:W3CDTF">2024-08-16T02:10:15Z</dcterms:created>
  <dcterms:modified xsi:type="dcterms:W3CDTF">2024-08-16T03:18:44Z</dcterms:modified>
</cp:coreProperties>
</file>