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4.xml" ContentType="application/vnd.openxmlformats-officedocument.presentationml.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308" r:id="rId3"/>
    <p:sldId id="309" r:id="rId4"/>
    <p:sldId id="310" r:id="rId5"/>
    <p:sldId id="311" r:id="rId6"/>
    <p:sldId id="312" r:id="rId7"/>
    <p:sldId id="313" r:id="rId8"/>
    <p:sldId id="314" r:id="rId9"/>
    <p:sldId id="315" r:id="rId10"/>
    <p:sldId id="316" r:id="rId11"/>
    <p:sldId id="317" r:id="rId12"/>
    <p:sldId id="319" r:id="rId13"/>
    <p:sldId id="320" r:id="rId14"/>
    <p:sldId id="321" r:id="rId15"/>
    <p:sldId id="322" r:id="rId16"/>
    <p:sldId id="323"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2007_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1"/>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0"/>
    </c:view3D>
    <c:plotArea>
      <c:layout>
        <c:manualLayout>
          <c:layoutTarget val="inner"/>
          <c:xMode val="edge"/>
          <c:yMode val="edge"/>
          <c:x val="0.0980033709189084"/>
          <c:y val="0.17954840817007317"/>
          <c:w val="0.5615707047679548"/>
          <c:h val="0.4726847405327644"/>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80.0</c:v>
                </c:pt>
                <c:pt idx="1">
                  <c:v>70.0</c:v>
                </c:pt>
                <c:pt idx="2">
                  <c:v>90.0</c:v>
                </c:pt>
                <c:pt idx="3">
                  <c:v>60.0</c:v>
                </c:pt>
                <c:pt idx="4">
                  <c:v>75.0</c:v>
                </c:pt>
                <c:pt idx="5">
                  <c:v>85.0</c:v>
                </c:pt>
                <c:pt idx="6">
                  <c:v>65.0</c:v>
                </c:pt>
                <c:pt idx="7">
                  <c:v>95.0</c:v>
                </c:pt>
                <c:pt idx="8">
                  <c:v>55.0</c:v>
                </c:pt>
                <c:pt idx="9">
                  <c:v>78.0</c:v>
                </c:pt>
                <c:pt idx="10">
                  <c:v>82.0</c:v>
                </c:pt>
                <c:pt idx="11">
                  <c:v>68.0</c:v>
                </c:pt>
                <c:pt idx="12">
                  <c:v>88.0</c:v>
                </c:pt>
                <c:pt idx="13">
                  <c:v>57.0</c:v>
                </c:pt>
                <c:pt idx="14">
                  <c:v>72.0</c:v>
                </c:pt>
                <c:pt idx="15">
                  <c:v>79.0</c:v>
                </c:pt>
                <c:pt idx="16">
                  <c:v>67.0</c:v>
                </c:pt>
                <c:pt idx="17">
                  <c:v>84.0</c:v>
                </c:pt>
                <c:pt idx="18">
                  <c:v>62.0</c:v>
                </c:pt>
                <c:pt idx="19">
                  <c:v>91.0</c:v>
                </c:pt>
              </c:numCache>
            </c:numRef>
          </c:val>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75.0</c:v>
                </c:pt>
                <c:pt idx="1">
                  <c:v>65.0</c:v>
                </c:pt>
                <c:pt idx="2">
                  <c:v>85.0</c:v>
                </c:pt>
                <c:pt idx="3">
                  <c:v>55.0</c:v>
                </c:pt>
                <c:pt idx="4">
                  <c:v>70.0</c:v>
                </c:pt>
                <c:pt idx="5">
                  <c:v>80.0</c:v>
                </c:pt>
                <c:pt idx="6">
                  <c:v>60.0</c:v>
                </c:pt>
                <c:pt idx="7">
                  <c:v>92.0</c:v>
                </c:pt>
                <c:pt idx="8">
                  <c:v>50.0</c:v>
                </c:pt>
                <c:pt idx="9">
                  <c:v>73.0</c:v>
                </c:pt>
                <c:pt idx="10">
                  <c:v>77.0</c:v>
                </c:pt>
                <c:pt idx="11">
                  <c:v>63.0</c:v>
                </c:pt>
                <c:pt idx="12">
                  <c:v>86.0</c:v>
                </c:pt>
                <c:pt idx="13">
                  <c:v>52.0</c:v>
                </c:pt>
                <c:pt idx="14">
                  <c:v>71.0</c:v>
                </c:pt>
                <c:pt idx="15">
                  <c:v>76.0</c:v>
                </c:pt>
                <c:pt idx="16">
                  <c:v>66.0</c:v>
                </c:pt>
                <c:pt idx="17">
                  <c:v>83.0</c:v>
                </c:pt>
                <c:pt idx="18">
                  <c:v>58.0</c:v>
                </c:pt>
                <c:pt idx="19">
                  <c:v>90.0</c:v>
                </c:pt>
              </c:numCache>
            </c:numRef>
          </c:val>
          <c:smooth val="0"/>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75.0</c:v>
                </c:pt>
                <c:pt idx="1">
                  <c:v>65.0</c:v>
                </c:pt>
                <c:pt idx="2">
                  <c:v>85.0</c:v>
                </c:pt>
                <c:pt idx="3">
                  <c:v>55.0</c:v>
                </c:pt>
                <c:pt idx="4">
                  <c:v>70.0</c:v>
                </c:pt>
                <c:pt idx="5">
                  <c:v>80.0</c:v>
                </c:pt>
                <c:pt idx="6">
                  <c:v>60.0</c:v>
                </c:pt>
                <c:pt idx="7">
                  <c:v>92.0</c:v>
                </c:pt>
                <c:pt idx="8">
                  <c:v>50.0</c:v>
                </c:pt>
                <c:pt idx="9">
                  <c:v>73.0</c:v>
                </c:pt>
                <c:pt idx="10">
                  <c:v>77.0</c:v>
                </c:pt>
                <c:pt idx="11">
                  <c:v>63.0</c:v>
                </c:pt>
                <c:pt idx="12">
                  <c:v>86.0</c:v>
                </c:pt>
                <c:pt idx="13">
                  <c:v>52.0</c:v>
                </c:pt>
                <c:pt idx="14">
                  <c:v>71.0</c:v>
                </c:pt>
                <c:pt idx="15">
                  <c:v>76.0</c:v>
                </c:pt>
                <c:pt idx="16">
                  <c:v>66.0</c:v>
                </c:pt>
                <c:pt idx="17">
                  <c:v>83.0</c:v>
                </c:pt>
                <c:pt idx="18">
                  <c:v>58.0</c:v>
                </c:pt>
                <c:pt idx="19">
                  <c:v>90.0</c:v>
                </c:pt>
              </c:numCache>
            </c:numRef>
          </c:val>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80.0</c:v>
                </c:pt>
                <c:pt idx="1">
                  <c:v>70.0</c:v>
                </c:pt>
                <c:pt idx="2">
                  <c:v>90.0</c:v>
                </c:pt>
                <c:pt idx="3">
                  <c:v>60.0</c:v>
                </c:pt>
                <c:pt idx="4">
                  <c:v>75.0</c:v>
                </c:pt>
                <c:pt idx="5">
                  <c:v>85.0</c:v>
                </c:pt>
                <c:pt idx="6">
                  <c:v>65.0</c:v>
                </c:pt>
                <c:pt idx="7">
                  <c:v>95.0</c:v>
                </c:pt>
                <c:pt idx="8">
                  <c:v>55.0</c:v>
                </c:pt>
                <c:pt idx="9">
                  <c:v>78.0</c:v>
                </c:pt>
                <c:pt idx="10">
                  <c:v>82.0</c:v>
                </c:pt>
                <c:pt idx="11">
                  <c:v>68.0</c:v>
                </c:pt>
                <c:pt idx="12">
                  <c:v>88.0</c:v>
                </c:pt>
                <c:pt idx="13">
                  <c:v>57.0</c:v>
                </c:pt>
                <c:pt idx="14">
                  <c:v>72.0</c:v>
                </c:pt>
                <c:pt idx="15">
                  <c:v>79.0</c:v>
                </c:pt>
                <c:pt idx="16">
                  <c:v>67.0</c:v>
                </c:pt>
                <c:pt idx="17">
                  <c:v>84.0</c:v>
                </c:pt>
                <c:pt idx="18">
                  <c:v>62.0</c:v>
                </c:pt>
                <c:pt idx="19">
                  <c:v>91.0</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80.0</c:v>
                </c:pt>
                <c:pt idx="1">
                  <c:v>70.0</c:v>
                </c:pt>
                <c:pt idx="2">
                  <c:v>90.0</c:v>
                </c:pt>
                <c:pt idx="3">
                  <c:v>60.0</c:v>
                </c:pt>
                <c:pt idx="4">
                  <c:v>75.0</c:v>
                </c:pt>
                <c:pt idx="5">
                  <c:v>85.0</c:v>
                </c:pt>
                <c:pt idx="6">
                  <c:v>65.0</c:v>
                </c:pt>
                <c:pt idx="7">
                  <c:v>95.0</c:v>
                </c:pt>
                <c:pt idx="8">
                  <c:v>55.0</c:v>
                </c:pt>
                <c:pt idx="9">
                  <c:v>78.0</c:v>
                </c:pt>
                <c:pt idx="10">
                  <c:v>82.0</c:v>
                </c:pt>
                <c:pt idx="11">
                  <c:v>68.0</c:v>
                </c:pt>
                <c:pt idx="12">
                  <c:v>88.0</c:v>
                </c:pt>
                <c:pt idx="13">
                  <c:v>57.0</c:v>
                </c:pt>
                <c:pt idx="14">
                  <c:v>72.0</c:v>
                </c:pt>
                <c:pt idx="15">
                  <c:v>79.0</c:v>
                </c:pt>
                <c:pt idx="16">
                  <c:v>67.0</c:v>
                </c:pt>
                <c:pt idx="17">
                  <c:v>84.0</c:v>
                </c:pt>
                <c:pt idx="18">
                  <c:v>62.0</c:v>
                </c:pt>
                <c:pt idx="19">
                  <c:v>91.0</c:v>
                </c:pt>
              </c:numCache>
            </c:numRef>
          </c:val>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75.0</c:v>
                </c:pt>
                <c:pt idx="1">
                  <c:v>65.0</c:v>
                </c:pt>
                <c:pt idx="2">
                  <c:v>85.0</c:v>
                </c:pt>
                <c:pt idx="3">
                  <c:v>55.0</c:v>
                </c:pt>
                <c:pt idx="4">
                  <c:v>70.0</c:v>
                </c:pt>
                <c:pt idx="5">
                  <c:v>80.0</c:v>
                </c:pt>
                <c:pt idx="6">
                  <c:v>60.0</c:v>
                </c:pt>
                <c:pt idx="7">
                  <c:v>92.0</c:v>
                </c:pt>
                <c:pt idx="8">
                  <c:v>50.0</c:v>
                </c:pt>
                <c:pt idx="9">
                  <c:v>73.0</c:v>
                </c:pt>
                <c:pt idx="10">
                  <c:v>77.0</c:v>
                </c:pt>
                <c:pt idx="11">
                  <c:v>63.0</c:v>
                </c:pt>
                <c:pt idx="12">
                  <c:v>86.0</c:v>
                </c:pt>
                <c:pt idx="13">
                  <c:v>52.0</c:v>
                </c:pt>
                <c:pt idx="14">
                  <c:v>71.0</c:v>
                </c:pt>
                <c:pt idx="15">
                  <c:v>76.0</c:v>
                </c:pt>
                <c:pt idx="16">
                  <c:v>66.0</c:v>
                </c:pt>
                <c:pt idx="17">
                  <c:v>83.0</c:v>
                </c:pt>
                <c:pt idx="18">
                  <c:v>58.0</c:v>
                </c:pt>
                <c:pt idx="19">
                  <c:v>90.0</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chart" Target="../charts/chart3.xml"/><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579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Rectangle 7"/>
          <p:cNvSpPr/>
          <p:nvPr/>
        </p:nvSpPr>
        <p:spPr>
          <a:xfrm>
            <a:off x="3048000" y="2690336"/>
            <a:ext cx="6096000" cy="2282190"/>
          </a:xfrm>
          <a:prstGeom prst="rect"/>
        </p:spPr>
        <p:txBody>
          <a:bodyPr>
            <a:spAutoFit/>
          </a:bodyPr>
          <a:p>
            <a:pPr>
              <a:lnSpc>
                <a:spcPct val="150000"/>
              </a:lnSpc>
            </a:pPr>
            <a:r>
              <a:rPr dirty="0" sz="2000" lang="en-US">
                <a:latin typeface="Carrois Gothic SC"/>
              </a:rPr>
              <a:t>STUDENT NAME : </a:t>
            </a:r>
            <a:r>
              <a:rPr dirty="0" sz="2000" lang="en-US">
                <a:latin typeface="Carrois Gothic SC"/>
              </a:rPr>
              <a:t>R</a:t>
            </a:r>
            <a:r>
              <a:rPr dirty="0" sz="2000" lang="en-US">
                <a:latin typeface="Carrois Gothic SC"/>
              </a:rPr>
              <a:t>U</a:t>
            </a:r>
            <a:r>
              <a:rPr dirty="0" sz="2000" lang="en-US">
                <a:latin typeface="Carrois Gothic SC"/>
              </a:rPr>
              <a:t>B</a:t>
            </a:r>
            <a:r>
              <a:rPr dirty="0" sz="2000" lang="en-US">
                <a:latin typeface="Carrois Gothic SC"/>
              </a:rPr>
              <a:t>A</a:t>
            </a:r>
            <a:r>
              <a:rPr dirty="0" sz="2000" lang="en-US">
                <a:latin typeface="Carrois Gothic SC"/>
              </a:rPr>
              <a:t>S</a:t>
            </a:r>
            <a:r>
              <a:rPr dirty="0" sz="2000" lang="en-US">
                <a:latin typeface="Carrois Gothic SC"/>
              </a:rPr>
              <a:t>R</a:t>
            </a:r>
            <a:r>
              <a:rPr dirty="0" sz="2000" lang="en-US">
                <a:latin typeface="Carrois Gothic SC"/>
              </a:rPr>
              <a:t>E</a:t>
            </a:r>
            <a:r>
              <a:rPr dirty="0" sz="2000" lang="en-US">
                <a:latin typeface="Carrois Gothic SC"/>
              </a:rPr>
              <a:t>E</a:t>
            </a:r>
            <a:r>
              <a:rPr dirty="0" sz="2000" lang="en-US">
                <a:latin typeface="Carrois Gothic SC"/>
              </a:rPr>
              <a:t> </a:t>
            </a:r>
            <a:r>
              <a:rPr dirty="0" sz="2000" lang="en-US">
                <a:latin typeface="Carrois Gothic SC"/>
              </a:rPr>
              <a:t>S</a:t>
            </a:r>
            <a:endParaRPr dirty="0" sz="2000" lang="en-US">
              <a:latin typeface="Carrois Gothic SC"/>
            </a:endParaRPr>
          </a:p>
          <a:p>
            <a:pPr>
              <a:lnSpc>
                <a:spcPct val="150000"/>
              </a:lnSpc>
            </a:pPr>
            <a:r>
              <a:rPr dirty="0" sz="2000" lang="en-US">
                <a:latin typeface="Carrois Gothic SC"/>
              </a:rPr>
              <a:t>REGISTER NO:</a:t>
            </a:r>
            <a:r>
              <a:rPr dirty="0" sz="2000" lang="en-US">
                <a:latin typeface="Carrois Gothic SC"/>
              </a:rPr>
              <a:t> </a:t>
            </a:r>
            <a:r>
              <a:rPr dirty="0" sz="2000" lang="en-US">
                <a:latin typeface="Carrois Gothic SC"/>
              </a:rPr>
              <a:t>2</a:t>
            </a:r>
            <a:r>
              <a:rPr dirty="0" sz="2000" lang="en-US">
                <a:latin typeface="Carrois Gothic SC"/>
              </a:rPr>
              <a:t>2</a:t>
            </a:r>
            <a:r>
              <a:rPr dirty="0" sz="2000" lang="en-US">
                <a:latin typeface="Carrois Gothic SC"/>
              </a:rPr>
              <a:t>1</a:t>
            </a:r>
            <a:r>
              <a:rPr dirty="0" sz="2000" lang="en-US">
                <a:latin typeface="Carrois Gothic SC"/>
              </a:rPr>
              <a:t>3</a:t>
            </a:r>
            <a:r>
              <a:rPr dirty="0" sz="2000" lang="en-US">
                <a:latin typeface="Carrois Gothic SC"/>
              </a:rPr>
              <a:t>3</a:t>
            </a:r>
            <a:r>
              <a:rPr dirty="0" sz="2000" lang="en-US">
                <a:latin typeface="Carrois Gothic SC"/>
              </a:rPr>
              <a:t>9</a:t>
            </a:r>
            <a:r>
              <a:rPr dirty="0" sz="2000" lang="en-US">
                <a:latin typeface="Carrois Gothic SC"/>
              </a:rPr>
              <a:t>1</a:t>
            </a:r>
            <a:r>
              <a:rPr dirty="0" sz="2000" lang="en-US">
                <a:latin typeface="Carrois Gothic SC"/>
              </a:rPr>
              <a:t>0</a:t>
            </a:r>
            <a:r>
              <a:rPr dirty="0" sz="2000" lang="en-US">
                <a:latin typeface="Carrois Gothic SC"/>
              </a:rPr>
              <a:t>3</a:t>
            </a:r>
            <a:r>
              <a:rPr dirty="0" sz="2000" lang="en-US">
                <a:latin typeface="Carrois Gothic SC"/>
              </a:rPr>
              <a:t>6</a:t>
            </a:r>
            <a:r>
              <a:rPr dirty="0" sz="2000" lang="en-US">
                <a:latin typeface="Carrois Gothic SC"/>
              </a:rPr>
              <a:t>3</a:t>
            </a:r>
            <a:r>
              <a:rPr dirty="0" sz="2000" lang="en-US">
                <a:latin typeface="Carrois Gothic SC"/>
              </a:rPr>
              <a:t>1</a:t>
            </a:r>
            <a:r>
              <a:rPr dirty="0" sz="2000" lang="en-US">
                <a:latin typeface="Carrois Gothic SC"/>
              </a:rPr>
              <a:t>6</a:t>
            </a:r>
            <a:endParaRPr dirty="0" sz="2000" lang="en-US">
              <a:latin typeface="Carrois Gothic SC"/>
            </a:endParaRPr>
          </a:p>
          <a:p>
            <a:pPr>
              <a:lnSpc>
                <a:spcPct val="150000"/>
              </a:lnSpc>
            </a:pPr>
            <a:r>
              <a:rPr dirty="0" sz="2000" lang="en-US">
                <a:latin typeface="Carrois Gothic SC"/>
              </a:rPr>
              <a:t>NM ID NO:</a:t>
            </a:r>
            <a:r>
              <a:rPr dirty="0" sz="2000" lang="en-US">
                <a:latin typeface="Carrois Gothic SC"/>
              </a:rPr>
              <a:t> </a:t>
            </a:r>
            <a:r>
              <a:rPr dirty="0" sz="2000" lang="en-US">
                <a:latin typeface="Carrois Gothic SC"/>
              </a:rPr>
              <a:t>C</a:t>
            </a:r>
            <a:r>
              <a:rPr dirty="0" sz="2000" lang="en-US">
                <a:latin typeface="Carrois Gothic SC"/>
              </a:rPr>
              <a:t>5</a:t>
            </a:r>
            <a:r>
              <a:rPr dirty="0" sz="2000" lang="en-US">
                <a:latin typeface="Carrois Gothic SC"/>
              </a:rPr>
              <a:t>7</a:t>
            </a:r>
            <a:r>
              <a:rPr dirty="0" sz="2000" lang="en-US">
                <a:latin typeface="Carrois Gothic SC"/>
              </a:rPr>
              <a:t>D</a:t>
            </a:r>
            <a:r>
              <a:rPr dirty="0" sz="2000" lang="en-US">
                <a:latin typeface="Carrois Gothic SC"/>
              </a:rPr>
              <a:t>1</a:t>
            </a:r>
            <a:r>
              <a:rPr dirty="0" sz="2000" lang="en-US">
                <a:latin typeface="Carrois Gothic SC"/>
              </a:rPr>
              <a:t>5</a:t>
            </a:r>
            <a:r>
              <a:rPr dirty="0" sz="2000" lang="en-US">
                <a:latin typeface="Carrois Gothic SC"/>
              </a:rPr>
              <a:t>1</a:t>
            </a:r>
            <a:r>
              <a:rPr dirty="0" sz="2000" lang="en-US">
                <a:latin typeface="Carrois Gothic SC"/>
              </a:rPr>
              <a:t>8</a:t>
            </a:r>
            <a:r>
              <a:rPr dirty="0" sz="2000" lang="en-US">
                <a:latin typeface="Carrois Gothic SC"/>
              </a:rPr>
              <a:t>E</a:t>
            </a:r>
            <a:r>
              <a:rPr dirty="0" sz="2000" lang="en-US">
                <a:latin typeface="Carrois Gothic SC"/>
              </a:rPr>
              <a:t>D</a:t>
            </a:r>
            <a:r>
              <a:rPr dirty="0" sz="2000" lang="en-US">
                <a:latin typeface="Carrois Gothic SC"/>
              </a:rPr>
              <a:t>9</a:t>
            </a:r>
            <a:r>
              <a:rPr dirty="0" sz="2000" lang="en-US">
                <a:latin typeface="Carrois Gothic SC"/>
              </a:rPr>
              <a:t>0</a:t>
            </a:r>
            <a:r>
              <a:rPr dirty="0" sz="2000" lang="en-US">
                <a:latin typeface="Carrois Gothic SC"/>
              </a:rPr>
              <a:t>F</a:t>
            </a:r>
            <a:r>
              <a:rPr dirty="0" sz="2000" lang="en-US">
                <a:latin typeface="Carrois Gothic SC"/>
              </a:rPr>
              <a:t>E</a:t>
            </a:r>
            <a:r>
              <a:rPr dirty="0" sz="2000" lang="en-US">
                <a:latin typeface="Carrois Gothic SC"/>
              </a:rPr>
              <a:t>F</a:t>
            </a:r>
            <a:r>
              <a:rPr dirty="0" sz="2000" lang="en-US">
                <a:latin typeface="Carrois Gothic SC"/>
              </a:rPr>
              <a:t>A</a:t>
            </a:r>
            <a:r>
              <a:rPr dirty="0" sz="2000" lang="en-US">
                <a:latin typeface="Carrois Gothic SC"/>
              </a:rPr>
              <a:t>6</a:t>
            </a:r>
            <a:r>
              <a:rPr dirty="0" sz="2000" lang="en-US">
                <a:latin typeface="Carrois Gothic SC"/>
              </a:rPr>
              <a:t>B</a:t>
            </a:r>
            <a:r>
              <a:rPr dirty="0" sz="2000" lang="en-US">
                <a:latin typeface="Carrois Gothic SC"/>
              </a:rPr>
              <a:t>4</a:t>
            </a:r>
            <a:r>
              <a:rPr dirty="0" sz="2000" lang="en-US">
                <a:latin typeface="Carrois Gothic SC"/>
              </a:rPr>
              <a:t>4</a:t>
            </a:r>
            <a:r>
              <a:rPr dirty="0" sz="2000" lang="en-US">
                <a:latin typeface="Carrois Gothic SC"/>
              </a:rPr>
              <a:t>8</a:t>
            </a:r>
            <a:r>
              <a:rPr dirty="0" sz="2000" lang="en-US">
                <a:latin typeface="Carrois Gothic SC"/>
              </a:rPr>
              <a:t>8</a:t>
            </a:r>
            <a:r>
              <a:rPr dirty="0" sz="2000" lang="en-US">
                <a:latin typeface="Carrois Gothic SC"/>
              </a:rPr>
              <a:t>C</a:t>
            </a:r>
            <a:r>
              <a:rPr dirty="0" sz="2000" lang="en-US">
                <a:latin typeface="Carrois Gothic SC"/>
              </a:rPr>
              <a:t>5</a:t>
            </a:r>
            <a:r>
              <a:rPr dirty="0" sz="2000" lang="en-US">
                <a:latin typeface="Carrois Gothic SC"/>
              </a:rPr>
              <a:t>7</a:t>
            </a:r>
            <a:r>
              <a:rPr dirty="0" sz="2000" lang="en-US">
                <a:latin typeface="Carrois Gothic SC"/>
              </a:rPr>
              <a:t>6</a:t>
            </a:r>
            <a:r>
              <a:rPr dirty="0" sz="2000" lang="en-US">
                <a:latin typeface="Carrois Gothic SC"/>
              </a:rPr>
              <a:t>A</a:t>
            </a:r>
            <a:r>
              <a:rPr dirty="0" sz="2000" lang="en-US">
                <a:latin typeface="Carrois Gothic SC"/>
              </a:rPr>
              <a:t>1</a:t>
            </a:r>
            <a:r>
              <a:rPr dirty="0" sz="2000" lang="en-US">
                <a:latin typeface="Carrois Gothic SC"/>
              </a:rPr>
              <a:t>B</a:t>
            </a:r>
            <a:r>
              <a:rPr dirty="0" sz="2000" lang="en-US">
                <a:latin typeface="Carrois Gothic SC"/>
              </a:rPr>
              <a:t>8</a:t>
            </a:r>
            <a:r>
              <a:rPr dirty="0" sz="2000" lang="en-US">
                <a:latin typeface="Carrois Gothic SC"/>
              </a:rPr>
              <a:t>7</a:t>
            </a:r>
            <a:r>
              <a:rPr dirty="0" sz="2000" lang="en-US">
                <a:latin typeface="Carrois Gothic SC"/>
              </a:rPr>
              <a:t>2</a:t>
            </a:r>
            <a:endParaRPr dirty="0" sz="2000" lang="en-US">
              <a:latin typeface="Carrois Gothic SC"/>
            </a:endParaRPr>
          </a:p>
          <a:p>
            <a:pPr>
              <a:lnSpc>
                <a:spcPct val="150000"/>
              </a:lnSpc>
            </a:pPr>
            <a:r>
              <a:rPr dirty="0" sz="2000" lang="en-US">
                <a:latin typeface="Carrois Gothic SC"/>
              </a:rPr>
              <a:t>DEPARTMENT: DEPARTMENT OF COMMERCE</a:t>
            </a:r>
            <a:endParaRPr dirty="0" sz="2000" lang="en-US">
              <a:latin typeface="Carrois Gothic SC"/>
            </a:endParaRPr>
          </a:p>
          <a:p>
            <a:pPr>
              <a:lnSpc>
                <a:spcPct val="150000"/>
              </a:lnSpc>
            </a:pPr>
            <a:r>
              <a:rPr dirty="0" sz="2000" lang="en-US">
                <a:latin typeface="Carrois Gothic SC"/>
              </a:rPr>
              <a:t>COLLEGE:QUEEN MARY'S COLLEGE, CHENNAI</a:t>
            </a:r>
            <a:endParaRPr dirty="0" sz="2000" lang="en-US">
              <a:latin typeface="Carrois Goth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8388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1"/>
          <p:cNvSpPr/>
          <p:nvPr/>
        </p:nvSpPr>
        <p:spPr>
          <a:xfrm>
            <a:off x="808182" y="1295400"/>
            <a:ext cx="8001000" cy="5577840"/>
          </a:xfrm>
          <a:prstGeom prst="rect"/>
        </p:spPr>
        <p:txBody>
          <a:bodyPr wrap="square">
            <a:spAutoFit/>
          </a:bodyPr>
          <a:p>
            <a:r>
              <a:rPr b="1" dirty="0" lang="en-US"/>
              <a:t>Step 1: Gather Data</a:t>
            </a:r>
          </a:p>
          <a:p>
            <a:endParaRPr dirty="0" lang="en-US"/>
          </a:p>
          <a:p>
            <a:r>
              <a:rPr dirty="0" i="1" lang="en-US"/>
              <a:t>Collect Employee Data</a:t>
            </a:r>
            <a:r>
              <a:rPr dirty="0" lang="en-US"/>
              <a:t>: Create a spreadsheet with relevant data. For example, you might include columns for: </a:t>
            </a:r>
          </a:p>
          <a:p>
            <a:pPr indent="-285750" marL="285750">
              <a:buFont typeface="Arial" pitchFamily="34" charset="0"/>
              <a:buChar char="•"/>
            </a:pPr>
            <a:r>
              <a:rPr dirty="0" lang="en-US"/>
              <a:t>Employee Name</a:t>
            </a:r>
          </a:p>
          <a:p>
            <a:pPr indent="-285750" marL="285750">
              <a:buFont typeface="Arial" pitchFamily="34" charset="0"/>
              <a:buChar char="•"/>
            </a:pPr>
            <a:r>
              <a:rPr dirty="0" lang="en-US"/>
              <a:t>Department,</a:t>
            </a:r>
          </a:p>
          <a:p>
            <a:pPr indent="-285750" marL="285750">
              <a:buFont typeface="Arial" pitchFamily="34" charset="0"/>
              <a:buChar char="•"/>
            </a:pPr>
            <a:r>
              <a:rPr dirty="0" lang="en-US"/>
              <a:t>KPIs (e.g., Sales, Customer Satisfaction Score, Project Completion Rate)</a:t>
            </a:r>
          </a:p>
          <a:p>
            <a:pPr indent="-285750" marL="285750">
              <a:buFont typeface="Arial" pitchFamily="34" charset="0"/>
              <a:buChar char="•"/>
            </a:pPr>
            <a:r>
              <a:rPr dirty="0" lang="en-US"/>
              <a:t>Performance Rating (if applicable)</a:t>
            </a:r>
          </a:p>
          <a:p>
            <a:pPr indent="-285750" marL="285750">
              <a:buFont typeface="Arial" pitchFamily="34" charset="0"/>
              <a:buChar char="•"/>
            </a:pPr>
            <a:endParaRPr dirty="0" lang="en-US"/>
          </a:p>
          <a:p>
            <a:r>
              <a:rPr b="1" dirty="0" lang="en-US"/>
              <a:t>Step 2: Organize Data</a:t>
            </a:r>
          </a:p>
          <a:p>
            <a:endParaRPr dirty="0" lang="en-US"/>
          </a:p>
          <a:p>
            <a:r>
              <a:rPr dirty="0" i="1" lang="en-US"/>
              <a:t>Structure Your Data</a:t>
            </a:r>
            <a:r>
              <a:rPr dirty="0" lang="en-US"/>
              <a:t>: Ensure your data is organized in a tabular format. </a:t>
            </a:r>
          </a:p>
          <a:p>
            <a:r>
              <a:rPr dirty="0" lang="en-US"/>
              <a:t> </a:t>
            </a:r>
          </a:p>
          <a:p>
            <a:r>
              <a:rPr b="1" dirty="0" lang="en-US"/>
              <a:t>Step 3: Calculate Performance Metrics</a:t>
            </a:r>
          </a:p>
          <a:p>
            <a:endParaRPr dirty="0" lang="en-US"/>
          </a:p>
          <a:p>
            <a:r>
              <a:rPr dirty="0" i="1" lang="en-US"/>
              <a:t>Add Calculations</a:t>
            </a:r>
            <a:r>
              <a:rPr dirty="0" lang="en-US"/>
              <a:t>: If necessary, add columns to calculate averages or totals for each KPI. </a:t>
            </a:r>
          </a:p>
          <a:p>
            <a:r>
              <a:rPr dirty="0" lang="en-US"/>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8" name="Title 1"/>
          <p:cNvSpPr>
            <a:spLocks noGrp="1"/>
          </p:cNvSpPr>
          <p:nvPr>
            <p:ph type="title"/>
          </p:nvPr>
        </p:nvSpPr>
        <p:spPr>
          <a:xfrm>
            <a:off x="755332" y="385444"/>
            <a:ext cx="10681335" cy="1651000"/>
          </a:xfrm>
        </p:spPr>
        <p:txBody>
          <a:bodyPr/>
          <a:p>
            <a:r>
              <a:rPr dirty="0" lang="en-US" spc="15"/>
              <a:t>M</a:t>
            </a:r>
            <a:r>
              <a:rPr dirty="0" lang="en-US"/>
              <a:t>O</a:t>
            </a:r>
            <a:r>
              <a:rPr dirty="0" lang="en-US" spc="-15"/>
              <a:t>D</a:t>
            </a:r>
            <a:r>
              <a:rPr dirty="0" lang="en-US" spc="-35"/>
              <a:t>E</a:t>
            </a:r>
            <a:r>
              <a:rPr dirty="0" lang="en-US" spc="-30"/>
              <a:t>LL</a:t>
            </a:r>
            <a:r>
              <a:rPr dirty="0" lang="en-US" spc="-5"/>
              <a:t>I</a:t>
            </a:r>
            <a:r>
              <a:rPr dirty="0" lang="en-US" spc="30"/>
              <a:t>N</a:t>
            </a:r>
            <a:r>
              <a:rPr dirty="0" lang="en-US" spc="5"/>
              <a:t>G</a:t>
            </a:r>
            <a:br>
              <a:rPr dirty="0" lang="en-US"/>
            </a:br>
            <a:endParaRPr dirty="0" lang="en-US"/>
          </a:p>
        </p:txBody>
      </p:sp>
      <p:sp>
        <p:nvSpPr>
          <p:cNvPr id="1048689" name="Text Placeholder 2"/>
          <p:cNvSpPr>
            <a:spLocks noGrp="1"/>
          </p:cNvSpPr>
          <p:nvPr>
            <p:ph type="body" idx="1"/>
          </p:nvPr>
        </p:nvSpPr>
        <p:spPr>
          <a:xfrm>
            <a:off x="609600" y="1371600"/>
            <a:ext cx="8839200" cy="3962400"/>
          </a:xfrm>
        </p:spPr>
        <p:txBody>
          <a:bodyPr/>
          <a:p>
            <a:r>
              <a:rPr b="1" dirty="0" lang="en-US"/>
              <a:t>Step 4: Create Graphs</a:t>
            </a:r>
          </a:p>
          <a:p>
            <a:endParaRPr dirty="0" lang="en-US"/>
          </a:p>
          <a:p>
            <a:r>
              <a:rPr dirty="0" i="1" lang="en-US"/>
              <a:t>Select Data for Graphing</a:t>
            </a:r>
            <a:r>
              <a:rPr dirty="0" lang="en-US"/>
              <a:t>: Highlight the data you want to visualize. </a:t>
            </a:r>
          </a:p>
          <a:p>
            <a:r>
              <a:rPr dirty="0" i="1" lang="en-US"/>
              <a:t>Insert a Graph</a:t>
            </a:r>
            <a:r>
              <a:rPr dirty="0" lang="en-US"/>
              <a:t>:</a:t>
            </a:r>
          </a:p>
          <a:p>
            <a:pPr indent="-285750" marL="285750">
              <a:buFont typeface="Wingdings" pitchFamily="2" charset="2"/>
              <a:buChar char="ü"/>
            </a:pPr>
            <a:r>
              <a:rPr dirty="0" lang="en-US"/>
              <a:t>Go to the Insert tab in the Excel ribbon.</a:t>
            </a:r>
          </a:p>
          <a:p>
            <a:pPr indent="-285750" marL="285750">
              <a:buFont typeface="Wingdings" pitchFamily="2" charset="2"/>
              <a:buChar char="ü"/>
            </a:pPr>
            <a:r>
              <a:rPr dirty="0" lang="en-US"/>
              <a:t>Choose the type of graph you want to create (e.g., Bar Chart, Column Chart, Line Chart).</a:t>
            </a:r>
          </a:p>
          <a:p>
            <a:pPr indent="-285750" marL="285750">
              <a:buFont typeface="Wingdings" pitchFamily="2" charset="2"/>
              <a:buChar char="ü"/>
            </a:pPr>
            <a:r>
              <a:rPr dirty="0" lang="en-US"/>
              <a:t>Click on the chosen chart type, and Excel will generate a graph based on your selected data.</a:t>
            </a:r>
          </a:p>
          <a:p>
            <a:pPr indent="-285750" marL="285750">
              <a:buFont typeface="Wingdings" pitchFamily="2" charset="2"/>
              <a:buChar char="ü"/>
            </a:pPr>
            <a:endParaRPr dirty="0" lang="en-US"/>
          </a:p>
          <a:p>
            <a:r>
              <a:rPr b="1" dirty="0" lang="en-US"/>
              <a:t>Step 5: Customize the Graph</a:t>
            </a:r>
          </a:p>
          <a:p>
            <a:endParaRPr b="1" dirty="0" lang="en-US"/>
          </a:p>
          <a:p>
            <a:r>
              <a:rPr dirty="0" i="1" lang="en-US"/>
              <a:t>Format the Graph</a:t>
            </a:r>
            <a:r>
              <a:rPr dirty="0" lang="en-US"/>
              <a:t>:Click on the graph to select it, and use the Chart Tools that appear in the ribbon to customize it.You can change the chart title, adjust axis labels, and modify colors to improve readability.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0" name="Title 1"/>
          <p:cNvSpPr>
            <a:spLocks noGrp="1"/>
          </p:cNvSpPr>
          <p:nvPr>
            <p:ph type="title"/>
          </p:nvPr>
        </p:nvSpPr>
        <p:spPr>
          <a:xfrm>
            <a:off x="755332" y="385444"/>
            <a:ext cx="10681335" cy="825500"/>
          </a:xfrm>
        </p:spPr>
        <p:txBody>
          <a:bodyPr/>
          <a:p>
            <a:r>
              <a:rPr dirty="0" lang="en-US"/>
              <a:t>MODELLING</a:t>
            </a:r>
          </a:p>
        </p:txBody>
      </p:sp>
      <p:sp>
        <p:nvSpPr>
          <p:cNvPr id="1048691" name="Text Placeholder 2"/>
          <p:cNvSpPr>
            <a:spLocks noGrp="1"/>
          </p:cNvSpPr>
          <p:nvPr>
            <p:ph type="body" idx="1"/>
          </p:nvPr>
        </p:nvSpPr>
        <p:spPr>
          <a:xfrm>
            <a:off x="609600" y="1600200"/>
            <a:ext cx="8610600" cy="4572000"/>
          </a:xfrm>
        </p:spPr>
        <p:txBody>
          <a:bodyPr/>
          <a:p>
            <a:pPr>
              <a:lnSpc>
                <a:spcPct val="150000"/>
              </a:lnSpc>
            </a:pPr>
            <a:r>
              <a:rPr b="1" dirty="0" lang="en-US"/>
              <a:t>Step 6: Analyze the Results</a:t>
            </a:r>
          </a:p>
          <a:p>
            <a:pPr>
              <a:lnSpc>
                <a:spcPct val="150000"/>
              </a:lnSpc>
            </a:pPr>
            <a:endParaRPr b="1" dirty="0" lang="en-US"/>
          </a:p>
          <a:p>
            <a:pPr>
              <a:lnSpc>
                <a:spcPct val="150000"/>
              </a:lnSpc>
            </a:pPr>
            <a:r>
              <a:rPr dirty="0" i="1" lang="en-US"/>
              <a:t>Interpret the Graph</a:t>
            </a:r>
            <a:r>
              <a:rPr dirty="0" lang="en-US"/>
              <a:t>: Use the visual representation to analyze employee engagement and satisfaction   Look for trends, high performers, and areas needing improvement.</a:t>
            </a:r>
          </a:p>
          <a:p>
            <a:pPr>
              <a:lnSpc>
                <a:spcPct val="150000"/>
              </a:lnSpc>
            </a:pPr>
            <a:endParaRPr dirty="0" lang="en-US"/>
          </a:p>
          <a:p>
            <a:pPr>
              <a:lnSpc>
                <a:spcPct val="150000"/>
              </a:lnSpc>
            </a:pPr>
            <a:r>
              <a:rPr b="1" dirty="0" lang="en-US"/>
              <a:t>Step 7: Graphs</a:t>
            </a:r>
          </a:p>
          <a:p>
            <a:pPr>
              <a:lnSpc>
                <a:spcPct val="150000"/>
              </a:lnSpc>
            </a:pPr>
            <a:endParaRPr b="1" dirty="0" lang="en-US"/>
          </a:p>
          <a:p>
            <a:pPr>
              <a:lnSpc>
                <a:spcPct val="150000"/>
              </a:lnSpc>
            </a:pPr>
            <a:r>
              <a:rPr dirty="0" i="1" lang="en-US"/>
              <a:t>Bar Chart</a:t>
            </a:r>
            <a:r>
              <a:rPr dirty="0" lang="en-US"/>
              <a:t>: To compare sales performance among employees.</a:t>
            </a:r>
          </a:p>
          <a:p>
            <a:pPr>
              <a:lnSpc>
                <a:spcPct val="150000"/>
              </a:lnSpc>
            </a:pPr>
            <a:r>
              <a:rPr dirty="0" i="1" lang="en-US"/>
              <a:t>Line Chart</a:t>
            </a:r>
            <a:r>
              <a:rPr dirty="0" lang="en-US"/>
              <a:t>: To show trends in customer satisfaction over time.</a:t>
            </a:r>
          </a:p>
          <a:p>
            <a:pPr>
              <a:lnSpc>
                <a:spcPct val="150000"/>
              </a:lnSpc>
            </a:pPr>
            <a:r>
              <a:rPr dirty="0" i="1" lang="en-US"/>
              <a:t>Pie Chart</a:t>
            </a:r>
            <a:r>
              <a:rPr dirty="0" lang="en-US"/>
              <a:t>: To represent the distribution of performance ratings across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11277218" y="533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8388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9"/>
          <p:cNvGraphicFramePr>
            <a:graphicFrameLocks/>
          </p:cNvGraphicFramePr>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7" name="Title 1"/>
          <p:cNvSpPr>
            <a:spLocks noGrp="1"/>
          </p:cNvSpPr>
          <p:nvPr>
            <p:ph type="title"/>
          </p:nvPr>
        </p:nvSpPr>
        <p:spPr>
          <a:xfrm>
            <a:off x="755332" y="385444"/>
            <a:ext cx="10681335" cy="825500"/>
          </a:xfrm>
        </p:spPr>
        <p:txBody>
          <a:bodyPr/>
          <a:p>
            <a:r>
              <a:rPr dirty="0" lang="en-US"/>
              <a:t>R</a:t>
            </a:r>
            <a:r>
              <a:rPr dirty="0" lang="en-US" spc="-40"/>
              <a:t>E</a:t>
            </a:r>
            <a:r>
              <a:rPr dirty="0" lang="en-US" spc="15"/>
              <a:t>S</a:t>
            </a:r>
            <a:r>
              <a:rPr dirty="0" lang="en-US" spc="-30"/>
              <a:t>U</a:t>
            </a:r>
            <a:r>
              <a:rPr dirty="0" lang="en-US" spc="-405"/>
              <a:t>L</a:t>
            </a:r>
            <a:r>
              <a:rPr dirty="0" lang="en-US"/>
              <a:t>TS</a:t>
            </a:r>
          </a:p>
        </p:txBody>
      </p:sp>
      <p:sp>
        <p:nvSpPr>
          <p:cNvPr id="1048698" name="Text Placeholder 2"/>
          <p:cNvSpPr>
            <a:spLocks noGrp="1"/>
          </p:cNvSpPr>
          <p:nvPr>
            <p:ph type="body" idx="1"/>
          </p:nvPr>
        </p:nvSpPr>
        <p:spPr>
          <a:xfrm flipV="1">
            <a:off x="12420600" y="6248400"/>
            <a:ext cx="685800" cy="304800"/>
          </a:xfrm>
        </p:spPr>
        <p:txBody>
          <a:bodyPr/>
          <a:p>
            <a:endParaRPr dirty="0" lang="en-US"/>
          </a:p>
        </p:txBody>
      </p:sp>
      <p:graphicFrame>
        <p:nvGraphicFramePr>
          <p:cNvPr id="4194305" name="Chart 4"/>
          <p:cNvGraphicFramePr>
            <a:graphicFrameLocks/>
          </p:cNvGraphicFramePr>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hart 5"/>
          <p:cNvGraphicFramePr>
            <a:graphicFrameLocks/>
          </p:cNvGraphicFramePr>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9" name="Title 1"/>
          <p:cNvSpPr>
            <a:spLocks noGrp="1"/>
          </p:cNvSpPr>
          <p:nvPr>
            <p:ph type="title"/>
          </p:nvPr>
        </p:nvSpPr>
        <p:spPr>
          <a:xfrm>
            <a:off x="755332" y="385444"/>
            <a:ext cx="10681335" cy="8255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0" name="Rectangle 3"/>
          <p:cNvSpPr/>
          <p:nvPr/>
        </p:nvSpPr>
        <p:spPr>
          <a:xfrm>
            <a:off x="1143000" y="1752600"/>
            <a:ext cx="7162800" cy="4491989"/>
          </a:xfrm>
          <a:prstGeom prst="rect"/>
        </p:spPr>
        <p:txBody>
          <a:bodyPr wrap="square">
            <a:spAutoFit/>
          </a:bodyPr>
          <a:p>
            <a:pPr indent="-342900" marL="342900">
              <a:lnSpc>
                <a:spcPct val="150000"/>
              </a:lnSpc>
              <a:buFont typeface="Wingdings" pitchFamily="2" charset="2"/>
              <a:buChar char="Ø"/>
            </a:pPr>
            <a:r>
              <a:rPr dirty="0" sz="2400" lang="en-US"/>
              <a:t>From the bar and line chart given above it is evident that employee satisfaction is directly proportional to employee engagement.</a:t>
            </a:r>
          </a:p>
          <a:p>
            <a:pPr indent="-342900" marL="342900">
              <a:lnSpc>
                <a:spcPct val="150000"/>
              </a:lnSpc>
              <a:buFont typeface="Wingdings" pitchFamily="2" charset="2"/>
              <a:buChar char="Ø"/>
            </a:pPr>
            <a:endParaRPr dirty="0" sz="2400" lang="en-US"/>
          </a:p>
          <a:p>
            <a:pPr indent="-342900" marL="342900">
              <a:lnSpc>
                <a:spcPct val="150000"/>
              </a:lnSpc>
              <a:buFont typeface="Wingdings" pitchFamily="2" charset="2"/>
              <a:buChar char="Ø"/>
            </a:pPr>
            <a:r>
              <a:rPr dirty="0" sz="2400" lang="en-US"/>
              <a:t>Thus the more engaging he/she is the more he/she will be satisfied.</a:t>
            </a:r>
          </a:p>
          <a:p>
            <a:pPr indent="-342900" marL="342900">
              <a:lnSpc>
                <a:spcPct val="150000"/>
              </a:lnSpc>
              <a:buFont typeface="Wingdings" pitchFamily="2" charset="2"/>
              <a:buChar char="Ø"/>
            </a:pP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404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36041"/>
          </a:xfrm>
          <a:prstGeom prst="rect"/>
          <a:noFill/>
        </p:spPr>
        <p:txBody>
          <a:bodyPr rtlCol="0" wrap="square">
            <a:spAutoFit/>
          </a:bodyPr>
          <a:p>
            <a:r>
              <a:rPr b="1" dirty="0" sz="3600" lang="en-US">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b="1" dirty="0" sz="3600" lang="en-IN">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388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044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7404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914400" y="2551837"/>
            <a:ext cx="8229600" cy="396240"/>
          </a:xfrm>
          <a:prstGeom prst="rect"/>
        </p:spPr>
        <p:txBody>
          <a:bodyPr wrap="square">
            <a:spAutoFit/>
          </a:bodyPr>
          <a:p>
            <a:r>
              <a:rPr dirty="0" lang="en-US">
                <a:solidFill>
                  <a:srgbClr val="1F1F1F"/>
                </a:solidFill>
                <a:latin typeface="Google Sans"/>
              </a:rPr>
              <a:t>.</a:t>
            </a:r>
            <a:endParaRPr dirty="0" lang="en-US"/>
          </a:p>
        </p:txBody>
      </p:sp>
      <p:sp>
        <p:nvSpPr>
          <p:cNvPr id="1048649" name="object 6"/>
          <p:cNvSpPr/>
          <p:nvPr/>
        </p:nvSpPr>
        <p:spPr>
          <a:xfrm>
            <a:off x="11506200" y="381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Rectangle 14"/>
          <p:cNvSpPr/>
          <p:nvPr/>
        </p:nvSpPr>
        <p:spPr>
          <a:xfrm>
            <a:off x="838200" y="1676400"/>
            <a:ext cx="6096000" cy="4206240"/>
          </a:xfrm>
          <a:prstGeom prst="rect"/>
        </p:spPr>
        <p:txBody>
          <a:bodyPr>
            <a:spAutoFit/>
          </a:bodyPr>
          <a:p>
            <a:pPr>
              <a:lnSpc>
                <a:spcPct val="150000"/>
              </a:lnSpc>
            </a:pPr>
            <a:r>
              <a:rPr dirty="0" lang="en-US"/>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11049000" y="152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7404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701098" y="1752600"/>
            <a:ext cx="7924800" cy="5120640"/>
          </a:xfrm>
          <a:prstGeom prst="rect"/>
          <a:noFill/>
        </p:spPr>
        <p:txBody>
          <a:bodyPr rtlCol="0" wrap="square">
            <a:spAutoFit/>
          </a:bodyPr>
          <a:p>
            <a:pPr>
              <a:lnSpc>
                <a:spcPct val="150000"/>
              </a:lnSpc>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11430000" y="381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75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6"/>
          <p:cNvSpPr/>
          <p:nvPr/>
        </p:nvSpPr>
        <p:spPr>
          <a:xfrm>
            <a:off x="1066800" y="1905000"/>
            <a:ext cx="7162800" cy="2834640"/>
          </a:xfrm>
          <a:prstGeom prst="rect"/>
        </p:spPr>
        <p:txBody>
          <a:bodyPr wrap="square">
            <a:spAutoFit/>
          </a:bodyPr>
          <a:p>
            <a:pPr indent="-342900" marL="342900">
              <a:lnSpc>
                <a:spcPct val="150000"/>
              </a:lnSpc>
              <a:buAutoNum type="arabicPeriod"/>
            </a:pPr>
            <a:r>
              <a:rPr dirty="0" lang="en-US"/>
              <a:t>Managers and Supervisors: For feedback and decision-making.</a:t>
            </a:r>
          </a:p>
          <a:p>
            <a:pPr indent="-342900" marL="342900">
              <a:lnSpc>
                <a:spcPct val="150000"/>
              </a:lnSpc>
              <a:buAutoNum type="arabicPeriod"/>
            </a:pPr>
            <a:r>
              <a:rPr dirty="0" lang="en-US"/>
              <a:t>HR Departments: For training, talent management, and fairness. </a:t>
            </a:r>
          </a:p>
          <a:p>
            <a:pPr indent="-342900" marL="342900">
              <a:lnSpc>
                <a:spcPct val="150000"/>
              </a:lnSpc>
              <a:buAutoNum type="arabicPeriod"/>
            </a:pPr>
            <a:r>
              <a:rPr dirty="0" lang="en-US"/>
              <a:t>Employees: For understanding feedback and growth opportunities.</a:t>
            </a:r>
          </a:p>
          <a:p>
            <a:pPr indent="-342900" marL="342900">
              <a:lnSpc>
                <a:spcPct val="150000"/>
              </a:lnSpc>
              <a:buAutoNum type="arabicPeriod"/>
            </a:pPr>
            <a:r>
              <a:rPr dirty="0" lang="en-US"/>
              <a:t> Executives: For strategic workforce insights.</a:t>
            </a:r>
          </a:p>
          <a:p>
            <a:pPr indent="-342900" marL="342900">
              <a:lnSpc>
                <a:spcPct val="150000"/>
              </a:lnSpc>
              <a:buAutoNum type="arabicPeriod"/>
            </a:pPr>
            <a:r>
              <a:rPr dirty="0" lang="en-US"/>
              <a:t> Coaches/Consultants: For development support.</a:t>
            </a:r>
          </a:p>
          <a:p>
            <a:pPr indent="-342900" marL="342900">
              <a:lnSpc>
                <a:spcPct val="150000"/>
              </a:lnSpc>
              <a:buAutoNum type="arabicPeriod"/>
            </a:pPr>
            <a:r>
              <a:rPr dirty="0" lang="en-US"/>
              <a:t> Compliance Officers: For ensuring fair evaluations.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11201400" y="115252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6356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9"/>
          <p:cNvSpPr/>
          <p:nvPr/>
        </p:nvSpPr>
        <p:spPr>
          <a:xfrm>
            <a:off x="3048000" y="2015474"/>
            <a:ext cx="6096000" cy="2663190"/>
          </a:xfrm>
          <a:prstGeom prst="rect"/>
        </p:spPr>
        <p:txBody>
          <a:bodyPr>
            <a:spAutoFit/>
          </a:bodyPr>
          <a:p>
            <a:pPr indent="-342900" marL="342900">
              <a:lnSpc>
                <a:spcPct val="150000"/>
              </a:lnSpc>
              <a:buFont typeface="Wingdings" pitchFamily="2" charset="2"/>
              <a:buChar char="Ø"/>
            </a:pPr>
            <a:r>
              <a:rPr dirty="0" sz="2000" lang="en-US"/>
              <a:t>Conditional formatting: Highlight the missing values.</a:t>
            </a:r>
          </a:p>
          <a:p>
            <a:pPr indent="-342900" marL="342900">
              <a:lnSpc>
                <a:spcPct val="150000"/>
              </a:lnSpc>
              <a:buFont typeface="Wingdings" pitchFamily="2" charset="2"/>
              <a:buChar char="Ø"/>
            </a:pPr>
            <a:r>
              <a:rPr dirty="0" sz="2000" lang="en-US"/>
              <a:t>Filter: Filter out or remove the missing values.</a:t>
            </a:r>
          </a:p>
          <a:p>
            <a:pPr indent="-342900" marL="342900">
              <a:lnSpc>
                <a:spcPct val="150000"/>
              </a:lnSpc>
              <a:buFont typeface="Wingdings" pitchFamily="2" charset="2"/>
              <a:buChar char="Ø"/>
            </a:pPr>
            <a:r>
              <a:rPr dirty="0" sz="2000" lang="en-US"/>
              <a:t>Formula: Calculate the employee performance level.</a:t>
            </a:r>
          </a:p>
          <a:p>
            <a:pPr indent="-342900" marL="342900">
              <a:lnSpc>
                <a:spcPct val="150000"/>
              </a:lnSpc>
              <a:buFont typeface="Wingdings" pitchFamily="2" charset="2"/>
              <a:buChar char="Ø"/>
            </a:pPr>
            <a:r>
              <a:rPr dirty="0" sz="2000" lang="en-US"/>
              <a:t>Pivot table: Summary.</a:t>
            </a:r>
          </a:p>
          <a:p>
            <a:pPr indent="-342900" marL="342900">
              <a:lnSpc>
                <a:spcPct val="150000"/>
              </a:lnSpc>
              <a:buFont typeface="Wingdings" pitchFamily="2" charset="2"/>
              <a:buChar char="Ø"/>
            </a:pPr>
            <a:r>
              <a:rPr dirty="0" sz="2000" lang="en-US"/>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9" name="Title 1"/>
          <p:cNvSpPr>
            <a:spLocks noGrp="1"/>
          </p:cNvSpPr>
          <p:nvPr>
            <p:ph type="title"/>
          </p:nvPr>
        </p:nvSpPr>
        <p:spPr>
          <a:xfrm>
            <a:off x="755332" y="385444"/>
            <a:ext cx="10681335" cy="825500"/>
          </a:xfrm>
        </p:spPr>
        <p:txBody>
          <a:bodyPr/>
          <a:p>
            <a:r>
              <a:rPr dirty="0" lang="en-IN"/>
              <a:t>Dataset Description</a:t>
            </a:r>
          </a:p>
        </p:txBody>
      </p:sp>
      <p:sp>
        <p:nvSpPr>
          <p:cNvPr id="1048670" name="Rectangle 2"/>
          <p:cNvSpPr/>
          <p:nvPr/>
        </p:nvSpPr>
        <p:spPr>
          <a:xfrm>
            <a:off x="1219200" y="1524000"/>
            <a:ext cx="6096000" cy="5120640"/>
          </a:xfrm>
          <a:prstGeom prst="rect"/>
        </p:spPr>
        <p:txBody>
          <a:bodyPr>
            <a:spAutoFit/>
          </a:bodyPr>
          <a:p>
            <a:pPr indent="-285750" marL="285750">
              <a:lnSpc>
                <a:spcPct val="150000"/>
              </a:lnSpc>
              <a:buFont typeface="Wingdings" pitchFamily="2" charset="2"/>
              <a:buChar char="Ø"/>
            </a:pPr>
            <a:r>
              <a:rPr dirty="0" lang="en-US"/>
              <a:t>Employee data set-</a:t>
            </a:r>
            <a:r>
              <a:rPr dirty="0" lang="en-US" err="1"/>
              <a:t>Kaggle</a:t>
            </a:r>
            <a:endParaRPr dirty="0" lang="en-US"/>
          </a:p>
          <a:p>
            <a:pPr indent="-285750" marL="285750">
              <a:lnSpc>
                <a:spcPct val="150000"/>
              </a:lnSpc>
              <a:buFont typeface="Wingdings" pitchFamily="2" charset="2"/>
              <a:buChar char="Ø"/>
            </a:pPr>
            <a:r>
              <a:rPr dirty="0" lang="en-US"/>
              <a:t>Employee ID(numerical values)</a:t>
            </a:r>
          </a:p>
          <a:p>
            <a:pPr indent="-285750" marL="285750">
              <a:lnSpc>
                <a:spcPct val="150000"/>
              </a:lnSpc>
              <a:buFont typeface="Wingdings" pitchFamily="2" charset="2"/>
              <a:buChar char="Ø"/>
            </a:pPr>
            <a:r>
              <a:rPr dirty="0" lang="en-US"/>
              <a:t>First name and last name of employees(text format) </a:t>
            </a:r>
          </a:p>
          <a:p>
            <a:pPr indent="-285750" marL="285750">
              <a:lnSpc>
                <a:spcPct val="150000"/>
              </a:lnSpc>
              <a:buFont typeface="Wingdings" pitchFamily="2" charset="2"/>
              <a:buChar char="Ø"/>
            </a:pPr>
            <a:r>
              <a:rPr dirty="0" lang="en-US"/>
              <a:t>Job role</a:t>
            </a:r>
          </a:p>
          <a:p>
            <a:pPr indent="-285750" marL="285750">
              <a:lnSpc>
                <a:spcPct val="150000"/>
              </a:lnSpc>
              <a:buFont typeface="Wingdings" pitchFamily="2" charset="2"/>
              <a:buChar char="Ø"/>
            </a:pPr>
            <a:r>
              <a:rPr dirty="0" lang="en-US"/>
              <a:t>Age</a:t>
            </a:r>
          </a:p>
          <a:p>
            <a:pPr indent="-285750" marL="285750">
              <a:lnSpc>
                <a:spcPct val="150000"/>
              </a:lnSpc>
              <a:buFont typeface="Wingdings" pitchFamily="2" charset="2"/>
              <a:buChar char="Ø"/>
            </a:pPr>
            <a:r>
              <a:rPr dirty="0" lang="en-US"/>
              <a:t>Gender </a:t>
            </a:r>
          </a:p>
          <a:p>
            <a:pPr indent="-285750" marL="285750">
              <a:lnSpc>
                <a:spcPct val="150000"/>
              </a:lnSpc>
              <a:buFont typeface="Wingdings" pitchFamily="2" charset="2"/>
              <a:buChar char="Ø"/>
            </a:pPr>
            <a:r>
              <a:rPr dirty="0" lang="en-US"/>
              <a:t>Tenure</a:t>
            </a:r>
          </a:p>
          <a:p>
            <a:pPr indent="-285750" marL="285750">
              <a:lnSpc>
                <a:spcPct val="150000"/>
              </a:lnSpc>
              <a:buFont typeface="Wingdings" pitchFamily="2" charset="2"/>
              <a:buChar char="Ø"/>
            </a:pPr>
            <a:r>
              <a:rPr dirty="0" lang="en-US"/>
              <a:t>Engagement </a:t>
            </a:r>
          </a:p>
          <a:p>
            <a:pPr indent="-285750" marL="285750">
              <a:lnSpc>
                <a:spcPct val="150000"/>
              </a:lnSpc>
              <a:buFont typeface="Wingdings" pitchFamily="2" charset="2"/>
              <a:buChar char="Ø"/>
            </a:pPr>
            <a:r>
              <a:rPr dirty="0" lang="en-US"/>
              <a:t>Satisfaction </a:t>
            </a:r>
          </a:p>
          <a:p>
            <a:pPr indent="-285750" marL="285750">
              <a:lnSpc>
                <a:spcPct val="150000"/>
              </a:lnSpc>
              <a:buFont typeface="Wingdings" pitchFamily="2" charset="2"/>
              <a:buChar char="Ø"/>
            </a:pPr>
            <a:r>
              <a:rPr dirty="0" lang="en-US"/>
              <a:t>Turnover risk</a:t>
            </a:r>
          </a:p>
          <a:p>
            <a:pPr indent="-285750" marL="285750">
              <a:lnSpc>
                <a:spcPct val="150000"/>
              </a:lnSpc>
              <a:buFont typeface="Wingdings"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11120055" y="228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7404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057400" y="1676400"/>
            <a:ext cx="7524750" cy="3177540"/>
          </a:xfrm>
          <a:prstGeom prst="rect"/>
          <a:noFill/>
        </p:spPr>
        <p:txBody>
          <a:bodyPr rtlCol="0" wrap="square">
            <a:spAutoFit/>
          </a:bodyPr>
          <a:p>
            <a:pPr>
              <a:lnSpc>
                <a:spcPct val="150000"/>
              </a:lnSpc>
              <a:buFont typeface="Arial" panose="020B0604020202020204" pitchFamily="34" charset="0"/>
              <a:buChar char="•"/>
            </a:pPr>
            <a:r>
              <a:rPr dirty="0" sz="2000" lang="en-US">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dirty="0" sz="2000" lang="en-US">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dirty="0" sz="2000" lang="en-US">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dirty="0" sz="2000" lang="en-US">
                <a:solidFill>
                  <a:srgbClr val="0D0D0D"/>
                </a:solidFill>
                <a:latin typeface="Times New Roman" panose="02020603050405020304" pitchFamily="18" charset="0"/>
                <a:cs typeface="Times New Roman" panose="02020603050405020304" pitchFamily="18" charset="0"/>
              </a:rPr>
              <a:t>Visuals: Use charts, </a:t>
            </a:r>
            <a:r>
              <a:rPr dirty="0" sz="2000" lang="en-US" err="1">
                <a:solidFill>
                  <a:srgbClr val="0D0D0D"/>
                </a:solidFill>
                <a:latin typeface="Times New Roman" panose="02020603050405020304" pitchFamily="18" charset="0"/>
                <a:cs typeface="Times New Roman" panose="02020603050405020304" pitchFamily="18" charset="0"/>
              </a:rPr>
              <a:t>sparklines</a:t>
            </a:r>
            <a:r>
              <a:rPr dirty="0" sz="2000" lang="en-US">
                <a:solidFill>
                  <a:srgbClr val="0D0D0D"/>
                </a:solidFill>
                <a:latin typeface="Times New Roman" panose="02020603050405020304" pitchFamily="18" charset="0"/>
                <a:cs typeface="Times New Roman" panose="02020603050405020304" pitchFamily="18" charset="0"/>
              </a:rPr>
              <a:t>, and heat </a:t>
            </a:r>
            <a:r>
              <a:rPr dirty="0" sz="2000" lang="en-US" err="1">
                <a:solidFill>
                  <a:srgbClr val="0D0D0D"/>
                </a:solidFill>
                <a:latin typeface="Times New Roman" panose="02020603050405020304" pitchFamily="18" charset="0"/>
                <a:cs typeface="Times New Roman" panose="02020603050405020304" pitchFamily="18" charset="0"/>
              </a:rPr>
              <a:t>maps.These</a:t>
            </a:r>
            <a:r>
              <a:rPr dirty="0" sz="2000" lang="en-US">
                <a:solidFill>
                  <a:srgbClr val="0D0D0D"/>
                </a:solidFill>
                <a:latin typeface="Times New Roman" panose="02020603050405020304" pitchFamily="18" charset="0"/>
                <a:cs typeface="Times New Roman" panose="02020603050405020304" pitchFamily="18" charset="0"/>
              </a:rPr>
              <a:t> enhance clarity and engagement.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JAYASREE S</cp:lastModifiedBy>
  <dcterms:created xsi:type="dcterms:W3CDTF">2024-03-28T17:07:22Z</dcterms:created>
  <dcterms:modified xsi:type="dcterms:W3CDTF">2024-09-03T14:30:42Z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eb37e00ef74c4892a4bb0656c60ddccc</vt:lpwstr>
  </property>
</Properties>
</file>