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4"/>
  </p:notesMasterIdLst>
  <p:sldIdLst>
    <p:sldId id="267" r:id="rId2"/>
    <p:sldId id="257" r:id="rId3"/>
    <p:sldId id="317" r:id="rId4"/>
    <p:sldId id="311" r:id="rId5"/>
    <p:sldId id="340" r:id="rId6"/>
    <p:sldId id="342" r:id="rId7"/>
    <p:sldId id="314" r:id="rId8"/>
    <p:sldId id="331" r:id="rId9"/>
    <p:sldId id="332" r:id="rId10"/>
    <p:sldId id="333" r:id="rId11"/>
    <p:sldId id="339" r:id="rId12"/>
    <p:sldId id="319" r:id="rId13"/>
    <p:sldId id="336" r:id="rId14"/>
    <p:sldId id="334" r:id="rId15"/>
    <p:sldId id="335" r:id="rId16"/>
    <p:sldId id="318" r:id="rId17"/>
    <p:sldId id="321" r:id="rId18"/>
    <p:sldId id="324" r:id="rId19"/>
    <p:sldId id="326" r:id="rId20"/>
    <p:sldId id="337" r:id="rId21"/>
    <p:sldId id="330" r:id="rId22"/>
    <p:sldId id="346" r:id="rId23"/>
    <p:sldId id="344" r:id="rId24"/>
    <p:sldId id="345" r:id="rId25"/>
    <p:sldId id="343" r:id="rId26"/>
    <p:sldId id="350" r:id="rId27"/>
    <p:sldId id="338" r:id="rId28"/>
    <p:sldId id="348" r:id="rId29"/>
    <p:sldId id="349" r:id="rId30"/>
    <p:sldId id="351" r:id="rId31"/>
    <p:sldId id="352" r:id="rId32"/>
    <p:sldId id="29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B429"/>
    <a:srgbClr val="FFD54F"/>
    <a:srgbClr val="FFEA3D"/>
    <a:srgbClr val="FFFFAA"/>
    <a:srgbClr val="E0249A"/>
    <a:srgbClr val="0073CF"/>
    <a:srgbClr val="57068C"/>
    <a:srgbClr val="FFDB43"/>
    <a:srgbClr val="FDD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rojectProposalsFeedbackGroup7\svr_rf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'[svr_rf (1).xlsx]Sheet2'!$C$16</c:f>
              <c:strCache>
                <c:ptCount val="1"/>
                <c:pt idx="0">
                  <c:v>100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'[svr_rf (1).xlsx]Sheet2'!$D$16:$H$16</c:f>
              <c:numCache>
                <c:formatCode>General</c:formatCode>
                <c:ptCount val="5"/>
                <c:pt idx="0">
                  <c:v>0.13828699999999999</c:v>
                </c:pt>
                <c:pt idx="1">
                  <c:v>0.13825999999999999</c:v>
                </c:pt>
                <c:pt idx="2">
                  <c:v>0.13856099999999999</c:v>
                </c:pt>
                <c:pt idx="3">
                  <c:v>0.139595</c:v>
                </c:pt>
                <c:pt idx="4">
                  <c:v>0.14088100000000001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E6-465F-A659-88688F3CA61A}"/>
            </c:ext>
          </c:extLst>
        </c:ser>
        <c:ser>
          <c:idx val="1"/>
          <c:order val="1"/>
          <c:tx>
            <c:strRef>
              <c:f>'[svr_rf (1).xlsx]Sheet2'!$C$17</c:f>
              <c:strCache>
                <c:ptCount val="1"/>
                <c:pt idx="0">
                  <c:v>150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'[svr_rf (1).xlsx]Sheet2'!$D$17:$H$17</c:f>
              <c:numCache>
                <c:formatCode>General</c:formatCode>
                <c:ptCount val="5"/>
                <c:pt idx="0">
                  <c:v>0.13755500000000001</c:v>
                </c:pt>
                <c:pt idx="1">
                  <c:v>0.13757900000000001</c:v>
                </c:pt>
                <c:pt idx="2">
                  <c:v>0.13827700000000001</c:v>
                </c:pt>
                <c:pt idx="3">
                  <c:v>0.13930000000000001</c:v>
                </c:pt>
                <c:pt idx="4">
                  <c:v>0.14079700000000001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E6-465F-A659-88688F3CA61A}"/>
            </c:ext>
          </c:extLst>
        </c:ser>
        <c:ser>
          <c:idx val="2"/>
          <c:order val="2"/>
          <c:tx>
            <c:strRef>
              <c:f>'[svr_rf (1).xlsx]Sheet2'!$C$18</c:f>
              <c:strCache>
                <c:ptCount val="1"/>
                <c:pt idx="0">
                  <c:v>200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'[svr_rf (1).xlsx]Sheet2'!$D$18:$H$18</c:f>
              <c:numCache>
                <c:formatCode>General</c:formatCode>
                <c:ptCount val="5"/>
                <c:pt idx="0">
                  <c:v>0.13739699999999999</c:v>
                </c:pt>
                <c:pt idx="1">
                  <c:v>0.13750100000000001</c:v>
                </c:pt>
                <c:pt idx="2">
                  <c:v>0.138215</c:v>
                </c:pt>
                <c:pt idx="3">
                  <c:v>0.13938999999999999</c:v>
                </c:pt>
                <c:pt idx="4">
                  <c:v>0.140878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E6-465F-A659-88688F3CA61A}"/>
            </c:ext>
          </c:extLst>
        </c:ser>
        <c:ser>
          <c:idx val="3"/>
          <c:order val="3"/>
          <c:tx>
            <c:strRef>
              <c:f>'[svr_rf (1).xlsx]Sheet2'!$C$19</c:f>
              <c:strCache>
                <c:ptCount val="1"/>
                <c:pt idx="0">
                  <c:v>300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'[svr_rf (1).xlsx]Sheet2'!$D$19:$H$19</c:f>
              <c:numCache>
                <c:formatCode>General</c:formatCode>
                <c:ptCount val="5"/>
                <c:pt idx="0">
                  <c:v>0.13738400000000001</c:v>
                </c:pt>
                <c:pt idx="1">
                  <c:v>0.13738600000000001</c:v>
                </c:pt>
                <c:pt idx="2">
                  <c:v>0.13816500000000001</c:v>
                </c:pt>
                <c:pt idx="3">
                  <c:v>0.13942099999999999</c:v>
                </c:pt>
                <c:pt idx="4">
                  <c:v>0.140652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E6-465F-A659-88688F3CA61A}"/>
            </c:ext>
          </c:extLst>
        </c:ser>
        <c:ser>
          <c:idx val="4"/>
          <c:order val="4"/>
          <c:tx>
            <c:strRef>
              <c:f>'[svr_rf (1).xlsx]Sheet2'!$C$20</c:f>
              <c:strCache>
                <c:ptCount val="1"/>
                <c:pt idx="0">
                  <c:v>400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'[svr_rf (1).xlsx]Sheet2'!$D$20:$H$20</c:f>
              <c:numCache>
                <c:formatCode>General</c:formatCode>
                <c:ptCount val="5"/>
                <c:pt idx="0">
                  <c:v>0.137299</c:v>
                </c:pt>
                <c:pt idx="1">
                  <c:v>0.137322</c:v>
                </c:pt>
                <c:pt idx="2">
                  <c:v>0.138044</c:v>
                </c:pt>
                <c:pt idx="3">
                  <c:v>0.13922899999999999</c:v>
                </c:pt>
                <c:pt idx="4">
                  <c:v>0.14047200000000001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6E6-465F-A659-88688F3CA61A}"/>
            </c:ext>
          </c:extLst>
        </c:ser>
        <c:ser>
          <c:idx val="5"/>
          <c:order val="5"/>
          <c:tx>
            <c:strRef>
              <c:f>'[svr_rf (1).xlsx]Sheet2'!$C$21</c:f>
              <c:strCache>
                <c:ptCount val="1"/>
                <c:pt idx="0">
                  <c:v>500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'[svr_rf (1).xlsx]Sheet2'!$D$21:$H$21</c:f>
              <c:numCache>
                <c:formatCode>General</c:formatCode>
                <c:ptCount val="5"/>
                <c:pt idx="0">
                  <c:v>0.13722699999999999</c:v>
                </c:pt>
                <c:pt idx="1">
                  <c:v>0.137243</c:v>
                </c:pt>
                <c:pt idx="2">
                  <c:v>0.13792699999999999</c:v>
                </c:pt>
                <c:pt idx="3">
                  <c:v>0.13911100000000001</c:v>
                </c:pt>
                <c:pt idx="4">
                  <c:v>0.14038300000000001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6E6-465F-A659-88688F3CA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-2075200432"/>
        <c:axId val="-2075199344"/>
      </c:lineChart>
      <c:catAx>
        <c:axId val="-2075200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Sample Leaf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5199344"/>
        <c:crosses val="autoZero"/>
        <c:auto val="1"/>
        <c:lblAlgn val="ctr"/>
        <c:lblOffset val="100"/>
        <c:noMultiLvlLbl val="0"/>
      </c:catAx>
      <c:valAx>
        <c:axId val="-207519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n_estimator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520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Score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Kaggle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Xgboost score</c:v>
                </c:pt>
                <c:pt idx="1">
                  <c:v>SVR</c:v>
                </c:pt>
                <c:pt idx="2">
                  <c:v>Random Forest </c:v>
                </c:pt>
                <c:pt idx="3">
                  <c:v>Ensamble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0.11609999999999999</c:v>
                </c:pt>
                <c:pt idx="1">
                  <c:v>0.16039999999999999</c:v>
                </c:pt>
                <c:pt idx="2">
                  <c:v>0.1135</c:v>
                </c:pt>
                <c:pt idx="3">
                  <c:v>0.1091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FC-4C81-A707-4B3ED5ACDD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Our Model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Xgboost score</c:v>
                </c:pt>
                <c:pt idx="1">
                  <c:v>SVR</c:v>
                </c:pt>
                <c:pt idx="2">
                  <c:v>Random Forest </c:v>
                </c:pt>
                <c:pt idx="3">
                  <c:v>Ensamble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0.115374</c:v>
                </c:pt>
                <c:pt idx="1">
                  <c:v>0.1162</c:v>
                </c:pt>
                <c:pt idx="2">
                  <c:v>0.13722000000000001</c:v>
                </c:pt>
                <c:pt idx="3">
                  <c:v>0.1186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FC-4C81-A707-4B3ED5ACD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815152"/>
        <c:axId val="453816464"/>
      </c:barChart>
      <c:catAx>
        <c:axId val="45381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816464"/>
        <c:crosses val="autoZero"/>
        <c:auto val="1"/>
        <c:lblAlgn val="ctr"/>
        <c:lblOffset val="100"/>
        <c:noMultiLvlLbl val="0"/>
      </c:catAx>
      <c:valAx>
        <c:axId val="45381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81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E97C-1779-4CEE-80D0-5BBB1AC4023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F7D1-689C-4BC1-B59B-4A4CE078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555" y="5670949"/>
            <a:ext cx="2831372" cy="724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7" y="1028943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5" y="4266824"/>
            <a:ext cx="5112661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6" y="2642329"/>
            <a:ext cx="1155958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5155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1396192"/>
            <a:ext cx="4214718" cy="670270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12" y="2184402"/>
            <a:ext cx="4214718" cy="3846945"/>
          </a:xfrm>
        </p:spPr>
        <p:txBody>
          <a:bodyPr>
            <a:normAutofit/>
          </a:bodyPr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7115" y="1396192"/>
            <a:ext cx="4195094" cy="67027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7115" y="2184402"/>
            <a:ext cx="4195094" cy="3846945"/>
          </a:xfrm>
        </p:spPr>
        <p:txBody>
          <a:bodyPr>
            <a:normAutofit/>
          </a:bodyPr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4914" y="434111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32B-3FBE-4889-963D-BF97BFBB7D3F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C04-1E76-41EE-A8AC-75AD85313D09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4A9E-84AC-4661-9381-CC35B09E47F7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29F-8847-4C2A-8DD0-690EAD78E53F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555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15710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47556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947556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" y="2420360"/>
            <a:ext cx="81534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947556" y="4784728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1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62714" y="495661"/>
            <a:ext cx="4080486" cy="575736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773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19711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3" y="6335312"/>
            <a:ext cx="2915434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9727" y="6335312"/>
            <a:ext cx="975205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08708" y="2409026"/>
            <a:ext cx="3713021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40773" y="4784728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0774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40774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3829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3829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3829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2"/>
            <a:ext cx="885836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title="University of Waterlo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65" y="546789"/>
            <a:ext cx="6400271" cy="4157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2920" y="4581239"/>
            <a:ext cx="8158163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cap="all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60D7-90CE-4513-A3CE-C070B9421917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696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4" y="397164"/>
            <a:ext cx="4573407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595747"/>
            <a:ext cx="4114682" cy="1907312"/>
          </a:xfrm>
        </p:spPr>
        <p:txBody>
          <a:bodyPr lIns="0" anchor="b">
            <a:noAutofit/>
          </a:bodyPr>
          <a:lstStyle>
            <a:lvl1pPr algn="l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6" y="2642329"/>
            <a:ext cx="1152144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3/29/2018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555" y="5670949"/>
            <a:ext cx="2831372" cy="724754"/>
          </a:xfrm>
          <a:prstGeom prst="rect">
            <a:avLst/>
          </a:prstGeom>
        </p:spPr>
      </p:pic>
      <p:sp>
        <p:nvSpPr>
          <p:cNvPr id="1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8D4B-3D0A-49AB-8EA2-2DC8CB4594DB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title="University of Waterloo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3985" r="13985" b="13985"/>
          <a:stretch/>
        </p:blipFill>
        <p:spPr bwMode="gray">
          <a:xfrm>
            <a:off x="2257998" y="1122373"/>
            <a:ext cx="4628005" cy="3005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92920" y="4581239"/>
            <a:ext cx="8158163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cap="all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</p:spTree>
    <p:extLst>
      <p:ext uri="{BB962C8B-B14F-4D97-AF65-F5344CB8AC3E}">
        <p14:creationId xmlns:p14="http://schemas.microsoft.com/office/powerpoint/2010/main" val="37220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555" y="5680659"/>
            <a:ext cx="2770751" cy="71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7" y="1028943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1152144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3/29/2018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5" name="Rectangle 4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4" y="397164"/>
            <a:ext cx="4573407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595747"/>
            <a:ext cx="4114682" cy="1907312"/>
          </a:xfrm>
        </p:spPr>
        <p:txBody>
          <a:bodyPr lIns="0" anchor="b">
            <a:noAutofit/>
          </a:bodyPr>
          <a:lstStyle>
            <a:lvl1pPr algn="l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1152144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3/29/2018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555" y="5680659"/>
            <a:ext cx="2770751" cy="717639"/>
          </a:xfrm>
          <a:prstGeom prst="rect">
            <a:avLst/>
          </a:prstGeom>
        </p:spPr>
      </p:pic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B0C9-B47E-4B33-A656-C78D1805DA95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55773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81169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06565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C228CE-C572-4AF5-9728-AA6E475873DD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14" y="434111"/>
            <a:ext cx="5284561" cy="895927"/>
          </a:xfrm>
        </p:spPr>
        <p:txBody>
          <a:bodyPr tIns="182880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3" y="1709741"/>
            <a:ext cx="7049630" cy="2852737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3" y="4589466"/>
            <a:ext cx="704963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43AC-4B94-471D-A170-0D88FCD1FB54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392" y="1692454"/>
            <a:ext cx="5200134" cy="1331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392" y="3727927"/>
            <a:ext cx="6577965" cy="1212056"/>
          </a:xfrm>
        </p:spPr>
        <p:txBody>
          <a:bodyPr anchor="b">
            <a:noAutofit/>
          </a:bodyPr>
          <a:lstStyle>
            <a:lvl1pPr algn="l"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20392" y="4947816"/>
            <a:ext cx="6577965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F9E2-52BD-4C8D-9C57-79F661DB94A1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427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4" y="434111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913" y="1413164"/>
            <a:ext cx="4190141" cy="4590472"/>
          </a:xfrm>
        </p:spPr>
        <p:txBody>
          <a:bodyPr/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245" y="1413164"/>
            <a:ext cx="4243965" cy="4590472"/>
          </a:xfrm>
        </p:spPr>
        <p:txBody>
          <a:bodyPr/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81F3-AB4F-4026-8B03-DBF7475676B1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6827793" y="6147742"/>
            <a:ext cx="2060466" cy="5274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914" y="434111"/>
            <a:ext cx="8677297" cy="895927"/>
          </a:xfrm>
          <a:prstGeom prst="rect">
            <a:avLst/>
          </a:prstGeom>
        </p:spPr>
        <p:txBody>
          <a:bodyPr vert="horz" lIns="91440" tIns="9144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3" y="1413166"/>
            <a:ext cx="8677297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88564" y="6335312"/>
            <a:ext cx="100366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FDFC970-B950-4395-A833-47227D4A68CA}" type="datetime1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913" y="6335312"/>
            <a:ext cx="3919888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0999" y="6335312"/>
            <a:ext cx="877711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737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4" r:id="rId2"/>
    <p:sldLayoutId id="2147483715" r:id="rId3"/>
    <p:sldLayoutId id="2147483716" r:id="rId4"/>
    <p:sldLayoutId id="2147483670" r:id="rId5"/>
    <p:sldLayoutId id="2147483693" r:id="rId6"/>
    <p:sldLayoutId id="2147483671" r:id="rId7"/>
    <p:sldLayoutId id="2147483690" r:id="rId8"/>
    <p:sldLayoutId id="2147483672" r:id="rId9"/>
    <p:sldLayoutId id="2147483673" r:id="rId10"/>
    <p:sldLayoutId id="2147483674" r:id="rId11"/>
    <p:sldLayoutId id="2147483675" r:id="rId12"/>
    <p:sldLayoutId id="2147483710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12" r:id="rId19"/>
    <p:sldLayoutId id="214748371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3600" b="0" kern="1200" spc="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18" indent="-288918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hyperlink" Target="https://www.kaggle.com/c/house-prices-advanced-regression-technique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scikit-learn.org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57" y="595746"/>
            <a:ext cx="3672886" cy="2556887"/>
          </a:xfrm>
        </p:spPr>
        <p:txBody>
          <a:bodyPr>
            <a:noAutofit/>
          </a:bodyPr>
          <a:lstStyle/>
          <a:p>
            <a:br>
              <a:rPr lang="en-US" sz="3600" dirty="0"/>
            </a:br>
            <a:r>
              <a:rPr lang="en-US" sz="3600" b="1" dirty="0"/>
              <a:t>Prediction of Real State Property Prices Using Machine Learning Algorithm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3627000"/>
            <a:ext cx="4114682" cy="10712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Group no: 07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Presented by: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Md. </a:t>
            </a:r>
            <a:r>
              <a:rPr lang="en-US" sz="1400" dirty="0" err="1"/>
              <a:t>Rubayatur</a:t>
            </a:r>
            <a:r>
              <a:rPr lang="en-US" sz="1400" dirty="0"/>
              <a:t> </a:t>
            </a:r>
            <a:r>
              <a:rPr lang="en-US" sz="1400" dirty="0" err="1"/>
              <a:t>Bhuyian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Samina</a:t>
            </a:r>
            <a:r>
              <a:rPr lang="en-US" sz="1400" dirty="0"/>
              <a:t> Islam Eva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Souradip</a:t>
            </a:r>
            <a:r>
              <a:rPr lang="en-US" sz="1400" dirty="0"/>
              <a:t> </a:t>
            </a:r>
            <a:r>
              <a:rPr lang="en-US" sz="1400" dirty="0" err="1"/>
              <a:t>Dey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Department of Electrical and Computer Engineering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39556" y="3152633"/>
            <a:ext cx="1152144" cy="377962"/>
          </a:xfrm>
        </p:spPr>
        <p:txBody>
          <a:bodyPr/>
          <a:lstStyle/>
          <a:p>
            <a:fld id="{9541D9E1-716A-4165-92A1-0605DFE38AD1}" type="datetime1">
              <a:rPr lang="en-US" smtClean="0"/>
              <a:t>3/29/2018</a:t>
            </a:fld>
            <a:endParaRPr lang="en-US" dirty="0"/>
          </a:p>
        </p:txBody>
      </p:sp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8" r="24253"/>
          <a:stretch/>
        </p:blipFill>
        <p:spPr>
          <a:xfrm>
            <a:off x="4282440" y="396000"/>
            <a:ext cx="4861560" cy="64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4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3" y="1249390"/>
            <a:ext cx="8677297" cy="5085922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sz="2100" b="1" dirty="0"/>
          </a:p>
          <a:p>
            <a:pPr marL="0" lvl="2" indent="0">
              <a:buNone/>
            </a:pPr>
            <a:endParaRPr lang="en-US" sz="2100" b="1" dirty="0"/>
          </a:p>
          <a:p>
            <a:pPr marL="0" lvl="2" indent="0">
              <a:buNone/>
            </a:pPr>
            <a:endParaRPr lang="en-US" sz="2100" b="1" dirty="0"/>
          </a:p>
          <a:p>
            <a:pPr marL="0" lvl="2" indent="0">
              <a:buNone/>
            </a:pPr>
            <a:endParaRPr lang="en-US" sz="2100" b="1" dirty="0"/>
          </a:p>
          <a:p>
            <a:pPr marL="0" lvl="2" indent="0">
              <a:buNone/>
            </a:pPr>
            <a:endParaRPr lang="en-US" sz="2100" b="1" dirty="0"/>
          </a:p>
          <a:p>
            <a:pPr marL="0" lvl="2" indent="0">
              <a:buNone/>
            </a:pPr>
            <a:endParaRPr lang="en-US" sz="2100" b="1" dirty="0"/>
          </a:p>
          <a:p>
            <a:pPr marL="0" lvl="2" indent="0">
              <a:buNone/>
            </a:pPr>
            <a:endParaRPr lang="en-US" sz="2100" b="1" dirty="0"/>
          </a:p>
          <a:p>
            <a:pPr marL="0" lvl="2" indent="0" algn="ctr">
              <a:buNone/>
            </a:pPr>
            <a:endParaRPr lang="en-US" sz="1600" dirty="0"/>
          </a:p>
          <a:p>
            <a:pPr marL="0" lvl="2" indent="0" algn="ctr">
              <a:buNone/>
            </a:pPr>
            <a:endParaRPr lang="en-US" sz="1600" dirty="0"/>
          </a:p>
          <a:p>
            <a:pPr marL="0" lvl="2" indent="0" algn="ctr">
              <a:buNone/>
            </a:pPr>
            <a:r>
              <a:rPr lang="en-US" sz="1600" dirty="0"/>
              <a:t>Figure: Sales price vs Neighborhood</a:t>
            </a:r>
          </a:p>
          <a:p>
            <a:pPr marL="0" indent="0" algn="just">
              <a:buNone/>
            </a:pPr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marL="0" indent="0" algn="just">
              <a:buNone/>
            </a:pPr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14801" y="6460480"/>
            <a:ext cx="877711" cy="250337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PAGE  </a:t>
            </a:r>
            <a:fld id="{93005692-73BE-493E-93AB-ECD6027A7652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5" y="1706800"/>
            <a:ext cx="7738281" cy="41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1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Imputing Missing Value</a:t>
            </a:r>
          </a:p>
          <a:p>
            <a:r>
              <a:rPr lang="en-US" dirty="0"/>
              <a:t>Log transformation</a:t>
            </a:r>
          </a:p>
          <a:p>
            <a:r>
              <a:rPr lang="en-US" dirty="0"/>
              <a:t>Label encoding</a:t>
            </a:r>
          </a:p>
          <a:p>
            <a:r>
              <a:rPr lang="en-US" dirty="0"/>
              <a:t>One hot encoding</a:t>
            </a:r>
          </a:p>
          <a:p>
            <a:r>
              <a:rPr lang="en-US" dirty="0"/>
              <a:t>Normalization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9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100" b="1" dirty="0"/>
              <a:t>Analyzing Missing Value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Percentage of missing value of each attributes.</a:t>
            </a:r>
          </a:p>
          <a:p>
            <a:pPr marL="0" lvl="2" indent="0">
              <a:buNone/>
            </a:pPr>
            <a:endParaRPr lang="en-US" sz="2000" dirty="0"/>
          </a:p>
          <a:p>
            <a:pPr marL="342900" lvl="2" indent="-342900"/>
            <a:endParaRPr lang="en-US" sz="2100" dirty="0"/>
          </a:p>
          <a:p>
            <a:pPr marL="0" indent="0" algn="just">
              <a:buNone/>
            </a:pPr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PAGE  </a:t>
            </a:r>
            <a:fld id="{93005692-73BE-493E-93AB-ECD6027A7652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20" y="2430801"/>
            <a:ext cx="2059114" cy="3207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75" y="2430801"/>
            <a:ext cx="4208297" cy="36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3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100" b="1" dirty="0"/>
              <a:t>Imputing Missing Value (</a:t>
            </a:r>
            <a:r>
              <a:rPr lang="en-US" sz="2100" b="1" dirty="0" err="1"/>
              <a:t>PoolQc</a:t>
            </a:r>
            <a:r>
              <a:rPr lang="en-US" sz="2100" b="1" dirty="0"/>
              <a:t>)</a:t>
            </a:r>
          </a:p>
          <a:p>
            <a:pPr marL="342900" lvl="2" indent="-342900"/>
            <a:r>
              <a:rPr lang="en-US" sz="2000" dirty="0"/>
              <a:t>Comparison with </a:t>
            </a:r>
            <a:r>
              <a:rPr lang="en-US" sz="2000" dirty="0" err="1"/>
              <a:t>PoolArea</a:t>
            </a:r>
            <a:endParaRPr lang="en-US" sz="2000" dirty="0"/>
          </a:p>
          <a:p>
            <a:pPr marL="0" lvl="2" indent="0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PAGE  </a:t>
            </a:r>
            <a:fld id="{93005692-73BE-493E-93AB-ECD6027A7652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3" y="2536067"/>
            <a:ext cx="4230879" cy="129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54" y="1852824"/>
            <a:ext cx="4220279" cy="2665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08" y="4162050"/>
            <a:ext cx="2928298" cy="1782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710" y="4626534"/>
            <a:ext cx="3164068" cy="14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4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100" b="1" dirty="0"/>
              <a:t>Imputing Missing Value (</a:t>
            </a:r>
            <a:r>
              <a:rPr lang="en-US" sz="2100" b="1" dirty="0" err="1"/>
              <a:t>LotFrontage</a:t>
            </a:r>
            <a:r>
              <a:rPr lang="en-US" sz="2100" b="1" dirty="0"/>
              <a:t>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Linear feet of street connected to property.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Area of each street connected to the house property is most likely going to have a similar area to other houses in its neighborhood. 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Group by each neighborhood and take the mean of each </a:t>
            </a:r>
            <a:r>
              <a:rPr lang="en-US" sz="2000" dirty="0" err="1"/>
              <a:t>LotFrontage</a:t>
            </a:r>
            <a:r>
              <a:rPr lang="en-US" sz="2000" dirty="0"/>
              <a:t> and fill the missing values of each </a:t>
            </a:r>
            <a:r>
              <a:rPr lang="en-US" sz="2000" dirty="0" err="1"/>
              <a:t>LotFrontage</a:t>
            </a:r>
            <a:r>
              <a:rPr lang="en-US" sz="2000" dirty="0"/>
              <a:t> based on what neighborhood the house comes from.</a:t>
            </a:r>
          </a:p>
          <a:p>
            <a:pPr marL="0" lvl="2" indent="0">
              <a:buNone/>
            </a:pPr>
            <a:endParaRPr lang="en-US" sz="2100" dirty="0"/>
          </a:p>
          <a:p>
            <a:pPr marL="0" indent="0" algn="just">
              <a:buNone/>
            </a:pPr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PAGE  </a:t>
            </a:r>
            <a:fld id="{93005692-73BE-493E-93AB-ECD6027A7652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1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100" b="1" dirty="0"/>
              <a:t>Missing Value</a:t>
            </a:r>
            <a:endParaRPr lang="en-US" sz="20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MiscFeature</a:t>
            </a:r>
            <a:r>
              <a:rPr lang="en-US" sz="2000" dirty="0"/>
              <a:t>, Alley, Fence, </a:t>
            </a:r>
            <a:r>
              <a:rPr lang="en-US" sz="2000" dirty="0" err="1"/>
              <a:t>FirePlaceQu</a:t>
            </a:r>
            <a:r>
              <a:rPr lang="en-US" sz="2000" dirty="0"/>
              <a:t> attributes are handled as per data description.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Functional, NA filled up by “</a:t>
            </a:r>
            <a:r>
              <a:rPr lang="en-US" sz="2000" dirty="0" err="1"/>
              <a:t>Typ</a:t>
            </a:r>
            <a:r>
              <a:rPr lang="en-US" sz="2000" dirty="0"/>
              <a:t>” </a:t>
            </a:r>
            <a:r>
              <a:rPr lang="en-US" sz="2000" dirty="0" err="1"/>
              <a:t>ase</a:t>
            </a:r>
            <a:r>
              <a:rPr lang="en-US" sz="2000" dirty="0"/>
              <a:t> per data description.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Electrical, </a:t>
            </a:r>
            <a:r>
              <a:rPr lang="en-US" sz="2000" dirty="0" err="1"/>
              <a:t>KitchenQual</a:t>
            </a:r>
            <a:r>
              <a:rPr lang="en-US" sz="2000" dirty="0"/>
              <a:t>, Exterior1st and Exterior2nd, </a:t>
            </a:r>
            <a:r>
              <a:rPr lang="en-US" sz="2000" dirty="0" err="1"/>
              <a:t>SaleType</a:t>
            </a:r>
            <a:r>
              <a:rPr lang="en-US" sz="2000" dirty="0"/>
              <a:t>, </a:t>
            </a:r>
            <a:r>
              <a:rPr lang="en-US" sz="2000" dirty="0" err="1"/>
              <a:t>MSZoning</a:t>
            </a:r>
            <a:r>
              <a:rPr lang="en-US" sz="2000" dirty="0"/>
              <a:t> these attributes having missing values have been filled out with their most frequent type.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Dropping feature Utilities.</a:t>
            </a:r>
            <a:endParaRPr lang="en-US" sz="2100" dirty="0"/>
          </a:p>
          <a:p>
            <a:pPr marL="0" indent="0" algn="just">
              <a:buNone/>
            </a:pPr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PAGE  </a:t>
            </a:r>
            <a:fld id="{93005692-73BE-493E-93AB-ECD6027A7652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8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3" y="1187356"/>
            <a:ext cx="8677297" cy="4820928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100" b="1" dirty="0"/>
              <a:t>Outlier Handing</a:t>
            </a:r>
          </a:p>
          <a:p>
            <a:pPr marL="0" lvl="2" indent="0">
              <a:buNone/>
            </a:pPr>
            <a:r>
              <a:rPr lang="en-US" sz="2000" dirty="0" err="1"/>
              <a:t>GrLivArea</a:t>
            </a:r>
            <a:r>
              <a:rPr lang="en-US" sz="2000" dirty="0"/>
              <a:t>: Houses having large living area with low sale price is abnormal thus marked two points considered as outlier.</a:t>
            </a:r>
          </a:p>
          <a:p>
            <a:pPr marL="0" lvl="2" indent="0">
              <a:buNone/>
            </a:pPr>
            <a:endParaRPr lang="en-US" sz="2100" b="1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PAGE  </a:t>
            </a:r>
            <a:fld id="{93005692-73BE-493E-93AB-ECD6027A7652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1" y="2768233"/>
            <a:ext cx="4082533" cy="2652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29" y="2768233"/>
            <a:ext cx="4216966" cy="274000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384645" y="4367284"/>
            <a:ext cx="272955" cy="2752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32341" y="4457765"/>
            <a:ext cx="272955" cy="2752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4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3" y="1160060"/>
            <a:ext cx="8677297" cy="4848223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100" b="1" dirty="0"/>
              <a:t>Distribution of Target value</a:t>
            </a:r>
          </a:p>
          <a:p>
            <a:pPr marL="0" indent="0" algn="just">
              <a:buNone/>
            </a:pPr>
            <a:r>
              <a:rPr lang="en-US" sz="1600" dirty="0"/>
              <a:t> 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PAGE  </a:t>
            </a:r>
            <a:fld id="{93005692-73BE-493E-93AB-ECD6027A7652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7465"/>
          <a:stretch/>
        </p:blipFill>
        <p:spPr>
          <a:xfrm>
            <a:off x="531170" y="1624809"/>
            <a:ext cx="3617849" cy="23647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916" y="1624809"/>
            <a:ext cx="3621814" cy="24429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931" y="3904245"/>
            <a:ext cx="3199108" cy="2245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57" y="3907668"/>
            <a:ext cx="3325992" cy="22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3" y="1330038"/>
            <a:ext cx="8677297" cy="4678245"/>
          </a:xfrm>
        </p:spPr>
        <p:txBody>
          <a:bodyPr>
            <a:normAutofit fontScale="92500" lnSpcReduction="20000"/>
          </a:bodyPr>
          <a:lstStyle/>
          <a:p>
            <a:pPr marL="0" lvl="2" indent="0">
              <a:buNone/>
            </a:pPr>
            <a:r>
              <a:rPr lang="en-US" sz="2100" b="1" dirty="0"/>
              <a:t>Random Forest Regression</a:t>
            </a:r>
          </a:p>
          <a:p>
            <a:pPr algn="just"/>
            <a:r>
              <a:rPr lang="en-US" sz="1600" dirty="0"/>
              <a:t>Fitting a regression model to the target variable using each of the independent variables. </a:t>
            </a:r>
          </a:p>
          <a:p>
            <a:pPr algn="just"/>
            <a:r>
              <a:rPr lang="en-US" sz="1600" dirty="0"/>
              <a:t>For each independent variable, the data is split at several split points. </a:t>
            </a:r>
          </a:p>
          <a:p>
            <a:pPr algn="just"/>
            <a:r>
              <a:rPr lang="en-US" sz="1600" dirty="0"/>
              <a:t>Calculation of </a:t>
            </a:r>
            <a:r>
              <a:rPr lang="en-US" sz="1600" b="1" dirty="0"/>
              <a:t>Sum of Squared Error(SSE)</a:t>
            </a:r>
            <a:r>
              <a:rPr lang="en-US" sz="1600" dirty="0"/>
              <a:t> at each split point.</a:t>
            </a:r>
          </a:p>
          <a:p>
            <a:pPr algn="just"/>
            <a:r>
              <a:rPr lang="en-US" sz="1600" dirty="0"/>
              <a:t>Variable resulting in minimum SSE is selected for the node. Then this process is recursively continued till the entire data is covered.</a:t>
            </a:r>
          </a:p>
          <a:p>
            <a:pPr marL="0" indent="0">
              <a:buNone/>
            </a:pPr>
            <a:br>
              <a:rPr lang="en-US" sz="1600" dirty="0"/>
            </a:br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Figure: Leaf node at single scale feature.</a:t>
            </a:r>
          </a:p>
          <a:p>
            <a:pPr marL="0" indent="0" algn="just">
              <a:buNone/>
            </a:pPr>
            <a:endParaRPr lang="en-US" sz="1200" dirty="0"/>
          </a:p>
          <a:p>
            <a:pPr marL="0" indent="0" algn="just">
              <a:buNone/>
            </a:pPr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PAGE  </a:t>
            </a:r>
            <a:fld id="{93005692-73BE-493E-93AB-ECD6027A7652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57" y="3669160"/>
            <a:ext cx="4657374" cy="17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000" b="1" dirty="0"/>
              <a:t>Neural Network</a:t>
            </a:r>
          </a:p>
          <a:p>
            <a:pPr marL="342900" lvl="2" indent="-342900"/>
            <a:r>
              <a:rPr lang="en-US" sz="2000" dirty="0"/>
              <a:t> </a:t>
            </a:r>
            <a:r>
              <a:rPr lang="en-US" sz="1600" dirty="0"/>
              <a:t>Maps one set of continuous inputs to another set of continuous outputs</a:t>
            </a:r>
            <a:r>
              <a:rPr lang="en-US" sz="2000" dirty="0"/>
              <a:t>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Figure: Linear Regression with Neural Network</a:t>
            </a:r>
          </a:p>
          <a:p>
            <a:pPr marL="0" indent="0" algn="just">
              <a:buNone/>
            </a:pPr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PAGE  </a:t>
            </a:r>
            <a:fld id="{93005692-73BE-493E-93AB-ECD6027A7652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773" y="2588808"/>
            <a:ext cx="34575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3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Source and Variables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0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100" b="1" dirty="0"/>
              <a:t>Support Vector Machine</a:t>
            </a:r>
          </a:p>
          <a:p>
            <a:pPr algn="just"/>
            <a:r>
              <a:rPr lang="en-US" sz="1600" dirty="0"/>
              <a:t>Optimization Function SVM 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Figure: SVM                                         </a:t>
            </a:r>
          </a:p>
          <a:p>
            <a:pPr marL="0" indent="0" algn="just">
              <a:buNone/>
            </a:pPr>
            <a:endParaRPr lang="en-US" sz="1600" dirty="0"/>
          </a:p>
          <a:p>
            <a:pPr algn="just"/>
            <a:endParaRPr lang="en-US" sz="12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Support Vector </a:t>
            </a:r>
            <a:r>
              <a:rPr lang="en-US" sz="2000" b="1" dirty="0" err="1"/>
              <a:t>Regressor</a:t>
            </a:r>
            <a:endParaRPr lang="en-US" sz="2000" b="1" dirty="0"/>
          </a:p>
          <a:p>
            <a:r>
              <a:rPr lang="en-US" sz="1600" dirty="0"/>
              <a:t>Optimization function SVR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Figure: SVR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PAGE  </a:t>
            </a:r>
            <a:fld id="{93005692-73BE-493E-93AB-ECD6027A7652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02" y="2352888"/>
            <a:ext cx="1876425" cy="923925"/>
          </a:xfrm>
          <a:prstGeom prst="rect">
            <a:avLst/>
          </a:prstGeom>
        </p:spPr>
      </p:pic>
      <p:pic>
        <p:nvPicPr>
          <p:cNvPr id="1030" name="Picture 6" descr="https://qph.fs.quoracdn.net/main-qimg-408b6f8a3af1a9440c2e691305fbce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691" y="2371937"/>
            <a:ext cx="238125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48" y="3057100"/>
            <a:ext cx="2924175" cy="2374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228" y="3359939"/>
            <a:ext cx="29241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3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100" b="1" dirty="0"/>
              <a:t>Gradient Boosting Regression</a:t>
            </a:r>
          </a:p>
          <a:p>
            <a:pPr algn="just"/>
            <a:r>
              <a:rPr lang="en-US" sz="1600" dirty="0"/>
              <a:t>Produces a prediction model in the form of an ensemble of weak prediction models.</a:t>
            </a:r>
          </a:p>
          <a:p>
            <a:pPr algn="just"/>
            <a:r>
              <a:rPr lang="en-US" sz="1600" dirty="0"/>
              <a:t>It is an ensemble technique where new models are added to correct the errors made by existing models</a:t>
            </a:r>
          </a:p>
          <a:p>
            <a:pPr algn="just"/>
            <a:r>
              <a:rPr lang="en-US" sz="1600" dirty="0"/>
              <a:t>Prediction is desired such that loss function (MSE) is minimum, </a:t>
            </a:r>
            <a:r>
              <a:rPr lang="en-US" sz="1600" b="1" dirty="0"/>
              <a:t>gradient descent</a:t>
            </a:r>
            <a:r>
              <a:rPr lang="en-US" sz="1600" dirty="0"/>
              <a:t> is used and updating our predictions based on a learning rate, we can find the values where MSE is minimum.</a:t>
            </a:r>
          </a:p>
          <a:p>
            <a:pPr marL="0" indent="0" algn="just">
              <a:buNone/>
            </a:pPr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PAGE  </a:t>
            </a:r>
            <a:fld id="{93005692-73BE-493E-93AB-ECD6027A7652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7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 Comparison (Before Parameter Tuning)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16579" y="10224924"/>
            <a:ext cx="3919888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F1D96A-9A06-4234-A89B-F72C1C8F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134" y="1318648"/>
            <a:ext cx="3511051" cy="3309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D46DAB-46B1-47F1-875C-6B940F124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04" y="4628428"/>
            <a:ext cx="2867025" cy="1390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9038E7-1F97-46AB-AF69-352E05744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63" y="1516907"/>
            <a:ext cx="4509522" cy="4260574"/>
          </a:xfrm>
          <a:prstGeom prst="rect">
            <a:avLst/>
          </a:prstGeom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647E536E-CBDB-4FDF-9CC5-093A8CFB34AB}"/>
              </a:ext>
            </a:extLst>
          </p:cNvPr>
          <p:cNvSpPr txBox="1">
            <a:spLocks/>
          </p:cNvSpPr>
          <p:nvPr/>
        </p:nvSpPr>
        <p:spPr>
          <a:xfrm>
            <a:off x="194913" y="6335312"/>
            <a:ext cx="3919888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Prediction of Real State Property Prices Using Machine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13408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 for Random Forest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432332"/>
              </p:ext>
            </p:extLst>
          </p:nvPr>
        </p:nvGraphicFramePr>
        <p:xfrm>
          <a:off x="95267" y="2185648"/>
          <a:ext cx="4095732" cy="26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50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9795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Minimum Sample leaf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9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5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n_estimators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0.138287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0.13826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0.138561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0.139595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0.140881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0.137555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0.137579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0.138277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0.140797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8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0.137397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0.137501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0.138215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0.13939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0.140878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8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0.137384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0.137386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0.138165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0.139421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0.140652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8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0.137299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0.137322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0.138044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0.139229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0.140472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0.137227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0.137243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0.137927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0.139111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0.140383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967677"/>
              </p:ext>
            </p:extLst>
          </p:nvPr>
        </p:nvGraphicFramePr>
        <p:xfrm>
          <a:off x="4464810" y="1702191"/>
          <a:ext cx="4407401" cy="3756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221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 for NN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3" y="6321664"/>
            <a:ext cx="3919888" cy="250337"/>
          </a:xfrm>
        </p:spPr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90999" y="6321664"/>
            <a:ext cx="877711" cy="250337"/>
          </a:xfrm>
        </p:spPr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098" name="Picture 2" descr="https://scontent.fyto1-1.fna.fbcdn.net/v/t34.0-12/29665921_10213883245789427_915083301_n.png?_nc_cat=0&amp;oh=ff39d4750ac93655d11aa43a21ac5212&amp;oe=5ABF3D7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43" y="1147412"/>
            <a:ext cx="3387358" cy="228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25611" y="3318726"/>
            <a:ext cx="2581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Layer Size=2 activation=“linear”</a:t>
            </a:r>
          </a:p>
        </p:txBody>
      </p:sp>
      <p:pic>
        <p:nvPicPr>
          <p:cNvPr id="4100" name="Picture 4" descr="https://scontent.fyto1-1.fna.fbcdn.net/v/t34.0-12/29853170_10213883245749426_2111117455_n.png?_nc_cat=0&amp;oh=d507822798ef4626b48cb0787dfaa68c&amp;oe=5ABF48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596" y="1146026"/>
            <a:ext cx="3291344" cy="22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770603" y="3253622"/>
            <a:ext cx="2516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Layer Size=2 activation=“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02" name="Picture 6" descr="https://scontent.fyto1-1.fna.fbcdn.net/v/t34.0-12/29852796_10213883245829428_2144447252_n.png?oh=b3ac3120cace1fc7b509a13720937d9b&amp;oe=5ABF053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850" y="3600656"/>
            <a:ext cx="3330830" cy="224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486262" y="5774100"/>
            <a:ext cx="3085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Layer Size=100,100 activation=“linear”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9256" y="5848420"/>
            <a:ext cx="3085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Layer Size=100,100 activation=“linear”</a:t>
            </a:r>
          </a:p>
        </p:txBody>
      </p:sp>
      <p:pic>
        <p:nvPicPr>
          <p:cNvPr id="4106" name="Picture 10" descr="https://scontent.fyto1-1.fna.fbcdn.net/v/t34.0-12/29852660_10213883395593172_221128573_n.png?_nc_cat=0&amp;oh=2350f99df10214f4544cc6a133f21e1a&amp;oe=5ABEF61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91" y="3626503"/>
            <a:ext cx="3413010" cy="229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29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 Tuning for Support Vector Regression (SVR)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023052"/>
              </p:ext>
            </p:extLst>
          </p:nvPr>
        </p:nvGraphicFramePr>
        <p:xfrm>
          <a:off x="914397" y="1393825"/>
          <a:ext cx="7086604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8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8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8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kernel="</a:t>
                      </a:r>
                      <a:r>
                        <a:rPr lang="en-US" sz="11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rbf</a:t>
                      </a:r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Gamma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0.181731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0.223746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0.154855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0.136421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0.126711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0.181731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0.223746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0.154855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0.138249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0.131742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0.118043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0.131321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0.181731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0.223746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0.154855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0.138285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0.132886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0.116934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0.127435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0.181731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0.223746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0.154855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0.138285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0.133849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0.116266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0.123461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0.181731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0.223746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0.154855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0.138285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0.136094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0.118398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0.118868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0.181731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0.223746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0.154855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0.138285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0.136109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0.122658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0.11678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0.181731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0.223746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0.154855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0.138285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0.136109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0.126933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0.117148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06662"/>
              </p:ext>
            </p:extLst>
          </p:nvPr>
        </p:nvGraphicFramePr>
        <p:xfrm>
          <a:off x="901697" y="3824288"/>
          <a:ext cx="7111999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kernel="poly"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Gamma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0.135125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0.161959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0.35073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0.139719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0.146237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0.29912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0.141452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0.279021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0.137311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0.257823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0.128715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0.228101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0.120561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0.140275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0.119308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0.183091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96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 for </a:t>
            </a:r>
            <a:r>
              <a:rPr lang="en-US" dirty="0" err="1"/>
              <a:t>XGBoost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976046"/>
              </p:ext>
            </p:extLst>
          </p:nvPr>
        </p:nvGraphicFramePr>
        <p:xfrm>
          <a:off x="2286000" y="2968484"/>
          <a:ext cx="4571999" cy="17283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0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657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n_estimator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5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47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Max Depth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0.115374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0.115766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0.115434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0.115993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0.115826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0.116173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0.115968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0.116205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6710" y="19184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">
              <a:buFont typeface="Wingdings" panose="05000000000000000000" pitchFamily="2" charset="2"/>
              <a:buChar char="Ø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n_estimator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 Depth</a:t>
            </a:r>
          </a:p>
        </p:txBody>
      </p:sp>
    </p:spTree>
    <p:extLst>
      <p:ext uri="{BB962C8B-B14F-4D97-AF65-F5344CB8AC3E}">
        <p14:creationId xmlns:p14="http://schemas.microsoft.com/office/powerpoint/2010/main" val="144316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400" b="1" dirty="0"/>
              <a:t>Ensemble Averaging</a:t>
            </a:r>
            <a:endParaRPr lang="en-US" sz="2100" b="1" dirty="0"/>
          </a:p>
          <a:p>
            <a:pPr algn="just"/>
            <a:r>
              <a:rPr lang="en-US" sz="2000" dirty="0"/>
              <a:t>Ensemble averaging is the process of creating multiple models and combining them to produce a desired output, as opposed to creating just one model. </a:t>
            </a:r>
          </a:p>
          <a:p>
            <a:pPr algn="just"/>
            <a:r>
              <a:rPr lang="en-US" sz="2000" b="1" dirty="0"/>
              <a:t>Score: 0.1186 (RF,XGB &amp; SVR)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PAGE  </a:t>
            </a:r>
            <a:fld id="{93005692-73BE-493E-93AB-ECD6027A7652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69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0DCA7341-1C40-417A-A2C8-D45E4F5011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806056"/>
              </p:ext>
            </p:extLst>
          </p:nvPr>
        </p:nvGraphicFramePr>
        <p:xfrm>
          <a:off x="194913" y="1940190"/>
          <a:ext cx="4788000" cy="1099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0001">
                <a:tc>
                  <a:txBody>
                    <a:bodyPr/>
                    <a:lstStyle/>
                    <a:p>
                      <a:r>
                        <a:rPr lang="en-US" sz="1400" dirty="0"/>
                        <a:t>Lasso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Xgboost</a:t>
                      </a:r>
                      <a:r>
                        <a:rPr lang="en-US" sz="1400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Kernel</a:t>
                      </a:r>
                      <a:r>
                        <a:rPr lang="en-US" sz="1400" baseline="0" dirty="0"/>
                        <a:t> Ridge 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Gradient Boosting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Ensemble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14">
                <a:tc>
                  <a:txBody>
                    <a:bodyPr/>
                    <a:lstStyle/>
                    <a:p>
                      <a:r>
                        <a:rPr lang="en-US" sz="1400" dirty="0"/>
                        <a:t>0.1115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753379B-872A-4A3E-AE31-93D84536ECEE}"/>
              </a:ext>
            </a:extLst>
          </p:cNvPr>
          <p:cNvSpPr txBox="1"/>
          <p:nvPr/>
        </p:nvSpPr>
        <p:spPr>
          <a:xfrm>
            <a:off x="194911" y="147144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Kaggle</a:t>
            </a: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7E3F23C2-DB1D-47DB-B778-26732593B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109480"/>
              </p:ext>
            </p:extLst>
          </p:nvPr>
        </p:nvGraphicFramePr>
        <p:xfrm>
          <a:off x="194912" y="3598488"/>
          <a:ext cx="4788000" cy="935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623">
                <a:tc>
                  <a:txBody>
                    <a:bodyPr/>
                    <a:lstStyle/>
                    <a:p>
                      <a:r>
                        <a:rPr lang="en-US" sz="14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Random</a:t>
                      </a:r>
                      <a:r>
                        <a:rPr lang="en-US" sz="1400" baseline="0" dirty="0"/>
                        <a:t> Forest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14">
                <a:tc>
                  <a:txBody>
                    <a:bodyPr/>
                    <a:lstStyle/>
                    <a:p>
                      <a:r>
                        <a:rPr lang="en-US" sz="1400" dirty="0"/>
                        <a:t>0.1725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BB5FAF6-47FC-491A-87DB-41B348002D49}"/>
              </a:ext>
            </a:extLst>
          </p:cNvPr>
          <p:cNvSpPr txBox="1"/>
          <p:nvPr/>
        </p:nvSpPr>
        <p:spPr>
          <a:xfrm>
            <a:off x="123738" y="3181311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From Literature</a:t>
            </a:r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4BC45CEE-3A27-426B-A2C3-5B2C5C0E8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654433"/>
              </p:ext>
            </p:extLst>
          </p:nvPr>
        </p:nvGraphicFramePr>
        <p:xfrm>
          <a:off x="194912" y="5015604"/>
          <a:ext cx="4788000" cy="935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56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Neural</a:t>
                      </a:r>
                      <a:r>
                        <a:rPr lang="en-US" sz="1400" baseline="0" dirty="0">
                          <a:latin typeface="+mn-lt"/>
                        </a:rPr>
                        <a:t> </a:t>
                      </a:r>
                    </a:p>
                    <a:p>
                      <a:r>
                        <a:rPr lang="en-US" sz="1400" baseline="0" dirty="0">
                          <a:latin typeface="+mn-lt"/>
                        </a:rPr>
                        <a:t>Network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Random</a:t>
                      </a:r>
                      <a:r>
                        <a:rPr lang="en-US" sz="1400" baseline="0" dirty="0">
                          <a:latin typeface="+mn-lt"/>
                        </a:rPr>
                        <a:t> Forest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n-lt"/>
                        </a:rPr>
                        <a:t>Enseble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0.1153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0.1162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0.1305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0.13722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0.1186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58D0BB-9D20-4E33-AE7D-057F7519CAD8}"/>
              </a:ext>
            </a:extLst>
          </p:cNvPr>
          <p:cNvSpPr txBox="1"/>
          <p:nvPr/>
        </p:nvSpPr>
        <p:spPr>
          <a:xfrm>
            <a:off x="123739" y="464627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Our Model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DBE182D2-970C-40DF-952D-1C18E812B3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838620"/>
              </p:ext>
            </p:extLst>
          </p:nvPr>
        </p:nvGraphicFramePr>
        <p:xfrm>
          <a:off x="5068710" y="2199860"/>
          <a:ext cx="3498573" cy="3576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947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16579" y="10224924"/>
            <a:ext cx="3919888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80432" y="112383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output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158" y="1113901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after tuning parameter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4885-FBC5-4E6A-84F5-D458E573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5" y="1442398"/>
            <a:ext cx="3511051" cy="3309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519008-97A5-4052-94FC-C0AF280E5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878" y="1442397"/>
            <a:ext cx="3511051" cy="33097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5D3E0B-A635-4D7E-A402-EA8F25C09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739" y="4745251"/>
            <a:ext cx="2867025" cy="1390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75454F-261C-4A57-8150-94567008F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855" y="4757644"/>
            <a:ext cx="2869795" cy="13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2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What should be the perfect price of a house is always the ultimate question both for the customer and seller.</a:t>
            </a:r>
          </a:p>
          <a:p>
            <a:pPr algn="just"/>
            <a:r>
              <a:rPr lang="en-US" dirty="0"/>
              <a:t>In this project we tried to predict the price of houses having some particular features based on some historical data.</a:t>
            </a:r>
          </a:p>
          <a:p>
            <a:pPr algn="just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517" y="3478712"/>
            <a:ext cx="4084674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9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90A0-A563-4506-9D2A-7FB650DE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2B54-C54F-4B30-B0EC-22C14C18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process we followed can be used to approach any regression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Sales prediction.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Future energy consumption.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77117-1B7D-4EA9-916A-6F658D9D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135F0-8A3C-45E3-9867-6B89F66B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6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98C8-DC03-45B8-87D6-88D0A783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3332-A2A9-4C7B-8792-3C5D617F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W. T. Lim, L. Wang, Y. Wang and Q. Chang, "Housing price prediction using neural networks," 2016 12th International Conference on Natural Computation, Fuzzy Systems and Knowledge Discovery (ICNC-FSKD), Changsha, 2016, pp. 518-522.</a:t>
            </a:r>
          </a:p>
          <a:p>
            <a:pPr algn="just"/>
            <a:r>
              <a:rPr lang="en-US" dirty="0"/>
              <a:t>L. Li and K. H. Chu, "Prediction of real estate price variation based on economic parameters," </a:t>
            </a:r>
            <a:r>
              <a:rPr lang="en-US" i="1" dirty="0"/>
              <a:t>2017 International Conference on Applied System Innovation (ICASI)</a:t>
            </a:r>
            <a:r>
              <a:rPr lang="en-US" dirty="0"/>
              <a:t>, Sapporo, 2017, pp. 87-90. </a:t>
            </a:r>
            <a:r>
              <a:rPr lang="en-US" dirty="0" err="1"/>
              <a:t>doi</a:t>
            </a:r>
            <a:r>
              <a:rPr lang="en-US" dirty="0"/>
              <a:t>: 10.1109/ICASI.2017.7988353 </a:t>
            </a:r>
          </a:p>
          <a:p>
            <a:r>
              <a:rPr lang="en-US" dirty="0"/>
              <a:t>Nissan Pow, Emil </a:t>
            </a:r>
            <a:r>
              <a:rPr lang="en-US" dirty="0" err="1"/>
              <a:t>Janulewicz</a:t>
            </a:r>
            <a:r>
              <a:rPr lang="en-US" dirty="0"/>
              <a:t>, and Liu (Dave) Liu, “Prediction of real estate property prices in Montreal”</a:t>
            </a:r>
          </a:p>
          <a:p>
            <a:r>
              <a:rPr lang="en-US" dirty="0">
                <a:hlinkClick r:id="rId2"/>
              </a:rPr>
              <a:t>https://www.kaggle.com/c/house-prices-advanced-regression-techniques</a:t>
            </a:r>
            <a:endParaRPr lang="en-US" dirty="0"/>
          </a:p>
          <a:p>
            <a:r>
              <a:rPr lang="en-US" dirty="0">
                <a:hlinkClick r:id="rId3"/>
              </a:rPr>
              <a:t>https://www.kaggle.com/</a:t>
            </a:r>
            <a:endParaRPr lang="en-US" dirty="0"/>
          </a:p>
          <a:p>
            <a:r>
              <a:rPr lang="en-US" dirty="0">
                <a:hlinkClick r:id="rId4"/>
              </a:rPr>
              <a:t>http://scikit-learn.org/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582DB-E8EC-442A-8685-684B6441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2BE60-5DD0-49AC-A6B0-73FF5C9D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6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Questions?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Kaggle</a:t>
            </a:r>
            <a:r>
              <a:rPr lang="en-US" sz="2000" dirty="0"/>
              <a:t> Competition.</a:t>
            </a:r>
          </a:p>
          <a:p>
            <a:r>
              <a:rPr lang="en-US" sz="2000" dirty="0"/>
              <a:t>Dataset: Train &amp; Test dataset provided by Kaggle.</a:t>
            </a:r>
          </a:p>
          <a:p>
            <a:r>
              <a:rPr lang="en-US" sz="2000" dirty="0"/>
              <a:t>Features:    79 features are present both in the train and test data. The dependent variable “</a:t>
            </a:r>
            <a:r>
              <a:rPr lang="en-US" sz="2000" dirty="0" err="1"/>
              <a:t>SalePrice</a:t>
            </a:r>
            <a:r>
              <a:rPr lang="en-US" sz="2000" dirty="0"/>
              <a:t>” is not present in the test data. It represents the final price at which a house was sold.</a:t>
            </a:r>
          </a:p>
          <a:p>
            <a:r>
              <a:rPr lang="en-US" sz="2000" dirty="0"/>
              <a:t>We have to predict the “</a:t>
            </a:r>
            <a:r>
              <a:rPr lang="en-US" sz="2000" dirty="0" err="1"/>
              <a:t>SalePrice</a:t>
            </a:r>
            <a:r>
              <a:rPr lang="en-US" sz="2000" dirty="0"/>
              <a:t>”  for the test set.</a:t>
            </a:r>
          </a:p>
          <a:p>
            <a:r>
              <a:rPr lang="en-US" sz="2000" dirty="0"/>
              <a:t>Attributes have both numerical and categorical value.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0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000" dirty="0"/>
              <a:t>W. T. Lim, L. Wang, Y. Wang and Q. Chang, "Housing price prediction using neural networks," 2016 12th International Conference on Natural Computation, Fuzzy Systems and Knowledge Discovery (ICNC-FSKD), Changsha, 2016, pp. 518-522.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	</a:t>
            </a:r>
            <a:r>
              <a:rPr lang="en-US" sz="2000" b="1" dirty="0"/>
              <a:t>ANN, ARIMA, MRA</a:t>
            </a:r>
          </a:p>
          <a:p>
            <a:r>
              <a:rPr lang="en-US" sz="2000" dirty="0"/>
              <a:t>L. Li and K. H. Chu, "Prediction of real estate price variation based on economic parameters," </a:t>
            </a:r>
            <a:r>
              <a:rPr lang="en-US" sz="2000" i="1" dirty="0"/>
              <a:t>2017 International Conference on Applied System Innovation (ICASI)</a:t>
            </a:r>
            <a:r>
              <a:rPr lang="en-US" sz="2000" dirty="0"/>
              <a:t>, Sapporo, 2017, pp. 87-90. </a:t>
            </a:r>
            <a:r>
              <a:rPr lang="en-US" sz="2000" dirty="0" err="1"/>
              <a:t>doi</a:t>
            </a:r>
            <a:r>
              <a:rPr lang="en-US" sz="2000" dirty="0"/>
              <a:t>: 10.1109/ICASI.2017.7988353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	</a:t>
            </a:r>
            <a:r>
              <a:rPr lang="en-US" sz="2000" b="1" dirty="0"/>
              <a:t>Neural Network</a:t>
            </a:r>
          </a:p>
          <a:p>
            <a:r>
              <a:rPr lang="en-US" sz="2000" dirty="0"/>
              <a:t>Nissan Pow, Emil </a:t>
            </a:r>
            <a:r>
              <a:rPr lang="en-US" sz="2000" dirty="0" err="1"/>
              <a:t>Janulewicz</a:t>
            </a:r>
            <a:r>
              <a:rPr lang="en-US" sz="2000" dirty="0"/>
              <a:t>, and Liu (Dave) Liu, “Prediction of real estate property prices in Montreal”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	</a:t>
            </a:r>
            <a:r>
              <a:rPr lang="en-US" sz="2000" b="1" dirty="0"/>
              <a:t>Linear Regression, k-NN, Random Forest</a:t>
            </a:r>
            <a:r>
              <a:rPr lang="en-US" sz="2000" dirty="0"/>
              <a:t>           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PAGE  </a:t>
            </a:r>
            <a:fld id="{93005692-73BE-493E-93AB-ECD6027A7652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48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3939" y="661868"/>
            <a:ext cx="2834889" cy="55142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dirty="0"/>
          </a:p>
          <a:p>
            <a:pPr lvl="8" algn="just"/>
            <a:r>
              <a:rPr lang="en-US" sz="1000" dirty="0"/>
              <a:t>                                        </a:t>
            </a:r>
          </a:p>
          <a:p>
            <a:pPr algn="just"/>
            <a:r>
              <a:rPr lang="en-US" sz="2000" dirty="0"/>
              <a:t>Correlation</a:t>
            </a:r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575713" y="1330038"/>
            <a:ext cx="5296497" cy="4747862"/>
          </a:xfrm>
        </p:spPr>
        <p:txBody>
          <a:bodyPr>
            <a:normAutofit/>
          </a:bodyPr>
          <a:lstStyle/>
          <a:p>
            <a:r>
              <a:rPr lang="en-US" sz="2000" dirty="0" err="1"/>
              <a:t>Heatmap</a:t>
            </a: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PAGE  </a:t>
            </a:r>
            <a:fld id="{93005692-73BE-493E-93AB-ECD6027A7652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402" y="1693730"/>
            <a:ext cx="4738482" cy="4482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07" y="1693729"/>
            <a:ext cx="1732989" cy="457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0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3" y="1187356"/>
            <a:ext cx="8677297" cy="48209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344838" y="5257139"/>
            <a:ext cx="877711" cy="250337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PAGE  </a:t>
            </a:r>
            <a:fld id="{93005692-73BE-493E-93AB-ECD6027A7652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85" y="1330038"/>
            <a:ext cx="8336278" cy="46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2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3" y="1249390"/>
            <a:ext cx="8677297" cy="4960754"/>
          </a:xfrm>
        </p:spPr>
        <p:txBody>
          <a:bodyPr>
            <a:normAutofit fontScale="92500" lnSpcReduction="10000"/>
          </a:bodyPr>
          <a:lstStyle/>
          <a:p>
            <a:pPr marL="0" lvl="2" indent="0">
              <a:buNone/>
            </a:pPr>
            <a:endParaRPr lang="en-US" sz="2100" b="1" dirty="0"/>
          </a:p>
          <a:p>
            <a:pPr marL="0" lvl="2" indent="0">
              <a:buNone/>
            </a:pPr>
            <a:endParaRPr lang="en-US" sz="2100" b="1" dirty="0"/>
          </a:p>
          <a:p>
            <a:pPr marL="0" lvl="2" indent="0">
              <a:buNone/>
            </a:pPr>
            <a:endParaRPr lang="en-US" sz="2100" b="1" dirty="0"/>
          </a:p>
          <a:p>
            <a:pPr marL="0" lvl="2" indent="0">
              <a:buNone/>
            </a:pPr>
            <a:endParaRPr lang="en-US" sz="2100" b="1" dirty="0"/>
          </a:p>
          <a:p>
            <a:pPr marL="0" lvl="2" indent="0">
              <a:buNone/>
            </a:pPr>
            <a:endParaRPr lang="en-US" sz="2100" b="1" dirty="0"/>
          </a:p>
          <a:p>
            <a:pPr marL="0" lvl="2" indent="0">
              <a:buNone/>
            </a:pPr>
            <a:endParaRPr lang="en-US" sz="2100" b="1" dirty="0"/>
          </a:p>
          <a:p>
            <a:pPr marL="0" lvl="2" indent="0">
              <a:buNone/>
            </a:pPr>
            <a:endParaRPr lang="en-US" sz="2100" b="1" dirty="0"/>
          </a:p>
          <a:p>
            <a:pPr marL="0" lvl="2" indent="0" algn="ctr">
              <a:buNone/>
            </a:pPr>
            <a:endParaRPr lang="en-US" sz="1600" dirty="0"/>
          </a:p>
          <a:p>
            <a:pPr marL="0" lvl="2" indent="0" algn="ctr">
              <a:buNone/>
            </a:pPr>
            <a:endParaRPr lang="en-US" sz="1600" dirty="0"/>
          </a:p>
          <a:p>
            <a:pPr marL="0" lvl="2" indent="0" algn="ctr">
              <a:buNone/>
            </a:pPr>
            <a:endParaRPr lang="en-US" sz="1600" dirty="0"/>
          </a:p>
          <a:p>
            <a:pPr marL="0" lvl="2" indent="0" algn="ctr">
              <a:buNone/>
            </a:pPr>
            <a:r>
              <a:rPr lang="en-US" sz="1600" dirty="0"/>
              <a:t>Figure: </a:t>
            </a:r>
            <a:r>
              <a:rPr lang="en-US" sz="1600" dirty="0" err="1"/>
              <a:t>Salesprice</a:t>
            </a:r>
            <a:r>
              <a:rPr lang="en-US" sz="1600" dirty="0"/>
              <a:t> vs Overall Quality of the house</a:t>
            </a:r>
          </a:p>
          <a:p>
            <a:pPr marL="0" indent="0" algn="just">
              <a:buNone/>
            </a:pPr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marL="0" indent="0" algn="just">
              <a:buNone/>
            </a:pPr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14801" y="6460480"/>
            <a:ext cx="877711" cy="250337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PAGE  </a:t>
            </a:r>
            <a:fld id="{93005692-73BE-493E-93AB-ECD6027A7652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99" y="1333670"/>
            <a:ext cx="6018662" cy="437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3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3" y="1249390"/>
            <a:ext cx="8677297" cy="5085922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sz="2100" b="1" dirty="0"/>
          </a:p>
          <a:p>
            <a:pPr marL="0" lvl="2" indent="0">
              <a:buNone/>
            </a:pPr>
            <a:endParaRPr lang="en-US" sz="2100" b="1" dirty="0"/>
          </a:p>
          <a:p>
            <a:pPr marL="0" lvl="2" indent="0">
              <a:buNone/>
            </a:pPr>
            <a:endParaRPr lang="en-US" sz="2100" b="1" dirty="0"/>
          </a:p>
          <a:p>
            <a:pPr marL="0" lvl="2" indent="0">
              <a:buNone/>
            </a:pPr>
            <a:endParaRPr lang="en-US" sz="2100" b="1" dirty="0"/>
          </a:p>
          <a:p>
            <a:pPr marL="0" lvl="2" indent="0">
              <a:buNone/>
            </a:pPr>
            <a:endParaRPr lang="en-US" sz="2100" b="1" dirty="0"/>
          </a:p>
          <a:p>
            <a:pPr marL="0" lvl="2" indent="0">
              <a:buNone/>
            </a:pPr>
            <a:endParaRPr lang="en-US" sz="2100" b="1" dirty="0"/>
          </a:p>
          <a:p>
            <a:pPr marL="0" lvl="2" indent="0">
              <a:buNone/>
            </a:pPr>
            <a:endParaRPr lang="en-US" sz="2100" b="1" dirty="0"/>
          </a:p>
          <a:p>
            <a:pPr marL="0" lvl="2" indent="0" algn="ctr">
              <a:buNone/>
            </a:pPr>
            <a:endParaRPr lang="en-US" sz="1600" dirty="0"/>
          </a:p>
          <a:p>
            <a:pPr marL="0" lvl="2" indent="0" algn="ctr">
              <a:buNone/>
            </a:pPr>
            <a:endParaRPr lang="en-US" sz="1600" dirty="0"/>
          </a:p>
          <a:p>
            <a:pPr marL="0" lvl="2" indent="0" algn="ctr">
              <a:buNone/>
            </a:pPr>
            <a:r>
              <a:rPr lang="en-US" sz="1600" dirty="0"/>
              <a:t>Figure: Sales price vs Year of building</a:t>
            </a:r>
          </a:p>
          <a:p>
            <a:pPr marL="0" indent="0" algn="just">
              <a:buNone/>
            </a:pPr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marL="0" indent="0" algn="just">
              <a:buNone/>
            </a:pPr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Prediction of Real State Property Prices Using Machine Learning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14801" y="6460480"/>
            <a:ext cx="877711" cy="250337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PAGE  </a:t>
            </a:r>
            <a:fld id="{93005692-73BE-493E-93AB-ECD6027A7652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58" y="1743886"/>
            <a:ext cx="7888406" cy="407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ofWaterloo_WhiteBkgrd">
  <a:themeElements>
    <a:clrScheme name="Waterloo2016">
      <a:dk1>
        <a:sysClr val="windowText" lastClr="000000"/>
      </a:dk1>
      <a:lt1>
        <a:sysClr val="window" lastClr="FFFFFF"/>
      </a:lt1>
      <a:dk2>
        <a:srgbClr val="757575"/>
      </a:dk2>
      <a:lt2>
        <a:srgbClr val="D6D6D6"/>
      </a:lt2>
      <a:accent1>
        <a:srgbClr val="FFD54F"/>
      </a:accent1>
      <a:accent2>
        <a:srgbClr val="0C0C0C"/>
      </a:accent2>
      <a:accent3>
        <a:srgbClr val="AEAEAE"/>
      </a:accent3>
      <a:accent4>
        <a:srgbClr val="B71233"/>
      </a:accent4>
      <a:accent5>
        <a:srgbClr val="7F7F7F"/>
      </a:accent5>
      <a:accent6>
        <a:srgbClr val="0073CE"/>
      </a:accent6>
      <a:hlink>
        <a:srgbClr val="353535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4x3" id="{BA8D503C-C11A-9648-BFE2-F41EE48FC381}" vid="{57895F78-9C0E-DA4A-9824-24573322C3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uwaterloo_4x3</Template>
  <TotalTime>4055</TotalTime>
  <Words>1369</Words>
  <Application>Microsoft Office PowerPoint</Application>
  <PresentationFormat>On-screen Show (4:3)</PresentationFormat>
  <Paragraphs>546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Georgia</vt:lpstr>
      <vt:lpstr>Impact</vt:lpstr>
      <vt:lpstr>Verdana</vt:lpstr>
      <vt:lpstr>Wingdings</vt:lpstr>
      <vt:lpstr>UofWaterloo_WhiteBkgrd</vt:lpstr>
      <vt:lpstr> Prediction of Real State Property Prices Using Machine Learning Algorithm </vt:lpstr>
      <vt:lpstr>Contents</vt:lpstr>
      <vt:lpstr>Introduction</vt:lpstr>
      <vt:lpstr>Data Source and Variables</vt:lpstr>
      <vt:lpstr>Literature Review</vt:lpstr>
      <vt:lpstr>Data Visualization</vt:lpstr>
      <vt:lpstr>Data Visualization</vt:lpstr>
      <vt:lpstr>Data Visualization</vt:lpstr>
      <vt:lpstr>Data Visualization</vt:lpstr>
      <vt:lpstr>Data Visualization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Models</vt:lpstr>
      <vt:lpstr>Models</vt:lpstr>
      <vt:lpstr>Models</vt:lpstr>
      <vt:lpstr>Models</vt:lpstr>
      <vt:lpstr>Result Comparison (Before Parameter Tuning) </vt:lpstr>
      <vt:lpstr>Parameter Tuning for Random Forest</vt:lpstr>
      <vt:lpstr>Parameter Tuning for NN</vt:lpstr>
      <vt:lpstr>Parameter Tuning for Support Vector Regression (SVR)</vt:lpstr>
      <vt:lpstr>Parameter Tuning for XGBoost</vt:lpstr>
      <vt:lpstr>Models</vt:lpstr>
      <vt:lpstr>Error Comparison</vt:lpstr>
      <vt:lpstr>Result Comparison</vt:lpstr>
      <vt:lpstr>Future Work Scope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Sales Prediction for one of the Largest retailer, “Walmart”</dc:title>
  <dc:creator>User</dc:creator>
  <cp:lastModifiedBy>Saminaeva</cp:lastModifiedBy>
  <cp:revision>136</cp:revision>
  <dcterms:created xsi:type="dcterms:W3CDTF">2018-03-22T17:54:04Z</dcterms:created>
  <dcterms:modified xsi:type="dcterms:W3CDTF">2018-03-29T20:35:38Z</dcterms:modified>
</cp:coreProperties>
</file>