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6" r:id="rId6"/>
    <p:sldId id="271" r:id="rId7"/>
    <p:sldId id="272" r:id="rId8"/>
    <p:sldId id="273" r:id="rId9"/>
    <p:sldId id="274" r:id="rId10"/>
    <p:sldId id="261" r:id="rId11"/>
    <p:sldId id="279" r:id="rId12"/>
    <p:sldId id="280" r:id="rId13"/>
    <p:sldId id="270" r:id="rId14"/>
    <p:sldId id="269" r:id="rId15"/>
    <p:sldId id="262" r:id="rId16"/>
    <p:sldId id="267" r:id="rId17"/>
    <p:sldId id="268" r:id="rId18"/>
    <p:sldId id="263" r:id="rId19"/>
    <p:sldId id="264" r:id="rId20"/>
    <p:sldId id="275" r:id="rId21"/>
    <p:sldId id="276" r:id="rId22"/>
    <p:sldId id="265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5GdbxsaFl02bTEFBl/9s84/Z/B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1523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338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805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74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94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1713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4175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7764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426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060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312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7215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3020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6505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4330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91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990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 hasCustomPrompt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ko-KR" altLang="en-US" dirty="0"/>
              <a:t>팀원</a:t>
            </a:r>
            <a:endParaRPr dirty="0"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 hasCustomPrompt="1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ko-KR" altLang="en-US" dirty="0" err="1"/>
              <a:t>팀명</a:t>
            </a:r>
            <a:endParaRPr dirty="0"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 hasCustomPrompt="1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ko-KR" altLang="en-US" dirty="0"/>
              <a:t>주제</a:t>
            </a:r>
            <a:endParaRPr dirty="0"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 hasCustomPrompt="1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ko-KR" altLang="en-US" dirty="0"/>
              <a:t>일자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 hasCustomPrompt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ko-KR" altLang="en-US" dirty="0"/>
              <a:t>주제</a:t>
            </a:r>
            <a:endParaRPr dirty="0"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 hasCustomPrompt="1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err="1"/>
              <a:t>홍순열</a:t>
            </a:r>
            <a:endParaRPr lang="en-US" altLang="ko-KR" dirty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altLang="ko-KR" dirty="0"/>
              <a:t> </a:t>
            </a:r>
            <a:r>
              <a:rPr lang="ko-KR" altLang="en-US" dirty="0"/>
              <a:t>송태영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 err="1"/>
              <a:t>조훈희</a:t>
            </a:r>
            <a:endParaRPr lang="ko-KR" altLang="en-US" dirty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권현준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err="1"/>
              <a:t>BabyStep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SSD Project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2024-04-23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143B904-3A5E-42B3-9FBE-D29A0B04B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73234"/>
              </p:ext>
            </p:extLst>
          </p:nvPr>
        </p:nvGraphicFramePr>
        <p:xfrm>
          <a:off x="605980" y="1484216"/>
          <a:ext cx="10508222" cy="4546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67373">
                  <a:extLst>
                    <a:ext uri="{9D8B030D-6E8A-4147-A177-3AD203B41FA5}">
                      <a16:colId xmlns:a16="http://schemas.microsoft.com/office/drawing/2014/main" val="2586427940"/>
                    </a:ext>
                  </a:extLst>
                </a:gridCol>
                <a:gridCol w="1808074">
                  <a:extLst>
                    <a:ext uri="{9D8B030D-6E8A-4147-A177-3AD203B41FA5}">
                      <a16:colId xmlns:a16="http://schemas.microsoft.com/office/drawing/2014/main" val="1576016053"/>
                    </a:ext>
                  </a:extLst>
                </a:gridCol>
                <a:gridCol w="6532775">
                  <a:extLst>
                    <a:ext uri="{9D8B030D-6E8A-4147-A177-3AD203B41FA5}">
                      <a16:colId xmlns:a16="http://schemas.microsoft.com/office/drawing/2014/main" val="3062843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Project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SourceTree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751768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BabyStepNAND.cpp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Read/write/erase </a:t>
                      </a:r>
                      <a:r>
                        <a:rPr lang="ko-KR" altLang="en-US" dirty="0"/>
                        <a:t>기능을 </a:t>
                      </a:r>
                      <a:r>
                        <a:rPr lang="en-US" altLang="ko-KR" dirty="0"/>
                        <a:t>SSD</a:t>
                      </a:r>
                      <a:r>
                        <a:rPr lang="ko-KR" altLang="en-US" dirty="0"/>
                        <a:t>에 제공하는 가상 </a:t>
                      </a:r>
                      <a:r>
                        <a:rPr lang="en-US" altLang="ko-KR" dirty="0"/>
                        <a:t>NAND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2238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INAND.cpp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SSD </a:t>
                      </a:r>
                      <a:r>
                        <a:rPr lang="ko-KR" altLang="en-US" dirty="0"/>
                        <a:t>에서 </a:t>
                      </a:r>
                      <a:r>
                        <a:rPr lang="en-US" altLang="ko-KR" dirty="0"/>
                        <a:t>NAND</a:t>
                      </a:r>
                      <a:r>
                        <a:rPr lang="ko-KR" altLang="en-US" dirty="0"/>
                        <a:t>와 통신을 할 수 있는 </a:t>
                      </a:r>
                      <a:r>
                        <a:rPr lang="en-US" altLang="ko-KR" dirty="0"/>
                        <a:t>Interface class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46729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SSD.cpp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SSD</a:t>
                      </a:r>
                      <a:r>
                        <a:rPr lang="ko-KR" altLang="en-US" dirty="0"/>
                        <a:t>에서 사용할 </a:t>
                      </a:r>
                      <a:r>
                        <a:rPr lang="en-US" altLang="ko-KR" dirty="0"/>
                        <a:t>NAND</a:t>
                      </a:r>
                      <a:r>
                        <a:rPr lang="ko-KR" altLang="en-US" dirty="0"/>
                        <a:t>를 설정하고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실제 </a:t>
                      </a:r>
                      <a:r>
                        <a:rPr lang="en-US" altLang="ko-KR" dirty="0"/>
                        <a:t>NAND operation</a:t>
                      </a:r>
                      <a:r>
                        <a:rPr lang="ko-KR" altLang="en-US" dirty="0"/>
                        <a:t>으로 연결해주는 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8210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 app</a:t>
                      </a:r>
                      <a:r>
                        <a:rPr lang="ko-KR" altLang="en-US" dirty="0"/>
                        <a:t>에서 전달받은 요청을 처리해주는 코드 </a:t>
                      </a:r>
                      <a:r>
                        <a:rPr lang="en-US" altLang="ko-KR" dirty="0"/>
                        <a:t>(command pattern)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68405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Logger.cpp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시 발생하는 로그를 관리해주는 </a:t>
                      </a:r>
                      <a:r>
                        <a:rPr lang="en-US" altLang="ko-KR" dirty="0"/>
                        <a:t>class (singleton pattern)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24430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prompt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mode</a:t>
                      </a:r>
                      <a:r>
                        <a:rPr lang="ko-KR" altLang="en-US" dirty="0"/>
                        <a:t> 혹은 </a:t>
                      </a:r>
                      <a:r>
                        <a:rPr lang="en-US" altLang="ko-KR" dirty="0"/>
                        <a:t>test app</a:t>
                      </a:r>
                      <a:r>
                        <a:rPr lang="ko-KR" altLang="en-US" dirty="0"/>
                        <a:t>을 실행 할 수 있게 해주는 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35046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ShellCmd.cpp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 command</a:t>
                      </a:r>
                      <a:r>
                        <a:rPr lang="ko-KR" altLang="en-US" dirty="0"/>
                        <a:t> 처리를 위한 코드 </a:t>
                      </a:r>
                      <a:r>
                        <a:rPr lang="en-US" altLang="ko-KR" dirty="0"/>
                        <a:t>(command pattern)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27041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ssd_test.cpp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기능 테스트를 위한 </a:t>
                      </a:r>
                      <a:r>
                        <a:rPr lang="en-US" altLang="ko-KR" dirty="0"/>
                        <a:t>test case </a:t>
                      </a:r>
                      <a:r>
                        <a:rPr lang="ko-KR" altLang="en-US" dirty="0"/>
                        <a:t>모음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2078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nand_test.cpp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nand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기능 테스트를 위한 </a:t>
                      </a:r>
                      <a:r>
                        <a:rPr lang="en-US" altLang="ko-KR" dirty="0"/>
                        <a:t>test case </a:t>
                      </a:r>
                      <a:r>
                        <a:rPr lang="ko-KR" altLang="en-US" dirty="0"/>
                        <a:t>모음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4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FullWriteReadCompare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scenario script project (runner</a:t>
                      </a:r>
                      <a:r>
                        <a:rPr lang="ko-KR" altLang="en-US" dirty="0"/>
                        <a:t>를 통해서 실행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073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FullRead10AndCompare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main.cpp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4875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Write10AndCompare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9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Loop_WriteAndReadCompare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36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59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E89FC-6709-4C1B-8DEA-E5AF68C4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Command Pattern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286F34-E8DD-44AF-84CE-03F6C220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77" y="1252537"/>
            <a:ext cx="4762500" cy="16097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CF71A9-DC98-4A1F-9F0F-ED0E8E7A7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7" y="3429000"/>
            <a:ext cx="3619500" cy="30575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9F1AF5-0527-41FD-A3FC-4E85EE4B6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646" y="3429000"/>
            <a:ext cx="3828708" cy="160972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CA91CF-DF05-4FBA-AAD4-173FCE4EEDE4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083377" y="2862262"/>
            <a:ext cx="1809750" cy="56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5580112-45BC-4222-BE76-CF726A64DE37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H="1" flipV="1">
            <a:off x="3893127" y="2862262"/>
            <a:ext cx="2202873" cy="56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B59F5D-1790-4B3E-BFD5-F70F35C2C4BC}"/>
              </a:ext>
            </a:extLst>
          </p:cNvPr>
          <p:cNvSpPr/>
          <p:nvPr/>
        </p:nvSpPr>
        <p:spPr>
          <a:xfrm>
            <a:off x="8298873" y="3429000"/>
            <a:ext cx="3065930" cy="152456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New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Commands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5955A59-E805-4552-90BA-5A7682D2CC4E}"/>
              </a:ext>
            </a:extLst>
          </p:cNvPr>
          <p:cNvCxnSpPr>
            <a:stCxn id="16" idx="0"/>
            <a:endCxn id="11" idx="2"/>
          </p:cNvCxnSpPr>
          <p:nvPr/>
        </p:nvCxnSpPr>
        <p:spPr>
          <a:xfrm flipH="1" flipV="1">
            <a:off x="3893127" y="2862262"/>
            <a:ext cx="5938711" cy="56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AD3C4FEF-20B9-44DA-8152-32F195E42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338" y="1229006"/>
            <a:ext cx="2202873" cy="167096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0E6E94-763D-4588-9FFD-B6B60538F4F6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6274377" y="2057400"/>
            <a:ext cx="1461961" cy="708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34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7F34C-6B93-4668-BFA5-9FB11ECA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Singleton Pattern</a:t>
            </a:r>
            <a:endParaRPr lang="ko-KR" altLang="en-US" dirty="0"/>
          </a:p>
        </p:txBody>
      </p:sp>
      <p:pic>
        <p:nvPicPr>
          <p:cNvPr id="4" name="Picture 2" descr="Singleton pattern">
            <a:extLst>
              <a:ext uri="{FF2B5EF4-FFF2-40B4-BE49-F238E27FC236}">
                <a16:creationId xmlns:a16="http://schemas.microsoft.com/office/drawing/2014/main" id="{02520260-E411-4AA0-9B36-A8E6BF8FA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2875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5DF91F-920C-4307-9F19-27F1CB6A8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243012"/>
            <a:ext cx="2762250" cy="485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CE0A53-8CCA-4EED-8E0C-9F47305BF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804990"/>
            <a:ext cx="2762250" cy="14574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0794D0-F00A-44FD-B213-0ECF53A0F5C1}"/>
              </a:ext>
            </a:extLst>
          </p:cNvPr>
          <p:cNvSpPr txBox="1"/>
          <p:nvPr/>
        </p:nvSpPr>
        <p:spPr>
          <a:xfrm>
            <a:off x="1166094" y="3149084"/>
            <a:ext cx="1834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Logger::print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5BF4E-3387-444F-AFCF-FD578A68F4DF}"/>
              </a:ext>
            </a:extLst>
          </p:cNvPr>
          <p:cNvSpPr txBox="1"/>
          <p:nvPr/>
        </p:nvSpPr>
        <p:spPr>
          <a:xfrm>
            <a:off x="1594719" y="4238626"/>
            <a:ext cx="1834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Logger::print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3D38E-C471-4C5A-A52E-92ED3D1AF9BC}"/>
              </a:ext>
            </a:extLst>
          </p:cNvPr>
          <p:cNvSpPr txBox="1"/>
          <p:nvPr/>
        </p:nvSpPr>
        <p:spPr>
          <a:xfrm>
            <a:off x="2680569" y="5044857"/>
            <a:ext cx="1834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Logger::print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1F337-3582-493E-B067-68C3E455981E}"/>
              </a:ext>
            </a:extLst>
          </p:cNvPr>
          <p:cNvSpPr txBox="1"/>
          <p:nvPr/>
        </p:nvSpPr>
        <p:spPr>
          <a:xfrm>
            <a:off x="4795119" y="5245656"/>
            <a:ext cx="1834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Logger::print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F69AC-5099-4444-A883-5A0830CED10B}"/>
              </a:ext>
            </a:extLst>
          </p:cNvPr>
          <p:cNvSpPr txBox="1"/>
          <p:nvPr/>
        </p:nvSpPr>
        <p:spPr>
          <a:xfrm>
            <a:off x="7176369" y="3638550"/>
            <a:ext cx="1834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Logger::print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FF0E9-11EF-476C-92E6-921A423EC42F}"/>
              </a:ext>
            </a:extLst>
          </p:cNvPr>
          <p:cNvSpPr txBox="1"/>
          <p:nvPr/>
        </p:nvSpPr>
        <p:spPr>
          <a:xfrm>
            <a:off x="6896100" y="4688205"/>
            <a:ext cx="1834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Logger::print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9862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20C0FA-9AE6-4DA1-A3A6-957DA05980ED}"/>
              </a:ext>
            </a:extLst>
          </p:cNvPr>
          <p:cNvSpPr/>
          <p:nvPr/>
        </p:nvSpPr>
        <p:spPr>
          <a:xfrm>
            <a:off x="6278252" y="1168924"/>
            <a:ext cx="4006382" cy="16152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CB102B-F6C6-4818-9F48-63CD65C43CE1}"/>
              </a:ext>
            </a:extLst>
          </p:cNvPr>
          <p:cNvSpPr/>
          <p:nvPr/>
        </p:nvSpPr>
        <p:spPr>
          <a:xfrm>
            <a:off x="605980" y="1121789"/>
            <a:ext cx="11394342" cy="5426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02D977C-9087-4378-A3EC-5C4C5581E15E}"/>
              </a:ext>
            </a:extLst>
          </p:cNvPr>
          <p:cNvSpPr/>
          <p:nvPr/>
        </p:nvSpPr>
        <p:spPr>
          <a:xfrm>
            <a:off x="3551200" y="1753845"/>
            <a:ext cx="1363576" cy="44541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shell</a:t>
            </a:r>
            <a:endParaRPr lang="ko-KR" altLang="en-US" dirty="0"/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395E8673-B701-433F-9B5E-7D1ACF240927}"/>
              </a:ext>
            </a:extLst>
          </p:cNvPr>
          <p:cNvSpPr/>
          <p:nvPr/>
        </p:nvSpPr>
        <p:spPr>
          <a:xfrm>
            <a:off x="5301155" y="5511347"/>
            <a:ext cx="1492578" cy="923826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BabyStepNand</a:t>
            </a:r>
            <a:endParaRPr lang="ko-KR" altLang="en-US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1219A48D-0D0F-47A8-A609-DB0EB14CB3FD}"/>
              </a:ext>
            </a:extLst>
          </p:cNvPr>
          <p:cNvSpPr/>
          <p:nvPr/>
        </p:nvSpPr>
        <p:spPr>
          <a:xfrm>
            <a:off x="5068782" y="3674941"/>
            <a:ext cx="1957325" cy="612648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ssd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FB1CC5E-1CEB-4463-B9C8-D13188765F1E}"/>
              </a:ext>
            </a:extLst>
          </p:cNvPr>
          <p:cNvGrpSpPr/>
          <p:nvPr/>
        </p:nvGrpSpPr>
        <p:grpSpPr>
          <a:xfrm>
            <a:off x="6442127" y="1504302"/>
            <a:ext cx="3277386" cy="1179274"/>
            <a:chOff x="5863780" y="1346653"/>
            <a:chExt cx="3277386" cy="117927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D91EA29-56EF-4607-93D4-709E233E2500}"/>
                </a:ext>
              </a:extLst>
            </p:cNvPr>
            <p:cNvSpPr/>
            <p:nvPr/>
          </p:nvSpPr>
          <p:spPr>
            <a:xfrm>
              <a:off x="5863780" y="1346653"/>
              <a:ext cx="2114748" cy="44541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0" i="0" dirty="0">
                  <a:solidFill>
                    <a:schemeClr val="bg1"/>
                  </a:solidFill>
                  <a:effectLst/>
                  <a:latin typeface="ui-monospace"/>
                </a:rPr>
                <a:t>FullRead10AndCompare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367CFC2-2067-49B8-B4A5-F33BD3BDB0A2}"/>
                </a:ext>
              </a:extLst>
            </p:cNvPr>
            <p:cNvSpPr/>
            <p:nvPr/>
          </p:nvSpPr>
          <p:spPr>
            <a:xfrm>
              <a:off x="6316096" y="1703086"/>
              <a:ext cx="2114748" cy="44541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0" i="0" dirty="0" err="1">
                  <a:solidFill>
                    <a:schemeClr val="bg1"/>
                  </a:solidFill>
                  <a:effectLst/>
                  <a:latin typeface="ui-monospace"/>
                </a:rPr>
                <a:t>FullWriteReadCompare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D14C3C9-0866-4DF6-8E56-D4CBA65514BD}"/>
                </a:ext>
              </a:extLst>
            </p:cNvPr>
            <p:cNvSpPr/>
            <p:nvPr/>
          </p:nvSpPr>
          <p:spPr>
            <a:xfrm>
              <a:off x="6688933" y="2080511"/>
              <a:ext cx="2452233" cy="44541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0" i="0" dirty="0" err="1">
                  <a:solidFill>
                    <a:schemeClr val="bg1"/>
                  </a:solidFill>
                  <a:effectLst/>
                  <a:latin typeface="ui-monospace"/>
                </a:rPr>
                <a:t>Loop_WriteAndReadCompare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CDCC349-1A90-4408-8915-A2A54FC10BCB}"/>
              </a:ext>
            </a:extLst>
          </p:cNvPr>
          <p:cNvCxnSpPr/>
          <p:nvPr/>
        </p:nvCxnSpPr>
        <p:spPr>
          <a:xfrm>
            <a:off x="605980" y="2834347"/>
            <a:ext cx="11394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1D69E51-710E-49A2-B006-D7DBBB4B656C}"/>
              </a:ext>
            </a:extLst>
          </p:cNvPr>
          <p:cNvCxnSpPr/>
          <p:nvPr/>
        </p:nvCxnSpPr>
        <p:spPr>
          <a:xfrm>
            <a:off x="605980" y="4845377"/>
            <a:ext cx="11394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7F4B76-1860-40A5-A34C-551FDB14DA89}"/>
              </a:ext>
            </a:extLst>
          </p:cNvPr>
          <p:cNvCxnSpPr/>
          <p:nvPr/>
        </p:nvCxnSpPr>
        <p:spPr>
          <a:xfrm>
            <a:off x="2507530" y="1124231"/>
            <a:ext cx="0" cy="542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C73406-27DC-410C-85F0-FB9F42651ECA}"/>
              </a:ext>
            </a:extLst>
          </p:cNvPr>
          <p:cNvSpPr txBox="1"/>
          <p:nvPr/>
        </p:nvSpPr>
        <p:spPr>
          <a:xfrm>
            <a:off x="772998" y="1792069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Application Layer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6A9513-79A4-4A0E-9FA6-213E3B147B77}"/>
              </a:ext>
            </a:extLst>
          </p:cNvPr>
          <p:cNvSpPr txBox="1"/>
          <p:nvPr/>
        </p:nvSpPr>
        <p:spPr>
          <a:xfrm>
            <a:off x="788711" y="3837265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Service Layer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0D6AF7-BAC3-4AB0-9CB8-89F00BA1DED2}"/>
              </a:ext>
            </a:extLst>
          </p:cNvPr>
          <p:cNvSpPr txBox="1"/>
          <p:nvPr/>
        </p:nvSpPr>
        <p:spPr>
          <a:xfrm>
            <a:off x="858805" y="5610556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HW Layer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F6B34CE-16BB-4B80-85FE-FCF55039CA75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3759884" y="2672366"/>
            <a:ext cx="1782003" cy="835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C2820B7-3A5B-4AB7-8AB1-9A6C45AD84A1}"/>
              </a:ext>
            </a:extLst>
          </p:cNvPr>
          <p:cNvCxnSpPr>
            <a:stCxn id="13" idx="2"/>
            <a:endCxn id="6" idx="3"/>
          </p:cNvCxnSpPr>
          <p:nvPr/>
        </p:nvCxnSpPr>
        <p:spPr>
          <a:xfrm rot="5400000">
            <a:off x="7110908" y="2598775"/>
            <a:ext cx="1297689" cy="1467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506FCFE1-EFEB-40E2-B669-85073331839F}"/>
              </a:ext>
            </a:extLst>
          </p:cNvPr>
          <p:cNvSpPr/>
          <p:nvPr/>
        </p:nvSpPr>
        <p:spPr>
          <a:xfrm>
            <a:off x="5656656" y="5357436"/>
            <a:ext cx="781576" cy="355161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INAND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D542AE8-FA6F-44A0-BF42-8C99BE102F8F}"/>
              </a:ext>
            </a:extLst>
          </p:cNvPr>
          <p:cNvCxnSpPr>
            <a:stCxn id="6" idx="2"/>
            <a:endCxn id="27" idx="0"/>
          </p:cNvCxnSpPr>
          <p:nvPr/>
        </p:nvCxnSpPr>
        <p:spPr>
          <a:xfrm flipH="1">
            <a:off x="6047444" y="4287589"/>
            <a:ext cx="1" cy="106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469EAD-40CD-4B0A-A1A9-34728EDDB543}"/>
              </a:ext>
            </a:extLst>
          </p:cNvPr>
          <p:cNvSpPr txBox="1"/>
          <p:nvPr/>
        </p:nvSpPr>
        <p:spPr>
          <a:xfrm>
            <a:off x="3013346" y="3249112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ssd</a:t>
            </a:r>
            <a:r>
              <a:rPr lang="en-US" altLang="ko-KR" dirty="0"/>
              <a:t> command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C0A5C7-95B8-41DF-8B07-1C989914E90F}"/>
              </a:ext>
            </a:extLst>
          </p:cNvPr>
          <p:cNvSpPr txBox="1"/>
          <p:nvPr/>
        </p:nvSpPr>
        <p:spPr>
          <a:xfrm>
            <a:off x="8612629" y="3249112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ssd</a:t>
            </a:r>
            <a:r>
              <a:rPr lang="en-US" altLang="ko-KR" dirty="0"/>
              <a:t> command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70FEDA-47E3-477D-8B82-E02BF0E06C54}"/>
              </a:ext>
            </a:extLst>
          </p:cNvPr>
          <p:cNvSpPr txBox="1"/>
          <p:nvPr/>
        </p:nvSpPr>
        <p:spPr>
          <a:xfrm>
            <a:off x="6047444" y="4898888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nand</a:t>
            </a:r>
            <a:r>
              <a:rPr lang="en-US" altLang="ko-KR" dirty="0"/>
              <a:t> command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FAB32-97CA-4C4B-A680-741A2E914EFD}"/>
              </a:ext>
            </a:extLst>
          </p:cNvPr>
          <p:cNvSpPr txBox="1"/>
          <p:nvPr/>
        </p:nvSpPr>
        <p:spPr>
          <a:xfrm>
            <a:off x="6278252" y="1195098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Independent rebuildable test scenario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9EE0964-71AD-44B2-95F6-532F9A6CFA0A}"/>
              </a:ext>
            </a:extLst>
          </p:cNvPr>
          <p:cNvCxnSpPr>
            <a:stCxn id="4" idx="3"/>
            <a:endCxn id="2" idx="1"/>
          </p:cNvCxnSpPr>
          <p:nvPr/>
        </p:nvCxnSpPr>
        <p:spPr>
          <a:xfrm>
            <a:off x="4914776" y="1976554"/>
            <a:ext cx="1363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3FD0247-A2F8-4F69-B43C-C881E1DF56F6}"/>
              </a:ext>
            </a:extLst>
          </p:cNvPr>
          <p:cNvSpPr txBox="1"/>
          <p:nvPr/>
        </p:nvSpPr>
        <p:spPr>
          <a:xfrm>
            <a:off x="5002809" y="1706846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shell scenario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52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</a:t>
            </a:r>
            <a:endParaRPr lang="ko-KR" altLang="en-US"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90C4DC-8AA7-46EE-81CF-F5577CE44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53" y="1219598"/>
            <a:ext cx="9895951" cy="51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23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r>
              <a:rPr lang="en-US" altLang="ko-KR" dirty="0"/>
              <a:t>(Red)</a:t>
            </a:r>
            <a:endParaRPr lang="ko-KR" altLang="en-US"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 err="1"/>
              <a:t>커밋</a:t>
            </a:r>
            <a:r>
              <a:rPr lang="en-US" altLang="ko-KR" dirty="0"/>
              <a:t>: 289d6aa62768ad593b4f198470c9ce9f7b5c0aee [289d6aa]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C8B9C2-675B-4DB7-AFA7-5BAFF2AD4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50" y="1937114"/>
            <a:ext cx="8733739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5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r>
              <a:rPr lang="en-US" altLang="ko-KR" dirty="0"/>
              <a:t>(Green)</a:t>
            </a:r>
            <a:endParaRPr lang="ko-KR" altLang="en-US"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 err="1"/>
              <a:t>커밋</a:t>
            </a:r>
            <a:r>
              <a:rPr lang="en-US" altLang="ko-KR" dirty="0"/>
              <a:t>: bf97d7907e581fa20aa8ea890286cd41e3870e5b [bf97d79]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420426-02A3-4833-914A-3AF45F14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71" y="1800812"/>
            <a:ext cx="9297698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78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r>
              <a:rPr lang="en-US" altLang="ko-KR" dirty="0"/>
              <a:t>(Refactor)</a:t>
            </a:r>
            <a:endParaRPr lang="ko-KR" altLang="en-US"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 err="1"/>
              <a:t>커밋</a:t>
            </a:r>
            <a:r>
              <a:rPr lang="en-US" altLang="ko-KR" dirty="0"/>
              <a:t>: 7f83823f53ddc39f4b850d8cc52bc38d41fc831b [7f83823]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DBBD66-CB55-4E95-BDBE-C5C606F20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61" y="2906894"/>
            <a:ext cx="6990421" cy="36409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A2C86B-5473-4CA5-982E-C5B516445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929" y="1917812"/>
            <a:ext cx="9339613" cy="25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54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  <a:r>
              <a:rPr lang="en-US" altLang="ko-KR" dirty="0"/>
              <a:t>(</a:t>
            </a:r>
            <a:r>
              <a:rPr lang="en-US" altLang="ko-KR" dirty="0" err="1"/>
              <a:t>ssd_test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 err="1"/>
              <a:t>MockNAND</a:t>
            </a:r>
            <a:r>
              <a:rPr lang="en-US" altLang="ko-KR" dirty="0"/>
              <a:t> class</a:t>
            </a:r>
            <a:r>
              <a:rPr lang="ko-KR" altLang="en-US" dirty="0"/>
              <a:t>를 활용한 </a:t>
            </a:r>
            <a:r>
              <a:rPr lang="en-US" altLang="ko-KR" dirty="0"/>
              <a:t>mocking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- </a:t>
            </a:r>
            <a:r>
              <a:rPr lang="en-US" dirty="0" err="1"/>
              <a:t>SSDTest</a:t>
            </a:r>
            <a:r>
              <a:rPr lang="ko-KR" altLang="en-US" dirty="0"/>
              <a:t> </a:t>
            </a:r>
            <a:r>
              <a:rPr lang="en-US" altLang="ko-KR" dirty="0" err="1"/>
              <a:t>TextFixture</a:t>
            </a:r>
            <a:r>
              <a:rPr lang="ko-KR" altLang="en-US" dirty="0"/>
              <a:t> 적용</a:t>
            </a:r>
            <a:endParaRPr lang="en-US" altLang="ko-KR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erase, write, read function</a:t>
            </a:r>
            <a:r>
              <a:rPr lang="ko-KR" altLang="en-US" dirty="0"/>
              <a:t>을</a:t>
            </a:r>
            <a:endParaRPr lang="en-US" altLang="ko-KR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mocking</a:t>
            </a:r>
            <a:r>
              <a:rPr lang="ko-KR" altLang="en-US" dirty="0"/>
              <a:t>를 통한 </a:t>
            </a:r>
            <a:r>
              <a:rPr lang="en-US" altLang="ko-KR" dirty="0"/>
              <a:t>unit test 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2F5CA0-7A4B-440E-B593-95C5D9899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53" y="1903448"/>
            <a:ext cx="3977243" cy="400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41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[Extract Variable] + [Extract Function]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D77833-FCD0-41EC-AF19-9016A888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47" y="2500328"/>
            <a:ext cx="5098492" cy="37438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7C7667-B114-4692-AB29-E5EA3F700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83300"/>
            <a:ext cx="4526912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7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[Introduce Parameter Object]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130398-34E1-4979-ADAA-E806482CB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018" y="1819374"/>
            <a:ext cx="7807780" cy="48698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F1310B-046A-4ABF-AE77-FF2810C81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02" y="1819374"/>
            <a:ext cx="392675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2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[Replace Magic Literal] 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9F0BB4-D8DB-4F53-AE1B-4D27F7108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2" y="1921619"/>
            <a:ext cx="5766435" cy="3314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C0F2E2-29AE-4059-99E8-ACDFF79FF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113" y="3019878"/>
            <a:ext cx="6620799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55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 err="1"/>
              <a:t>홍순열님</a:t>
            </a:r>
            <a:r>
              <a:rPr lang="en-US" altLang="ko-KR" sz="2000" dirty="0"/>
              <a:t>: </a:t>
            </a:r>
            <a:r>
              <a:rPr lang="ko-KR" altLang="en-US" sz="2000" dirty="0"/>
              <a:t>많이 부족한 제가 팀장을 맡게 되어서 걱정을 했지만 팀원들의 도움으로 프로젝트를 성공리에 완성을 하게 되었습니다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팀원분들께 다시한번 감사를 드립니다</a:t>
            </a:r>
            <a:r>
              <a:rPr lang="en-US" altLang="ko-KR" sz="2000" dirty="0"/>
              <a:t>. CRA </a:t>
            </a:r>
            <a:r>
              <a:rPr lang="ko-KR" altLang="en-US" sz="2000" dirty="0"/>
              <a:t>교육을 통해서 </a:t>
            </a:r>
            <a:r>
              <a:rPr lang="en-US" altLang="ko-KR" sz="2000" dirty="0"/>
              <a:t>TDD &amp; Clean code</a:t>
            </a:r>
            <a:r>
              <a:rPr lang="ko-KR" altLang="en-US" sz="2000" dirty="0"/>
              <a:t>의 중요성을 다시한번 느낄 수 있는 소중한 시간 이였던 것 같습니다</a:t>
            </a:r>
            <a:r>
              <a:rPr lang="en-US" altLang="ko-KR" sz="2000" dirty="0"/>
              <a:t>.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/>
              <a:t>송태영님</a:t>
            </a:r>
            <a:r>
              <a:rPr lang="en-US" altLang="ko-KR" sz="2000" dirty="0"/>
              <a:t>: 2</a:t>
            </a:r>
            <a:r>
              <a:rPr lang="ko-KR" altLang="en-US" sz="2000" dirty="0"/>
              <a:t>주간 배운 이론들을 </a:t>
            </a:r>
            <a:r>
              <a:rPr lang="en-US" altLang="ko-KR" sz="2000" dirty="0"/>
              <a:t>1</a:t>
            </a:r>
            <a:r>
              <a:rPr lang="ko-KR" altLang="en-US" sz="2000" dirty="0"/>
              <a:t>주간의 팀프로젝트로 실습 할 수 있어서 더 기억에 많이 남는 교육인 것 같습니다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좋은 팀원분들을 만나서 실습 잘 진행할 수 있었고</a:t>
            </a:r>
            <a:r>
              <a:rPr lang="en-US" altLang="ko-KR" sz="2000" dirty="0"/>
              <a:t>, </a:t>
            </a:r>
            <a:r>
              <a:rPr lang="ko-KR" altLang="en-US" sz="2000" dirty="0"/>
              <a:t>현업에 돌아가서도 적용해보도록 노력하겠습니다</a:t>
            </a:r>
            <a:r>
              <a:rPr lang="en-US" altLang="ko-KR" sz="2000" dirty="0"/>
              <a:t>.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 err="1"/>
              <a:t>조훈희님</a:t>
            </a:r>
            <a:r>
              <a:rPr lang="en-US" altLang="ko-KR" sz="2000" dirty="0"/>
              <a:t>: </a:t>
            </a:r>
            <a:r>
              <a:rPr lang="ko-KR" altLang="en-US" sz="2000" dirty="0"/>
              <a:t>코드 </a:t>
            </a:r>
            <a:r>
              <a:rPr lang="ko-KR" altLang="en-US" sz="2000" dirty="0" err="1"/>
              <a:t>리펙토링</a:t>
            </a:r>
            <a:r>
              <a:rPr lang="ko-KR" altLang="en-US" sz="2000" dirty="0"/>
              <a:t> 과 </a:t>
            </a:r>
            <a:r>
              <a:rPr lang="en-US" altLang="ko-KR" sz="2000" dirty="0"/>
              <a:t>TDD</a:t>
            </a:r>
            <a:r>
              <a:rPr lang="ko-KR" altLang="en-US" sz="2000" dirty="0"/>
              <a:t>의 이론은 물론이고 충분한 실습까지 할 수 있어서</a:t>
            </a:r>
            <a:r>
              <a:rPr lang="en-US" altLang="ko-KR" sz="2000" dirty="0"/>
              <a:t>, </a:t>
            </a:r>
            <a:r>
              <a:rPr lang="ko-KR" altLang="en-US" sz="2000" dirty="0"/>
              <a:t>현업으로 돌아가면 많이 도움이 될 것이라고 생각합니다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같이 고생해주신 팀원들에게 감사드립니다</a:t>
            </a:r>
            <a:r>
              <a:rPr lang="en-US" altLang="ko-KR" sz="2000" dirty="0"/>
              <a:t>!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/>
              <a:t>권현준님</a:t>
            </a:r>
            <a:r>
              <a:rPr lang="en-US" altLang="ko-KR" sz="2000" dirty="0"/>
              <a:t>: 2</a:t>
            </a:r>
            <a:r>
              <a:rPr lang="ko-KR" altLang="en-US" sz="2000" dirty="0"/>
              <a:t>주간 </a:t>
            </a:r>
            <a:r>
              <a:rPr lang="en-US" altLang="ko-KR" sz="2000" dirty="0"/>
              <a:t>TDD</a:t>
            </a:r>
            <a:r>
              <a:rPr lang="ko-KR" altLang="en-US" sz="2000" dirty="0"/>
              <a:t>에 대해서 배우고 실습도 해서 즐거웠습니다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팀 프로젝트에서는 같이 협력해준 팀원들에게도 정말 감사드립니다</a:t>
            </a:r>
            <a:r>
              <a:rPr lang="en-US" altLang="ko-KR" sz="2000" dirty="0"/>
              <a:t>. </a:t>
            </a:r>
            <a:r>
              <a:rPr lang="ko-KR" altLang="en-US" sz="2000" dirty="0"/>
              <a:t>현업 돌아가서도 배웠던 내용을 바탕으로 더욱 더 즐거운 현업이 되길 기대합니다</a:t>
            </a:r>
            <a:r>
              <a:rPr lang="en-US" altLang="ko-KR" sz="2000"/>
              <a:t>.</a:t>
            </a:r>
            <a:endParaRPr lang="en-US" altLang="ko-KR" sz="20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715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Contents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조원 소개 및 역할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기능 구현 소개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TDD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Mocking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소감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조원 소개 및 역할</a:t>
            </a:r>
            <a:endParaRPr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76AA53C-6BC0-47C4-AA37-1B1E262F6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260272"/>
              </p:ext>
            </p:extLst>
          </p:nvPr>
        </p:nvGraphicFramePr>
        <p:xfrm>
          <a:off x="683968" y="1801169"/>
          <a:ext cx="10166284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088">
                  <a:extLst>
                    <a:ext uri="{9D8B030D-6E8A-4147-A177-3AD203B41FA5}">
                      <a16:colId xmlns:a16="http://schemas.microsoft.com/office/drawing/2014/main" val="3257858089"/>
                    </a:ext>
                  </a:extLst>
                </a:gridCol>
                <a:gridCol w="3280528">
                  <a:extLst>
                    <a:ext uri="{9D8B030D-6E8A-4147-A177-3AD203B41FA5}">
                      <a16:colId xmlns:a16="http://schemas.microsoft.com/office/drawing/2014/main" val="4199185475"/>
                    </a:ext>
                  </a:extLst>
                </a:gridCol>
                <a:gridCol w="3271101">
                  <a:extLst>
                    <a:ext uri="{9D8B030D-6E8A-4147-A177-3AD203B41FA5}">
                      <a16:colId xmlns:a16="http://schemas.microsoft.com/office/drawing/2014/main" val="288742277"/>
                    </a:ext>
                  </a:extLst>
                </a:gridCol>
                <a:gridCol w="2309567">
                  <a:extLst>
                    <a:ext uri="{9D8B030D-6E8A-4147-A177-3AD203B41FA5}">
                      <a16:colId xmlns:a16="http://schemas.microsoft.com/office/drawing/2014/main" val="116772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Member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Feature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Refactoring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Unit test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2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홍순열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ssd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write</a:t>
                      </a:r>
                      <a:r>
                        <a:rPr lang="ko-KR" altLang="en-US" sz="1600" dirty="0"/>
                        <a:t> 구현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ssd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fullread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fullwrite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runner</a:t>
                      </a:r>
                      <a:r>
                        <a:rPr lang="ko-KR" altLang="en-US" sz="1600" dirty="0"/>
                        <a:t>를 통한 </a:t>
                      </a:r>
                      <a:r>
                        <a:rPr lang="en-US" altLang="ko-KR" sz="1600" dirty="0"/>
                        <a:t>shell script </a:t>
                      </a:r>
                      <a:r>
                        <a:rPr lang="ko-KR" altLang="en-US" sz="1600" dirty="0"/>
                        <a:t>동작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Input data validation </a:t>
                      </a:r>
                      <a:r>
                        <a:rPr lang="ko-KR" altLang="en-US" sz="1600" dirty="0"/>
                        <a:t>추가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 err="1"/>
                        <a:t>ssd</a:t>
                      </a:r>
                      <a:r>
                        <a:rPr lang="en-US" altLang="ko-KR" sz="1600" dirty="0"/>
                        <a:t> command make function </a:t>
                      </a:r>
                      <a:r>
                        <a:rPr lang="ko-KR" altLang="en-US" sz="1600" dirty="0"/>
                        <a:t>분리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sdd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write/</a:t>
                      </a:r>
                      <a:r>
                        <a:rPr lang="en-US" altLang="ko-KR" sz="1600" dirty="0" err="1"/>
                        <a:t>fullread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fullwrite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54726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송태영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nand</a:t>
                      </a:r>
                      <a:r>
                        <a:rPr lang="en-US" altLang="ko-KR" sz="1600" dirty="0"/>
                        <a:t> write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shell read, write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 err="1"/>
                        <a:t>sdd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erase,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 err="1"/>
                        <a:t>erase_range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 err="1"/>
                        <a:t>ssd</a:t>
                      </a:r>
                      <a:r>
                        <a:rPr lang="en-US" altLang="ko-KR" sz="1600" dirty="0"/>
                        <a:t> buffer, flush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nand</a:t>
                      </a:r>
                      <a:r>
                        <a:rPr lang="en-US" altLang="ko-KR" sz="1600" dirty="0"/>
                        <a:t> write function </a:t>
                      </a:r>
                      <a:r>
                        <a:rPr lang="ko-KR" altLang="en-US" sz="1600" dirty="0"/>
                        <a:t>분리</a:t>
                      </a:r>
                      <a:endParaRPr lang="en-US" altLang="ko-KR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nand</a:t>
                      </a:r>
                      <a:r>
                        <a:rPr lang="en-US" altLang="ko-KR" sz="1600" dirty="0"/>
                        <a:t> read/write test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554253"/>
                  </a:ext>
                </a:extLst>
              </a:tr>
              <a:tr h="1811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조훈희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nand</a:t>
                      </a:r>
                      <a:r>
                        <a:rPr lang="en-US" altLang="ko-KR" sz="1600" dirty="0"/>
                        <a:t> read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shell/</a:t>
                      </a:r>
                      <a:r>
                        <a:rPr lang="en-US" altLang="ko-KR" sz="1600" dirty="0" err="1"/>
                        <a:t>ssd</a:t>
                      </a:r>
                      <a:r>
                        <a:rPr lang="en-US" altLang="ko-KR" sz="1600" dirty="0"/>
                        <a:t> main skeleton </a:t>
                      </a:r>
                      <a:r>
                        <a:rPr lang="ko-KR" altLang="en-US" sz="1600" dirty="0"/>
                        <a:t>작성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testapp1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Logger </a:t>
                      </a:r>
                      <a:r>
                        <a:rPr lang="ko-KR" altLang="en-US" sz="16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command pattern </a:t>
                      </a:r>
                      <a:r>
                        <a:rPr lang="ko-KR" altLang="en-US" sz="1600" dirty="0"/>
                        <a:t>적용 </a:t>
                      </a:r>
                      <a:r>
                        <a:rPr lang="en-US" altLang="ko-KR" sz="1600" dirty="0"/>
                        <a:t>in SSD</a:t>
                      </a:r>
                    </a:p>
                    <a:p>
                      <a:pPr latinLnBrk="1"/>
                      <a:r>
                        <a:rPr lang="en-US" altLang="ko-KR" sz="1600" dirty="0"/>
                        <a:t>header </a:t>
                      </a:r>
                      <a:r>
                        <a:rPr lang="ko-KR" altLang="en-US" sz="1600" dirty="0"/>
                        <a:t>분리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nand</a:t>
                      </a:r>
                      <a:r>
                        <a:rPr lang="en-US" altLang="ko-KR" sz="1600" dirty="0"/>
                        <a:t> read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33564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권현준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ssd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read</a:t>
                      </a:r>
                      <a:r>
                        <a:rPr lang="ko-KR" altLang="en-US" sz="1600" dirty="0"/>
                        <a:t> 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testapp2 </a:t>
                      </a:r>
                      <a:r>
                        <a:rPr lang="ko-KR" altLang="en-US" sz="1600" dirty="0"/>
                        <a:t>구현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 err="1"/>
                        <a:t>testshell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script</a:t>
                      </a:r>
                      <a:r>
                        <a:rPr lang="ko-KR" altLang="en-US" sz="1600" dirty="0"/>
                        <a:t> 프로젝트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상수와 </a:t>
                      </a:r>
                      <a:r>
                        <a:rPr lang="ko-KR" altLang="en-US" sz="1600" dirty="0" err="1"/>
                        <a:t>변수등을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ssd.hpp </a:t>
                      </a:r>
                      <a:r>
                        <a:rPr lang="ko-KR" altLang="en-US" sz="1600" dirty="0"/>
                        <a:t>파일로 분리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sdd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read/</a:t>
                      </a:r>
                      <a:r>
                        <a:rPr lang="en-US" altLang="ko-KR" sz="1600" dirty="0" err="1"/>
                        <a:t>fullread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test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8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56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팀 그라운드 룰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출근</a:t>
            </a:r>
            <a:r>
              <a:rPr lang="en-US" altLang="ko-KR" sz="2400" dirty="0"/>
              <a:t>/</a:t>
            </a:r>
            <a:r>
              <a:rPr lang="ko-KR" altLang="en-US" sz="2400" dirty="0"/>
              <a:t>퇴근에 매일 인사하기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리뷰 시 </a:t>
            </a:r>
            <a:r>
              <a:rPr lang="en-US" altLang="ko-KR" sz="2400" dirty="0"/>
              <a:t>comment</a:t>
            </a:r>
            <a:r>
              <a:rPr lang="ko-KR" altLang="en-US" sz="2400" dirty="0"/>
              <a:t>는 최소 </a:t>
            </a:r>
            <a:r>
              <a:rPr lang="en-US" altLang="ko-KR" sz="2400" dirty="0"/>
              <a:t>20</a:t>
            </a:r>
            <a:r>
              <a:rPr lang="ko-KR" altLang="en-US" sz="2400" dirty="0"/>
              <a:t>자 이상 남기기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퇴근은 다 같이 하기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4. Verify </a:t>
            </a:r>
            <a:r>
              <a:rPr lang="ko-KR" altLang="en-US" sz="2400" dirty="0"/>
              <a:t>실패 시 디버깅 같이 해주기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5. Indent </a:t>
            </a:r>
            <a:r>
              <a:rPr lang="ko-KR" altLang="en-US" sz="2400" dirty="0"/>
              <a:t>통일하기</a:t>
            </a:r>
            <a:r>
              <a:rPr lang="en-US" altLang="ko-KR" sz="2400" dirty="0"/>
              <a:t>: Tab</a:t>
            </a:r>
            <a:r>
              <a:rPr lang="ko-KR" altLang="en-US" sz="2400" dirty="0"/>
              <a:t>으로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6. PR</a:t>
            </a:r>
            <a:r>
              <a:rPr lang="ko-KR" altLang="en-US" sz="2400" dirty="0"/>
              <a:t>당 </a:t>
            </a:r>
            <a:r>
              <a:rPr lang="en-US" altLang="ko-KR" sz="2400" dirty="0"/>
              <a:t>commit </a:t>
            </a:r>
            <a:r>
              <a:rPr lang="ko-KR" altLang="en-US" sz="2400" dirty="0"/>
              <a:t>최대 </a:t>
            </a:r>
            <a:r>
              <a:rPr lang="en-US" altLang="ko-KR" sz="2400" dirty="0"/>
              <a:t>4</a:t>
            </a:r>
            <a:r>
              <a:rPr lang="ko-KR" altLang="en-US" sz="2400" dirty="0"/>
              <a:t>개로 제한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7. "</a:t>
            </a:r>
            <a:r>
              <a:rPr lang="ko-KR" altLang="en-US" sz="2400" dirty="0"/>
              <a:t>신규기능</a:t>
            </a:r>
            <a:r>
              <a:rPr lang="en-US" altLang="ko-KR" sz="2400" dirty="0"/>
              <a:t>" PR</a:t>
            </a:r>
            <a:r>
              <a:rPr lang="ko-KR" altLang="en-US" sz="2400" dirty="0"/>
              <a:t>요청 시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Unittest</a:t>
            </a:r>
            <a:r>
              <a:rPr lang="en-US" altLang="ko-KR" sz="2400" dirty="0"/>
              <a:t> </a:t>
            </a:r>
            <a:r>
              <a:rPr lang="ko-KR" altLang="en-US" sz="2400" dirty="0"/>
              <a:t>추가 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8. </a:t>
            </a:r>
            <a:r>
              <a:rPr lang="en-US" altLang="ko-KR" sz="2400" dirty="0" err="1"/>
              <a:t>GItHub</a:t>
            </a:r>
            <a:r>
              <a:rPr lang="en-US" altLang="ko-KR" sz="2400" dirty="0"/>
              <a:t> Issue Tracker </a:t>
            </a:r>
            <a:r>
              <a:rPr lang="ko-KR" altLang="en-US" sz="2400" dirty="0"/>
              <a:t>활용하여 </a:t>
            </a:r>
            <a:r>
              <a:rPr lang="en-US" altLang="ko-KR" sz="2400" dirty="0"/>
              <a:t>Issue </a:t>
            </a:r>
            <a:r>
              <a:rPr lang="ko-KR" altLang="en-US" sz="2400" dirty="0"/>
              <a:t>올리기 </a:t>
            </a:r>
            <a:r>
              <a:rPr lang="en-US" altLang="ko-KR" sz="2400" dirty="0"/>
              <a:t>(</a:t>
            </a:r>
            <a:r>
              <a:rPr lang="ko-KR" altLang="en-US" sz="2400" dirty="0"/>
              <a:t>구두는 지양</a:t>
            </a:r>
            <a:r>
              <a:rPr lang="en-US" altLang="ko-KR" sz="2400" dirty="0"/>
              <a:t>)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9. </a:t>
            </a:r>
            <a:r>
              <a:rPr lang="ko-KR" altLang="en-US" sz="2400" dirty="0"/>
              <a:t>프로젝트 끝나는 날 점심 회식 진행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10. Reviewer</a:t>
            </a:r>
            <a:r>
              <a:rPr lang="ko-KR" altLang="en-US" sz="2400" dirty="0"/>
              <a:t>는 최소 두 명 이상 적용하기</a:t>
            </a:r>
            <a:endParaRPr lang="en-US" altLang="ko-KR" sz="24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11. using namespace std </a:t>
            </a:r>
            <a:r>
              <a:rPr lang="ko-KR" altLang="en-US" sz="2400" dirty="0"/>
              <a:t>사용하지 않고</a:t>
            </a:r>
            <a:r>
              <a:rPr lang="en-US" altLang="ko-KR" sz="2400" dirty="0"/>
              <a:t>, </a:t>
            </a:r>
            <a:r>
              <a:rPr lang="ko-KR" altLang="en-US" sz="2400" dirty="0"/>
              <a:t>명시적으로 항상 </a:t>
            </a:r>
            <a:r>
              <a:rPr lang="en-US" altLang="ko-KR" sz="2400" dirty="0"/>
              <a:t>std::</a:t>
            </a:r>
            <a:r>
              <a:rPr lang="ko-KR" altLang="en-US" sz="2400" dirty="0"/>
              <a:t>를 사용해 호출한다</a:t>
            </a:r>
          </a:p>
        </p:txBody>
      </p:sp>
    </p:spTree>
    <p:extLst>
      <p:ext uri="{BB962C8B-B14F-4D97-AF65-F5344CB8AC3E}">
        <p14:creationId xmlns:p14="http://schemas.microsoft.com/office/powerpoint/2010/main" val="423636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요구사항</a:t>
            </a:r>
            <a:r>
              <a:rPr lang="en-US" altLang="ko-KR" dirty="0"/>
              <a:t>(</a:t>
            </a:r>
            <a:r>
              <a:rPr lang="ko-KR" altLang="en-US" dirty="0"/>
              <a:t>가상 </a:t>
            </a:r>
            <a:r>
              <a:rPr lang="en-US" altLang="ko-KR" dirty="0"/>
              <a:t>SSD)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altLang="ko-KR" sz="2400" dirty="0"/>
              <a:t>Read </a:t>
            </a:r>
            <a:r>
              <a:rPr lang="ko-KR" altLang="en-US" sz="2400" dirty="0"/>
              <a:t>명령어와 </a:t>
            </a:r>
            <a:r>
              <a:rPr lang="en-US" altLang="ko-KR" sz="2400" dirty="0"/>
              <a:t>Write </a:t>
            </a:r>
            <a:r>
              <a:rPr lang="ko-KR" altLang="en-US" sz="2400" dirty="0"/>
              <a:t>명령어 존재</a:t>
            </a:r>
            <a:endParaRPr lang="en-US" altLang="ko-KR" sz="2000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altLang="ko-KR" sz="2400" dirty="0"/>
              <a:t>LBA</a:t>
            </a:r>
            <a:r>
              <a:rPr lang="ko-KR" altLang="en-US" sz="2400" dirty="0"/>
              <a:t> 단위는 </a:t>
            </a:r>
            <a:r>
              <a:rPr lang="en-US" altLang="ko-KR" sz="2400" dirty="0"/>
              <a:t>4 Byte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altLang="ko-KR" sz="2400" dirty="0"/>
              <a:t>LBA 0 ~ 99 </a:t>
            </a:r>
            <a:r>
              <a:rPr lang="ko-KR" altLang="en-US" sz="2400" dirty="0"/>
              <a:t>까지 </a:t>
            </a:r>
            <a:r>
              <a:rPr lang="en-US" altLang="ko-KR" sz="2400" dirty="0"/>
              <a:t>100 </a:t>
            </a:r>
            <a:r>
              <a:rPr lang="ko-KR" altLang="en-US" sz="2400" dirty="0"/>
              <a:t>칸을 저장할 수 있다</a:t>
            </a:r>
            <a:r>
              <a:rPr lang="en-US" altLang="ko-KR" sz="2400" dirty="0"/>
              <a:t>.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en-US" altLang="ko-KR" sz="1500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en-US" altLang="ko-KR" sz="1500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en-US" altLang="ko-KR" sz="1500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en-US" altLang="ko-KR" sz="1500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en-US" altLang="ko-KR" sz="1500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en-US" altLang="ko-KR" sz="1500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en-US" altLang="ko-KR" sz="15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5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800" dirty="0"/>
              <a:t>데이터범위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500" dirty="0"/>
              <a:t> • LBA : 0 ~ 99, 10</a:t>
            </a:r>
            <a:r>
              <a:rPr lang="ko-KR" altLang="en-US" sz="1500" dirty="0"/>
              <a:t>진수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500" dirty="0"/>
              <a:t> • </a:t>
            </a:r>
            <a:r>
              <a:rPr lang="ko-KR" altLang="en-US" sz="1500" dirty="0"/>
              <a:t>값</a:t>
            </a:r>
            <a:r>
              <a:rPr lang="en-US" altLang="ko-KR" sz="1500" dirty="0"/>
              <a:t>: </a:t>
            </a:r>
            <a:r>
              <a:rPr lang="ko-KR" altLang="en-US" sz="1500" dirty="0"/>
              <a:t>항상 </a:t>
            </a:r>
            <a:r>
              <a:rPr lang="en-US" altLang="ko-KR" sz="1500" dirty="0"/>
              <a:t>0x</a:t>
            </a:r>
            <a:r>
              <a:rPr lang="ko-KR" altLang="en-US" sz="1500" dirty="0"/>
              <a:t>가 붙으며 </a:t>
            </a:r>
            <a:r>
              <a:rPr lang="en-US" altLang="ko-KR" sz="1500" dirty="0"/>
              <a:t>10 </a:t>
            </a:r>
            <a:r>
              <a:rPr lang="ko-KR" altLang="en-US" sz="1500" dirty="0"/>
              <a:t>글자로 표기한다</a:t>
            </a:r>
            <a:r>
              <a:rPr lang="en-US" altLang="ko-KR" sz="1500" dirty="0"/>
              <a:t>. ( 0x00000000  ~  0xFFFFFFFF )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800" dirty="0"/>
              <a:t>Read </a:t>
            </a:r>
            <a:r>
              <a:rPr lang="ko-KR" altLang="en-US" sz="1800" dirty="0"/>
              <a:t>명령어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500" dirty="0"/>
              <a:t> • </a:t>
            </a:r>
            <a:r>
              <a:rPr lang="en-US" altLang="ko-KR" sz="1500" dirty="0" err="1"/>
              <a:t>ssd</a:t>
            </a:r>
            <a:r>
              <a:rPr lang="en-US" altLang="ko-KR" sz="1500" dirty="0"/>
              <a:t>  R  [LBA]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500" dirty="0"/>
              <a:t> • result.txt </a:t>
            </a:r>
            <a:r>
              <a:rPr lang="ko-KR" altLang="en-US" sz="1500" dirty="0"/>
              <a:t>에 읽은 값이 적힌다</a:t>
            </a:r>
            <a:r>
              <a:rPr lang="en-US" altLang="ko-KR" sz="1500" dirty="0"/>
              <a:t>. (</a:t>
            </a:r>
            <a:r>
              <a:rPr lang="ko-KR" altLang="en-US" sz="1500" dirty="0"/>
              <a:t>기존 데이터는 사라진다</a:t>
            </a:r>
            <a:r>
              <a:rPr lang="en-US" altLang="ko-KR" sz="1500" dirty="0"/>
              <a:t>.)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500" dirty="0"/>
              <a:t> • </a:t>
            </a:r>
            <a:r>
              <a:rPr lang="ko-KR" altLang="en-US" sz="1500" dirty="0"/>
              <a:t>한번도 안 적은 곳은</a:t>
            </a:r>
            <a:r>
              <a:rPr lang="en-US" altLang="ko-KR" sz="1500" dirty="0"/>
              <a:t>0x00000000 </a:t>
            </a:r>
            <a:r>
              <a:rPr lang="ko-KR" altLang="en-US" sz="1500" dirty="0"/>
              <a:t>으로 읽힌다</a:t>
            </a:r>
            <a:r>
              <a:rPr lang="en-US" altLang="ko-KR" sz="1500" dirty="0"/>
              <a:t>.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800" dirty="0"/>
              <a:t>Write </a:t>
            </a:r>
            <a:r>
              <a:rPr lang="ko-KR" altLang="en-US" sz="1800" dirty="0"/>
              <a:t>명령어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500" dirty="0"/>
              <a:t> • </a:t>
            </a:r>
            <a:r>
              <a:rPr lang="en-US" altLang="ko-KR" sz="1500" dirty="0" err="1"/>
              <a:t>ssd</a:t>
            </a:r>
            <a:r>
              <a:rPr lang="en-US" altLang="ko-KR" sz="1500" dirty="0"/>
              <a:t>  W  [LBA]  [</a:t>
            </a:r>
            <a:r>
              <a:rPr lang="ko-KR" altLang="en-US" sz="1500" dirty="0"/>
              <a:t>값</a:t>
            </a:r>
            <a:r>
              <a:rPr lang="en-US" altLang="ko-KR" sz="1500" dirty="0"/>
              <a:t>]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500" dirty="0"/>
              <a:t> • nand.txt </a:t>
            </a:r>
            <a:r>
              <a:rPr lang="ko-KR" altLang="en-US" sz="1500" dirty="0"/>
              <a:t>에 저장한 값이 기록된다</a:t>
            </a:r>
            <a:r>
              <a:rPr lang="en-US" altLang="ko-KR" sz="1500" dirty="0"/>
              <a:t>.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ko-KR" altLang="en-US" sz="24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8784736-4173-4622-A0EA-0F8610D16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02374"/>
              </p:ext>
            </p:extLst>
          </p:nvPr>
        </p:nvGraphicFramePr>
        <p:xfrm>
          <a:off x="853648" y="2433110"/>
          <a:ext cx="974208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346">
                  <a:extLst>
                    <a:ext uri="{9D8B030D-6E8A-4147-A177-3AD203B41FA5}">
                      <a16:colId xmlns:a16="http://schemas.microsoft.com/office/drawing/2014/main" val="660506129"/>
                    </a:ext>
                  </a:extLst>
                </a:gridCol>
                <a:gridCol w="2432116">
                  <a:extLst>
                    <a:ext uri="{9D8B030D-6E8A-4147-A177-3AD203B41FA5}">
                      <a16:colId xmlns:a16="http://schemas.microsoft.com/office/drawing/2014/main" val="1776964422"/>
                    </a:ext>
                  </a:extLst>
                </a:gridCol>
                <a:gridCol w="5844618">
                  <a:extLst>
                    <a:ext uri="{9D8B030D-6E8A-4147-A177-3AD203B41FA5}">
                      <a16:colId xmlns:a16="http://schemas.microsoft.com/office/drawing/2014/main" val="2607017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Feature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0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</a:t>
                      </a:r>
                      <a:r>
                        <a:rPr lang="en-US" altLang="ko-KR" dirty="0"/>
                        <a:t> R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result.txt </a:t>
                      </a:r>
                      <a:r>
                        <a:rPr lang="ko-KR" altLang="en-US" dirty="0"/>
                        <a:t>파일 내용이 교체 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9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</a:t>
                      </a:r>
                      <a:r>
                        <a:rPr lang="en-US" altLang="ko-KR" dirty="0"/>
                        <a:t> W 3 0x1298CDEF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result.txt </a:t>
                      </a:r>
                      <a:r>
                        <a:rPr lang="ko-KR" altLang="en-US" dirty="0"/>
                        <a:t>파일 건드리지 않음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• Write</a:t>
                      </a:r>
                      <a:r>
                        <a:rPr lang="ko-KR" altLang="en-US" dirty="0"/>
                        <a:t>는 내부적으로 기록만 수행한다</a:t>
                      </a:r>
                      <a:r>
                        <a:rPr lang="en-US" altLang="ko-KR" dirty="0"/>
                        <a:t>.(nand.txt</a:t>
                      </a:r>
                      <a:r>
                        <a:rPr lang="ko-KR" altLang="en-US" dirty="0"/>
                        <a:t>에 저장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10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41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요구사항</a:t>
            </a:r>
            <a:r>
              <a:rPr lang="en-US" altLang="ko-KR" dirty="0"/>
              <a:t>(Test Shell Application)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Shell </a:t>
            </a:r>
            <a:r>
              <a:rPr lang="ko-KR" altLang="en-US" sz="2400" dirty="0"/>
              <a:t>이 동작하여 사용자 입력을 받는다</a:t>
            </a:r>
            <a:r>
              <a:rPr lang="en-US" altLang="ko-KR" sz="2400" dirty="0"/>
              <a:t>.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600" dirty="0"/>
              <a:t>기능 </a:t>
            </a:r>
            <a:r>
              <a:rPr lang="ko-KR" altLang="en-US" sz="1600" dirty="0" err="1"/>
              <a:t>구현시</a:t>
            </a:r>
            <a:r>
              <a:rPr lang="ko-KR" altLang="en-US" sz="1600" dirty="0"/>
              <a:t> 유의사항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입력 받은 매개변수가 유효성 검사수행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600" dirty="0"/>
              <a:t> • </a:t>
            </a:r>
            <a:r>
              <a:rPr lang="ko-KR" altLang="en-US" sz="1600" dirty="0"/>
              <a:t>파라미터의</a:t>
            </a:r>
            <a:r>
              <a:rPr lang="en-US" altLang="ko-KR" sz="1600" dirty="0"/>
              <a:t>Format</a:t>
            </a:r>
            <a:r>
              <a:rPr lang="ko-KR" altLang="en-US" sz="1600" dirty="0"/>
              <a:t>이 정확해야 함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600" dirty="0"/>
              <a:t> • LBA </a:t>
            </a:r>
            <a:r>
              <a:rPr lang="ko-KR" altLang="en-US" sz="1600" dirty="0"/>
              <a:t>범위는 </a:t>
            </a:r>
            <a:r>
              <a:rPr lang="en-US" altLang="ko-KR" sz="1600" dirty="0"/>
              <a:t>0 ~ 99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600" dirty="0"/>
              <a:t> • A ~ F, 0 ~ 9 </a:t>
            </a:r>
            <a:r>
              <a:rPr lang="ko-KR" altLang="en-US" sz="1600" dirty="0"/>
              <a:t>까지 숫자 범위만 허용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600" dirty="0"/>
              <a:t>• </a:t>
            </a:r>
            <a:r>
              <a:rPr lang="ko-KR" altLang="en-US" sz="1600" dirty="0"/>
              <a:t>없는 명령어를 수행하는 경우</a:t>
            </a:r>
            <a:r>
              <a:rPr lang="en-US" altLang="ko-KR" sz="1600" dirty="0"/>
              <a:t>"INVALID COMMAND" </a:t>
            </a:r>
            <a:r>
              <a:rPr lang="ko-KR" altLang="en-US" sz="1600" dirty="0"/>
              <a:t>을 출력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600" dirty="0"/>
              <a:t> • </a:t>
            </a:r>
            <a:r>
              <a:rPr lang="ko-KR" altLang="en-US" sz="1600" dirty="0"/>
              <a:t>어떠한 명령어를 입력하더라도 </a:t>
            </a:r>
            <a:r>
              <a:rPr lang="en-US" altLang="ko-KR" sz="1600" dirty="0"/>
              <a:t>segment fault</a:t>
            </a:r>
            <a:r>
              <a:rPr lang="ko-KR" altLang="en-US" sz="1600" dirty="0"/>
              <a:t>가 나오면 안된다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7E577A8B-4231-4F34-B27D-F5A025559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67401"/>
              </p:ext>
            </p:extLst>
          </p:nvPr>
        </p:nvGraphicFramePr>
        <p:xfrm>
          <a:off x="867266" y="1744954"/>
          <a:ext cx="9558735" cy="26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001">
                  <a:extLst>
                    <a:ext uri="{9D8B030D-6E8A-4147-A177-3AD203B41FA5}">
                      <a16:colId xmlns:a16="http://schemas.microsoft.com/office/drawing/2014/main" val="660506129"/>
                    </a:ext>
                  </a:extLst>
                </a:gridCol>
                <a:gridCol w="2432116">
                  <a:extLst>
                    <a:ext uri="{9D8B030D-6E8A-4147-A177-3AD203B41FA5}">
                      <a16:colId xmlns:a16="http://schemas.microsoft.com/office/drawing/2014/main" val="1776964422"/>
                    </a:ext>
                  </a:extLst>
                </a:gridCol>
                <a:gridCol w="5844618">
                  <a:extLst>
                    <a:ext uri="{9D8B030D-6E8A-4147-A177-3AD203B41FA5}">
                      <a16:colId xmlns:a16="http://schemas.microsoft.com/office/drawing/2014/main" val="2607017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0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en-US" altLang="ko-KR" dirty="0" err="1"/>
                        <a:t>ssd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명령어를 이용해서 </a:t>
                      </a:r>
                      <a:r>
                        <a:rPr lang="en-US" altLang="ko-KR" dirty="0"/>
                        <a:t>result.txt </a:t>
                      </a:r>
                      <a:r>
                        <a:rPr lang="ko-KR" altLang="en-US" dirty="0"/>
                        <a:t>에 적힌 결과를 화면에 출력한다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90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write 3 0xAAAABBBB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en-US" altLang="ko-KR" dirty="0" err="1"/>
                        <a:t>ssd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명령어를 이용해서 </a:t>
                      </a:r>
                      <a:r>
                        <a:rPr lang="en-US" altLang="ko-KR" dirty="0"/>
                        <a:t>nand.txt</a:t>
                      </a:r>
                      <a:r>
                        <a:rPr lang="ko-KR" altLang="en-US" dirty="0"/>
                        <a:t>에 저장한다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10537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Shell </a:t>
                      </a:r>
                      <a:r>
                        <a:rPr lang="ko-KR" altLang="en-US" dirty="0"/>
                        <a:t>이 종료된다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459290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help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Help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ko-KR" altLang="en-US" dirty="0"/>
                        <a:t>각 명령어당 사용방법을 출력한다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81499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fullwrite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fullwrite</a:t>
                      </a:r>
                      <a:r>
                        <a:rPr lang="en-US" altLang="ko-KR" dirty="0"/>
                        <a:t> 0xABCDFFFF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LBA 0 </a:t>
                      </a:r>
                      <a:r>
                        <a:rPr lang="ko-KR" altLang="en-US" dirty="0"/>
                        <a:t>번부터 </a:t>
                      </a:r>
                      <a:r>
                        <a:rPr lang="en-US" altLang="ko-KR" dirty="0"/>
                        <a:t>99 </a:t>
                      </a:r>
                      <a:r>
                        <a:rPr lang="ko-KR" altLang="en-US" dirty="0"/>
                        <a:t>번 까지 </a:t>
                      </a:r>
                      <a:r>
                        <a:rPr lang="en-US" altLang="ko-KR" dirty="0"/>
                        <a:t>Write</a:t>
                      </a:r>
                      <a:r>
                        <a:rPr lang="ko-KR" altLang="en-US" dirty="0"/>
                        <a:t>를 수행한다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en-US" altLang="ko-KR" dirty="0" err="1"/>
                        <a:t>ssd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전체에 값이 써진다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4468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fullread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fullread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LBA 0 </a:t>
                      </a:r>
                      <a:r>
                        <a:rPr lang="ko-KR" altLang="en-US" dirty="0"/>
                        <a:t>번부터 </a:t>
                      </a:r>
                      <a:r>
                        <a:rPr lang="en-US" altLang="ko-KR" dirty="0"/>
                        <a:t>99 </a:t>
                      </a:r>
                      <a:r>
                        <a:rPr lang="ko-KR" altLang="en-US" dirty="0"/>
                        <a:t>번 까지 </a:t>
                      </a:r>
                      <a:r>
                        <a:rPr lang="en-US" altLang="ko-KR" dirty="0"/>
                        <a:t>Read</a:t>
                      </a:r>
                      <a:r>
                        <a:rPr lang="ko-KR" altLang="en-US" dirty="0"/>
                        <a:t>를 수행한다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en-US" altLang="ko-KR" dirty="0" err="1"/>
                        <a:t>ssd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전체 값을 모두 화면에 출력한다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15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6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요구사항</a:t>
            </a:r>
            <a:r>
              <a:rPr lang="en-US" altLang="ko-KR" dirty="0"/>
              <a:t>(Test Script)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400" dirty="0"/>
              <a:t>제작한</a:t>
            </a:r>
            <a:r>
              <a:rPr lang="en-US" altLang="ko-KR" sz="2400" dirty="0"/>
              <a:t>Test Shell </a:t>
            </a:r>
            <a:r>
              <a:rPr lang="ko-KR" altLang="en-US" sz="2400" dirty="0"/>
              <a:t>안에서 동작되는 </a:t>
            </a:r>
            <a:r>
              <a:rPr lang="en-US" altLang="ko-KR" sz="2400" dirty="0"/>
              <a:t>Test Script </a:t>
            </a:r>
            <a:r>
              <a:rPr lang="ko-KR" altLang="en-US" sz="2400" dirty="0"/>
              <a:t>제작하기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ko-KR" altLang="en-US" sz="2400" dirty="0"/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2DC59B4-5F9A-4DEB-83AD-EE6BA9B65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755087"/>
              </p:ext>
            </p:extLst>
          </p:nvPr>
        </p:nvGraphicFramePr>
        <p:xfrm>
          <a:off x="848412" y="1874520"/>
          <a:ext cx="955873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001">
                  <a:extLst>
                    <a:ext uri="{9D8B030D-6E8A-4147-A177-3AD203B41FA5}">
                      <a16:colId xmlns:a16="http://schemas.microsoft.com/office/drawing/2014/main" val="660506129"/>
                    </a:ext>
                  </a:extLst>
                </a:gridCol>
                <a:gridCol w="2432116">
                  <a:extLst>
                    <a:ext uri="{9D8B030D-6E8A-4147-A177-3AD203B41FA5}">
                      <a16:colId xmlns:a16="http://schemas.microsoft.com/office/drawing/2014/main" val="1776964422"/>
                    </a:ext>
                  </a:extLst>
                </a:gridCol>
                <a:gridCol w="5844618">
                  <a:extLst>
                    <a:ext uri="{9D8B030D-6E8A-4147-A177-3AD203B41FA5}">
                      <a16:colId xmlns:a16="http://schemas.microsoft.com/office/drawing/2014/main" val="2607017388"/>
                    </a:ext>
                  </a:extLst>
                </a:gridCol>
              </a:tblGrid>
              <a:tr h="239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Script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06284"/>
                  </a:ext>
                </a:extLst>
              </a:tr>
              <a:tr h="239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TestApp1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testApp1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ko-KR" altLang="en-US" dirty="0"/>
                        <a:t>먼저</a:t>
                      </a:r>
                      <a:r>
                        <a:rPr lang="en-US" altLang="ko-KR" dirty="0" err="1"/>
                        <a:t>fullwrite</a:t>
                      </a:r>
                      <a:r>
                        <a:rPr lang="ko-KR" altLang="en-US" dirty="0"/>
                        <a:t>를 수행한다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latinLnBrk="1"/>
                      <a:r>
                        <a:rPr lang="en-US" altLang="ko-KR" dirty="0"/>
                        <a:t>• </a:t>
                      </a:r>
                      <a:r>
                        <a:rPr lang="en-US" altLang="ko-KR" dirty="0" err="1"/>
                        <a:t>fullread</a:t>
                      </a:r>
                      <a:r>
                        <a:rPr lang="ko-KR" altLang="en-US" dirty="0"/>
                        <a:t>를 하면서</a:t>
                      </a:r>
                      <a:r>
                        <a:rPr lang="en-US" altLang="ko-KR" dirty="0"/>
                        <a:t>, write </a:t>
                      </a:r>
                      <a:r>
                        <a:rPr lang="ko-KR" altLang="en-US" dirty="0"/>
                        <a:t>한 </a:t>
                      </a:r>
                      <a:r>
                        <a:rPr lang="ko-KR" altLang="en-US" dirty="0" err="1"/>
                        <a:t>값대로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read</a:t>
                      </a:r>
                      <a:r>
                        <a:rPr lang="ko-KR" altLang="en-US" dirty="0"/>
                        <a:t>가 되는지 확인한다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90202"/>
                  </a:ext>
                </a:extLst>
              </a:tr>
              <a:tr h="396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TestApp2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testApp2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• 0 ~ 5 </a:t>
                      </a:r>
                      <a:r>
                        <a:rPr lang="ko-KR" altLang="en-US" dirty="0"/>
                        <a:t>번 </a:t>
                      </a:r>
                      <a:r>
                        <a:rPr lang="en-US" altLang="ko-KR" dirty="0"/>
                        <a:t>LBA 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/>
                        <a:t>0xAAAABBBB </a:t>
                      </a:r>
                      <a:r>
                        <a:rPr lang="ko-KR" altLang="en-US" dirty="0"/>
                        <a:t>값으로 총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번 </a:t>
                      </a:r>
                      <a:r>
                        <a:rPr lang="en-US" altLang="ko-KR" dirty="0"/>
                        <a:t>Write</a:t>
                      </a:r>
                      <a:r>
                        <a:rPr lang="ko-KR" altLang="en-US" dirty="0"/>
                        <a:t>를 수행한다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• 0 ~ 5 </a:t>
                      </a:r>
                      <a:r>
                        <a:rPr lang="ko-KR" altLang="en-US" dirty="0"/>
                        <a:t>번 </a:t>
                      </a:r>
                      <a:r>
                        <a:rPr lang="en-US" altLang="ko-KR" dirty="0"/>
                        <a:t>LBA 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/>
                        <a:t>0x12345678 </a:t>
                      </a:r>
                      <a:r>
                        <a:rPr lang="ko-KR" altLang="en-US" dirty="0"/>
                        <a:t>값으로 </a:t>
                      </a:r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회 </a:t>
                      </a:r>
                      <a:r>
                        <a:rPr lang="en-US" altLang="ko-KR" dirty="0"/>
                        <a:t>Over Write</a:t>
                      </a:r>
                      <a:r>
                        <a:rPr lang="ko-KR" altLang="en-US" dirty="0"/>
                        <a:t>를 수행한다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en-US" altLang="ko-KR" dirty="0"/>
                        <a:t>• 0 ~ 5 </a:t>
                      </a:r>
                      <a:r>
                        <a:rPr lang="ko-KR" altLang="en-US" dirty="0"/>
                        <a:t>번 </a:t>
                      </a:r>
                      <a:r>
                        <a:rPr lang="en-US" altLang="ko-KR" dirty="0"/>
                        <a:t>LBA Read </a:t>
                      </a:r>
                      <a:r>
                        <a:rPr lang="ko-KR" altLang="en-US" dirty="0"/>
                        <a:t>했을 때 정상적으로 값이 읽히는지 확인한다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10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12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요구사항</a:t>
            </a:r>
            <a:r>
              <a:rPr lang="en-US" altLang="ko-KR" dirty="0"/>
              <a:t>(</a:t>
            </a:r>
            <a:r>
              <a:rPr lang="ko-KR" altLang="en-US" dirty="0"/>
              <a:t>추가 기능</a:t>
            </a:r>
            <a:r>
              <a:rPr lang="en-US" altLang="ko-KR" dirty="0"/>
              <a:t>)</a:t>
            </a:r>
            <a:endParaRPr dirty="0"/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2DC59B4-5F9A-4DEB-83AD-EE6BA9B65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86489"/>
              </p:ext>
            </p:extLst>
          </p:nvPr>
        </p:nvGraphicFramePr>
        <p:xfrm>
          <a:off x="848412" y="1874520"/>
          <a:ext cx="955873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642">
                  <a:extLst>
                    <a:ext uri="{9D8B030D-6E8A-4147-A177-3AD203B41FA5}">
                      <a16:colId xmlns:a16="http://schemas.microsoft.com/office/drawing/2014/main" val="660506129"/>
                    </a:ext>
                  </a:extLst>
                </a:gridCol>
                <a:gridCol w="4581426">
                  <a:extLst>
                    <a:ext uri="{9D8B030D-6E8A-4147-A177-3AD203B41FA5}">
                      <a16:colId xmlns:a16="http://schemas.microsoft.com/office/drawing/2014/main" val="1776964422"/>
                    </a:ext>
                  </a:extLst>
                </a:gridCol>
                <a:gridCol w="3063667">
                  <a:extLst>
                    <a:ext uri="{9D8B030D-6E8A-4147-A177-3AD203B41FA5}">
                      <a16:colId xmlns:a16="http://schemas.microsoft.com/office/drawing/2014/main" val="2607017388"/>
                    </a:ext>
                  </a:extLst>
                </a:gridCol>
              </a:tblGrid>
              <a:tr h="239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Mission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Except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Result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06284"/>
                  </a:ext>
                </a:extLst>
              </a:tr>
              <a:tr h="239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SSD - Erase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SSD </a:t>
                      </a:r>
                      <a:r>
                        <a:rPr lang="ko-KR" altLang="en-US" dirty="0"/>
                        <a:t>명령어 </a:t>
                      </a:r>
                      <a:r>
                        <a:rPr lang="en-US" altLang="ko-KR" dirty="0"/>
                        <a:t>: E [LBA] [SIZE]</a:t>
                      </a:r>
                    </a:p>
                    <a:p>
                      <a:pPr latinLnBrk="1"/>
                      <a:r>
                        <a:rPr lang="en-US" altLang="ko-KR" dirty="0"/>
                        <a:t>Shell </a:t>
                      </a:r>
                      <a:r>
                        <a:rPr lang="ko-KR" altLang="en-US" dirty="0"/>
                        <a:t>명령어 </a:t>
                      </a:r>
                      <a:r>
                        <a:rPr lang="en-US" altLang="ko-KR" dirty="0"/>
                        <a:t>1 : erase [LBA] [SIZE]</a:t>
                      </a:r>
                    </a:p>
                    <a:p>
                      <a:pPr latinLnBrk="1"/>
                      <a:r>
                        <a:rPr lang="en-US" altLang="ko-KR" dirty="0"/>
                        <a:t>Shell </a:t>
                      </a:r>
                      <a:r>
                        <a:rPr lang="ko-KR" altLang="en-US" dirty="0"/>
                        <a:t>명령어 </a:t>
                      </a:r>
                      <a:r>
                        <a:rPr lang="en-US" altLang="ko-KR" dirty="0"/>
                        <a:t>2 : </a:t>
                      </a:r>
                      <a:r>
                        <a:rPr lang="en-US" altLang="ko-KR" dirty="0" err="1"/>
                        <a:t>erase_range</a:t>
                      </a:r>
                      <a:r>
                        <a:rPr lang="en-US" altLang="ko-KR" dirty="0"/>
                        <a:t> [Start LBA] [End LBA]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90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Logger </a:t>
                      </a:r>
                      <a:r>
                        <a:rPr lang="ko-KR" altLang="en-US" dirty="0"/>
                        <a:t>기능 </a:t>
                      </a:r>
                      <a:r>
                        <a:rPr lang="en-US" altLang="ko-KR" dirty="0"/>
                        <a:t>1 : </a:t>
                      </a:r>
                      <a:r>
                        <a:rPr lang="ko-KR" altLang="en-US" dirty="0"/>
                        <a:t>통일된 로그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Logger </a:t>
                      </a:r>
                      <a:r>
                        <a:rPr lang="ko-KR" altLang="en-US" dirty="0"/>
                        <a:t>기능 </a:t>
                      </a:r>
                      <a:r>
                        <a:rPr lang="en-US" altLang="ko-KR" dirty="0"/>
                        <a:t>2 : </a:t>
                      </a:r>
                      <a:r>
                        <a:rPr lang="ko-KR" altLang="en-US" dirty="0"/>
                        <a:t>로그파일 관리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Logger </a:t>
                      </a:r>
                      <a:r>
                        <a:rPr lang="ko-KR" altLang="en-US" dirty="0"/>
                        <a:t>기능 </a:t>
                      </a:r>
                      <a:r>
                        <a:rPr lang="en-US" altLang="ko-KR" dirty="0"/>
                        <a:t>2 : </a:t>
                      </a:r>
                      <a:r>
                        <a:rPr lang="ko-KR" altLang="en-US" dirty="0"/>
                        <a:t>로그 기록 규칙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Logger </a:t>
                      </a:r>
                      <a:r>
                        <a:rPr lang="ko-KR" altLang="en-US" dirty="0"/>
                        <a:t>기능 </a:t>
                      </a:r>
                      <a:r>
                        <a:rPr lang="en-US" altLang="ko-KR" dirty="0"/>
                        <a:t>2 : </a:t>
                      </a:r>
                      <a:r>
                        <a:rPr lang="ko-KR" altLang="en-US" dirty="0"/>
                        <a:t>로그 압축 규칙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10537"/>
                  </a:ext>
                </a:extLst>
              </a:tr>
              <a:tr h="2056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Runner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shell.exe </a:t>
                      </a:r>
                      <a:r>
                        <a:rPr lang="en-US" altLang="ko-KR" dirty="0" err="1"/>
                        <a:t>run_list.lst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실행시</a:t>
                      </a:r>
                      <a:r>
                        <a:rPr lang="ko-KR" altLang="en-US" dirty="0"/>
                        <a:t> 테스트가 하나씩 수행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테스트가 실패할 경우  </a:t>
                      </a:r>
                      <a:r>
                        <a:rPr lang="en-US" altLang="ko-KR" dirty="0"/>
                        <a:t>FAIL!</a:t>
                      </a:r>
                      <a:r>
                        <a:rPr lang="ko-KR" altLang="en-US" dirty="0"/>
                        <a:t>을 출력 후 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895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SSD - Write Buffer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SSD – Write Buffer </a:t>
                      </a:r>
                      <a:r>
                        <a:rPr lang="ko-KR" altLang="en-US" dirty="0"/>
                        <a:t>기능 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latinLnBrk="1"/>
                      <a:r>
                        <a:rPr lang="en-US" altLang="ko-KR" dirty="0"/>
                        <a:t>SSD – Write Buffer </a:t>
                      </a:r>
                      <a:r>
                        <a:rPr lang="ko-KR" altLang="en-US" dirty="0"/>
                        <a:t>기능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8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재빌드</a:t>
                      </a:r>
                      <a:r>
                        <a:rPr lang="ko-KR" altLang="en-US" dirty="0"/>
                        <a:t> 이슈해결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scenario </a:t>
                      </a:r>
                      <a:r>
                        <a:rPr lang="ko-KR" altLang="en-US" dirty="0"/>
                        <a:t>프로젝트 </a:t>
                      </a:r>
                      <a:r>
                        <a:rPr lang="ko-KR" altLang="en-US" dirty="0" err="1"/>
                        <a:t>변경시</a:t>
                      </a:r>
                      <a:r>
                        <a:rPr lang="ko-KR" altLang="en-US" dirty="0"/>
                        <a:t> 단독 빌드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Done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2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18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1234</Words>
  <Application>Microsoft Office PowerPoint</Application>
  <PresentationFormat>와이드스크린</PresentationFormat>
  <Paragraphs>266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ui-monospace</vt:lpstr>
      <vt:lpstr>Malgun Gothic</vt:lpstr>
      <vt:lpstr>Arial</vt:lpstr>
      <vt:lpstr>Office 테마</vt:lpstr>
      <vt:lpstr>PowerPoint 프레젠테이션</vt:lpstr>
      <vt:lpstr>PowerPoint 프레젠테이션</vt:lpstr>
      <vt:lpstr>Contents</vt:lpstr>
      <vt:lpstr>조원 소개 및 역할</vt:lpstr>
      <vt:lpstr>팀 그라운드 룰</vt:lpstr>
      <vt:lpstr>요구사항(가상 SSD)</vt:lpstr>
      <vt:lpstr>요구사항(Test Shell Application)</vt:lpstr>
      <vt:lpstr>요구사항(Test Script)</vt:lpstr>
      <vt:lpstr>요구사항(추가 기능)</vt:lpstr>
      <vt:lpstr>기능 구현 소개</vt:lpstr>
      <vt:lpstr>Command Pattern</vt:lpstr>
      <vt:lpstr>Singleton Pattern</vt:lpstr>
      <vt:lpstr>기능 구현 소개</vt:lpstr>
      <vt:lpstr>TDD</vt:lpstr>
      <vt:lpstr>TDD 활용 예시(Red)</vt:lpstr>
      <vt:lpstr>TDD 활용 예시(Green)</vt:lpstr>
      <vt:lpstr>TDD 활용 예시(Refactor)</vt:lpstr>
      <vt:lpstr>Mocking 활용 예시(ssd_test)</vt:lpstr>
      <vt:lpstr>리팩토링을 통한 클린코드 전후 결과 비교</vt:lpstr>
      <vt:lpstr>리팩토링을 통한 클린코드 전후 결과 비교</vt:lpstr>
      <vt:lpstr>리팩토링을 통한 클린코드 전후 결과 비교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63</cp:revision>
  <dcterms:created xsi:type="dcterms:W3CDTF">2024-04-15T01:50:35Z</dcterms:created>
  <dcterms:modified xsi:type="dcterms:W3CDTF">2024-04-23T01:36:44Z</dcterms:modified>
</cp:coreProperties>
</file>