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7" r:id="rId4"/>
    <p:sldId id="289" r:id="rId5"/>
    <p:sldId id="262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82" r:id="rId14"/>
    <p:sldId id="283" r:id="rId15"/>
    <p:sldId id="284" r:id="rId16"/>
    <p:sldId id="279" r:id="rId17"/>
    <p:sldId id="286" r:id="rId18"/>
    <p:sldId id="287" r:id="rId19"/>
    <p:sldId id="285" r:id="rId20"/>
    <p:sldId id="291" r:id="rId21"/>
    <p:sldId id="280" r:id="rId22"/>
    <p:sldId id="292" r:id="rId23"/>
    <p:sldId id="281" r:id="rId24"/>
    <p:sldId id="290" r:id="rId25"/>
    <p:sldId id="288" r:id="rId2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>
        <p:scale>
          <a:sx n="63" d="100"/>
          <a:sy n="63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24" y="-120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7F2D2-9B14-4F04-A331-796714A89F42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6CFB8-3471-44F1-B697-ACFA8B07E3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7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BE495-5DDB-4AC1-BAA7-1C6CCB8A9C32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40B04-327E-4BBF-8567-1C98EB451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7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IQ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0B04-327E-4BBF-8567-1C98EB4513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2E92FB-9E05-4313-9DCA-9A76C0580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D56ED3-842F-4858-88E9-39E12B3B8CB5}" type="datetimeFigureOut">
              <a:rPr lang="en-US" smtClean="0"/>
              <a:pPr/>
              <a:t>2/17/16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Data Classification by using Artificial Neural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Mohammed </a:t>
            </a:r>
            <a:r>
              <a:rPr lang="en-US" dirty="0" err="1" smtClean="0"/>
              <a:t>Hamdi</a:t>
            </a:r>
            <a:endParaRPr lang="en-US" dirty="0" smtClean="0"/>
          </a:p>
          <a:p>
            <a:r>
              <a:rPr lang="en-US" dirty="0" smtClean="0"/>
              <a:t>CS 6800</a:t>
            </a:r>
          </a:p>
          <a:p>
            <a:r>
              <a:rPr lang="en-US" dirty="0" smtClean="0"/>
              <a:t>Spring 2016, WMU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0562" y="5357826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courtesy of </a:t>
            </a:r>
            <a:r>
              <a:rPr lang="en-US" sz="1600" i="1" dirty="0" smtClean="0"/>
              <a:t>devblogs.nvidia.com</a:t>
            </a:r>
            <a:endParaRPr lang="en-US" sz="1600" dirty="0"/>
          </a:p>
        </p:txBody>
      </p:sp>
      <p:pic>
        <p:nvPicPr>
          <p:cNvPr id="7" name="عنصر نائب للمحتوى 6" descr="devblogs-nvidia-com20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2285992"/>
            <a:ext cx="4286280" cy="301114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14348" y="785795"/>
            <a:ext cx="6715172" cy="1571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Classification</a:t>
            </a: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Recognize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input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Classify it by its features and give the result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0100" y="6000768"/>
            <a:ext cx="6500858" cy="5715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can the ANN</a:t>
            </a:r>
            <a:r>
              <a:rPr kumimoji="0" lang="en-US" sz="240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classify the object</a:t>
            </a:r>
            <a:r>
              <a:rPr lang="en-US" sz="2400" dirty="0" smtClean="0"/>
              <a:t>?</a:t>
            </a:r>
            <a:endParaRPr kumimoji="0" lang="en-US" sz="24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714348" y="785795"/>
            <a:ext cx="7072362" cy="2143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Hamming neural network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Feed forward network.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Single layer network.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noProof="0" dirty="0" smtClean="0"/>
              <a:t>A f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ixed weights network.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 the input.</a:t>
            </a:r>
          </a:p>
        </p:txBody>
      </p: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785786" y="3000372"/>
            <a:ext cx="6500858" cy="3544893"/>
            <a:chOff x="1581" y="2521"/>
            <a:chExt cx="8749" cy="4344"/>
          </a:xfrm>
        </p:grpSpPr>
        <p:grpSp>
          <p:nvGrpSpPr>
            <p:cNvPr id="1046" name="Group 22"/>
            <p:cNvGrpSpPr>
              <a:grpSpLocks/>
            </p:cNvGrpSpPr>
            <p:nvPr/>
          </p:nvGrpSpPr>
          <p:grpSpPr bwMode="auto">
            <a:xfrm>
              <a:off x="3748" y="2871"/>
              <a:ext cx="4691" cy="2935"/>
              <a:chOff x="2207" y="2004"/>
              <a:chExt cx="5635" cy="3549"/>
            </a:xfrm>
          </p:grpSpPr>
          <p:sp>
            <p:nvSpPr>
              <p:cNvPr id="1047" name="Oval 23"/>
              <p:cNvSpPr>
                <a:spLocks noChangeArrowheads="1"/>
              </p:cNvSpPr>
              <p:nvPr/>
            </p:nvSpPr>
            <p:spPr bwMode="auto">
              <a:xfrm>
                <a:off x="6010" y="2348"/>
                <a:ext cx="940" cy="9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IQ"/>
              </a:p>
            </p:txBody>
          </p:sp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6026" y="4364"/>
                <a:ext cx="940" cy="9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IQ"/>
              </a:p>
            </p:txBody>
          </p:sp>
          <p:sp>
            <p:nvSpPr>
              <p:cNvPr id="1049" name="Oval 25"/>
              <p:cNvSpPr>
                <a:spLocks noChangeArrowheads="1"/>
              </p:cNvSpPr>
              <p:nvPr/>
            </p:nvSpPr>
            <p:spPr bwMode="auto">
              <a:xfrm>
                <a:off x="2223" y="2004"/>
                <a:ext cx="203" cy="2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IQ"/>
              </a:p>
            </p:txBody>
          </p:sp>
          <p:sp>
            <p:nvSpPr>
              <p:cNvPr id="1050" name="Oval 26"/>
              <p:cNvSpPr>
                <a:spLocks noChangeArrowheads="1"/>
              </p:cNvSpPr>
              <p:nvPr/>
            </p:nvSpPr>
            <p:spPr bwMode="auto">
              <a:xfrm>
                <a:off x="2207" y="3099"/>
                <a:ext cx="203" cy="2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IQ"/>
              </a:p>
            </p:txBody>
          </p:sp>
          <p:sp>
            <p:nvSpPr>
              <p:cNvPr id="1051" name="Oval 27"/>
              <p:cNvSpPr>
                <a:spLocks noChangeArrowheads="1"/>
              </p:cNvSpPr>
              <p:nvPr/>
            </p:nvSpPr>
            <p:spPr bwMode="auto">
              <a:xfrm>
                <a:off x="2207" y="4220"/>
                <a:ext cx="203" cy="2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IQ"/>
              </a:p>
            </p:txBody>
          </p:sp>
          <p:sp>
            <p:nvSpPr>
              <p:cNvPr id="1052" name="Oval 28"/>
              <p:cNvSpPr>
                <a:spLocks noChangeArrowheads="1"/>
              </p:cNvSpPr>
              <p:nvPr/>
            </p:nvSpPr>
            <p:spPr bwMode="auto">
              <a:xfrm>
                <a:off x="2207" y="5334"/>
                <a:ext cx="203" cy="2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IQ"/>
              </a:p>
            </p:txBody>
          </p:sp>
          <p:cxnSp>
            <p:nvCxnSpPr>
              <p:cNvPr id="1053" name="AutoShape 29"/>
              <p:cNvCxnSpPr>
                <a:cxnSpLocks noChangeShapeType="1"/>
              </p:cNvCxnSpPr>
              <p:nvPr/>
            </p:nvCxnSpPr>
            <p:spPr bwMode="auto">
              <a:xfrm>
                <a:off x="2426" y="2097"/>
                <a:ext cx="3584" cy="65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4" name="AutoShape 30"/>
              <p:cNvCxnSpPr>
                <a:cxnSpLocks noChangeShapeType="1"/>
              </p:cNvCxnSpPr>
              <p:nvPr/>
            </p:nvCxnSpPr>
            <p:spPr bwMode="auto">
              <a:xfrm>
                <a:off x="2410" y="2097"/>
                <a:ext cx="3694" cy="24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5" name="AutoShape 31"/>
              <p:cNvCxnSpPr>
                <a:cxnSpLocks noChangeShapeType="1"/>
              </p:cNvCxnSpPr>
              <p:nvPr/>
            </p:nvCxnSpPr>
            <p:spPr bwMode="auto">
              <a:xfrm flipV="1">
                <a:off x="2410" y="2849"/>
                <a:ext cx="3584" cy="3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6" name="AutoShape 32"/>
              <p:cNvCxnSpPr>
                <a:cxnSpLocks noChangeShapeType="1"/>
              </p:cNvCxnSpPr>
              <p:nvPr/>
            </p:nvCxnSpPr>
            <p:spPr bwMode="auto">
              <a:xfrm>
                <a:off x="2410" y="3198"/>
                <a:ext cx="3616" cy="141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7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2410" y="2974"/>
                <a:ext cx="3600" cy="13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8" name="AutoShape 34"/>
              <p:cNvCxnSpPr>
                <a:cxnSpLocks noChangeShapeType="1"/>
              </p:cNvCxnSpPr>
              <p:nvPr/>
            </p:nvCxnSpPr>
            <p:spPr bwMode="auto">
              <a:xfrm>
                <a:off x="2426" y="4364"/>
                <a:ext cx="3600" cy="5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9" name="AutoShape 35"/>
              <p:cNvCxnSpPr>
                <a:cxnSpLocks noChangeShapeType="1"/>
              </p:cNvCxnSpPr>
              <p:nvPr/>
            </p:nvCxnSpPr>
            <p:spPr bwMode="auto">
              <a:xfrm flipV="1">
                <a:off x="2410" y="3099"/>
                <a:ext cx="3694" cy="23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0" name="AutoShape 36"/>
              <p:cNvCxnSpPr>
                <a:cxnSpLocks noChangeShapeType="1"/>
              </p:cNvCxnSpPr>
              <p:nvPr/>
            </p:nvCxnSpPr>
            <p:spPr bwMode="auto">
              <a:xfrm flipV="1">
                <a:off x="2410" y="5071"/>
                <a:ext cx="3694" cy="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1" name="AutoShape 37"/>
              <p:cNvCxnSpPr>
                <a:cxnSpLocks noChangeShapeType="1"/>
              </p:cNvCxnSpPr>
              <p:nvPr/>
            </p:nvCxnSpPr>
            <p:spPr bwMode="auto">
              <a:xfrm>
                <a:off x="6966" y="2755"/>
                <a:ext cx="8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2" name="AutoShape 38"/>
              <p:cNvCxnSpPr>
                <a:cxnSpLocks noChangeShapeType="1"/>
              </p:cNvCxnSpPr>
              <p:nvPr/>
            </p:nvCxnSpPr>
            <p:spPr bwMode="auto">
              <a:xfrm>
                <a:off x="6966" y="4805"/>
                <a:ext cx="87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063" name="Text Box 39"/>
            <p:cNvSpPr txBox="1">
              <a:spLocks noChangeArrowheads="1"/>
            </p:cNvSpPr>
            <p:nvPr/>
          </p:nvSpPr>
          <p:spPr bwMode="auto">
            <a:xfrm>
              <a:off x="4177" y="6347"/>
              <a:ext cx="4134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Hamming Neural Network</a:t>
              </a:r>
              <a:endParaRPr kumimoji="0" lang="ar-IQ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Text Box 40"/>
            <p:cNvSpPr txBox="1">
              <a:spLocks noChangeArrowheads="1"/>
            </p:cNvSpPr>
            <p:nvPr/>
          </p:nvSpPr>
          <p:spPr bwMode="auto">
            <a:xfrm>
              <a:off x="5533" y="2521"/>
              <a:ext cx="805" cy="5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ar-IQ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AutoShape 41"/>
            <p:cNvSpPr>
              <a:spLocks/>
            </p:cNvSpPr>
            <p:nvPr/>
          </p:nvSpPr>
          <p:spPr bwMode="auto">
            <a:xfrm>
              <a:off x="3080" y="2885"/>
              <a:ext cx="404" cy="2935"/>
            </a:xfrm>
            <a:prstGeom prst="leftBrace">
              <a:avLst>
                <a:gd name="adj1" fmla="val 605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sp>
          <p:nvSpPr>
            <p:cNvPr id="1066" name="AutoShape 42"/>
            <p:cNvSpPr>
              <a:spLocks/>
            </p:cNvSpPr>
            <p:nvPr/>
          </p:nvSpPr>
          <p:spPr bwMode="auto">
            <a:xfrm>
              <a:off x="8550" y="2948"/>
              <a:ext cx="326" cy="2858"/>
            </a:xfrm>
            <a:prstGeom prst="rightBrace">
              <a:avLst>
                <a:gd name="adj1" fmla="val 7305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sp>
          <p:nvSpPr>
            <p:cNvPr id="1067" name="Text Box 43"/>
            <p:cNvSpPr txBox="1">
              <a:spLocks noChangeArrowheads="1"/>
            </p:cNvSpPr>
            <p:nvPr/>
          </p:nvSpPr>
          <p:spPr bwMode="auto">
            <a:xfrm>
              <a:off x="1581" y="4177"/>
              <a:ext cx="1253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Input</a:t>
              </a:r>
              <a:endParaRPr kumimoji="0" lang="ar-IQ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Text Box 44"/>
            <p:cNvSpPr txBox="1">
              <a:spLocks noChangeArrowheads="1"/>
            </p:cNvSpPr>
            <p:nvPr/>
          </p:nvSpPr>
          <p:spPr bwMode="auto">
            <a:xfrm>
              <a:off x="9077" y="4177"/>
              <a:ext cx="1253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Output</a:t>
              </a:r>
              <a:endParaRPr kumimoji="0" lang="ar-IQ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714348" y="285728"/>
            <a:ext cx="7072362" cy="2143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MAXNET neural network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Feed backward network.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Single layer network.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A fixed 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weights network.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depends on Winner-Take-All WTA policy (Only one nonzero output).</a:t>
            </a: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000100" y="2643182"/>
            <a:ext cx="6429420" cy="3153188"/>
            <a:chOff x="392" y="2379"/>
            <a:chExt cx="8904" cy="4452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3360" y="6313"/>
              <a:ext cx="363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MAXNET Neural Network</a:t>
              </a:r>
              <a:endParaRPr kumimoji="0" lang="ar-IQ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2733" y="2739"/>
              <a:ext cx="805" cy="5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ar-IQ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392" y="4129"/>
              <a:ext cx="1253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Input</a:t>
              </a:r>
              <a:endParaRPr kumimoji="0" lang="ar-IQ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8043" y="4129"/>
              <a:ext cx="1253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Output</a:t>
              </a:r>
              <a:endParaRPr kumimoji="0" lang="ar-IQ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5844" y="3107"/>
              <a:ext cx="782" cy="8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5824" y="5040"/>
              <a:ext cx="783" cy="8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4066" y="3435"/>
              <a:ext cx="169" cy="18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4050" y="5431"/>
              <a:ext cx="169" cy="18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>
              <a:off x="4206" y="3522"/>
              <a:ext cx="16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>
              <a:off x="4130" y="3552"/>
              <a:ext cx="1694" cy="18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>
              <a:off x="4235" y="5495"/>
              <a:ext cx="15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 flipV="1">
              <a:off x="4206" y="3616"/>
              <a:ext cx="1618" cy="18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>
              <a:off x="6658" y="3538"/>
              <a:ext cx="7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>
              <a:off x="6642" y="5479"/>
              <a:ext cx="7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>
              <a:off x="2457" y="3552"/>
              <a:ext cx="159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6" name="AutoShape 18"/>
            <p:cNvCxnSpPr>
              <a:cxnSpLocks noChangeShapeType="1"/>
            </p:cNvCxnSpPr>
            <p:nvPr/>
          </p:nvCxnSpPr>
          <p:spPr bwMode="auto">
            <a:xfrm>
              <a:off x="2489" y="5504"/>
              <a:ext cx="159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7" name="AutoShape 19"/>
            <p:cNvCxnSpPr>
              <a:cxnSpLocks noChangeShapeType="1"/>
            </p:cNvCxnSpPr>
            <p:nvPr/>
          </p:nvCxnSpPr>
          <p:spPr bwMode="auto">
            <a:xfrm flipV="1">
              <a:off x="6918" y="4680"/>
              <a:ext cx="0" cy="7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8" name="AutoShape 20"/>
            <p:cNvCxnSpPr>
              <a:cxnSpLocks noChangeShapeType="1"/>
            </p:cNvCxnSpPr>
            <p:nvPr/>
          </p:nvCxnSpPr>
          <p:spPr bwMode="auto">
            <a:xfrm flipV="1">
              <a:off x="4130" y="4680"/>
              <a:ext cx="0" cy="7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9" name="AutoShape 21"/>
            <p:cNvCxnSpPr>
              <a:cxnSpLocks noChangeShapeType="1"/>
            </p:cNvCxnSpPr>
            <p:nvPr/>
          </p:nvCxnSpPr>
          <p:spPr bwMode="auto">
            <a:xfrm flipH="1">
              <a:off x="6121" y="4694"/>
              <a:ext cx="7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5469" y="4352"/>
              <a:ext cx="652" cy="5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ar-IQ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>
              <a:off x="5640" y="4445"/>
              <a:ext cx="325" cy="34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cxnSp>
          <p:nvCxnSpPr>
            <p:cNvPr id="2072" name="AutoShape 24"/>
            <p:cNvCxnSpPr>
              <a:cxnSpLocks noChangeShapeType="1"/>
            </p:cNvCxnSpPr>
            <p:nvPr/>
          </p:nvCxnSpPr>
          <p:spPr bwMode="auto">
            <a:xfrm flipH="1">
              <a:off x="4130" y="4680"/>
              <a:ext cx="133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3" name="AutoShape 25"/>
            <p:cNvCxnSpPr>
              <a:cxnSpLocks noChangeShapeType="1"/>
            </p:cNvCxnSpPr>
            <p:nvPr/>
          </p:nvCxnSpPr>
          <p:spPr bwMode="auto">
            <a:xfrm flipV="1">
              <a:off x="6934" y="2739"/>
              <a:ext cx="0" cy="7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4" name="AutoShape 26"/>
            <p:cNvCxnSpPr>
              <a:cxnSpLocks noChangeShapeType="1"/>
            </p:cNvCxnSpPr>
            <p:nvPr/>
          </p:nvCxnSpPr>
          <p:spPr bwMode="auto">
            <a:xfrm flipV="1">
              <a:off x="4146" y="2739"/>
              <a:ext cx="1" cy="7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5" name="AutoShape 27"/>
            <p:cNvCxnSpPr>
              <a:cxnSpLocks noChangeShapeType="1"/>
            </p:cNvCxnSpPr>
            <p:nvPr/>
          </p:nvCxnSpPr>
          <p:spPr bwMode="auto">
            <a:xfrm flipH="1">
              <a:off x="5933" y="2753"/>
              <a:ext cx="100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5290" y="2379"/>
              <a:ext cx="643" cy="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ar-IQ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AutoShape 29"/>
            <p:cNvSpPr>
              <a:spLocks noChangeArrowheads="1"/>
            </p:cNvSpPr>
            <p:nvPr/>
          </p:nvSpPr>
          <p:spPr bwMode="auto">
            <a:xfrm>
              <a:off x="5448" y="2504"/>
              <a:ext cx="344" cy="34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cxnSp>
          <p:nvCxnSpPr>
            <p:cNvPr id="2078" name="AutoShape 30"/>
            <p:cNvCxnSpPr>
              <a:cxnSpLocks noChangeShapeType="1"/>
            </p:cNvCxnSpPr>
            <p:nvPr/>
          </p:nvCxnSpPr>
          <p:spPr bwMode="auto">
            <a:xfrm flipH="1">
              <a:off x="4146" y="2739"/>
              <a:ext cx="11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79" name="AutoShape 31"/>
            <p:cNvSpPr>
              <a:spLocks/>
            </p:cNvSpPr>
            <p:nvPr/>
          </p:nvSpPr>
          <p:spPr bwMode="auto">
            <a:xfrm>
              <a:off x="1800" y="2645"/>
              <a:ext cx="438" cy="3318"/>
            </a:xfrm>
            <a:prstGeom prst="leftBrace">
              <a:avLst>
                <a:gd name="adj1" fmla="val 631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  <p:sp>
          <p:nvSpPr>
            <p:cNvPr id="2080" name="AutoShape 32"/>
            <p:cNvSpPr>
              <a:spLocks/>
            </p:cNvSpPr>
            <p:nvPr/>
          </p:nvSpPr>
          <p:spPr bwMode="auto">
            <a:xfrm>
              <a:off x="7435" y="2504"/>
              <a:ext cx="439" cy="3585"/>
            </a:xfrm>
            <a:prstGeom prst="rightBrace">
              <a:avLst>
                <a:gd name="adj1" fmla="val 680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571472" y="6072206"/>
            <a:ext cx="7143800" cy="5000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is the</a:t>
            </a:r>
            <a:r>
              <a:rPr lang="en-US" sz="2000" dirty="0" smtClean="0"/>
              <a:t> MAXNET network known as Winner-Take-All WTA?</a:t>
            </a:r>
            <a:endParaRPr kumimoji="0" lang="en-US" sz="20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857232"/>
            <a:ext cx="8001056" cy="528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28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 of TB test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 simple test for Tuberculosis disease.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 has 11 symptoms, 6</a:t>
            </a:r>
            <a:r>
              <a:rPr kumimoji="0" lang="en-US" sz="28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them come together to the infected people.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/>
              <a:t>Each input (case) of the test is a vector of 11 values.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examples in the test,</a:t>
            </a:r>
            <a:r>
              <a:rPr kumimoji="0" lang="en-US" sz="28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one for infected people and the other one for normal people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a value of (1) for existed symptoms in the input vector, otherwise (-1).</a:t>
            </a:r>
            <a:endParaRPr kumimoji="0" lang="en-US" sz="28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/>
              <a:t>Anybody has six known</a:t>
            </a:r>
            <a:r>
              <a:rPr lang="en-US" sz="2800" dirty="0" smtClean="0"/>
              <a:t> symptoms or more will be classified as infected people.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case</a:t>
            </a:r>
            <a:r>
              <a:rPr kumimoji="0" lang="en-US" sz="28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less than six known symptoms will be classified as normal people but he/she may suffer from other disease.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57158" y="428604"/>
            <a:ext cx="7715304" cy="600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six known symptoms of TB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D:\The Scholarship\Western Michigan\Academic Study\Dedoncker\Presentation\Presentation image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44" y="1142985"/>
            <a:ext cx="1909403" cy="1785950"/>
          </a:xfrm>
          <a:prstGeom prst="rect">
            <a:avLst/>
          </a:prstGeom>
          <a:noFill/>
        </p:spPr>
      </p:pic>
      <p:sp>
        <p:nvSpPr>
          <p:cNvPr id="4" name="مربع نص 3"/>
          <p:cNvSpPr txBox="1"/>
          <p:nvPr/>
        </p:nvSpPr>
        <p:spPr>
          <a:xfrm>
            <a:off x="714348" y="2928934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Cough</a:t>
            </a:r>
            <a:endParaRPr lang="ar-IQ" dirty="0"/>
          </a:p>
        </p:txBody>
      </p:sp>
      <p:pic>
        <p:nvPicPr>
          <p:cNvPr id="2051" name="Picture 3" descr="D:\The Scholarship\Western Michigan\Academic Study\Dedoncker\Presentation\Presentation images\fever-clipart-sick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1285860"/>
            <a:ext cx="1643074" cy="1445922"/>
          </a:xfrm>
          <a:prstGeom prst="rect">
            <a:avLst/>
          </a:prstGeom>
          <a:noFill/>
        </p:spPr>
      </p:pic>
      <p:sp>
        <p:nvSpPr>
          <p:cNvPr id="6" name="مربع نص 5"/>
          <p:cNvSpPr txBox="1"/>
          <p:nvPr/>
        </p:nvSpPr>
        <p:spPr>
          <a:xfrm>
            <a:off x="3500430" y="2988230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Fever</a:t>
            </a:r>
            <a:endParaRPr lang="ar-IQ" dirty="0"/>
          </a:p>
        </p:txBody>
      </p:sp>
      <p:pic>
        <p:nvPicPr>
          <p:cNvPr id="2052" name="Picture 4" descr="D:\The Scholarship\Western Michigan\Academic Study\Dedoncker\Presentation\Presentation images\1374628388_8506_heart-attac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2402" y="1357298"/>
            <a:ext cx="2038622" cy="1352419"/>
          </a:xfrm>
          <a:prstGeom prst="rect">
            <a:avLst/>
          </a:prstGeom>
          <a:noFill/>
        </p:spPr>
      </p:pic>
      <p:sp>
        <p:nvSpPr>
          <p:cNvPr id="8" name="مربع نص 7"/>
          <p:cNvSpPr txBox="1"/>
          <p:nvPr/>
        </p:nvSpPr>
        <p:spPr>
          <a:xfrm>
            <a:off x="6143636" y="3000372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Chest pain</a:t>
            </a:r>
            <a:endParaRPr lang="ar-IQ" dirty="0"/>
          </a:p>
        </p:txBody>
      </p:sp>
      <p:pic>
        <p:nvPicPr>
          <p:cNvPr id="2053" name="Picture 5" descr="D:\The Scholarship\Western Michigan\Academic Study\Dedoncker\Presentation\Presentation images\open-uri20130406-589-1vutkto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214818"/>
            <a:ext cx="2214578" cy="1558515"/>
          </a:xfrm>
          <a:prstGeom prst="rect">
            <a:avLst/>
          </a:prstGeom>
          <a:noFill/>
        </p:spPr>
      </p:pic>
      <p:sp>
        <p:nvSpPr>
          <p:cNvPr id="10" name="مربع نص 9"/>
          <p:cNvSpPr txBox="1"/>
          <p:nvPr/>
        </p:nvSpPr>
        <p:spPr>
          <a:xfrm>
            <a:off x="571472" y="5786454"/>
            <a:ext cx="20002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Coughing up blood</a:t>
            </a:r>
            <a:endParaRPr lang="ar-IQ" dirty="0"/>
          </a:p>
        </p:txBody>
      </p:sp>
      <p:pic>
        <p:nvPicPr>
          <p:cNvPr id="2054" name="Picture 6" descr="D:\The Scholarship\Western Michigan\Academic Study\Dedoncker\Presentation\Presentation images\beat-fatigue-sloddervos-lessthan3-e139331022465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4291030"/>
            <a:ext cx="2217293" cy="1423986"/>
          </a:xfrm>
          <a:prstGeom prst="rect">
            <a:avLst/>
          </a:prstGeom>
          <a:noFill/>
        </p:spPr>
      </p:pic>
      <p:sp>
        <p:nvSpPr>
          <p:cNvPr id="12" name="مربع نص 11"/>
          <p:cNvSpPr txBox="1"/>
          <p:nvPr/>
        </p:nvSpPr>
        <p:spPr>
          <a:xfrm>
            <a:off x="3214678" y="5786454"/>
            <a:ext cx="20002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Fatigue</a:t>
            </a:r>
            <a:endParaRPr lang="ar-IQ" dirty="0"/>
          </a:p>
        </p:txBody>
      </p:sp>
      <p:pic>
        <p:nvPicPr>
          <p:cNvPr id="2056" name="Picture 8" descr="D:\The Scholarship\Western Michigan\Academic Study\Dedoncker\Presentation\Presentation images\How-To-Avoid-Night-Sweats-To-Sleep-Well-480x576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3857628"/>
            <a:ext cx="1785950" cy="1928826"/>
          </a:xfrm>
          <a:prstGeom prst="rect">
            <a:avLst/>
          </a:prstGeom>
          <a:noFill/>
        </p:spPr>
      </p:pic>
      <p:sp>
        <p:nvSpPr>
          <p:cNvPr id="15" name="مربع نص 14"/>
          <p:cNvSpPr txBox="1"/>
          <p:nvPr/>
        </p:nvSpPr>
        <p:spPr>
          <a:xfrm>
            <a:off x="5929322" y="5845750"/>
            <a:ext cx="20002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Night sweating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71472" y="1000108"/>
            <a:ext cx="7500990" cy="450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800" b="1" u="sng" dirty="0" smtClean="0"/>
              <a:t>The TB test</a:t>
            </a:r>
            <a:r>
              <a:rPr lang="en-US" sz="2800" b="1" dirty="0" smtClean="0"/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The case is the input of the first layer which is Hamming network.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of Hamming network will be the input of MAXNET network.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Each case is classified to the closest example.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/>
              <a:t>One nonzero output at the end which is the winner.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71472" y="1071547"/>
            <a:ext cx="750099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Hamming &amp; MAXNET network for TB test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46" name="Picture 122" descr="D:\The Scholarship\Western Michigan\Academic Study\Dedoncker\Presentation\Presentation images\H&amp;M 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072362" cy="4905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571480"/>
            <a:ext cx="8001056" cy="578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3100" b="1" u="sng" dirty="0" smtClean="0"/>
              <a:t>Hamming algorithm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400" b="1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Step (1) : Specify the examples.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(2) : Fix the weights matrix</a:t>
            </a:r>
            <a:r>
              <a:rPr kumimoji="0" lang="en-US" sz="24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(3) : Find </a:t>
            </a:r>
            <a:r>
              <a:rPr kumimoji="0" lang="az-Cyrl-AZ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Ѳ</a:t>
            </a: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lang="az-Cyrl-AZ" sz="2400" dirty="0" smtClean="0"/>
              <a:t>Ѳ</a:t>
            </a:r>
            <a:r>
              <a:rPr lang="en-US" sz="2400" dirty="0" smtClean="0"/>
              <a:t> = n / 2.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</a:t>
            </a:r>
            <a:r>
              <a:rPr kumimoji="0" lang="en-US" sz="24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(4) : Specify the input vector :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Step (5) : </a:t>
            </a:r>
            <a:r>
              <a:rPr kumimoji="0" lang="en-US" sz="24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output as : </a:t>
            </a:r>
            <a:r>
              <a:rPr lang="en-US" sz="2000" dirty="0" smtClean="0"/>
              <a:t> 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dirty="0" smtClean="0"/>
              <a:t>			</a:t>
            </a: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baseline="0" dirty="0" smtClean="0"/>
              <a:t>	</a:t>
            </a: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776405"/>
            <a:ext cx="7502594" cy="1295405"/>
          </a:xfrm>
          <a:prstGeom prst="rect">
            <a:avLst/>
          </a:prstGeom>
          <a:noFill/>
        </p:spPr>
      </p:pic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3857628"/>
            <a:ext cx="2428892" cy="568047"/>
          </a:xfrm>
          <a:prstGeom prst="rect">
            <a:avLst/>
          </a:prstGeom>
          <a:noFill/>
        </p:spPr>
      </p:pic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7375" y="5000636"/>
            <a:ext cx="2850377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571480"/>
            <a:ext cx="800105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MAXNET algorithm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Step (1) : Fix the weights matrix : </a:t>
            </a: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(2) : Find 	</a:t>
            </a:r>
            <a:r>
              <a:rPr lang="en-US" sz="2400" noProof="0" dirty="0" smtClean="0"/>
              <a:t>: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dirty="0" smtClean="0"/>
              <a:t>			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Step (3) : Repeat step (2) until convergence.</a:t>
            </a:r>
            <a:endParaRPr kumimoji="0" lang="en-US" sz="24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baseline="0" dirty="0" smtClean="0"/>
              <a:t>	</a:t>
            </a: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3320" y="1085836"/>
            <a:ext cx="3402018" cy="485776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7766" y="1857364"/>
            <a:ext cx="3837242" cy="1000132"/>
          </a:xfrm>
          <a:prstGeom prst="rect">
            <a:avLst/>
          </a:prstGeom>
          <a:noFill/>
        </p:spPr>
      </p:pic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286124"/>
            <a:ext cx="500066" cy="357191"/>
          </a:xfrm>
          <a:prstGeom prst="rect">
            <a:avLst/>
          </a:prstGeom>
          <a:noFill/>
        </p:spPr>
      </p:pic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4000504"/>
            <a:ext cx="5072099" cy="713264"/>
          </a:xfrm>
          <a:prstGeom prst="rect">
            <a:avLst/>
          </a:prstGeom>
          <a:noFill/>
        </p:spPr>
      </p:pic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71472" y="571480"/>
            <a:ext cx="750099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b="1" u="sng" dirty="0" smtClean="0"/>
              <a:t>The Hamming - MAXNET for TB test</a:t>
            </a:r>
            <a:r>
              <a:rPr lang="en-US" sz="2400" b="1" dirty="0" smtClean="0"/>
              <a:t> :</a:t>
            </a:r>
            <a:endParaRPr kumimoji="0" lang="en-US" sz="2400" b="1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The examples are fixed as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dirty="0" smtClean="0"/>
              <a:t>e(1) = [1 1 1 1 -1 -1 -1 -1 -1 -1 -1] for normal people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dirty="0" smtClean="0"/>
              <a:t>e(2) = [1 1 1 1 1 1 -1 -1 -1 -1 -1] for infected people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six values in e(2) represent the known symptoms of TB.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The  weights matrix of Hamming network is :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dirty="0" smtClean="0"/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 </a:t>
            </a:r>
            <a:r>
              <a:rPr kumimoji="0" lang="az-Cyrl-AZ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Ѳ</a:t>
            </a: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11/2 = 5.5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The  weights matrix of MAXNET network is :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dirty="0" smtClean="0"/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dirty="0" smtClean="0"/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/>
              <a:t>W</a:t>
            </a: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assume </a:t>
            </a:r>
            <a:r>
              <a:rPr kumimoji="0" lang="el-GR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0.4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3000372"/>
            <a:ext cx="5786478" cy="428628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7072330" y="3000372"/>
            <a:ext cx="714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2*11</a:t>
            </a:r>
            <a:endParaRPr lang="ar-IQ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4500570"/>
            <a:ext cx="2399118" cy="590552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929190" y="4572008"/>
            <a:ext cx="714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2*2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does the Artificial Neural Network do?</a:t>
            </a:r>
          </a:p>
          <a:p>
            <a:r>
              <a:rPr lang="en-US" sz="2800" dirty="0" smtClean="0"/>
              <a:t>The using of ANN.</a:t>
            </a:r>
          </a:p>
          <a:p>
            <a:r>
              <a:rPr lang="en-US" sz="2800" dirty="0" smtClean="0"/>
              <a:t>The learning of ANN.</a:t>
            </a:r>
          </a:p>
          <a:p>
            <a:r>
              <a:rPr lang="en-US" sz="2800" dirty="0" smtClean="0"/>
              <a:t>Data classification.</a:t>
            </a:r>
          </a:p>
          <a:p>
            <a:r>
              <a:rPr lang="en-US" sz="2800" dirty="0" smtClean="0"/>
              <a:t>Hamming Network.</a:t>
            </a:r>
          </a:p>
          <a:p>
            <a:r>
              <a:rPr lang="en-US" sz="2800" dirty="0" smtClean="0"/>
              <a:t>MAXNET Network.</a:t>
            </a:r>
          </a:p>
          <a:p>
            <a:r>
              <a:rPr lang="en-US" sz="2800" dirty="0" smtClean="0"/>
              <a:t>Examples.</a:t>
            </a:r>
          </a:p>
          <a:p>
            <a:r>
              <a:rPr lang="en-US" sz="2800" dirty="0" smtClean="0"/>
              <a:t>References.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82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71472" y="1071546"/>
            <a:ext cx="750099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V(1) = [1</a:t>
            </a:r>
            <a:r>
              <a:rPr kumimoji="0" lang="en-US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1  1  1  1  1  -1  -1  -1  1  -1]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baseline="0" dirty="0" smtClean="0"/>
              <a:t>V(2)</a:t>
            </a:r>
            <a:r>
              <a:rPr lang="en-US" dirty="0" smtClean="0"/>
              <a:t> = [1  1  -1  -1  -1  -1  -1  -1  -1  -1  -1]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US" dirty="0" smtClean="0"/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V(1)</a:t>
            </a:r>
            <a:r>
              <a:rPr kumimoji="0" lang="en-US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= V(1) *         + </a:t>
            </a:r>
            <a:r>
              <a:rPr kumimoji="0" lang="az-Cyrl-AZ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Ѳ</a:t>
            </a:r>
            <a:endParaRPr kumimoji="0" lang="en-US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baseline="0" dirty="0" smtClean="0"/>
              <a:t>	</a:t>
            </a:r>
            <a:r>
              <a:rPr lang="en-US" dirty="0" smtClean="0"/>
              <a:t>     = [8  10]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= </a:t>
            </a:r>
            <a:r>
              <a:rPr kumimoji="0" lang="en-US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*         = [0  4.688] … After 3 iterations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baseline="0" dirty="0" smtClean="0"/>
              <a:t>So the person is</a:t>
            </a:r>
            <a:r>
              <a:rPr lang="en-US" dirty="0" smtClean="0"/>
              <a:t> classified as infected people.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b="1" u="sng" dirty="0" smtClean="0"/>
              <a:t>For V(2)</a:t>
            </a:r>
            <a:r>
              <a:rPr lang="en-US" b="1" dirty="0" smtClean="0"/>
              <a:t> :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= V(2)*         + </a:t>
            </a:r>
            <a:r>
              <a:rPr lang="az-Cyrl-AZ" dirty="0" smtClean="0"/>
              <a:t>Ѳ</a:t>
            </a:r>
            <a:endParaRPr lang="en-US" dirty="0" smtClean="0"/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=</a:t>
            </a:r>
            <a:r>
              <a:rPr kumimoji="0" lang="en-US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[9  7]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=        *          = [4.472  </a:t>
            </a:r>
            <a:r>
              <a:rPr lang="en-US" dirty="0" smtClean="0"/>
              <a:t>0] … After 3 iterations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 smtClean="0"/>
              <a:t>So the person is classified as normal people.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2428868"/>
            <a:ext cx="214314" cy="306163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2485267"/>
            <a:ext cx="285752" cy="300791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3071810"/>
            <a:ext cx="500066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3122837"/>
            <a:ext cx="214314" cy="306163"/>
          </a:xfrm>
          <a:prstGeom prst="rect">
            <a:avLst/>
          </a:prstGeom>
          <a:noFill/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IQ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3143248"/>
            <a:ext cx="366714" cy="333376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408721"/>
            <a:ext cx="214314" cy="306163"/>
          </a:xfrm>
          <a:prstGeom prst="rect">
            <a:avLst/>
          </a:prstGeom>
          <a:noFill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429132"/>
            <a:ext cx="285752" cy="300791"/>
          </a:xfrm>
          <a:prstGeom prst="rect">
            <a:avLst/>
          </a:prstGeom>
          <a:noFill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5072074"/>
            <a:ext cx="500066" cy="357190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5123101"/>
            <a:ext cx="214314" cy="306163"/>
          </a:xfrm>
          <a:prstGeom prst="rect">
            <a:avLst/>
          </a:prstGeom>
          <a:noFill/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5143512"/>
            <a:ext cx="366714" cy="333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71472" y="571480"/>
            <a:ext cx="7500990" cy="428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Hamming-MAXNET Network</a:t>
            </a:r>
            <a:r>
              <a:rPr lang="en-US" sz="2800" dirty="0" smtClean="0"/>
              <a:t> :</a:t>
            </a: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High speed in classification of random inputs.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one node which has the short Hamming</a:t>
            </a:r>
            <a:r>
              <a:rPr kumimoji="0" lang="en-US" sz="28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distance from the example will be the nonzero output at the end (The winner).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/>
              <a:t>Hamming-MAXNET</a:t>
            </a:r>
            <a:r>
              <a:rPr lang="en-US" sz="2800" dirty="0" smtClean="0"/>
              <a:t> network always give a closed output to the examples.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57158" y="571480"/>
            <a:ext cx="7715304" cy="428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is the MAXNET network used with Hamming network?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To suppress all other nodes which have high Hamming distance from the example.</a:t>
            </a:r>
            <a:endParaRPr lang="en-US" sz="24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57224" y="6072206"/>
            <a:ext cx="7143800" cy="5000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dirty="0" smtClean="0"/>
              <a:t>Why is the MAXNET network used with Hamming network?</a:t>
            </a: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500042"/>
            <a:ext cx="800105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Hamming example</a:t>
            </a:r>
            <a:r>
              <a:rPr kumimoji="0" lang="en-US" sz="28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dirty="0" smtClean="0"/>
              <a:t>We consider here the Hamming net has three examples :</a:t>
            </a:r>
          </a:p>
          <a:p>
            <a:pPr marL="3429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dirty="0" smtClean="0"/>
              <a:t>e(1) = [1  1  -1  -1], e(2) = [-1  -1  -1  1], e(3) = [1  -1  -1  1]</a:t>
            </a:r>
          </a:p>
          <a:p>
            <a:pPr marL="3429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dirty="0" smtClean="0"/>
              <a:t>We are given the following vector and we have to classify it to the closest example :</a:t>
            </a:r>
          </a:p>
          <a:p>
            <a:pPr marL="3429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400" dirty="0" smtClean="0"/>
              <a:t>V = [1  -1  1  1]</a:t>
            </a:r>
          </a:p>
          <a:p>
            <a:pPr marL="3429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400" dirty="0" smtClean="0"/>
              <a:t>The weight matrix       = 		  , </a:t>
            </a:r>
            <a:r>
              <a:rPr lang="az-Cyrl-AZ" sz="2400" dirty="0" smtClean="0"/>
              <a:t>Ѳ</a:t>
            </a:r>
            <a:r>
              <a:rPr lang="en-US" sz="2400" dirty="0" smtClean="0"/>
              <a:t> = [2  2  2]</a:t>
            </a:r>
          </a:p>
          <a:p>
            <a:pPr marL="3429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US" sz="2400" dirty="0" smtClean="0"/>
          </a:p>
          <a:p>
            <a:pPr marL="3429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400" dirty="0" smtClean="0"/>
              <a:t>The Hamming value is :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dirty="0" smtClean="0"/>
              <a:t>Y = V *       + </a:t>
            </a:r>
            <a:r>
              <a:rPr lang="az-Cyrl-AZ" sz="2400" dirty="0" smtClean="0"/>
              <a:t>Ѳ</a:t>
            </a:r>
            <a:r>
              <a:rPr lang="en-US" sz="2400" dirty="0" smtClean="0"/>
              <a:t> </a:t>
            </a:r>
          </a:p>
          <a:p>
            <a:pPr marL="342900" lvl="0" indent="-2286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dirty="0" smtClean="0"/>
              <a:t>Y = [1  2  3], so V is classified to e(3).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000372"/>
            <a:ext cx="285752" cy="300791"/>
          </a:xfrm>
          <a:prstGeom prst="rect">
            <a:avLst/>
          </a:prstGeom>
          <a:noFill/>
        </p:spPr>
      </p:pic>
      <p:pic>
        <p:nvPicPr>
          <p:cNvPr id="5" name="صورة 4" descr="D:\The Scholarship\Western Michigan\Academic Study\Dedoncker\Presentation\Presentation images\Hamming example.jpg"/>
          <p:cNvPicPr/>
          <p:nvPr/>
        </p:nvPicPr>
        <p:blipFill>
          <a:blip r:embed="rId3"/>
          <a:srcRect l="32755" t="39841" r="38789" b="25751"/>
          <a:stretch>
            <a:fillRect/>
          </a:stretch>
        </p:blipFill>
        <p:spPr bwMode="auto">
          <a:xfrm>
            <a:off x="3428992" y="2643182"/>
            <a:ext cx="1571636" cy="1000132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4286256"/>
            <a:ext cx="285752" cy="300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57158" y="714356"/>
            <a:ext cx="7786742" cy="4286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References</a:t>
            </a: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lang="en-US" sz="2400" u="sng" dirty="0" smtClean="0"/>
          </a:p>
          <a:p>
            <a:pPr marL="342900" lvl="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Ahmed </a:t>
            </a:r>
            <a:r>
              <a:rPr lang="en-US" sz="2000" dirty="0" err="1" smtClean="0"/>
              <a:t>Hashmi</a:t>
            </a:r>
            <a:r>
              <a:rPr lang="en-US" sz="2000" dirty="0" smtClean="0"/>
              <a:t>, </a:t>
            </a:r>
            <a:r>
              <a:rPr lang="en-US" sz="2000" dirty="0" err="1" smtClean="0"/>
              <a:t>Chemoy</a:t>
            </a:r>
            <a:r>
              <a:rPr lang="en-US" sz="2000" dirty="0" smtClean="0"/>
              <a:t> Das. (2012). Neural Networks and its Application. </a:t>
            </a:r>
            <a:r>
              <a:rPr lang="en-US" sz="2000" dirty="0" smtClean="0">
                <a:hlinkClick r:id="rId2"/>
              </a:rPr>
              <a:t>www.slideshare.net</a:t>
            </a:r>
            <a:endParaRPr lang="en-US" sz="2000" dirty="0" smtClean="0"/>
          </a:p>
          <a:p>
            <a:pPr marL="342900" lvl="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100" dirty="0" smtClean="0"/>
              <a:t>Daniel </a:t>
            </a:r>
            <a:r>
              <a:rPr lang="en-US" sz="2100" dirty="0" err="1" smtClean="0"/>
              <a:t>Graupe</a:t>
            </a:r>
            <a:r>
              <a:rPr lang="en-US" sz="2100" dirty="0" smtClean="0"/>
              <a:t>. (2007). Principles of Artificial Neural Networks. University of  Illinois.</a:t>
            </a:r>
          </a:p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dirty="0" smtClean="0"/>
              <a:t>K Ming Leung. (2007). Fixed Weight Competitive Nets : Hamming Net. Polytechnic University.</a:t>
            </a:r>
          </a:p>
          <a:p>
            <a:pPr marL="342900" lvl="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dirty="0" err="1" smtClean="0"/>
              <a:t>Karam</a:t>
            </a:r>
            <a:r>
              <a:rPr lang="en-US" sz="2000" dirty="0" smtClean="0"/>
              <a:t> </a:t>
            </a:r>
            <a:r>
              <a:rPr lang="en-US" sz="2000" dirty="0" err="1" smtClean="0"/>
              <a:t>Hatim</a:t>
            </a:r>
            <a:r>
              <a:rPr lang="en-US" sz="2000" dirty="0" smtClean="0"/>
              <a:t>, Mohammed </a:t>
            </a:r>
            <a:r>
              <a:rPr lang="en-US" sz="2000" dirty="0" err="1" smtClean="0"/>
              <a:t>Hamdi</a:t>
            </a:r>
            <a:r>
              <a:rPr lang="en-US" sz="2000" dirty="0" smtClean="0"/>
              <a:t>. (2009). Detection of Tuberculosis by using Artificial Neural Networks. University of Mosul</a:t>
            </a:r>
          </a:p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dirty="0" err="1" smtClean="0"/>
              <a:t>Nilmani</a:t>
            </a:r>
            <a:r>
              <a:rPr lang="en-US" sz="2000" dirty="0" smtClean="0"/>
              <a:t> Singh. (2010). Neural Network. </a:t>
            </a:r>
            <a:r>
              <a:rPr lang="en-US" sz="2000" dirty="0" smtClean="0">
                <a:hlinkClick r:id="rId2"/>
              </a:rPr>
              <a:t>www.slideshare.net</a:t>
            </a:r>
            <a:endParaRPr lang="en-US" sz="2000" dirty="0" smtClean="0"/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28596" y="2857496"/>
            <a:ext cx="7500990" cy="12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66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does the Artificial Neural Network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7620000" cy="335758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ANN performs many tasks that the computer can not do.</a:t>
            </a:r>
          </a:p>
          <a:p>
            <a:pPr algn="just"/>
            <a:r>
              <a:rPr lang="en-US" sz="2400" dirty="0" smtClean="0"/>
              <a:t>It needs to be learned and it does not need to be reprogrammed.</a:t>
            </a:r>
          </a:p>
          <a:p>
            <a:pPr algn="just"/>
            <a:r>
              <a:rPr lang="en-US" sz="2400" dirty="0" smtClean="0"/>
              <a:t>It always gives required outcomes in all applications.</a:t>
            </a:r>
            <a:endParaRPr lang="en-US" sz="1400" dirty="0" smtClean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849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620000" cy="939784"/>
          </a:xfrm>
        </p:spPr>
        <p:txBody>
          <a:bodyPr/>
          <a:lstStyle/>
          <a:p>
            <a:r>
              <a:rPr lang="en-US" dirty="0" smtClean="0"/>
              <a:t>The using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2643206" cy="2857520"/>
          </a:xfrm>
        </p:spPr>
        <p:txBody>
          <a:bodyPr>
            <a:noAutofit/>
          </a:bodyPr>
          <a:lstStyle/>
          <a:p>
            <a:r>
              <a:rPr lang="en-US" sz="1800" dirty="0" smtClean="0"/>
              <a:t>Object Recognition.</a:t>
            </a:r>
          </a:p>
          <a:p>
            <a:r>
              <a:rPr lang="en-US" sz="1800" dirty="0" smtClean="0"/>
              <a:t>Speech Recognition.</a:t>
            </a:r>
          </a:p>
          <a:p>
            <a:r>
              <a:rPr lang="en-US" sz="1800" dirty="0" smtClean="0"/>
              <a:t>Data Classification.</a:t>
            </a:r>
          </a:p>
          <a:p>
            <a:r>
              <a:rPr lang="en-US" sz="1800" dirty="0" smtClean="0"/>
              <a:t>Data Mining.</a:t>
            </a:r>
          </a:p>
          <a:p>
            <a:r>
              <a:rPr lang="en-US" sz="1800" dirty="0" smtClean="0"/>
              <a:t>Web Searching.</a:t>
            </a:r>
          </a:p>
          <a:p>
            <a:r>
              <a:rPr lang="en-US" sz="1800" dirty="0" smtClean="0"/>
              <a:t>Image Processing.</a:t>
            </a:r>
          </a:p>
          <a:p>
            <a:r>
              <a:rPr lang="en-US" sz="1800" dirty="0" smtClean="0"/>
              <a:t>Mapping.</a:t>
            </a:r>
          </a:p>
          <a:p>
            <a:r>
              <a:rPr lang="en-US" sz="1800" dirty="0" smtClean="0"/>
              <a:t>Robotics..</a:t>
            </a:r>
            <a:endParaRPr lang="en-US" sz="1800" dirty="0"/>
          </a:p>
        </p:txBody>
      </p:sp>
      <p:pic>
        <p:nvPicPr>
          <p:cNvPr id="1026" name="Picture 2" descr="D:\The Scholarship\Western Michigan\Academic Study\Dedoncker\Presentation\Presentation images\33rdsquare-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29" y="2643182"/>
            <a:ext cx="4429157" cy="3242232"/>
          </a:xfrm>
          <a:prstGeom prst="rect">
            <a:avLst/>
          </a:prstGeom>
          <a:noFill/>
        </p:spPr>
      </p:pic>
      <p:sp>
        <p:nvSpPr>
          <p:cNvPr id="5" name="TextBox 2"/>
          <p:cNvSpPr txBox="1"/>
          <p:nvPr/>
        </p:nvSpPr>
        <p:spPr>
          <a:xfrm>
            <a:off x="4786314" y="6090842"/>
            <a:ext cx="3109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courtesy of </a:t>
            </a:r>
            <a:r>
              <a:rPr lang="en-US" sz="1600" i="1" dirty="0" smtClean="0"/>
              <a:t>33rdsquare.com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82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of ANN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2066" y="6215082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courtesy of </a:t>
            </a:r>
            <a:r>
              <a:rPr lang="en-US" sz="1600" i="1" dirty="0" smtClean="0"/>
              <a:t>svcl.ucsd.edu</a:t>
            </a:r>
            <a:endParaRPr lang="en-US" sz="1600" dirty="0"/>
          </a:p>
        </p:txBody>
      </p:sp>
      <p:pic>
        <p:nvPicPr>
          <p:cNvPr id="13" name="عنصر نائب للمحتوى 12" descr="www-svcl-ucsd-edu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47160" y="3286124"/>
            <a:ext cx="4759028" cy="2742018"/>
          </a:xfrm>
        </p:spPr>
      </p:pic>
      <p:sp>
        <p:nvSpPr>
          <p:cNvPr id="12" name="عنصر نائب للمحتوى 11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400948" cy="1678494"/>
          </a:xfrm>
        </p:spPr>
        <p:txBody>
          <a:bodyPr>
            <a:normAutofit/>
          </a:bodyPr>
          <a:lstStyle/>
          <a:p>
            <a:r>
              <a:rPr lang="en-US" dirty="0" smtClean="0"/>
              <a:t>It is the basic phase of ANN.</a:t>
            </a:r>
          </a:p>
          <a:p>
            <a:r>
              <a:rPr lang="en-US" dirty="0" smtClean="0"/>
              <a:t>Doing by input and desired output.</a:t>
            </a:r>
          </a:p>
          <a:p>
            <a:r>
              <a:rPr lang="en-US" dirty="0" smtClean="0"/>
              <a:t>Adapt the weights in each presentation.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03086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2910" y="857232"/>
            <a:ext cx="6500858" cy="2000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u="sng" dirty="0" smtClean="0"/>
              <a:t>Types of learning</a:t>
            </a:r>
            <a:r>
              <a:rPr lang="en-US" sz="3200" b="1" dirty="0" smtClean="0"/>
              <a:t> :</a:t>
            </a:r>
          </a:p>
          <a:p>
            <a:r>
              <a:rPr lang="en-US" sz="3200" dirty="0" smtClean="0"/>
              <a:t>Supervised.</a:t>
            </a:r>
          </a:p>
          <a:p>
            <a:r>
              <a:rPr lang="en-US" sz="3200" dirty="0" smtClean="0"/>
              <a:t>Unsupervised.</a:t>
            </a:r>
          </a:p>
          <a:p>
            <a:endParaRPr lang="en-US" sz="3200" dirty="0" smtClean="0"/>
          </a:p>
        </p:txBody>
      </p:sp>
      <p:pic>
        <p:nvPicPr>
          <p:cNvPr id="1026" name="Picture 2" descr="D:\The Scholarship\Western Michigan\Academic Study\Dedoncker\Presentation\Presentation images\post2_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00372"/>
            <a:ext cx="6097605" cy="3239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045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620000" cy="4257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u="sng" dirty="0" smtClean="0"/>
              <a:t>Supervised learning</a:t>
            </a:r>
            <a:r>
              <a:rPr lang="en-US" sz="3200" b="1" dirty="0" smtClean="0"/>
              <a:t> :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Under control.</a:t>
            </a:r>
          </a:p>
          <a:p>
            <a:r>
              <a:rPr lang="en-US" sz="3200" dirty="0" smtClean="0"/>
              <a:t>Adapt the weights.</a:t>
            </a:r>
          </a:p>
          <a:p>
            <a:r>
              <a:rPr lang="en-US" sz="3200" dirty="0" smtClean="0"/>
              <a:t>Reduce the error.</a:t>
            </a:r>
          </a:p>
          <a:p>
            <a:endParaRPr lang="en-US" sz="32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00100" y="5715016"/>
            <a:ext cx="650085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</a:t>
            </a:r>
            <a:r>
              <a:rPr lang="en-US" sz="2400" dirty="0" smtClean="0"/>
              <a:t>are the features of supervised learning?</a:t>
            </a:r>
            <a:endParaRPr kumimoji="0" lang="en-US" sz="24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30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620000" cy="4257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u="sng" dirty="0" smtClean="0"/>
              <a:t>Unsupervised learning</a:t>
            </a:r>
            <a:r>
              <a:rPr lang="en-US" sz="3200" b="1" dirty="0" smtClean="0"/>
              <a:t> :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No control.</a:t>
            </a:r>
          </a:p>
          <a:p>
            <a:r>
              <a:rPr lang="en-US" sz="3200" dirty="0" smtClean="0"/>
              <a:t>Learn by itself.</a:t>
            </a:r>
          </a:p>
          <a:p>
            <a:r>
              <a:rPr lang="en-US" sz="3200" dirty="0" smtClean="0"/>
              <a:t>Pick out the structure from the input.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00100" y="5715016"/>
            <a:ext cx="650085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</a:t>
            </a:r>
            <a:r>
              <a:rPr lang="en-US" sz="2400" dirty="0" smtClean="0"/>
              <a:t>are the features of unsupervised learning?</a:t>
            </a:r>
            <a:endParaRPr kumimoji="0" lang="en-US" sz="24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97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68412"/>
          </a:xfrm>
        </p:spPr>
        <p:txBody>
          <a:bodyPr/>
          <a:lstStyle/>
          <a:p>
            <a:r>
              <a:rPr lang="en-US" sz="4400" dirty="0" smtClean="0"/>
              <a:t>After the learning phase, what should the ANN do?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5643578"/>
            <a:ext cx="30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courtesy of </a:t>
            </a:r>
            <a:r>
              <a:rPr lang="en-US" sz="1600" i="1" dirty="0" smtClean="0"/>
              <a:t>matricom.net</a:t>
            </a:r>
            <a:endParaRPr lang="en-US" sz="1600" dirty="0"/>
          </a:p>
        </p:txBody>
      </p:sp>
      <p:pic>
        <p:nvPicPr>
          <p:cNvPr id="10" name="عنصر نائب للمحتوى 9" descr="matricom-n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928802"/>
            <a:ext cx="4857784" cy="3451583"/>
          </a:xfrm>
        </p:spPr>
      </p:pic>
    </p:spTree>
    <p:extLst>
      <p:ext uri="{BB962C8B-B14F-4D97-AF65-F5344CB8AC3E}">
        <p14:creationId xmlns:p14="http://schemas.microsoft.com/office/powerpoint/2010/main" val="435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4632</TotalTime>
  <Words>979</Words>
  <Application>Microsoft Macintosh PowerPoint</Application>
  <PresentationFormat>On-screen Show (4:3)</PresentationFormat>
  <Paragraphs>183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Data Classification by using Artificial Neural Networks</vt:lpstr>
      <vt:lpstr>Outline</vt:lpstr>
      <vt:lpstr>What does the Artificial Neural Network do?</vt:lpstr>
      <vt:lpstr>The using of ANN</vt:lpstr>
      <vt:lpstr>The learning of ANN</vt:lpstr>
      <vt:lpstr>PowerPoint Presentation</vt:lpstr>
      <vt:lpstr>PowerPoint Presentation</vt:lpstr>
      <vt:lpstr>PowerPoint Presentation</vt:lpstr>
      <vt:lpstr>After the learning phase, what should the ANN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Tests</dc:title>
  <dc:creator>Sally L Thelen</dc:creator>
  <cp:lastModifiedBy>Elise de Doncker</cp:lastModifiedBy>
  <cp:revision>399</cp:revision>
  <cp:lastPrinted>2015-12-07T13:52:43Z</cp:lastPrinted>
  <dcterms:created xsi:type="dcterms:W3CDTF">2013-10-22T18:10:50Z</dcterms:created>
  <dcterms:modified xsi:type="dcterms:W3CDTF">2016-02-17T22:36:47Z</dcterms:modified>
</cp:coreProperties>
</file>