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73" r:id="rId7"/>
    <p:sldId id="274" r:id="rId8"/>
    <p:sldId id="275" r:id="rId9"/>
    <p:sldId id="262" r:id="rId10"/>
    <p:sldId id="263" r:id="rId11"/>
    <p:sldId id="264" r:id="rId12"/>
    <p:sldId id="265" r:id="rId13"/>
    <p:sldId id="266" r:id="rId14"/>
    <p:sldId id="267" r:id="rId15"/>
    <p:sldId id="268" r:id="rId16"/>
    <p:sldId id="269" r:id="rId17"/>
    <p:sldId id="270" r:id="rId18"/>
    <p:sldId id="271" r:id="rId19"/>
    <p:sldId id="272"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lpuig.xeill.net/Members/vcarceler/articulos/contenedores-con-lxd-lxc" TargetMode="External"/><Relationship Id="rId7" Type="http://schemas.openxmlformats.org/officeDocument/2006/relationships/hyperlink" Target="https://www.vagrantup.com/docs/multi-machine/" TargetMode="External"/><Relationship Id="rId2" Type="http://schemas.openxmlformats.org/officeDocument/2006/relationships/hyperlink" Target="https://linuxcontainers.org/lxd/introduction/" TargetMode="External"/><Relationship Id="rId1" Type="http://schemas.openxmlformats.org/officeDocument/2006/relationships/slideLayout" Target="../slideLayouts/slideLayout2.xml"/><Relationship Id="rId6" Type="http://schemas.openxmlformats.org/officeDocument/2006/relationships/hyperlink" Target="https://www.vagrantup.com/intro/index.html" TargetMode="External"/><Relationship Id="rId5" Type="http://schemas.openxmlformats.org/officeDocument/2006/relationships/hyperlink" Target="https://www.reddit.com/r/devops/comments/5yngl6/lxdock_because_vagrant_is_too_heavy/" TargetMode="External"/><Relationship Id="rId4" Type="http://schemas.openxmlformats.org/officeDocument/2006/relationships/hyperlink" Target="https://stackshare.io/stackups/lxd-vs-vagrant-clou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DAE174-970F-4C60-8BFE-755D91879AA2}"/>
              </a:ext>
            </a:extLst>
          </p:cNvPr>
          <p:cNvSpPr>
            <a:spLocks noGrp="1"/>
          </p:cNvSpPr>
          <p:nvPr>
            <p:ph type="ctrTitle"/>
          </p:nvPr>
        </p:nvSpPr>
        <p:spPr/>
        <p:txBody>
          <a:bodyPr/>
          <a:lstStyle/>
          <a:p>
            <a:r>
              <a:rPr lang="es-ES" sz="8000" dirty="0" err="1"/>
              <a:t>LXc</a:t>
            </a:r>
            <a:r>
              <a:rPr lang="es-ES" sz="8000" dirty="0"/>
              <a:t> vs VAGRANT	</a:t>
            </a:r>
            <a:br>
              <a:rPr lang="es-ES" dirty="0"/>
            </a:br>
            <a:endParaRPr lang="es-ES" dirty="0"/>
          </a:p>
        </p:txBody>
      </p:sp>
      <p:sp>
        <p:nvSpPr>
          <p:cNvPr id="3" name="Subtítulo 2">
            <a:extLst>
              <a:ext uri="{FF2B5EF4-FFF2-40B4-BE49-F238E27FC236}">
                <a16:creationId xmlns:a16="http://schemas.microsoft.com/office/drawing/2014/main" id="{AD45A697-C7E5-432E-9F48-4AE6B94EE614}"/>
              </a:ext>
            </a:extLst>
          </p:cNvPr>
          <p:cNvSpPr>
            <a:spLocks noGrp="1"/>
          </p:cNvSpPr>
          <p:nvPr>
            <p:ph type="subTitle" idx="1"/>
          </p:nvPr>
        </p:nvSpPr>
        <p:spPr>
          <a:xfrm>
            <a:off x="1876423" y="4238142"/>
            <a:ext cx="8791575" cy="1655762"/>
          </a:xfrm>
        </p:spPr>
        <p:txBody>
          <a:bodyPr/>
          <a:lstStyle/>
          <a:p>
            <a:r>
              <a:rPr lang="es-ES" dirty="0"/>
              <a:t>por:</a:t>
            </a:r>
          </a:p>
          <a:p>
            <a:r>
              <a:rPr lang="es-ES" dirty="0"/>
              <a:t>Rubén Calvo </a:t>
            </a:r>
            <a:r>
              <a:rPr lang="es-ES" dirty="0" err="1"/>
              <a:t>villazán</a:t>
            </a:r>
            <a:endParaRPr lang="es-ES" dirty="0"/>
          </a:p>
          <a:p>
            <a:r>
              <a:rPr lang="es-ES" dirty="0"/>
              <a:t>Jose Luis Rojano ramírez</a:t>
            </a:r>
          </a:p>
        </p:txBody>
      </p:sp>
    </p:spTree>
    <p:extLst>
      <p:ext uri="{BB962C8B-B14F-4D97-AF65-F5344CB8AC3E}">
        <p14:creationId xmlns:p14="http://schemas.microsoft.com/office/powerpoint/2010/main" val="416382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3B349C-3C17-4A72-B1C8-FC9E1900A2B7}"/>
              </a:ext>
            </a:extLst>
          </p:cNvPr>
          <p:cNvSpPr>
            <a:spLocks noGrp="1"/>
          </p:cNvSpPr>
          <p:nvPr>
            <p:ph idx="1"/>
          </p:nvPr>
        </p:nvSpPr>
        <p:spPr>
          <a:xfrm>
            <a:off x="1141412" y="699796"/>
            <a:ext cx="9905999" cy="5091405"/>
          </a:xfrm>
        </p:spPr>
        <p:txBody>
          <a:bodyPr>
            <a:normAutofit/>
          </a:bodyPr>
          <a:lstStyle/>
          <a:p>
            <a:pPr marL="0" indent="0">
              <a:buNone/>
            </a:pPr>
            <a:r>
              <a:rPr lang="es-ES" dirty="0"/>
              <a:t>Basta con compartir el fichero de configuración de </a:t>
            </a:r>
            <a:r>
              <a:rPr lang="es-ES" dirty="0" err="1"/>
              <a:t>Vagrant</a:t>
            </a:r>
            <a:r>
              <a:rPr lang="es-ES" dirty="0"/>
              <a:t> (“</a:t>
            </a:r>
            <a:r>
              <a:rPr lang="es-ES" dirty="0" err="1"/>
              <a:t>Vagrantfile</a:t>
            </a:r>
            <a:r>
              <a:rPr lang="es-ES" dirty="0"/>
              <a:t>”) lo que asegura que todos los desarrolladores tienen el mismo entorno, con las mismas dependencias y configuración. Con </a:t>
            </a:r>
            <a:r>
              <a:rPr lang="es-ES" dirty="0" err="1"/>
              <a:t>Vagrant</a:t>
            </a:r>
            <a:r>
              <a:rPr lang="es-ES" dirty="0"/>
              <a:t>, compartir pesadas máquinas virtuales o el ya mítico “en mi ordenador funciona” son cosas del pasado.</a:t>
            </a:r>
          </a:p>
          <a:p>
            <a:pPr marL="0" indent="0">
              <a:buNone/>
            </a:pPr>
            <a:r>
              <a:rPr lang="es-ES" dirty="0"/>
              <a:t>Además, dado que la configuración de la máquina virtual es un simple fichero de texto plano, podemos incluir este fichero en nuestro repositorio en el control de versiones, junto con el resto del código del proyecto. De esta manera, un nuevo desarrollador que se incorpore al equipo simplemente tendrá que clonar el repositorio del proyecto y ejecutar </a:t>
            </a:r>
            <a:r>
              <a:rPr lang="es-ES" dirty="0" err="1"/>
              <a:t>Vagrant</a:t>
            </a:r>
            <a:r>
              <a:rPr lang="es-ES" dirty="0"/>
              <a:t> para tener el entorno de desarrollo montado y funcionando en cuestión de minutos.</a:t>
            </a:r>
          </a:p>
        </p:txBody>
      </p:sp>
    </p:spTree>
    <p:extLst>
      <p:ext uri="{BB962C8B-B14F-4D97-AF65-F5344CB8AC3E}">
        <p14:creationId xmlns:p14="http://schemas.microsoft.com/office/powerpoint/2010/main" val="30509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CF7DC-F819-433F-90F0-FD79433CEBA6}"/>
              </a:ext>
            </a:extLst>
          </p:cNvPr>
          <p:cNvSpPr>
            <a:spLocks noGrp="1"/>
          </p:cNvSpPr>
          <p:nvPr>
            <p:ph type="title"/>
          </p:nvPr>
        </p:nvSpPr>
        <p:spPr>
          <a:xfrm>
            <a:off x="1141413" y="618518"/>
            <a:ext cx="9905998" cy="939694"/>
          </a:xfrm>
        </p:spPr>
        <p:txBody>
          <a:bodyPr>
            <a:normAutofit/>
          </a:bodyPr>
          <a:lstStyle/>
          <a:p>
            <a:r>
              <a:rPr lang="es-ES" sz="6000" dirty="0"/>
              <a:t>¿Cómo Instalar </a:t>
            </a:r>
            <a:r>
              <a:rPr lang="es-ES" sz="6000" dirty="0" err="1"/>
              <a:t>vagrant</a:t>
            </a:r>
            <a:r>
              <a:rPr lang="es-ES" sz="6000" dirty="0"/>
              <a:t>?</a:t>
            </a:r>
          </a:p>
        </p:txBody>
      </p:sp>
      <p:sp>
        <p:nvSpPr>
          <p:cNvPr id="3" name="Marcador de contenido 2">
            <a:extLst>
              <a:ext uri="{FF2B5EF4-FFF2-40B4-BE49-F238E27FC236}">
                <a16:creationId xmlns:a16="http://schemas.microsoft.com/office/drawing/2014/main" id="{99EA8EAA-B423-4F3F-B54B-4176D3F0CC78}"/>
              </a:ext>
            </a:extLst>
          </p:cNvPr>
          <p:cNvSpPr>
            <a:spLocks noGrp="1"/>
          </p:cNvSpPr>
          <p:nvPr>
            <p:ph idx="1"/>
          </p:nvPr>
        </p:nvSpPr>
        <p:spPr>
          <a:xfrm>
            <a:off x="1141412" y="1446013"/>
            <a:ext cx="9905999" cy="4232989"/>
          </a:xfrm>
        </p:spPr>
        <p:txBody>
          <a:bodyPr>
            <a:normAutofit/>
          </a:bodyPr>
          <a:lstStyle/>
          <a:p>
            <a:pPr marL="0" indent="0">
              <a:buNone/>
            </a:pPr>
            <a:r>
              <a:rPr lang="es-ES" dirty="0"/>
              <a:t>En Ubuntu Server instalamos virtual box y </a:t>
            </a:r>
            <a:r>
              <a:rPr lang="es-ES" dirty="0" err="1"/>
              <a:t>vagrant</a:t>
            </a:r>
            <a:r>
              <a:rPr lang="es-ES" dirty="0"/>
              <a:t> con sudo </a:t>
            </a:r>
            <a:r>
              <a:rPr lang="es-ES" dirty="0" err="1"/>
              <a:t>apt-get</a:t>
            </a:r>
            <a:r>
              <a:rPr lang="es-ES" dirty="0"/>
              <a:t> </a:t>
            </a:r>
            <a:r>
              <a:rPr lang="es-ES" dirty="0" err="1"/>
              <a:t>install</a:t>
            </a:r>
            <a:r>
              <a:rPr lang="es-ES" dirty="0"/>
              <a:t> </a:t>
            </a:r>
            <a:r>
              <a:rPr lang="es-ES" dirty="0" err="1"/>
              <a:t>virtualbox</a:t>
            </a:r>
            <a:r>
              <a:rPr lang="es-ES" dirty="0"/>
              <a:t>\</a:t>
            </a:r>
            <a:r>
              <a:rPr lang="es-ES" dirty="0" err="1"/>
              <a:t>Vagrant</a:t>
            </a:r>
            <a:r>
              <a:rPr lang="es-ES" dirty="0"/>
              <a:t> e iniciamos con </a:t>
            </a:r>
            <a:r>
              <a:rPr lang="es-ES" dirty="0" err="1"/>
              <a:t>vagrant</a:t>
            </a:r>
            <a:r>
              <a:rPr lang="es-ES" dirty="0"/>
              <a:t> </a:t>
            </a:r>
            <a:r>
              <a:rPr lang="es-ES" dirty="0" err="1"/>
              <a:t>init</a:t>
            </a:r>
            <a:r>
              <a:rPr lang="es-ES" dirty="0"/>
              <a:t>, creando un </a:t>
            </a:r>
            <a:r>
              <a:rPr lang="es-ES" dirty="0" err="1"/>
              <a:t>vagrantfile</a:t>
            </a:r>
            <a:r>
              <a:rPr lang="es-ES" dirty="0"/>
              <a:t>:</a:t>
            </a:r>
          </a:p>
          <a:p>
            <a:pPr marL="0" indent="0">
              <a:buNone/>
            </a:pPr>
            <a:endParaRPr lang="es-ES" dirty="0"/>
          </a:p>
          <a:p>
            <a:pPr marL="0" indent="0">
              <a:buNone/>
            </a:pPr>
            <a:r>
              <a:rPr lang="es-ES" dirty="0"/>
              <a:t>Si lo modificamos  para la instalación de Ubuntu sería así:</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94672A56-6970-43EF-BDCA-BFC823AF9B8F}"/>
              </a:ext>
            </a:extLst>
          </p:cNvPr>
          <p:cNvPicPr>
            <a:picLocks noChangeAspect="1"/>
          </p:cNvPicPr>
          <p:nvPr/>
        </p:nvPicPr>
        <p:blipFill>
          <a:blip r:embed="rId2"/>
          <a:stretch>
            <a:fillRect/>
          </a:stretch>
        </p:blipFill>
        <p:spPr>
          <a:xfrm>
            <a:off x="1141411" y="2432591"/>
            <a:ext cx="4559593" cy="723745"/>
          </a:xfrm>
          <a:prstGeom prst="rect">
            <a:avLst/>
          </a:prstGeom>
        </p:spPr>
      </p:pic>
      <p:pic>
        <p:nvPicPr>
          <p:cNvPr id="5" name="Imagen 4">
            <a:extLst>
              <a:ext uri="{FF2B5EF4-FFF2-40B4-BE49-F238E27FC236}">
                <a16:creationId xmlns:a16="http://schemas.microsoft.com/office/drawing/2014/main" id="{F818562F-F07C-49A8-A132-3ED87EFA2D2F}"/>
              </a:ext>
            </a:extLst>
          </p:cNvPr>
          <p:cNvPicPr>
            <a:picLocks noChangeAspect="1"/>
          </p:cNvPicPr>
          <p:nvPr/>
        </p:nvPicPr>
        <p:blipFill>
          <a:blip r:embed="rId3"/>
          <a:stretch>
            <a:fillRect/>
          </a:stretch>
        </p:blipFill>
        <p:spPr>
          <a:xfrm>
            <a:off x="1141411" y="3562508"/>
            <a:ext cx="4372981" cy="1106417"/>
          </a:xfrm>
          <a:prstGeom prst="rect">
            <a:avLst/>
          </a:prstGeom>
        </p:spPr>
      </p:pic>
    </p:spTree>
    <p:extLst>
      <p:ext uri="{BB962C8B-B14F-4D97-AF65-F5344CB8AC3E}">
        <p14:creationId xmlns:p14="http://schemas.microsoft.com/office/powerpoint/2010/main" val="7164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B39EED-5EFC-4ACC-A739-3D249CC90999}"/>
              </a:ext>
            </a:extLst>
          </p:cNvPr>
          <p:cNvSpPr>
            <a:spLocks noGrp="1"/>
          </p:cNvSpPr>
          <p:nvPr>
            <p:ph idx="1"/>
          </p:nvPr>
        </p:nvSpPr>
        <p:spPr>
          <a:xfrm>
            <a:off x="1141412" y="531845"/>
            <a:ext cx="9905999" cy="5259356"/>
          </a:xfrm>
        </p:spPr>
        <p:txBody>
          <a:bodyPr/>
          <a:lstStyle/>
          <a:p>
            <a:pPr marL="0" indent="0">
              <a:buNone/>
            </a:pPr>
            <a:r>
              <a:rPr lang="es-ES" dirty="0"/>
              <a:t>Ejecutar </a:t>
            </a:r>
            <a:r>
              <a:rPr lang="es-ES" dirty="0" err="1"/>
              <a:t>Vagrant</a:t>
            </a:r>
            <a:r>
              <a:rPr lang="es-ES" dirty="0"/>
              <a:t> up para crear la máquina a partir del </a:t>
            </a:r>
            <a:r>
              <a:rPr lang="es-ES" dirty="0" err="1"/>
              <a:t>vagrantfile</a:t>
            </a:r>
            <a:r>
              <a:rPr lang="es-ES" dirty="0"/>
              <a:t>:</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pic>
        <p:nvPicPr>
          <p:cNvPr id="4" name="Imagen 3">
            <a:extLst>
              <a:ext uri="{FF2B5EF4-FFF2-40B4-BE49-F238E27FC236}">
                <a16:creationId xmlns:a16="http://schemas.microsoft.com/office/drawing/2014/main" id="{E08D9E7F-B9CE-4CA8-A7C5-A60528A5406F}"/>
              </a:ext>
            </a:extLst>
          </p:cNvPr>
          <p:cNvPicPr>
            <a:picLocks noChangeAspect="1"/>
          </p:cNvPicPr>
          <p:nvPr/>
        </p:nvPicPr>
        <p:blipFill>
          <a:blip r:embed="rId2"/>
          <a:stretch>
            <a:fillRect/>
          </a:stretch>
        </p:blipFill>
        <p:spPr>
          <a:xfrm>
            <a:off x="1141412" y="1066799"/>
            <a:ext cx="8828511" cy="3455187"/>
          </a:xfrm>
          <a:prstGeom prst="rect">
            <a:avLst/>
          </a:prstGeom>
        </p:spPr>
      </p:pic>
    </p:spTree>
    <p:extLst>
      <p:ext uri="{BB962C8B-B14F-4D97-AF65-F5344CB8AC3E}">
        <p14:creationId xmlns:p14="http://schemas.microsoft.com/office/powerpoint/2010/main" val="31474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B39EED-5EFC-4ACC-A739-3D249CC90999}"/>
              </a:ext>
            </a:extLst>
          </p:cNvPr>
          <p:cNvSpPr>
            <a:spLocks noGrp="1"/>
          </p:cNvSpPr>
          <p:nvPr>
            <p:ph idx="1"/>
          </p:nvPr>
        </p:nvSpPr>
        <p:spPr>
          <a:xfrm>
            <a:off x="1141412" y="531845"/>
            <a:ext cx="9905999" cy="5259356"/>
          </a:xfrm>
        </p:spPr>
        <p:txBody>
          <a:bodyPr/>
          <a:lstStyle/>
          <a:p>
            <a:pPr marL="0" indent="0">
              <a:buNone/>
            </a:pPr>
            <a:r>
              <a:rPr lang="es-ES" dirty="0"/>
              <a:t>Nos conectamos a la máquina virtual con </a:t>
            </a:r>
            <a:r>
              <a:rPr lang="es-ES" dirty="0" err="1"/>
              <a:t>vagrant</a:t>
            </a:r>
            <a:r>
              <a:rPr lang="es-ES" dirty="0"/>
              <a:t> </a:t>
            </a:r>
            <a:r>
              <a:rPr lang="es-ES" dirty="0" err="1"/>
              <a:t>ssh</a:t>
            </a:r>
            <a:r>
              <a:rPr lang="es-ES" dirty="0"/>
              <a:t>:</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pic>
        <p:nvPicPr>
          <p:cNvPr id="2" name="Imagen 1">
            <a:extLst>
              <a:ext uri="{FF2B5EF4-FFF2-40B4-BE49-F238E27FC236}">
                <a16:creationId xmlns:a16="http://schemas.microsoft.com/office/drawing/2014/main" id="{200EE2A4-21E3-40F8-8EBF-00D8845DD358}"/>
              </a:ext>
            </a:extLst>
          </p:cNvPr>
          <p:cNvPicPr>
            <a:picLocks noChangeAspect="1"/>
          </p:cNvPicPr>
          <p:nvPr/>
        </p:nvPicPr>
        <p:blipFill>
          <a:blip r:embed="rId2"/>
          <a:stretch>
            <a:fillRect/>
          </a:stretch>
        </p:blipFill>
        <p:spPr>
          <a:xfrm>
            <a:off x="1209421" y="1066798"/>
            <a:ext cx="7319272" cy="5259357"/>
          </a:xfrm>
          <a:prstGeom prst="rect">
            <a:avLst/>
          </a:prstGeom>
        </p:spPr>
      </p:pic>
    </p:spTree>
    <p:extLst>
      <p:ext uri="{BB962C8B-B14F-4D97-AF65-F5344CB8AC3E}">
        <p14:creationId xmlns:p14="http://schemas.microsoft.com/office/powerpoint/2010/main" val="276776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B39EED-5EFC-4ACC-A739-3D249CC90999}"/>
              </a:ext>
            </a:extLst>
          </p:cNvPr>
          <p:cNvSpPr>
            <a:spLocks noGrp="1"/>
          </p:cNvSpPr>
          <p:nvPr>
            <p:ph idx="1"/>
          </p:nvPr>
        </p:nvSpPr>
        <p:spPr>
          <a:xfrm>
            <a:off x="1141412" y="902753"/>
            <a:ext cx="9905999" cy="5259356"/>
          </a:xfrm>
        </p:spPr>
        <p:txBody>
          <a:bodyPr>
            <a:normAutofit fontScale="92500" lnSpcReduction="10000"/>
          </a:bodyPr>
          <a:lstStyle/>
          <a:p>
            <a:pPr marL="0" indent="0">
              <a:buNone/>
            </a:pPr>
            <a:endParaRPr lang="es-ES" dirty="0"/>
          </a:p>
          <a:p>
            <a:pPr marL="0" indent="0">
              <a:buNone/>
            </a:pPr>
            <a:endParaRPr lang="es-ES" dirty="0"/>
          </a:p>
          <a:p>
            <a:pPr marL="0" indent="0">
              <a:buNone/>
            </a:pPr>
            <a:r>
              <a:rPr lang="es-ES" dirty="0"/>
              <a:t>Una vez que hayamos terminado de trabajar con la máquina podemos ejecutar los siguientes comandos:</a:t>
            </a:r>
          </a:p>
          <a:p>
            <a:pPr marL="0" indent="0">
              <a:buNone/>
            </a:pPr>
            <a:r>
              <a:rPr lang="es-ES" dirty="0"/>
              <a:t>    ‘</a:t>
            </a:r>
            <a:r>
              <a:rPr lang="es-ES" sz="2600" b="1" i="1" dirty="0" err="1"/>
              <a:t>vagrant</a:t>
            </a:r>
            <a:r>
              <a:rPr lang="es-ES" sz="2600" b="1" i="1" dirty="0"/>
              <a:t> </a:t>
            </a:r>
            <a:r>
              <a:rPr lang="es-ES" sz="2600" b="1" i="1" dirty="0" err="1"/>
              <a:t>suspend</a:t>
            </a:r>
            <a:r>
              <a:rPr lang="es-ES" dirty="0"/>
              <a:t>’: Pausa la máquina virtual, guardando el estado actual en el disco duro. Permite arrancar de nuevo la máquina muy rápidamente con </a:t>
            </a:r>
            <a:r>
              <a:rPr lang="es-ES" dirty="0" err="1"/>
              <a:t>vagrant</a:t>
            </a:r>
            <a:r>
              <a:rPr lang="es-ES" dirty="0"/>
              <a:t> up con el estado exacto en el que se quedó.</a:t>
            </a:r>
          </a:p>
          <a:p>
            <a:pPr marL="0" indent="0">
              <a:buNone/>
            </a:pPr>
            <a:r>
              <a:rPr lang="es-ES" dirty="0"/>
              <a:t>    ‘</a:t>
            </a:r>
            <a:r>
              <a:rPr lang="es-ES" sz="2600" b="1" i="1" dirty="0" err="1"/>
              <a:t>vagrant</a:t>
            </a:r>
            <a:r>
              <a:rPr lang="es-ES" sz="2600" b="1" i="1" dirty="0"/>
              <a:t> </a:t>
            </a:r>
            <a:r>
              <a:rPr lang="es-ES" sz="2600" b="1" i="1" dirty="0" err="1"/>
              <a:t>halt</a:t>
            </a:r>
            <a:r>
              <a:rPr lang="es-ES" dirty="0"/>
              <a:t>’: Realiza un apagado controlado de la máquina virtual (igual a apagar una máquina física). Como en el caso anterior, podemos volver a arrancar la máquina virtual con </a:t>
            </a:r>
            <a:r>
              <a:rPr lang="es-ES" dirty="0" err="1"/>
              <a:t>vagrant</a:t>
            </a:r>
            <a:r>
              <a:rPr lang="es-ES" dirty="0"/>
              <a:t> up, aunque en este caso el arranque es más lento que al hacer un “</a:t>
            </a:r>
            <a:r>
              <a:rPr lang="es-ES" dirty="0" err="1"/>
              <a:t>suspend</a:t>
            </a:r>
            <a:r>
              <a:rPr lang="es-ES" dirty="0"/>
              <a:t>” (ya que tiene que volver a iniciar el sistema operativo).</a:t>
            </a:r>
          </a:p>
          <a:p>
            <a:pPr marL="0" indent="0">
              <a:buNone/>
            </a:pPr>
            <a:r>
              <a:rPr lang="es-ES" dirty="0"/>
              <a:t>    ‘</a:t>
            </a:r>
            <a:r>
              <a:rPr lang="es-ES" sz="2600" b="1" i="1" dirty="0" err="1"/>
              <a:t>vagrant</a:t>
            </a:r>
            <a:r>
              <a:rPr lang="es-ES" sz="2600" b="1" i="1" dirty="0"/>
              <a:t> </a:t>
            </a:r>
            <a:r>
              <a:rPr lang="es-ES" sz="2600" b="1" i="1" dirty="0" err="1"/>
              <a:t>destroy</a:t>
            </a:r>
            <a:r>
              <a:rPr lang="es-ES" dirty="0"/>
              <a:t>’: Destruye la máquina virtual y todo su contenido.</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pic>
        <p:nvPicPr>
          <p:cNvPr id="4" name="Imagen 3">
            <a:extLst>
              <a:ext uri="{FF2B5EF4-FFF2-40B4-BE49-F238E27FC236}">
                <a16:creationId xmlns:a16="http://schemas.microsoft.com/office/drawing/2014/main" id="{089F9BFA-039F-4EAF-B9DD-465A74995F3E}"/>
              </a:ext>
            </a:extLst>
          </p:cNvPr>
          <p:cNvPicPr>
            <a:picLocks noChangeAspect="1"/>
          </p:cNvPicPr>
          <p:nvPr/>
        </p:nvPicPr>
        <p:blipFill>
          <a:blip r:embed="rId2"/>
          <a:stretch>
            <a:fillRect/>
          </a:stretch>
        </p:blipFill>
        <p:spPr>
          <a:xfrm>
            <a:off x="1141412" y="695891"/>
            <a:ext cx="5449542" cy="1282992"/>
          </a:xfrm>
          <a:prstGeom prst="rect">
            <a:avLst/>
          </a:prstGeom>
        </p:spPr>
      </p:pic>
    </p:spTree>
    <p:extLst>
      <p:ext uri="{BB962C8B-B14F-4D97-AF65-F5344CB8AC3E}">
        <p14:creationId xmlns:p14="http://schemas.microsoft.com/office/powerpoint/2010/main" val="206458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B39EED-5EFC-4ACC-A739-3D249CC90999}"/>
              </a:ext>
            </a:extLst>
          </p:cNvPr>
          <p:cNvSpPr>
            <a:spLocks noGrp="1"/>
          </p:cNvSpPr>
          <p:nvPr>
            <p:ph idx="1"/>
          </p:nvPr>
        </p:nvSpPr>
        <p:spPr>
          <a:xfrm>
            <a:off x="1141412" y="902753"/>
            <a:ext cx="9905999" cy="5259356"/>
          </a:xfrm>
        </p:spPr>
        <p:txBody>
          <a:bodyPr>
            <a:normAutofit/>
          </a:bodyPr>
          <a:lstStyle/>
          <a:p>
            <a:pPr marL="0" indent="0">
              <a:buNone/>
            </a:pPr>
            <a:r>
              <a:rPr lang="es-ES" dirty="0"/>
              <a:t>Probamos la conexión:</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pic>
        <p:nvPicPr>
          <p:cNvPr id="2" name="Imagen 1">
            <a:extLst>
              <a:ext uri="{FF2B5EF4-FFF2-40B4-BE49-F238E27FC236}">
                <a16:creationId xmlns:a16="http://schemas.microsoft.com/office/drawing/2014/main" id="{9E3D96BA-0B03-46A8-BDFC-D483FA88C1B8}"/>
              </a:ext>
            </a:extLst>
          </p:cNvPr>
          <p:cNvPicPr>
            <a:picLocks noChangeAspect="1"/>
          </p:cNvPicPr>
          <p:nvPr/>
        </p:nvPicPr>
        <p:blipFill>
          <a:blip r:embed="rId2"/>
          <a:stretch>
            <a:fillRect/>
          </a:stretch>
        </p:blipFill>
        <p:spPr>
          <a:xfrm>
            <a:off x="1141412" y="1447329"/>
            <a:ext cx="7126324" cy="1854623"/>
          </a:xfrm>
          <a:prstGeom prst="rect">
            <a:avLst/>
          </a:prstGeom>
        </p:spPr>
      </p:pic>
      <p:pic>
        <p:nvPicPr>
          <p:cNvPr id="5" name="Imagen 4">
            <a:extLst>
              <a:ext uri="{FF2B5EF4-FFF2-40B4-BE49-F238E27FC236}">
                <a16:creationId xmlns:a16="http://schemas.microsoft.com/office/drawing/2014/main" id="{149DBCE9-6428-4594-BC93-E428B23C08CE}"/>
              </a:ext>
            </a:extLst>
          </p:cNvPr>
          <p:cNvPicPr>
            <a:picLocks noChangeAspect="1"/>
          </p:cNvPicPr>
          <p:nvPr/>
        </p:nvPicPr>
        <p:blipFill>
          <a:blip r:embed="rId3"/>
          <a:stretch>
            <a:fillRect/>
          </a:stretch>
        </p:blipFill>
        <p:spPr>
          <a:xfrm>
            <a:off x="1077898" y="3556049"/>
            <a:ext cx="7253352" cy="1867325"/>
          </a:xfrm>
          <a:prstGeom prst="rect">
            <a:avLst/>
          </a:prstGeom>
        </p:spPr>
      </p:pic>
    </p:spTree>
    <p:extLst>
      <p:ext uri="{BB962C8B-B14F-4D97-AF65-F5344CB8AC3E}">
        <p14:creationId xmlns:p14="http://schemas.microsoft.com/office/powerpoint/2010/main" val="1429529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CB39EED-5EFC-4ACC-A739-3D249CC90999}"/>
              </a:ext>
            </a:extLst>
          </p:cNvPr>
          <p:cNvSpPr>
            <a:spLocks noGrp="1"/>
          </p:cNvSpPr>
          <p:nvPr>
            <p:ph idx="1"/>
          </p:nvPr>
        </p:nvSpPr>
        <p:spPr>
          <a:xfrm>
            <a:off x="1141412" y="902753"/>
            <a:ext cx="9905999" cy="5259356"/>
          </a:xfrm>
        </p:spPr>
        <p:txBody>
          <a:bodyPr>
            <a:normAutofit/>
          </a:bodyPr>
          <a:lstStyle/>
          <a:p>
            <a:pPr marL="0" indent="0">
              <a:buNone/>
            </a:pPr>
            <a:r>
              <a:rPr lang="es-ES" dirty="0"/>
              <a:t>También podemos configurar a la vez varias máquinas en el mismo </a:t>
            </a:r>
            <a:r>
              <a:rPr lang="es-ES" dirty="0" err="1"/>
              <a:t>vagrantfile</a:t>
            </a:r>
            <a:r>
              <a:rPr lang="es-ES" dirty="0"/>
              <a:t>:</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dirty="0"/>
          </a:p>
        </p:txBody>
      </p:sp>
      <p:pic>
        <p:nvPicPr>
          <p:cNvPr id="4" name="Imagen 3">
            <a:extLst>
              <a:ext uri="{FF2B5EF4-FFF2-40B4-BE49-F238E27FC236}">
                <a16:creationId xmlns:a16="http://schemas.microsoft.com/office/drawing/2014/main" id="{8A769E49-E4D3-4B78-88FA-DF5C00AF9C27}"/>
              </a:ext>
            </a:extLst>
          </p:cNvPr>
          <p:cNvPicPr>
            <a:picLocks noChangeAspect="1"/>
          </p:cNvPicPr>
          <p:nvPr/>
        </p:nvPicPr>
        <p:blipFill>
          <a:blip r:embed="rId2"/>
          <a:stretch>
            <a:fillRect/>
          </a:stretch>
        </p:blipFill>
        <p:spPr>
          <a:xfrm>
            <a:off x="1215526" y="1733163"/>
            <a:ext cx="6084686" cy="3391673"/>
          </a:xfrm>
          <a:prstGeom prst="rect">
            <a:avLst/>
          </a:prstGeom>
        </p:spPr>
      </p:pic>
    </p:spTree>
    <p:extLst>
      <p:ext uri="{BB962C8B-B14F-4D97-AF65-F5344CB8AC3E}">
        <p14:creationId xmlns:p14="http://schemas.microsoft.com/office/powerpoint/2010/main" val="232529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25A87-EEAA-4F04-A32C-C75C1CB8A312}"/>
              </a:ext>
            </a:extLst>
          </p:cNvPr>
          <p:cNvSpPr>
            <a:spLocks noGrp="1"/>
          </p:cNvSpPr>
          <p:nvPr>
            <p:ph type="title"/>
          </p:nvPr>
        </p:nvSpPr>
        <p:spPr/>
        <p:txBody>
          <a:bodyPr>
            <a:noAutofit/>
          </a:bodyPr>
          <a:lstStyle/>
          <a:p>
            <a:r>
              <a:rPr lang="es-ES" sz="6000" dirty="0"/>
              <a:t>Comparativa </a:t>
            </a:r>
            <a:r>
              <a:rPr lang="es-ES" sz="6000" dirty="0" err="1"/>
              <a:t>lxd</a:t>
            </a:r>
            <a:r>
              <a:rPr lang="es-ES" sz="6000" dirty="0"/>
              <a:t> vs </a:t>
            </a:r>
            <a:r>
              <a:rPr lang="es-ES" sz="6000" dirty="0" err="1"/>
              <a:t>vagrant</a:t>
            </a:r>
            <a:endParaRPr lang="es-ES" sz="6000" dirty="0"/>
          </a:p>
        </p:txBody>
      </p:sp>
      <p:sp>
        <p:nvSpPr>
          <p:cNvPr id="4" name="Marcador de contenido 3">
            <a:extLst>
              <a:ext uri="{FF2B5EF4-FFF2-40B4-BE49-F238E27FC236}">
                <a16:creationId xmlns:a16="http://schemas.microsoft.com/office/drawing/2014/main" id="{EEDA0763-82C6-4EDC-9494-50317287C6B1}"/>
              </a:ext>
            </a:extLst>
          </p:cNvPr>
          <p:cNvSpPr>
            <a:spLocks noGrp="1"/>
          </p:cNvSpPr>
          <p:nvPr>
            <p:ph sz="half" idx="1"/>
          </p:nvPr>
        </p:nvSpPr>
        <p:spPr/>
        <p:txBody>
          <a:bodyPr/>
          <a:lstStyle/>
          <a:p>
            <a:r>
              <a:rPr lang="es-ES" dirty="0"/>
              <a:t>LXD:</a:t>
            </a:r>
          </a:p>
          <a:p>
            <a:pPr lvl="1"/>
            <a:r>
              <a:rPr lang="es-ES" dirty="0"/>
              <a:t>Más simple</a:t>
            </a:r>
          </a:p>
          <a:p>
            <a:pPr lvl="1"/>
            <a:r>
              <a:rPr lang="es-ES" dirty="0"/>
              <a:t>Código Abierto</a:t>
            </a:r>
          </a:p>
          <a:p>
            <a:pPr lvl="1"/>
            <a:r>
              <a:rPr lang="es-ES" dirty="0"/>
              <a:t>Dispone de API</a:t>
            </a:r>
          </a:p>
          <a:p>
            <a:pPr lvl="1"/>
            <a:r>
              <a:rPr lang="es-ES" dirty="0"/>
              <a:t>Más rápido</a:t>
            </a:r>
          </a:p>
          <a:p>
            <a:pPr lvl="1"/>
            <a:r>
              <a:rPr lang="es-ES" dirty="0"/>
              <a:t>Aislamiento completo del SO</a:t>
            </a:r>
          </a:p>
        </p:txBody>
      </p:sp>
      <p:sp>
        <p:nvSpPr>
          <p:cNvPr id="5" name="Marcador de contenido 4">
            <a:extLst>
              <a:ext uri="{FF2B5EF4-FFF2-40B4-BE49-F238E27FC236}">
                <a16:creationId xmlns:a16="http://schemas.microsoft.com/office/drawing/2014/main" id="{723D7ED9-313A-4AED-B7DA-D20600F022F1}"/>
              </a:ext>
            </a:extLst>
          </p:cNvPr>
          <p:cNvSpPr>
            <a:spLocks noGrp="1"/>
          </p:cNvSpPr>
          <p:nvPr>
            <p:ph sz="half" idx="2"/>
          </p:nvPr>
        </p:nvSpPr>
        <p:spPr/>
        <p:txBody>
          <a:bodyPr/>
          <a:lstStyle/>
          <a:p>
            <a:r>
              <a:rPr lang="es-ES" dirty="0" err="1"/>
              <a:t>Vagrant</a:t>
            </a:r>
            <a:endParaRPr lang="es-ES" dirty="0"/>
          </a:p>
          <a:p>
            <a:pPr lvl="1"/>
            <a:r>
              <a:rPr lang="es-ES" dirty="0"/>
              <a:t>Requiere configurar </a:t>
            </a:r>
            <a:r>
              <a:rPr lang="es-ES" dirty="0" err="1"/>
              <a:t>vagrantfile</a:t>
            </a:r>
            <a:endParaRPr lang="es-ES" dirty="0"/>
          </a:p>
          <a:p>
            <a:pPr lvl="1"/>
            <a:r>
              <a:rPr lang="es-ES" dirty="0"/>
              <a:t>Muy pesado</a:t>
            </a:r>
          </a:p>
          <a:p>
            <a:pPr lvl="1"/>
            <a:r>
              <a:rPr lang="es-ES" dirty="0"/>
              <a:t>Facilidad a la hora de compartir trabajo</a:t>
            </a:r>
          </a:p>
          <a:p>
            <a:pPr lvl="1"/>
            <a:r>
              <a:rPr lang="es-ES" dirty="0"/>
              <a:t>Hace falta instalar virtual box</a:t>
            </a:r>
          </a:p>
          <a:p>
            <a:pPr lvl="1"/>
            <a:r>
              <a:rPr lang="es-ES" dirty="0"/>
              <a:t>No hay aislamiento del SO (carpeta vinculada /</a:t>
            </a:r>
            <a:r>
              <a:rPr lang="es-ES" dirty="0" err="1"/>
              <a:t>vagrant</a:t>
            </a:r>
            <a:r>
              <a:rPr lang="es-ES" dirty="0"/>
              <a:t>)</a:t>
            </a:r>
          </a:p>
        </p:txBody>
      </p:sp>
    </p:spTree>
    <p:extLst>
      <p:ext uri="{BB962C8B-B14F-4D97-AF65-F5344CB8AC3E}">
        <p14:creationId xmlns:p14="http://schemas.microsoft.com/office/powerpoint/2010/main" val="2681975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FE71B-6F09-49A6-91DB-627E83E1CD46}"/>
              </a:ext>
            </a:extLst>
          </p:cNvPr>
          <p:cNvSpPr>
            <a:spLocks noGrp="1"/>
          </p:cNvSpPr>
          <p:nvPr>
            <p:ph type="title"/>
          </p:nvPr>
        </p:nvSpPr>
        <p:spPr/>
        <p:txBody>
          <a:bodyPr>
            <a:noAutofit/>
          </a:bodyPr>
          <a:lstStyle/>
          <a:p>
            <a:r>
              <a:rPr lang="es-ES" sz="6000" dirty="0"/>
              <a:t>Compañías que los utilizan</a:t>
            </a:r>
          </a:p>
        </p:txBody>
      </p:sp>
      <p:sp>
        <p:nvSpPr>
          <p:cNvPr id="3" name="Marcador de contenido 2">
            <a:extLst>
              <a:ext uri="{FF2B5EF4-FFF2-40B4-BE49-F238E27FC236}">
                <a16:creationId xmlns:a16="http://schemas.microsoft.com/office/drawing/2014/main" id="{55F26B40-47B8-415C-AE7D-9214C101C2B5}"/>
              </a:ext>
            </a:extLst>
          </p:cNvPr>
          <p:cNvSpPr>
            <a:spLocks noGrp="1"/>
          </p:cNvSpPr>
          <p:nvPr>
            <p:ph sz="half" idx="1"/>
          </p:nvPr>
        </p:nvSpPr>
        <p:spPr/>
        <p:txBody>
          <a:bodyPr/>
          <a:lstStyle/>
          <a:p>
            <a:r>
              <a:rPr lang="es-ES" dirty="0"/>
              <a:t>LXD:</a:t>
            </a:r>
          </a:p>
        </p:txBody>
      </p:sp>
      <p:sp>
        <p:nvSpPr>
          <p:cNvPr id="4" name="Marcador de contenido 3">
            <a:extLst>
              <a:ext uri="{FF2B5EF4-FFF2-40B4-BE49-F238E27FC236}">
                <a16:creationId xmlns:a16="http://schemas.microsoft.com/office/drawing/2014/main" id="{0CF519C6-DC8D-4718-BE66-7ADC99016060}"/>
              </a:ext>
            </a:extLst>
          </p:cNvPr>
          <p:cNvSpPr>
            <a:spLocks noGrp="1"/>
          </p:cNvSpPr>
          <p:nvPr>
            <p:ph sz="half" idx="2"/>
          </p:nvPr>
        </p:nvSpPr>
        <p:spPr/>
        <p:txBody>
          <a:bodyPr/>
          <a:lstStyle/>
          <a:p>
            <a:r>
              <a:rPr lang="es-ES" dirty="0" err="1"/>
              <a:t>Vagrant</a:t>
            </a:r>
            <a:r>
              <a:rPr lang="es-ES" dirty="0"/>
              <a:t>:</a:t>
            </a:r>
          </a:p>
        </p:txBody>
      </p:sp>
      <p:pic>
        <p:nvPicPr>
          <p:cNvPr id="5" name="Imagen 4">
            <a:extLst>
              <a:ext uri="{FF2B5EF4-FFF2-40B4-BE49-F238E27FC236}">
                <a16:creationId xmlns:a16="http://schemas.microsoft.com/office/drawing/2014/main" id="{4A7CD7D1-0CB5-45AC-83B6-483CF3BFC27A}"/>
              </a:ext>
            </a:extLst>
          </p:cNvPr>
          <p:cNvPicPr>
            <a:picLocks noChangeAspect="1"/>
          </p:cNvPicPr>
          <p:nvPr/>
        </p:nvPicPr>
        <p:blipFill>
          <a:blip r:embed="rId2"/>
          <a:stretch>
            <a:fillRect/>
          </a:stretch>
        </p:blipFill>
        <p:spPr>
          <a:xfrm>
            <a:off x="1001998" y="3137390"/>
            <a:ext cx="10184828" cy="2872643"/>
          </a:xfrm>
          <a:prstGeom prst="rect">
            <a:avLst/>
          </a:prstGeom>
        </p:spPr>
      </p:pic>
    </p:spTree>
    <p:extLst>
      <p:ext uri="{BB962C8B-B14F-4D97-AF65-F5344CB8AC3E}">
        <p14:creationId xmlns:p14="http://schemas.microsoft.com/office/powerpoint/2010/main" val="322294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A8DB8-F114-4E08-A0C5-40B9388EA18A}"/>
              </a:ext>
            </a:extLst>
          </p:cNvPr>
          <p:cNvSpPr>
            <a:spLocks noGrp="1"/>
          </p:cNvSpPr>
          <p:nvPr>
            <p:ph type="title"/>
          </p:nvPr>
        </p:nvSpPr>
        <p:spPr>
          <a:xfrm>
            <a:off x="1141410" y="329269"/>
            <a:ext cx="9905998" cy="930364"/>
          </a:xfrm>
        </p:spPr>
        <p:txBody>
          <a:bodyPr>
            <a:normAutofit/>
          </a:bodyPr>
          <a:lstStyle/>
          <a:p>
            <a:r>
              <a:rPr lang="es-ES" sz="6000" dirty="0"/>
              <a:t>Popularidad</a:t>
            </a:r>
          </a:p>
        </p:txBody>
      </p:sp>
      <p:sp>
        <p:nvSpPr>
          <p:cNvPr id="3" name="Marcador de contenido 2">
            <a:extLst>
              <a:ext uri="{FF2B5EF4-FFF2-40B4-BE49-F238E27FC236}">
                <a16:creationId xmlns:a16="http://schemas.microsoft.com/office/drawing/2014/main" id="{EFA71391-FC95-402C-9209-83339FC39EEC}"/>
              </a:ext>
            </a:extLst>
          </p:cNvPr>
          <p:cNvSpPr>
            <a:spLocks noGrp="1"/>
          </p:cNvSpPr>
          <p:nvPr>
            <p:ph sz="half" idx="1"/>
          </p:nvPr>
        </p:nvSpPr>
        <p:spPr>
          <a:xfrm>
            <a:off x="1141412" y="1259633"/>
            <a:ext cx="4878389" cy="3541714"/>
          </a:xfrm>
        </p:spPr>
        <p:txBody>
          <a:bodyPr/>
          <a:lstStyle/>
          <a:p>
            <a:endParaRPr lang="es-ES" dirty="0"/>
          </a:p>
          <a:p>
            <a:pPr marL="0" indent="0">
              <a:buNone/>
            </a:pPr>
            <a:endParaRPr lang="es-ES" dirty="0"/>
          </a:p>
          <a:p>
            <a:pPr marL="0" indent="0">
              <a:buNone/>
            </a:pPr>
            <a:r>
              <a:rPr lang="es-ES" dirty="0"/>
              <a:t>		LXD:</a:t>
            </a:r>
          </a:p>
        </p:txBody>
      </p:sp>
      <p:sp>
        <p:nvSpPr>
          <p:cNvPr id="4" name="Marcador de contenido 3">
            <a:extLst>
              <a:ext uri="{FF2B5EF4-FFF2-40B4-BE49-F238E27FC236}">
                <a16:creationId xmlns:a16="http://schemas.microsoft.com/office/drawing/2014/main" id="{235CB28F-B0F5-4F4D-89DB-DFDB1F066387}"/>
              </a:ext>
            </a:extLst>
          </p:cNvPr>
          <p:cNvSpPr>
            <a:spLocks noGrp="1"/>
          </p:cNvSpPr>
          <p:nvPr>
            <p:ph sz="half" idx="2"/>
          </p:nvPr>
        </p:nvSpPr>
        <p:spPr>
          <a:xfrm>
            <a:off x="6172197" y="1259633"/>
            <a:ext cx="4875211" cy="3541714"/>
          </a:xfrm>
        </p:spPr>
        <p:txBody>
          <a:bodyPr/>
          <a:lstStyle/>
          <a:p>
            <a:pPr marL="0" indent="0">
              <a:buNone/>
            </a:pPr>
            <a:endParaRPr lang="es-ES" dirty="0"/>
          </a:p>
          <a:p>
            <a:pPr marL="0" indent="0">
              <a:buNone/>
            </a:pPr>
            <a:endParaRPr lang="es-ES" dirty="0"/>
          </a:p>
          <a:p>
            <a:pPr marL="0" indent="0">
              <a:buNone/>
            </a:pPr>
            <a:r>
              <a:rPr lang="es-ES" dirty="0"/>
              <a:t>	</a:t>
            </a:r>
            <a:r>
              <a:rPr lang="es-ES" dirty="0" err="1"/>
              <a:t>Vagrant</a:t>
            </a:r>
            <a:r>
              <a:rPr lang="es-ES" dirty="0"/>
              <a:t>:</a:t>
            </a:r>
          </a:p>
        </p:txBody>
      </p:sp>
      <p:pic>
        <p:nvPicPr>
          <p:cNvPr id="5" name="Imagen 4">
            <a:extLst>
              <a:ext uri="{FF2B5EF4-FFF2-40B4-BE49-F238E27FC236}">
                <a16:creationId xmlns:a16="http://schemas.microsoft.com/office/drawing/2014/main" id="{F1BDAF64-E74B-47B1-9D0F-927E5632F706}"/>
              </a:ext>
            </a:extLst>
          </p:cNvPr>
          <p:cNvPicPr>
            <a:picLocks noChangeAspect="1"/>
          </p:cNvPicPr>
          <p:nvPr/>
        </p:nvPicPr>
        <p:blipFill>
          <a:blip r:embed="rId2"/>
          <a:stretch>
            <a:fillRect/>
          </a:stretch>
        </p:blipFill>
        <p:spPr>
          <a:xfrm>
            <a:off x="233265" y="3030490"/>
            <a:ext cx="10878386" cy="2701221"/>
          </a:xfrm>
          <a:prstGeom prst="rect">
            <a:avLst/>
          </a:prstGeom>
        </p:spPr>
      </p:pic>
    </p:spTree>
    <p:extLst>
      <p:ext uri="{BB962C8B-B14F-4D97-AF65-F5344CB8AC3E}">
        <p14:creationId xmlns:p14="http://schemas.microsoft.com/office/powerpoint/2010/main" val="30689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B12D5-9D03-4BD4-8ABA-E8C17CB110F2}"/>
              </a:ext>
            </a:extLst>
          </p:cNvPr>
          <p:cNvSpPr>
            <a:spLocks noGrp="1"/>
          </p:cNvSpPr>
          <p:nvPr>
            <p:ph type="title"/>
          </p:nvPr>
        </p:nvSpPr>
        <p:spPr/>
        <p:txBody>
          <a:bodyPr>
            <a:normAutofit/>
          </a:bodyPr>
          <a:lstStyle/>
          <a:p>
            <a:r>
              <a:rPr lang="es-ES" sz="6000" dirty="0"/>
              <a:t>¿Qué es LXD?</a:t>
            </a:r>
          </a:p>
        </p:txBody>
      </p:sp>
      <p:sp>
        <p:nvSpPr>
          <p:cNvPr id="3" name="Marcador de contenido 2">
            <a:extLst>
              <a:ext uri="{FF2B5EF4-FFF2-40B4-BE49-F238E27FC236}">
                <a16:creationId xmlns:a16="http://schemas.microsoft.com/office/drawing/2014/main" id="{E9EC741C-9198-4A19-AD21-67E4898E95D8}"/>
              </a:ext>
            </a:extLst>
          </p:cNvPr>
          <p:cNvSpPr>
            <a:spLocks noGrp="1"/>
          </p:cNvSpPr>
          <p:nvPr>
            <p:ph idx="1"/>
          </p:nvPr>
        </p:nvSpPr>
        <p:spPr>
          <a:xfrm>
            <a:off x="4217437" y="2249487"/>
            <a:ext cx="6829974" cy="3541714"/>
          </a:xfrm>
        </p:spPr>
        <p:txBody>
          <a:bodyPr>
            <a:normAutofit fontScale="92500"/>
          </a:bodyPr>
          <a:lstStyle/>
          <a:p>
            <a:pPr marL="0" indent="0">
              <a:buNone/>
            </a:pPr>
            <a:r>
              <a:rPr lang="es-ES" dirty="0"/>
              <a:t>Es un gestor de contenedores de sistemas de próxima generación. Ofrece una experiencia de usuario similar a las máquinas virtuales, pero usando contenedores de Linux en su lugar. Basado en imágenes, está construido alrededor de una API REST muy poderosa pero bastante simple. Este proyecto fue fundado y actualmente dirigido por Canonical LTD con contribuciones de otras compañías y contribuyentes individuales.</a:t>
            </a:r>
          </a:p>
        </p:txBody>
      </p:sp>
      <p:pic>
        <p:nvPicPr>
          <p:cNvPr id="1026" name="Picture 2" descr="https://linuxcontainers.org/static/img/containers.png">
            <a:extLst>
              <a:ext uri="{FF2B5EF4-FFF2-40B4-BE49-F238E27FC236}">
                <a16:creationId xmlns:a16="http://schemas.microsoft.com/office/drawing/2014/main" id="{D9DFFF36-AC7D-497E-BA43-BA557D848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2453466"/>
            <a:ext cx="30289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35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1AB1A-B175-4E6E-AA02-8C6374339EBD}"/>
              </a:ext>
            </a:extLst>
          </p:cNvPr>
          <p:cNvSpPr>
            <a:spLocks noGrp="1"/>
          </p:cNvSpPr>
          <p:nvPr>
            <p:ph type="title"/>
          </p:nvPr>
        </p:nvSpPr>
        <p:spPr>
          <a:xfrm>
            <a:off x="1141413" y="618518"/>
            <a:ext cx="9905998" cy="790404"/>
          </a:xfrm>
        </p:spPr>
        <p:txBody>
          <a:bodyPr>
            <a:noAutofit/>
          </a:bodyPr>
          <a:lstStyle/>
          <a:p>
            <a:r>
              <a:rPr lang="es-ES" sz="6000" dirty="0"/>
              <a:t>Referencias</a:t>
            </a:r>
          </a:p>
        </p:txBody>
      </p:sp>
      <p:sp>
        <p:nvSpPr>
          <p:cNvPr id="3" name="Marcador de contenido 2">
            <a:extLst>
              <a:ext uri="{FF2B5EF4-FFF2-40B4-BE49-F238E27FC236}">
                <a16:creationId xmlns:a16="http://schemas.microsoft.com/office/drawing/2014/main" id="{AA1F8529-B5B7-4F05-AC0C-F17DF1C50C18}"/>
              </a:ext>
            </a:extLst>
          </p:cNvPr>
          <p:cNvSpPr>
            <a:spLocks noGrp="1"/>
          </p:cNvSpPr>
          <p:nvPr>
            <p:ph idx="1"/>
          </p:nvPr>
        </p:nvSpPr>
        <p:spPr>
          <a:xfrm>
            <a:off x="1141412" y="1408922"/>
            <a:ext cx="9905999" cy="4382279"/>
          </a:xfrm>
        </p:spPr>
        <p:txBody>
          <a:bodyPr>
            <a:normAutofit/>
          </a:bodyPr>
          <a:lstStyle/>
          <a:p>
            <a:r>
              <a:rPr lang="es-ES" dirty="0">
                <a:hlinkClick r:id="rId2"/>
              </a:rPr>
              <a:t>https://linuxcontainers.org/lxd/introduction/</a:t>
            </a:r>
            <a:endParaRPr lang="es-ES" dirty="0"/>
          </a:p>
          <a:p>
            <a:r>
              <a:rPr lang="es-ES" dirty="0">
                <a:hlinkClick r:id="rId3"/>
              </a:rPr>
              <a:t>https://elpuig.xeill.net/Members/vcarceler/articulos/contenedores-con-lxd-lxc</a:t>
            </a:r>
            <a:endParaRPr lang="es-ES" dirty="0"/>
          </a:p>
          <a:p>
            <a:r>
              <a:rPr lang="es-ES" dirty="0">
                <a:hlinkClick r:id="rId4"/>
              </a:rPr>
              <a:t>https://stackshare.io/stackups/lxd-vs-vagrant-cloud</a:t>
            </a:r>
            <a:endParaRPr lang="es-ES" dirty="0"/>
          </a:p>
          <a:p>
            <a:r>
              <a:rPr lang="es-ES" dirty="0">
                <a:hlinkClick r:id="rId5"/>
              </a:rPr>
              <a:t>https://www.reddit.com/r/devops/comments/5yngl6/lxdock_because_vagrant_is_too_heavy/</a:t>
            </a:r>
            <a:endParaRPr lang="es-ES" dirty="0"/>
          </a:p>
          <a:p>
            <a:r>
              <a:rPr lang="es-ES" dirty="0">
                <a:hlinkClick r:id="rId6"/>
              </a:rPr>
              <a:t>https://www.vagrantup.com/intro/index.html</a:t>
            </a:r>
            <a:endParaRPr lang="es-ES" dirty="0"/>
          </a:p>
          <a:p>
            <a:r>
              <a:rPr lang="es-ES" dirty="0">
                <a:hlinkClick r:id="rId7"/>
              </a:rPr>
              <a:t>https://www.vagrantup.com/docs/multi-machine/</a:t>
            </a:r>
            <a:endParaRPr lang="es-ES" dirty="0"/>
          </a:p>
          <a:p>
            <a:endParaRPr lang="es-ES" dirty="0"/>
          </a:p>
        </p:txBody>
      </p:sp>
    </p:spTree>
    <p:extLst>
      <p:ext uri="{BB962C8B-B14F-4D97-AF65-F5344CB8AC3E}">
        <p14:creationId xmlns:p14="http://schemas.microsoft.com/office/powerpoint/2010/main" val="135038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EB7E0-AC2F-4909-BEAF-0C4F64D9F1F0}"/>
              </a:ext>
            </a:extLst>
          </p:cNvPr>
          <p:cNvSpPr>
            <a:spLocks noGrp="1"/>
          </p:cNvSpPr>
          <p:nvPr>
            <p:ph type="title"/>
          </p:nvPr>
        </p:nvSpPr>
        <p:spPr>
          <a:xfrm>
            <a:off x="1141413" y="618518"/>
            <a:ext cx="9905998" cy="1051662"/>
          </a:xfrm>
        </p:spPr>
        <p:txBody>
          <a:bodyPr>
            <a:normAutofit/>
          </a:bodyPr>
          <a:lstStyle/>
          <a:p>
            <a:r>
              <a:rPr lang="es-ES" sz="6000" dirty="0"/>
              <a:t>¿Cómo instalar </a:t>
            </a:r>
            <a:r>
              <a:rPr lang="es-ES" sz="6000" dirty="0" err="1"/>
              <a:t>lxd</a:t>
            </a:r>
            <a:r>
              <a:rPr lang="es-ES" sz="6000" dirty="0"/>
              <a:t>?</a:t>
            </a:r>
          </a:p>
        </p:txBody>
      </p:sp>
      <p:sp>
        <p:nvSpPr>
          <p:cNvPr id="3" name="Marcador de contenido 2">
            <a:extLst>
              <a:ext uri="{FF2B5EF4-FFF2-40B4-BE49-F238E27FC236}">
                <a16:creationId xmlns:a16="http://schemas.microsoft.com/office/drawing/2014/main" id="{7A7FA221-03E7-4092-854F-E5A0D6E6A430}"/>
              </a:ext>
            </a:extLst>
          </p:cNvPr>
          <p:cNvSpPr>
            <a:spLocks noGrp="1"/>
          </p:cNvSpPr>
          <p:nvPr>
            <p:ph idx="1"/>
          </p:nvPr>
        </p:nvSpPr>
        <p:spPr>
          <a:xfrm>
            <a:off x="1141412" y="1670180"/>
            <a:ext cx="9905999" cy="4121021"/>
          </a:xfrm>
        </p:spPr>
        <p:txBody>
          <a:bodyPr>
            <a:normAutofit fontScale="92500" lnSpcReduction="20000"/>
          </a:bodyPr>
          <a:lstStyle/>
          <a:p>
            <a:pPr marL="0" indent="0">
              <a:buNone/>
            </a:pPr>
            <a:r>
              <a:rPr lang="es-ES" dirty="0"/>
              <a:t>LXD no es una reescritura de LXC, de hecho, se construye sobre LXC para brindar una nueva y mejor experiencia de usuario. Bajo el capó, LXD usa LXC a través de </a:t>
            </a:r>
            <a:r>
              <a:rPr lang="es-ES" dirty="0" err="1"/>
              <a:t>liblxc</a:t>
            </a:r>
            <a:r>
              <a:rPr lang="es-ES" dirty="0"/>
              <a:t> y su enlace </a:t>
            </a:r>
            <a:r>
              <a:rPr lang="es-ES" dirty="0" err="1"/>
              <a:t>Go</a:t>
            </a:r>
            <a:r>
              <a:rPr lang="es-ES" dirty="0"/>
              <a:t> para crear y administrar los contenedores.</a:t>
            </a:r>
          </a:p>
          <a:p>
            <a:pPr marL="0" indent="0">
              <a:buNone/>
            </a:pPr>
            <a:endParaRPr lang="es-ES" dirty="0"/>
          </a:p>
          <a:p>
            <a:pPr marL="0" indent="0">
              <a:buNone/>
            </a:pPr>
            <a:r>
              <a:rPr lang="es-ES" dirty="0"/>
              <a:t>Los dispositivos están virtualizados de forma que cada contenedor ve sus propios dispositivos. Los procesos que se ejecutan son nativos del equipo host y no es necesario crear un hardware virtualizado completo, por lo que el funcionamiento global es más eficiente.</a:t>
            </a:r>
          </a:p>
          <a:p>
            <a:pPr marL="0" indent="0">
              <a:buNone/>
            </a:pPr>
            <a:endParaRPr lang="es-ES" dirty="0"/>
          </a:p>
          <a:p>
            <a:pPr marL="0" indent="0">
              <a:buNone/>
            </a:pPr>
            <a:r>
              <a:rPr lang="es-ES" dirty="0"/>
              <a:t>En este caso lo haremos con Ubuntu Server, ya tiene instalado por defecto LXD:</a:t>
            </a:r>
          </a:p>
        </p:txBody>
      </p:sp>
    </p:spTree>
    <p:extLst>
      <p:ext uri="{BB962C8B-B14F-4D97-AF65-F5344CB8AC3E}">
        <p14:creationId xmlns:p14="http://schemas.microsoft.com/office/powerpoint/2010/main" val="317566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257ED1-3940-4DEB-B6C3-830297D73C1F}"/>
              </a:ext>
            </a:extLst>
          </p:cNvPr>
          <p:cNvSpPr>
            <a:spLocks noGrp="1"/>
          </p:cNvSpPr>
          <p:nvPr>
            <p:ph idx="1"/>
          </p:nvPr>
        </p:nvSpPr>
        <p:spPr>
          <a:xfrm>
            <a:off x="1143000" y="473119"/>
            <a:ext cx="9905999" cy="5589037"/>
          </a:xfrm>
        </p:spPr>
        <p:txBody>
          <a:bodyPr/>
          <a:lstStyle/>
          <a:p>
            <a:pPr marL="0" indent="0">
              <a:buNone/>
            </a:pPr>
            <a:r>
              <a:rPr lang="es-ES" dirty="0"/>
              <a:t>Creamos un contenedor con Ubuntu:</a:t>
            </a:r>
          </a:p>
          <a:p>
            <a:pPr marL="0" indent="0">
              <a:buNone/>
            </a:pPr>
            <a:endParaRPr lang="es-ES" dirty="0"/>
          </a:p>
          <a:p>
            <a:pPr marL="0" indent="0">
              <a:buNone/>
            </a:pPr>
            <a:endParaRPr lang="es-ES" dirty="0"/>
          </a:p>
          <a:p>
            <a:pPr marL="0" indent="0">
              <a:buNone/>
            </a:pPr>
            <a:r>
              <a:rPr lang="es-ES" dirty="0"/>
              <a:t>Comprobamos que está funcionando:</a:t>
            </a:r>
          </a:p>
          <a:p>
            <a:pPr marL="0" indent="0">
              <a:buNone/>
            </a:pPr>
            <a:endParaRPr lang="es-ES" dirty="0"/>
          </a:p>
          <a:p>
            <a:pPr marL="0" indent="0">
              <a:buNone/>
            </a:pPr>
            <a:endParaRPr lang="es-ES" dirty="0"/>
          </a:p>
          <a:p>
            <a:pPr marL="0" indent="0">
              <a:buNone/>
            </a:pPr>
            <a:r>
              <a:rPr lang="es-ES" dirty="0"/>
              <a:t>Accedemos al contenedor c1 y comprobamos la versión de Ubuntu que tiene:</a:t>
            </a:r>
          </a:p>
          <a:p>
            <a:pPr marL="0" indent="0">
              <a:buNone/>
            </a:pPr>
            <a:endParaRPr lang="es-ES" dirty="0"/>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DDE83215-6AD8-4C2B-9611-457836106157}"/>
              </a:ext>
            </a:extLst>
          </p:cNvPr>
          <p:cNvPicPr>
            <a:picLocks noChangeAspect="1"/>
          </p:cNvPicPr>
          <p:nvPr/>
        </p:nvPicPr>
        <p:blipFill>
          <a:blip r:embed="rId2"/>
          <a:stretch>
            <a:fillRect/>
          </a:stretch>
        </p:blipFill>
        <p:spPr>
          <a:xfrm>
            <a:off x="1161268" y="973837"/>
            <a:ext cx="8173031" cy="1377477"/>
          </a:xfrm>
          <a:prstGeom prst="rect">
            <a:avLst/>
          </a:prstGeom>
        </p:spPr>
      </p:pic>
      <p:pic>
        <p:nvPicPr>
          <p:cNvPr id="7" name="Imagen 6">
            <a:extLst>
              <a:ext uri="{FF2B5EF4-FFF2-40B4-BE49-F238E27FC236}">
                <a16:creationId xmlns:a16="http://schemas.microsoft.com/office/drawing/2014/main" id="{DB036591-E548-4CA8-8B05-D55BD4033A9E}"/>
              </a:ext>
            </a:extLst>
          </p:cNvPr>
          <p:cNvPicPr>
            <a:picLocks noChangeAspect="1"/>
          </p:cNvPicPr>
          <p:nvPr/>
        </p:nvPicPr>
        <p:blipFill>
          <a:blip r:embed="rId3"/>
          <a:stretch>
            <a:fillRect/>
          </a:stretch>
        </p:blipFill>
        <p:spPr>
          <a:xfrm>
            <a:off x="1182713" y="2673032"/>
            <a:ext cx="8173030" cy="1317364"/>
          </a:xfrm>
          <a:prstGeom prst="rect">
            <a:avLst/>
          </a:prstGeom>
        </p:spPr>
      </p:pic>
      <p:pic>
        <p:nvPicPr>
          <p:cNvPr id="9" name="Imagen 8">
            <a:extLst>
              <a:ext uri="{FF2B5EF4-FFF2-40B4-BE49-F238E27FC236}">
                <a16:creationId xmlns:a16="http://schemas.microsoft.com/office/drawing/2014/main" id="{70A79D40-4261-496C-8478-2F5DBB2A30D3}"/>
              </a:ext>
            </a:extLst>
          </p:cNvPr>
          <p:cNvPicPr>
            <a:picLocks noChangeAspect="1"/>
          </p:cNvPicPr>
          <p:nvPr/>
        </p:nvPicPr>
        <p:blipFill>
          <a:blip r:embed="rId4"/>
          <a:stretch>
            <a:fillRect/>
          </a:stretch>
        </p:blipFill>
        <p:spPr>
          <a:xfrm>
            <a:off x="1182713" y="4361124"/>
            <a:ext cx="8173030" cy="1789121"/>
          </a:xfrm>
          <a:prstGeom prst="rect">
            <a:avLst/>
          </a:prstGeom>
        </p:spPr>
      </p:pic>
    </p:spTree>
    <p:extLst>
      <p:ext uri="{BB962C8B-B14F-4D97-AF65-F5344CB8AC3E}">
        <p14:creationId xmlns:p14="http://schemas.microsoft.com/office/powerpoint/2010/main" val="12865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6E1D72-DA1A-426B-88FF-8A18764DA751}"/>
              </a:ext>
            </a:extLst>
          </p:cNvPr>
          <p:cNvSpPr>
            <a:spLocks noGrp="1"/>
          </p:cNvSpPr>
          <p:nvPr>
            <p:ph idx="1"/>
          </p:nvPr>
        </p:nvSpPr>
        <p:spPr>
          <a:xfrm>
            <a:off x="1141412" y="634482"/>
            <a:ext cx="9905999" cy="5514391"/>
          </a:xfrm>
        </p:spPr>
        <p:txBody>
          <a:bodyPr/>
          <a:lstStyle/>
          <a:p>
            <a:pPr marL="0" indent="0">
              <a:buNone/>
            </a:pPr>
            <a:r>
              <a:rPr lang="es-ES" dirty="0"/>
              <a:t>Una vez dentro ya podemos hacer lo que quedamos con él. Vamos a crear otro contendor con </a:t>
            </a:r>
            <a:r>
              <a:rPr lang="es-ES" dirty="0" err="1"/>
              <a:t>Centos</a:t>
            </a:r>
            <a:r>
              <a:rPr lang="es-ES" dirty="0"/>
              <a:t> en este caso:</a:t>
            </a:r>
          </a:p>
          <a:p>
            <a:pPr marL="0" indent="0">
              <a:buNone/>
            </a:pPr>
            <a:endParaRPr lang="es-ES" dirty="0"/>
          </a:p>
          <a:p>
            <a:pPr marL="0" indent="0">
              <a:buNone/>
            </a:pPr>
            <a:endParaRPr lang="es-ES" dirty="0"/>
          </a:p>
          <a:p>
            <a:pPr marL="0" indent="0">
              <a:buNone/>
            </a:pPr>
            <a:r>
              <a:rPr lang="es-ES" dirty="0"/>
              <a:t>Listamos para comprobar que están los dos instalados y funcionando:</a:t>
            </a:r>
          </a:p>
          <a:p>
            <a:pPr marL="0" indent="0">
              <a:buNone/>
            </a:pPr>
            <a:endParaRPr lang="es-ES" dirty="0"/>
          </a:p>
          <a:p>
            <a:pPr marL="0" indent="0">
              <a:buNone/>
            </a:pPr>
            <a:endParaRPr lang="es-ES" dirty="0"/>
          </a:p>
          <a:p>
            <a:pPr marL="0" indent="0">
              <a:buNone/>
            </a:pPr>
            <a:r>
              <a:rPr lang="es-ES" dirty="0"/>
              <a:t>Paramos, borramos y comprobamos los contenedores:</a:t>
            </a:r>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BBCDADA6-2A28-4B52-A33E-65D57F9A0EEB}"/>
              </a:ext>
            </a:extLst>
          </p:cNvPr>
          <p:cNvPicPr>
            <a:picLocks noChangeAspect="1"/>
          </p:cNvPicPr>
          <p:nvPr/>
        </p:nvPicPr>
        <p:blipFill>
          <a:blip r:embed="rId2"/>
          <a:stretch>
            <a:fillRect/>
          </a:stretch>
        </p:blipFill>
        <p:spPr>
          <a:xfrm>
            <a:off x="1210910" y="1492541"/>
            <a:ext cx="6467733" cy="1427941"/>
          </a:xfrm>
          <a:prstGeom prst="rect">
            <a:avLst/>
          </a:prstGeom>
        </p:spPr>
      </p:pic>
      <p:pic>
        <p:nvPicPr>
          <p:cNvPr id="7" name="Imagen 6">
            <a:extLst>
              <a:ext uri="{FF2B5EF4-FFF2-40B4-BE49-F238E27FC236}">
                <a16:creationId xmlns:a16="http://schemas.microsoft.com/office/drawing/2014/main" id="{28F830B3-197F-4C0B-AACF-F60E74EF6F93}"/>
              </a:ext>
            </a:extLst>
          </p:cNvPr>
          <p:cNvPicPr>
            <a:picLocks noChangeAspect="1"/>
          </p:cNvPicPr>
          <p:nvPr/>
        </p:nvPicPr>
        <p:blipFill>
          <a:blip r:embed="rId3"/>
          <a:stretch>
            <a:fillRect/>
          </a:stretch>
        </p:blipFill>
        <p:spPr>
          <a:xfrm>
            <a:off x="1210910" y="3259299"/>
            <a:ext cx="6467733" cy="1215275"/>
          </a:xfrm>
          <a:prstGeom prst="rect">
            <a:avLst/>
          </a:prstGeom>
        </p:spPr>
      </p:pic>
      <p:pic>
        <p:nvPicPr>
          <p:cNvPr id="9" name="Imagen 8">
            <a:extLst>
              <a:ext uri="{FF2B5EF4-FFF2-40B4-BE49-F238E27FC236}">
                <a16:creationId xmlns:a16="http://schemas.microsoft.com/office/drawing/2014/main" id="{02ACABF7-00D6-45C7-B192-FEA0C7E15DFA}"/>
              </a:ext>
            </a:extLst>
          </p:cNvPr>
          <p:cNvPicPr>
            <a:picLocks noChangeAspect="1"/>
          </p:cNvPicPr>
          <p:nvPr/>
        </p:nvPicPr>
        <p:blipFill>
          <a:blip r:embed="rId4"/>
          <a:stretch>
            <a:fillRect/>
          </a:stretch>
        </p:blipFill>
        <p:spPr>
          <a:xfrm>
            <a:off x="1210909" y="4910184"/>
            <a:ext cx="6467733" cy="1608889"/>
          </a:xfrm>
          <a:prstGeom prst="rect">
            <a:avLst/>
          </a:prstGeom>
        </p:spPr>
      </p:pic>
    </p:spTree>
    <p:extLst>
      <p:ext uri="{BB962C8B-B14F-4D97-AF65-F5344CB8AC3E}">
        <p14:creationId xmlns:p14="http://schemas.microsoft.com/office/powerpoint/2010/main" val="375545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6E1D72-DA1A-426B-88FF-8A18764DA751}"/>
              </a:ext>
            </a:extLst>
          </p:cNvPr>
          <p:cNvSpPr>
            <a:spLocks noGrp="1"/>
          </p:cNvSpPr>
          <p:nvPr>
            <p:ph idx="1"/>
          </p:nvPr>
        </p:nvSpPr>
        <p:spPr>
          <a:xfrm>
            <a:off x="1141412" y="634482"/>
            <a:ext cx="9905999" cy="5514391"/>
          </a:xfrm>
        </p:spPr>
        <p:txBody>
          <a:bodyPr/>
          <a:lstStyle/>
          <a:p>
            <a:pPr marL="0" indent="0">
              <a:buNone/>
            </a:pPr>
            <a:r>
              <a:rPr lang="es-ES" dirty="0"/>
              <a:t>Vamos a configurar la red :</a:t>
            </a:r>
          </a:p>
          <a:p>
            <a:pPr marL="0" indent="0">
              <a:buNone/>
            </a:pPr>
            <a:r>
              <a:rPr lang="es-ES" dirty="0"/>
              <a:t>Primero en el Host con </a:t>
            </a:r>
            <a:r>
              <a:rPr lang="es-ES" dirty="0" err="1"/>
              <a:t>ifconfig</a:t>
            </a:r>
            <a:r>
              <a:rPr lang="es-ES" dirty="0"/>
              <a:t> localizamos la red de </a:t>
            </a:r>
            <a:r>
              <a:rPr lang="es-ES" dirty="0" err="1"/>
              <a:t>lxd</a:t>
            </a:r>
            <a:r>
              <a:rPr lang="es-ES" dirty="0"/>
              <a:t>:</a:t>
            </a:r>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pic>
        <p:nvPicPr>
          <p:cNvPr id="2" name="Imagen 1">
            <a:extLst>
              <a:ext uri="{FF2B5EF4-FFF2-40B4-BE49-F238E27FC236}">
                <a16:creationId xmlns:a16="http://schemas.microsoft.com/office/drawing/2014/main" id="{43368557-158F-4FD5-80F1-B75FF4A39AD0}"/>
              </a:ext>
            </a:extLst>
          </p:cNvPr>
          <p:cNvPicPr>
            <a:picLocks noChangeAspect="1"/>
          </p:cNvPicPr>
          <p:nvPr/>
        </p:nvPicPr>
        <p:blipFill>
          <a:blip r:embed="rId2"/>
          <a:stretch>
            <a:fillRect/>
          </a:stretch>
        </p:blipFill>
        <p:spPr>
          <a:xfrm>
            <a:off x="1172514" y="1949783"/>
            <a:ext cx="5608087" cy="4199090"/>
          </a:xfrm>
          <a:prstGeom prst="rect">
            <a:avLst/>
          </a:prstGeom>
        </p:spPr>
      </p:pic>
    </p:spTree>
    <p:extLst>
      <p:ext uri="{BB962C8B-B14F-4D97-AF65-F5344CB8AC3E}">
        <p14:creationId xmlns:p14="http://schemas.microsoft.com/office/powerpoint/2010/main" val="2747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6E1D72-DA1A-426B-88FF-8A18764DA751}"/>
              </a:ext>
            </a:extLst>
          </p:cNvPr>
          <p:cNvSpPr>
            <a:spLocks noGrp="1"/>
          </p:cNvSpPr>
          <p:nvPr>
            <p:ph idx="1"/>
          </p:nvPr>
        </p:nvSpPr>
        <p:spPr>
          <a:xfrm>
            <a:off x="1141412" y="634482"/>
            <a:ext cx="9905999" cy="5514391"/>
          </a:xfrm>
        </p:spPr>
        <p:txBody>
          <a:bodyPr/>
          <a:lstStyle/>
          <a:p>
            <a:pPr marL="0" indent="0">
              <a:buNone/>
            </a:pPr>
            <a:r>
              <a:rPr lang="es-ES" dirty="0"/>
              <a:t>A continuación vamos a </a:t>
            </a:r>
            <a:r>
              <a:rPr lang="es-ES" dirty="0" err="1"/>
              <a:t>dalrle</a:t>
            </a:r>
            <a:r>
              <a:rPr lang="es-ES" dirty="0"/>
              <a:t> una </a:t>
            </a:r>
            <a:r>
              <a:rPr lang="es-ES" dirty="0" err="1"/>
              <a:t>ip</a:t>
            </a:r>
            <a:r>
              <a:rPr lang="es-ES" dirty="0"/>
              <a:t> nueva 192.168.57.100</a:t>
            </a:r>
          </a:p>
          <a:p>
            <a:pPr marL="0" indent="0">
              <a:buNone/>
            </a:pPr>
            <a:r>
              <a:rPr lang="es-ES" dirty="0"/>
              <a:t>Hacemos lo mismo en c1 pero a eth0 y con la </a:t>
            </a:r>
            <a:r>
              <a:rPr lang="es-ES" dirty="0" err="1"/>
              <a:t>ip</a:t>
            </a:r>
            <a:r>
              <a:rPr lang="es-ES" dirty="0"/>
              <a:t> 192.168.57.110</a:t>
            </a:r>
          </a:p>
          <a:p>
            <a:pPr marL="0" indent="0">
              <a:buNone/>
            </a:pPr>
            <a:endParaRPr lang="es-ES" dirty="0"/>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64347693-5C4B-4C88-A101-F816237DAE8F}"/>
              </a:ext>
            </a:extLst>
          </p:cNvPr>
          <p:cNvPicPr>
            <a:picLocks noChangeAspect="1"/>
          </p:cNvPicPr>
          <p:nvPr/>
        </p:nvPicPr>
        <p:blipFill>
          <a:blip r:embed="rId2"/>
          <a:stretch>
            <a:fillRect/>
          </a:stretch>
        </p:blipFill>
        <p:spPr>
          <a:xfrm>
            <a:off x="1240517" y="1852100"/>
            <a:ext cx="5653252" cy="2635924"/>
          </a:xfrm>
          <a:prstGeom prst="rect">
            <a:avLst/>
          </a:prstGeom>
        </p:spPr>
      </p:pic>
    </p:spTree>
    <p:extLst>
      <p:ext uri="{BB962C8B-B14F-4D97-AF65-F5344CB8AC3E}">
        <p14:creationId xmlns:p14="http://schemas.microsoft.com/office/powerpoint/2010/main" val="20131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6E1D72-DA1A-426B-88FF-8A18764DA751}"/>
              </a:ext>
            </a:extLst>
          </p:cNvPr>
          <p:cNvSpPr>
            <a:spLocks noGrp="1"/>
          </p:cNvSpPr>
          <p:nvPr>
            <p:ph idx="1"/>
          </p:nvPr>
        </p:nvSpPr>
        <p:spPr>
          <a:xfrm>
            <a:off x="1141412" y="634482"/>
            <a:ext cx="9905999" cy="5514391"/>
          </a:xfrm>
        </p:spPr>
        <p:txBody>
          <a:bodyPr/>
          <a:lstStyle/>
          <a:p>
            <a:pPr marL="0" indent="0">
              <a:buNone/>
            </a:pPr>
            <a:r>
              <a:rPr lang="es-ES" dirty="0"/>
              <a:t>Y ya estarían conectadas entre sí:</a:t>
            </a:r>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199EF749-C1D9-43F6-9F8F-96147C295698}"/>
              </a:ext>
            </a:extLst>
          </p:cNvPr>
          <p:cNvPicPr>
            <a:picLocks noChangeAspect="1"/>
          </p:cNvPicPr>
          <p:nvPr/>
        </p:nvPicPr>
        <p:blipFill>
          <a:blip r:embed="rId2"/>
          <a:stretch>
            <a:fillRect/>
          </a:stretch>
        </p:blipFill>
        <p:spPr>
          <a:xfrm>
            <a:off x="1141412" y="1413764"/>
            <a:ext cx="6173788" cy="3807955"/>
          </a:xfrm>
          <a:prstGeom prst="rect">
            <a:avLst/>
          </a:prstGeom>
        </p:spPr>
      </p:pic>
    </p:spTree>
    <p:extLst>
      <p:ext uri="{BB962C8B-B14F-4D97-AF65-F5344CB8AC3E}">
        <p14:creationId xmlns:p14="http://schemas.microsoft.com/office/powerpoint/2010/main" val="119864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745444-6E91-46DA-8843-7724B3188DEB}"/>
              </a:ext>
            </a:extLst>
          </p:cNvPr>
          <p:cNvSpPr>
            <a:spLocks noGrp="1"/>
          </p:cNvSpPr>
          <p:nvPr>
            <p:ph type="title"/>
          </p:nvPr>
        </p:nvSpPr>
        <p:spPr/>
        <p:txBody>
          <a:bodyPr>
            <a:normAutofit/>
          </a:bodyPr>
          <a:lstStyle/>
          <a:p>
            <a:r>
              <a:rPr lang="es-ES" sz="6000" dirty="0"/>
              <a:t>¿Qué es </a:t>
            </a:r>
            <a:r>
              <a:rPr lang="es-ES" sz="6000" dirty="0" err="1"/>
              <a:t>vagrant</a:t>
            </a:r>
            <a:r>
              <a:rPr lang="es-ES" sz="6000" dirty="0"/>
              <a:t>?</a:t>
            </a:r>
          </a:p>
        </p:txBody>
      </p:sp>
      <p:sp>
        <p:nvSpPr>
          <p:cNvPr id="4" name="AutoShape 2" descr="Resultado de imagen de vagrant">
            <a:extLst>
              <a:ext uri="{FF2B5EF4-FFF2-40B4-BE49-F238E27FC236}">
                <a16:creationId xmlns:a16="http://schemas.microsoft.com/office/drawing/2014/main" id="{A767C74F-1F16-4A4B-96E8-4A767C7A8A41}"/>
              </a:ext>
            </a:extLst>
          </p:cNvPr>
          <p:cNvSpPr>
            <a:spLocks noGrp="1" noChangeAspect="1" noChangeArrowheads="1"/>
          </p:cNvSpPr>
          <p:nvPr>
            <p:ph idx="1"/>
          </p:nvPr>
        </p:nvSpPr>
        <p:spPr bwMode="auto">
          <a:xfrm>
            <a:off x="4058816" y="2249487"/>
            <a:ext cx="6988595" cy="35417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s-ES" dirty="0" err="1"/>
              <a:t>Vagrant</a:t>
            </a:r>
            <a:r>
              <a:rPr lang="es-ES" dirty="0"/>
              <a:t> es una herramienta gratuita de línea de comandos que permite generar entornos de desarrollo reproducibles y compartibles de forma muy sencilla. Para ello, </a:t>
            </a:r>
            <a:r>
              <a:rPr lang="es-ES" dirty="0" err="1"/>
              <a:t>Vagrant</a:t>
            </a:r>
            <a:r>
              <a:rPr lang="es-ES" dirty="0"/>
              <a:t> crea y configura máquinas virtuales a partir de simples ficheros de configuración.</a:t>
            </a:r>
          </a:p>
        </p:txBody>
      </p:sp>
      <p:pic>
        <p:nvPicPr>
          <p:cNvPr id="2052" name="Picture 4" descr="Imagen relacionada">
            <a:extLst>
              <a:ext uri="{FF2B5EF4-FFF2-40B4-BE49-F238E27FC236}">
                <a16:creationId xmlns:a16="http://schemas.microsoft.com/office/drawing/2014/main" id="{3232B869-6D63-4BC0-9E45-1E735D82A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36" y="2500603"/>
            <a:ext cx="3566368" cy="200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927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155</TotalTime>
  <Words>763</Words>
  <Application>Microsoft Office PowerPoint</Application>
  <PresentationFormat>Panorámica</PresentationFormat>
  <Paragraphs>113</Paragraphs>
  <Slides>20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Arial</vt:lpstr>
      <vt:lpstr>Tw Cen MT</vt:lpstr>
      <vt:lpstr>Circuito</vt:lpstr>
      <vt:lpstr>LXc vs VAGRANT  </vt:lpstr>
      <vt:lpstr>¿Qué es LXD?</vt:lpstr>
      <vt:lpstr>¿Cómo instalar lxd?</vt:lpstr>
      <vt:lpstr>Presentación de PowerPoint</vt:lpstr>
      <vt:lpstr>Presentación de PowerPoint</vt:lpstr>
      <vt:lpstr>Presentación de PowerPoint</vt:lpstr>
      <vt:lpstr>Presentación de PowerPoint</vt:lpstr>
      <vt:lpstr>Presentación de PowerPoint</vt:lpstr>
      <vt:lpstr>¿Qué es vagrant?</vt:lpstr>
      <vt:lpstr>Presentación de PowerPoint</vt:lpstr>
      <vt:lpstr>¿Cómo Instalar vagrant?</vt:lpstr>
      <vt:lpstr>Presentación de PowerPoint</vt:lpstr>
      <vt:lpstr>Presentación de PowerPoint</vt:lpstr>
      <vt:lpstr>Presentación de PowerPoint</vt:lpstr>
      <vt:lpstr>Presentación de PowerPoint</vt:lpstr>
      <vt:lpstr>Presentación de PowerPoint</vt:lpstr>
      <vt:lpstr>Comparativa lxd vs vagrant</vt:lpstr>
      <vt:lpstr>Compañías que los utilizan</vt:lpstr>
      <vt:lpstr>Popularidad</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LXc vs VAGRANT</dc:title>
  <dc:creator>jose luis rojano ramírez</dc:creator>
  <cp:lastModifiedBy>jose luis rojano ramírez</cp:lastModifiedBy>
  <cp:revision>16</cp:revision>
  <dcterms:created xsi:type="dcterms:W3CDTF">2018-12-17T10:11:55Z</dcterms:created>
  <dcterms:modified xsi:type="dcterms:W3CDTF">2018-12-17T18:28:06Z</dcterms:modified>
</cp:coreProperties>
</file>