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6" r:id="rId9"/>
    <p:sldId id="267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1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14B0-BA8F-8CCF-5FD2-00A098FB8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8E923-8D32-08BB-C6B4-32F016CC0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AE37-9CCB-0886-03F4-5C5DBAE5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013A-D8CF-7F90-F1B2-3EA7A3C1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A5AC-886B-08E2-D44B-78BBC13B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14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0F7F-614E-27D7-FEB3-B9B430DE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D4FA-9D37-1A99-9EDD-5682281A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C46A-6711-B3F9-F0D3-51374B2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95DE-1895-6D5F-FD65-444AB5BD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FAF4-5392-96DB-3D64-A873F4FB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DD86D-5465-1355-2732-D18537BA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F48A-7158-18A1-B172-960F31D59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2CA1-9AB9-C335-C2CE-7BE92E18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63E0-DE60-97E7-712B-5BCF3CC9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4587-4DD4-C01A-3B21-AB54EE7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75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64CB-82A2-172E-5457-29DDACD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E974-5138-598A-B20B-075009EC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5343-9603-D63E-6BF8-79163478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B299-F930-F893-7CF4-D3947DA9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2C2A-33B0-8405-094D-4E446B96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2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8570-849B-7884-EEDE-58BFE274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9236-2EAB-6D8F-1B7A-99A52071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2955-417D-4D29-E449-6416343B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96B9-9B25-AA0D-A81C-9E9D0A86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9E3F-D790-C8E8-7889-34F2E120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3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8A2D-5A59-8EF2-7D7A-78E1B446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4607-D2D9-F0E8-2BE9-BDE0F71D1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EE1E-F276-ADBA-A92D-5DDB07CC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5A97-DECC-3079-D44F-F81CEAE5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959B6-61DE-8DEA-9EC1-990FFB67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F5139-252F-40D1-9E0F-A5FDF20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50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BDEB-AC2D-D653-E90E-A8A2546F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00405-76A5-A691-2A8F-99F7ADFF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FE3F-6EBE-C1AE-DBB9-4367FDBD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0C0A5-6DC6-9B4D-81CD-920B1C224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B5153-6FB9-45EE-B44E-2DDEA304C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6C78B-3A92-EF4E-7C41-90BB2648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2CDEE-FCDF-CA88-2F35-E5CCB91E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E358E-3146-1BA8-2EE0-66D2CB5D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20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57B6-1000-954F-7DC2-F942D4F9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ECCA1-7818-E53F-01A3-61EF6FDE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6F208-4BDF-78A9-7BB2-B091C2E8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3343C-F447-EB82-605A-5D7062E1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98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EB04B-7648-65EA-F7EF-9B11E825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54C92-A199-7C71-ECC4-53C2455C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3B20-FDE8-0912-D94C-4F018D09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35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6860-864E-EAFB-697E-65B5F6B9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8BED-A977-C452-01C1-5FB73B91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52FA1-AF7D-AA96-623A-9C0348146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DA44-29F0-8570-C6B3-47A37E47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31F50-09B0-099B-3CDB-3FFFF24B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EB1B-73B3-EBA3-532E-A4DC6BD5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0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9295-1677-2485-EC1A-D1158601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42643-BD62-E4CB-D94D-AF3413E06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988AD-54FE-E12E-5535-E3ED5A5E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19C29-E4E7-935C-AB2E-9123BBC3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552E2-60B9-CD42-1EBD-51196F14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F14DE-4FDF-44B6-F0E7-E5E50EE6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6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4BDAF-04F8-A9F9-5CD8-7F1DBBD8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91C5-157B-2992-BAD7-15388008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269A-9D98-02E6-E5D9-99F4659F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65327-CFC0-4187-B9A9-6554B4BD60DD}" type="datetimeFigureOut">
              <a:rPr lang="en-CA" smtClean="0"/>
              <a:t>2024-04-17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606C-0808-7741-F188-8B8FB13F8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5CC9-DF51-05C8-BD96-2037349B2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7BCDC-0A90-4BFA-AAE9-B124CB342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24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513/" TargetMode="External"/><Relationship Id="rId5" Type="http://schemas.openxmlformats.org/officeDocument/2006/relationships/hyperlink" Target="https://rubelbinu.github.io/CSCN8010-Labs/mini-project-Final.html" TargetMode="External"/><Relationship Id="rId4" Type="http://schemas.openxmlformats.org/officeDocument/2006/relationships/hyperlink" Target="https://github.com/rubelbinu/CSCN8010-Labs/blob/main/mini-project-Final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eart with many veins and a connected network&#10;&#10;Description automatically generated with medium confidence">
            <a:extLst>
              <a:ext uri="{FF2B5EF4-FFF2-40B4-BE49-F238E27FC236}">
                <a16:creationId xmlns:a16="http://schemas.microsoft.com/office/drawing/2014/main" id="{50D5894C-E815-1BDC-EFA5-8C48F1EA5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" r="7821"/>
          <a:stretch/>
        </p:blipFill>
        <p:spPr>
          <a:xfrm>
            <a:off x="-3048" y="137575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BEEA7-D4DD-BA3C-5117-399A64C2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5200" dirty="0">
                <a:solidFill>
                  <a:srgbClr val="FFFFFF"/>
                </a:solidFill>
              </a:rPr>
              <a:t>Heart Stroke Analysis</a:t>
            </a:r>
            <a:br>
              <a:rPr lang="en-CA" sz="52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Utilizing Machine Learning for Early Detection</a:t>
            </a:r>
            <a:br>
              <a:rPr lang="en-CA" sz="5200" dirty="0">
                <a:solidFill>
                  <a:srgbClr val="FFFFFF"/>
                </a:solidFill>
              </a:rPr>
            </a:b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E0B30-C013-9165-FA46-2E4D5D5D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909" y="403790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By: Rubel Binu and Aniket Tiwari</a:t>
            </a:r>
          </a:p>
        </p:txBody>
      </p:sp>
    </p:spTree>
    <p:extLst>
      <p:ext uri="{BB962C8B-B14F-4D97-AF65-F5344CB8AC3E}">
        <p14:creationId xmlns:p14="http://schemas.microsoft.com/office/powerpoint/2010/main" val="98355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0370-3FD4-458A-7EBC-D034BE60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CA" sz="4000"/>
              <a:t>Links</a:t>
            </a:r>
          </a:p>
        </p:txBody>
      </p: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808EC1F0-BC63-3F94-A6B9-8F775448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4C3F-98B6-D0CF-41E3-76B9A444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CA" sz="2000" dirty="0"/>
              <a:t>Notebook: </a:t>
            </a:r>
            <a:r>
              <a:rPr lang="en-CA" sz="2000" dirty="0">
                <a:hlinkClick r:id="rId4"/>
              </a:rPr>
              <a:t>https://github.com/rubelbinu/CSCN8010-Labs/blob/main/mini-project-Final.ipynb</a:t>
            </a:r>
            <a:endParaRPr lang="en-CA" sz="2000" dirty="0"/>
          </a:p>
          <a:p>
            <a:r>
              <a:rPr lang="en-CA" sz="2000" dirty="0" err="1"/>
              <a:t>HTMl</a:t>
            </a:r>
            <a:r>
              <a:rPr lang="en-CA" sz="2000" dirty="0"/>
              <a:t>: </a:t>
            </a:r>
            <a:r>
              <a:rPr lang="en-CA" sz="2000" dirty="0">
                <a:hlinkClick r:id="rId5"/>
              </a:rPr>
              <a:t>https://rubelbinu.github.io/CSCN8010-Labs/mini-project-Final.html</a:t>
            </a:r>
            <a:r>
              <a:rPr lang="en-CA" sz="2000" dirty="0"/>
              <a:t> </a:t>
            </a:r>
          </a:p>
          <a:p>
            <a:r>
              <a:rPr lang="en-CA" sz="2000" dirty="0">
                <a:hlinkClick r:id="rId6"/>
              </a:rPr>
              <a:t>http://localhost:8513/</a:t>
            </a:r>
            <a:r>
              <a:rPr lang="en-CA" sz="2000" dirty="0"/>
              <a:t> </a:t>
            </a:r>
          </a:p>
        </p:txBody>
      </p:sp>
      <p:pic>
        <p:nvPicPr>
          <p:cNvPr id="9" name="Graphic 8" descr="Link">
            <a:extLst>
              <a:ext uri="{FF2B5EF4-FFF2-40B4-BE49-F238E27FC236}">
                <a16:creationId xmlns:a16="http://schemas.microsoft.com/office/drawing/2014/main" id="{F5039DF1-47D0-44D4-B06E-1C4D69B3F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1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Vector cartoon cute happy and healthy heart character 5448859 Vector Art at  Vecteezy">
            <a:extLst>
              <a:ext uri="{FF2B5EF4-FFF2-40B4-BE49-F238E27FC236}">
                <a16:creationId xmlns:a16="http://schemas.microsoft.com/office/drawing/2014/main" id="{6D165680-D1AD-9D2E-AD5B-A76E33E7A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0" b="2416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7D9AC8-C4FD-049A-8355-7E7114EE2D08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10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969C-ADD4-7D6A-EC7E-5344600D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CA" sz="4000"/>
              <a:t>Goal</a:t>
            </a:r>
          </a:p>
        </p:txBody>
      </p:sp>
      <p:pic>
        <p:nvPicPr>
          <p:cNvPr id="5" name="Content Placeholder 4" descr="A person holding his head&#10;&#10;Description automatically generated">
            <a:extLst>
              <a:ext uri="{FF2B5EF4-FFF2-40B4-BE49-F238E27FC236}">
                <a16:creationId xmlns:a16="http://schemas.microsoft.com/office/drawing/2014/main" id="{2D1A1167-9BCD-C455-3157-C1BA99146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" r="4110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DD3C5A6-43D9-114A-C4BA-037FE5082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2356861"/>
            <a:ext cx="5291663" cy="37528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Objective</a:t>
            </a:r>
          </a:p>
          <a:p>
            <a:pPr algn="just"/>
            <a:r>
              <a:rPr lang="en-US" sz="1800" dirty="0"/>
              <a:t>To predict the likelihood of a heart attack based on various medical attributes and risk factors.</a:t>
            </a:r>
          </a:p>
          <a:p>
            <a:pPr marL="0" indent="0" algn="just">
              <a:buNone/>
            </a:pPr>
            <a:r>
              <a:rPr lang="en-US" sz="1800" b="1" dirty="0"/>
              <a:t>Motivation</a:t>
            </a:r>
          </a:p>
          <a:p>
            <a:pPr algn="just"/>
            <a:r>
              <a:rPr lang="en-US" sz="1800" dirty="0"/>
              <a:t>Heart disease is a leading global cause of death.</a:t>
            </a:r>
          </a:p>
          <a:p>
            <a:pPr algn="just"/>
            <a:r>
              <a:rPr lang="en-US" sz="1800" dirty="0"/>
              <a:t>Early detection and intervention can significantly reduce mortality rates.</a:t>
            </a:r>
          </a:p>
          <a:p>
            <a:pPr algn="just"/>
            <a:r>
              <a:rPr lang="en-US" sz="1800" dirty="0"/>
              <a:t>Predictive models can assist healthcare professionals in identifying individuals at higher risk, enabling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316092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450+ Cartoon Of Human Heart Outline Stock Illustrations, Royalty-Free  Vector Graphics &amp; Clip Art - iStock">
            <a:extLst>
              <a:ext uri="{FF2B5EF4-FFF2-40B4-BE49-F238E27FC236}">
                <a16:creationId xmlns:a16="http://schemas.microsoft.com/office/drawing/2014/main" id="{567619C9-C748-BF7C-57B8-4EB6B2A85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3D43-E577-5A42-F987-3D9F9772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35" y="383535"/>
            <a:ext cx="3822189" cy="1899912"/>
          </a:xfrm>
        </p:spPr>
        <p:txBody>
          <a:bodyPr>
            <a:normAutofit/>
          </a:bodyPr>
          <a:lstStyle/>
          <a:p>
            <a:r>
              <a:rPr lang="en-CA" sz="4000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5861-2C55-157B-08BE-839EEFAC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0" y="1724471"/>
            <a:ext cx="3822189" cy="3943047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Getting Data</a:t>
            </a:r>
          </a:p>
          <a:p>
            <a:r>
              <a:rPr lang="en-US" sz="1700" dirty="0"/>
              <a:t>Preparing Data</a:t>
            </a:r>
          </a:p>
          <a:p>
            <a:r>
              <a:rPr lang="en-US" sz="1700" dirty="0"/>
              <a:t>Outlier Detection</a:t>
            </a:r>
          </a:p>
          <a:p>
            <a:r>
              <a:rPr lang="en-US" sz="1700" dirty="0"/>
              <a:t>Exploratory Data Analysis (EDA)</a:t>
            </a:r>
          </a:p>
          <a:p>
            <a:r>
              <a:rPr lang="en-US" sz="1700" dirty="0"/>
              <a:t>Data Encoding</a:t>
            </a:r>
          </a:p>
          <a:p>
            <a:r>
              <a:rPr lang="en-US" sz="1700" dirty="0"/>
              <a:t>Data Standardizing</a:t>
            </a:r>
          </a:p>
          <a:p>
            <a:r>
              <a:rPr lang="en-US" sz="1700" dirty="0"/>
              <a:t>Model Building</a:t>
            </a:r>
          </a:p>
          <a:p>
            <a:r>
              <a:rPr lang="en-US" sz="1700" dirty="0"/>
              <a:t>Model Evaluation</a:t>
            </a:r>
          </a:p>
          <a:p>
            <a:pPr marL="457200" lvl="1" indent="0">
              <a:buNone/>
            </a:pPr>
            <a:endParaRPr lang="en-CA" sz="1700" dirty="0"/>
          </a:p>
          <a:p>
            <a:pPr lvl="1"/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237809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6" name="Rectangle 1065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AF41A-2764-7B6B-DE44-5D69CCF3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anchor="b"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Dataset</a:t>
            </a:r>
          </a:p>
        </p:txBody>
      </p:sp>
      <p:pic>
        <p:nvPicPr>
          <p:cNvPr id="1030" name="Picture 6" descr="We See the power of a health heart. | UC Health">
            <a:extLst>
              <a:ext uri="{FF2B5EF4-FFF2-40B4-BE49-F238E27FC236}">
                <a16:creationId xmlns:a16="http://schemas.microsoft.com/office/drawing/2014/main" id="{2F44D813-52B3-0861-99E5-CD1E24CF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1145" y="602673"/>
            <a:ext cx="2766157" cy="27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DDF16B-6BA2-2F35-F9A0-7DB4BAF7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34" y="3462198"/>
            <a:ext cx="3512580" cy="27661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903D-B00A-F755-4B5C-A2C79192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CA" sz="1800" dirty="0">
              <a:solidFill>
                <a:schemeClr val="tx2"/>
              </a:solidFill>
            </a:endParaRPr>
          </a:p>
          <a:p>
            <a:pPr algn="just"/>
            <a:r>
              <a:rPr lang="en-CA" sz="1800" dirty="0">
                <a:solidFill>
                  <a:schemeClr val="tx2"/>
                </a:solidFill>
              </a:rPr>
              <a:t>Data Source: Kaggle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The dataset has been balanced using </a:t>
            </a:r>
            <a:r>
              <a:rPr lang="en-US" sz="1800" dirty="0" err="1">
                <a:solidFill>
                  <a:schemeClr val="tx2"/>
                </a:solidFill>
              </a:rPr>
              <a:t>RandomOverSampler</a:t>
            </a:r>
            <a:r>
              <a:rPr lang="en-US" sz="1800" dirty="0">
                <a:solidFill>
                  <a:schemeClr val="tx2"/>
                </a:solidFill>
              </a:rPr>
              <a:t> to ensure fair representation of target classes.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Clipping Outliers in Numerical Columns with threshold for z-score set to 3.</a:t>
            </a:r>
          </a:p>
          <a:p>
            <a:pPr marL="0" indent="0" algn="just">
              <a:buNone/>
            </a:pPr>
            <a:r>
              <a:rPr lang="en-CA" sz="1800" dirty="0">
                <a:solidFill>
                  <a:schemeClr val="tx2"/>
                </a:solidFill>
              </a:rPr>
              <a:t>	</a:t>
            </a:r>
          </a:p>
          <a:p>
            <a:pPr algn="just"/>
            <a:endParaRPr lang="en-CA" sz="1800" dirty="0">
              <a:solidFill>
                <a:schemeClr val="tx2"/>
              </a:solidFill>
            </a:endParaRPr>
          </a:p>
          <a:p>
            <a:pPr algn="just"/>
            <a:endParaRPr lang="en-CA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5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13F69C-3D6D-4E72-9289-5BC3584D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9FC481-A649-3090-FAD7-5792BEC7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904" y="679109"/>
            <a:ext cx="3826577" cy="1671566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 (EDA)</a:t>
            </a:r>
            <a:endParaRPr lang="en-CA" sz="40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2EB67FE-B2E4-5273-490A-2469A935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8814" y="2126457"/>
            <a:ext cx="3935668" cy="446912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400" dirty="0">
                <a:latin typeface="+mj-lt"/>
              </a:rPr>
              <a:t>Frequency Distribution of Age in the Dataset</a:t>
            </a:r>
          </a:p>
          <a:p>
            <a:pPr lvl="1" algn="just"/>
            <a:r>
              <a:rPr lang="en-US" sz="1400" b="0" i="0" dirty="0">
                <a:effectLst/>
                <a:highlight>
                  <a:srgbClr val="F7F7F7"/>
                </a:highlight>
                <a:latin typeface="+mj-lt"/>
              </a:rPr>
              <a:t>The tallest bar, around </a:t>
            </a:r>
            <a:r>
              <a:rPr lang="en-US" sz="1400" b="1" i="0" dirty="0">
                <a:effectLst/>
                <a:highlight>
                  <a:srgbClr val="F7F7F7"/>
                </a:highlight>
                <a:latin typeface="+mj-lt"/>
              </a:rPr>
              <a:t>age 50–55</a:t>
            </a:r>
            <a:r>
              <a:rPr lang="en-US" sz="1400" b="0" i="0" dirty="0">
                <a:effectLst/>
                <a:highlight>
                  <a:srgbClr val="F7F7F7"/>
                </a:highlight>
                <a:latin typeface="+mj-lt"/>
              </a:rPr>
              <a:t>, indicates the most common age group in the dataset.</a:t>
            </a:r>
            <a:endParaRPr lang="en-US" sz="1400" dirty="0">
              <a:latin typeface="+mj-lt"/>
            </a:endParaRPr>
          </a:p>
          <a:p>
            <a:pPr algn="just"/>
            <a:r>
              <a:rPr lang="en-US" sz="1400" dirty="0">
                <a:latin typeface="+mj-lt"/>
              </a:rPr>
              <a:t>Resting Blood Pressure Trends Across Age and Sex</a:t>
            </a:r>
          </a:p>
          <a:p>
            <a:pPr lvl="1" algn="just"/>
            <a:r>
              <a:rPr lang="en-US" sz="1400" dirty="0">
                <a:latin typeface="+mj-lt"/>
              </a:rPr>
              <a:t>There is variability in resting blood pressure across different ages for both sexes.</a:t>
            </a:r>
          </a:p>
          <a:p>
            <a:pPr algn="just"/>
            <a:r>
              <a:rPr lang="en-US" sz="1400" dirty="0">
                <a:latin typeface="+mj-lt"/>
              </a:rPr>
              <a:t>Chest pain type (cp) across different age groups</a:t>
            </a:r>
          </a:p>
          <a:p>
            <a:pPr lvl="1" algn="just"/>
            <a:r>
              <a:rPr lang="en-US" sz="1400" dirty="0">
                <a:latin typeface="+mj-lt"/>
              </a:rPr>
              <a:t>Chest pain type 2 (green) is most prevalent among individuals in their 50s and 60s.</a:t>
            </a:r>
          </a:p>
          <a:p>
            <a:pPr algn="just"/>
            <a:r>
              <a:rPr lang="en-US" sz="1400" dirty="0">
                <a:latin typeface="+mj-lt"/>
              </a:rPr>
              <a:t>Distribution of Maximum Heart Rate</a:t>
            </a:r>
          </a:p>
          <a:p>
            <a:pPr lvl="1" algn="just"/>
            <a:r>
              <a:rPr lang="en-US" sz="1400" dirty="0">
                <a:latin typeface="+mj-lt"/>
              </a:rPr>
              <a:t>The bell-shaped curve (line graph) suggests a normal distribution of the data points.</a:t>
            </a:r>
          </a:p>
          <a:p>
            <a:pPr algn="just"/>
            <a:r>
              <a:rPr lang="en-US" sz="1400" dirty="0">
                <a:latin typeface="+mj-lt"/>
              </a:rPr>
              <a:t>Heart Attacks Distribution by Chest Pain Type</a:t>
            </a:r>
          </a:p>
          <a:p>
            <a:pPr lvl="1" algn="just"/>
            <a:r>
              <a:rPr lang="en-US" sz="1400" dirty="0">
                <a:latin typeface="+mj-lt"/>
              </a:rPr>
              <a:t>The pie chart shows that asymptomatic individuals constitute the largest group during heart attacks, followed by those with non-anginal pain, atypical angina, and typical angina.</a:t>
            </a:r>
            <a:endParaRPr lang="en-CA" sz="1400" dirty="0">
              <a:latin typeface="+mj-lt"/>
            </a:endParaRPr>
          </a:p>
          <a:p>
            <a:pPr algn="just"/>
            <a:endParaRPr lang="en-US" sz="1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7ED77-D14F-95A1-3AD0-7CEC30BD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" y="1982147"/>
            <a:ext cx="2838422" cy="2452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04304-76CA-E5FB-FBD3-5796A498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" y="0"/>
            <a:ext cx="5499017" cy="2012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ADA58-7D16-EE71-2FAC-9E8669355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398307"/>
            <a:ext cx="4098402" cy="2447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D50493-0775-8907-D7E0-6D1BCE193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412" y="4435104"/>
            <a:ext cx="3745952" cy="2410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1E19C4-26A3-24CA-0C34-20105CB8A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326" y="2265552"/>
            <a:ext cx="5565578" cy="20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2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4B673-E2BD-9FAA-E04E-B567E95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CA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F80B-8350-088C-2EEF-DFF31C7BF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924"/>
            <a:ext cx="5251316" cy="5158076"/>
          </a:xfrm>
        </p:spPr>
        <p:txBody>
          <a:bodyPr>
            <a:normAutofit/>
          </a:bodyPr>
          <a:lstStyle/>
          <a:p>
            <a:pPr algn="just"/>
            <a:r>
              <a:rPr lang="en-US" sz="1400" b="1" dirty="0"/>
              <a:t>Logistic Regression: </a:t>
            </a:r>
            <a:r>
              <a:rPr lang="en-US" sz="1400" dirty="0"/>
              <a:t>Classic approach for binary classification tasks.</a:t>
            </a:r>
          </a:p>
          <a:p>
            <a:pPr algn="just"/>
            <a:r>
              <a:rPr lang="en-US" sz="1400" b="1" dirty="0"/>
              <a:t>Decision Tree</a:t>
            </a:r>
            <a:r>
              <a:rPr lang="en-US" sz="1400" dirty="0"/>
              <a:t>: Non-linear model that splits data into branches for decision-making.</a:t>
            </a:r>
          </a:p>
          <a:p>
            <a:pPr algn="just"/>
            <a:r>
              <a:rPr lang="en-US" sz="1400" b="1" dirty="0"/>
              <a:t>Random Forest: </a:t>
            </a:r>
            <a:r>
              <a:rPr lang="en-US" sz="1400" dirty="0"/>
              <a:t>Ensemble of decision trees, improving prediction accuracy and robustness.</a:t>
            </a:r>
          </a:p>
          <a:p>
            <a:pPr algn="just"/>
            <a:r>
              <a:rPr lang="en-US" sz="1400" b="1" dirty="0"/>
              <a:t>SVM (Support Vector Machine): </a:t>
            </a:r>
            <a:r>
              <a:rPr lang="en-US" sz="1400" dirty="0"/>
              <a:t>Effective in high-dimensional spaces and for cases where the number of dimensions exceeds the number of samples.</a:t>
            </a:r>
          </a:p>
          <a:p>
            <a:pPr algn="just"/>
            <a:r>
              <a:rPr lang="en-US" sz="1400" b="1" dirty="0"/>
              <a:t>KNN (K-Nearest Neighbors): </a:t>
            </a:r>
            <a:r>
              <a:rPr lang="en-US" sz="1400" dirty="0"/>
              <a:t>Classifies samples based on the majority vote of their nearest neighbors.</a:t>
            </a:r>
          </a:p>
          <a:p>
            <a:pPr algn="just"/>
            <a:r>
              <a:rPr lang="en-US" sz="1400" b="1" dirty="0"/>
              <a:t>Naive Bayes: </a:t>
            </a:r>
            <a:r>
              <a:rPr lang="en-US" sz="1400" dirty="0"/>
              <a:t>Applies Bayes' theorem with the assumption of independence between features.</a:t>
            </a:r>
          </a:p>
          <a:p>
            <a:pPr algn="just"/>
            <a:r>
              <a:rPr lang="en-US" sz="1400" b="1" dirty="0"/>
              <a:t>Gradient Boosting Classifier: </a:t>
            </a:r>
            <a:r>
              <a:rPr lang="en-US" sz="1400" dirty="0"/>
              <a:t>Boosting technique that builds on weak learners to create a strong classifier.</a:t>
            </a:r>
          </a:p>
          <a:p>
            <a:pPr algn="just"/>
            <a:r>
              <a:rPr lang="en-US" sz="1400" b="1" dirty="0"/>
              <a:t>AdaBoost Classifier: </a:t>
            </a:r>
            <a:r>
              <a:rPr lang="en-US" sz="1400" dirty="0"/>
              <a:t>Another boosting model, focuses on misclassified instances to improve model accuracy.</a:t>
            </a:r>
          </a:p>
          <a:p>
            <a:pPr algn="just"/>
            <a:r>
              <a:rPr lang="en-US" sz="1400" b="1" dirty="0"/>
              <a:t>XGBClassifier</a:t>
            </a:r>
            <a:r>
              <a:rPr lang="en-US" sz="1400" dirty="0"/>
              <a:t>: Implementation of gradient boosting framework providing fast execution speed and model performance.</a:t>
            </a:r>
            <a:endParaRPr lang="en-CA" sz="1400" dirty="0"/>
          </a:p>
        </p:txBody>
      </p:sp>
      <p:pic>
        <p:nvPicPr>
          <p:cNvPr id="2050" name="Picture 2" descr="The Living Tips for A Healthy Heart - DTAP Clinic">
            <a:extLst>
              <a:ext uri="{FF2B5EF4-FFF2-40B4-BE49-F238E27FC236}">
                <a16:creationId xmlns:a16="http://schemas.microsoft.com/office/drawing/2014/main" id="{01E452CE-8FA5-AD2F-48EE-F8E68FB4C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7" r="4325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44CD1-34AC-004D-307F-2390DB67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91" y="1006453"/>
            <a:ext cx="5814240" cy="713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3B89-E536-DE8D-7747-BD9042F5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91" y="1790236"/>
            <a:ext cx="5086434" cy="1118662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0" algn="just">
              <a:spcAft>
                <a:spcPts val="600"/>
              </a:spcAft>
              <a:buNone/>
            </a:pPr>
            <a:r>
              <a:rPr lang="en-US" sz="1800" dirty="0"/>
              <a:t>The Random Forest model's consistent performance across multiple evaluation metrics indicates robustness and reliability in predicting heart attacks based on the dataset used.</a:t>
            </a:r>
          </a:p>
        </p:txBody>
      </p:sp>
      <p:pic>
        <p:nvPicPr>
          <p:cNvPr id="3" name="Picture 2" descr="A graph of different models&#10;&#10;Description automatically generated with medium confidence">
            <a:extLst>
              <a:ext uri="{FF2B5EF4-FFF2-40B4-BE49-F238E27FC236}">
                <a16:creationId xmlns:a16="http://schemas.microsoft.com/office/drawing/2014/main" id="{13163487-CE34-2B4A-A958-9E3ABD53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214" y="60793"/>
            <a:ext cx="5580979" cy="2762583"/>
          </a:xfrm>
          <a:prstGeom prst="rect">
            <a:avLst/>
          </a:prstGeom>
        </p:spPr>
      </p:pic>
      <p:pic>
        <p:nvPicPr>
          <p:cNvPr id="5" name="Picture 4" descr="A blue and white bar graph&#10;&#10;Description automatically generated">
            <a:extLst>
              <a:ext uri="{FF2B5EF4-FFF2-40B4-BE49-F238E27FC236}">
                <a16:creationId xmlns:a16="http://schemas.microsoft.com/office/drawing/2014/main" id="{98338EB2-29F2-80F6-6BD1-5AE9FCCA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34" y="3221879"/>
            <a:ext cx="5677049" cy="31081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7A682-8AF8-061D-021D-98CAD61B3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83" y="3642044"/>
            <a:ext cx="4893384" cy="22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2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D31A-33BB-F46C-144A-BF28D871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2DC453-C802-F0A7-BFAA-656925074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46444"/>
              </p:ext>
            </p:extLst>
          </p:nvPr>
        </p:nvGraphicFramePr>
        <p:xfrm>
          <a:off x="639006" y="1753145"/>
          <a:ext cx="10913988" cy="3916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7152">
                  <a:extLst>
                    <a:ext uri="{9D8B030D-6E8A-4147-A177-3AD203B41FA5}">
                      <a16:colId xmlns:a16="http://schemas.microsoft.com/office/drawing/2014/main" val="1120800926"/>
                    </a:ext>
                  </a:extLst>
                </a:gridCol>
                <a:gridCol w="1061686">
                  <a:extLst>
                    <a:ext uri="{9D8B030D-6E8A-4147-A177-3AD203B41FA5}">
                      <a16:colId xmlns:a16="http://schemas.microsoft.com/office/drawing/2014/main" val="490914607"/>
                    </a:ext>
                  </a:extLst>
                </a:gridCol>
                <a:gridCol w="1307163">
                  <a:extLst>
                    <a:ext uri="{9D8B030D-6E8A-4147-A177-3AD203B41FA5}">
                      <a16:colId xmlns:a16="http://schemas.microsoft.com/office/drawing/2014/main" val="1099180709"/>
                    </a:ext>
                  </a:extLst>
                </a:gridCol>
                <a:gridCol w="1368531">
                  <a:extLst>
                    <a:ext uri="{9D8B030D-6E8A-4147-A177-3AD203B41FA5}">
                      <a16:colId xmlns:a16="http://schemas.microsoft.com/office/drawing/2014/main" val="1544908631"/>
                    </a:ext>
                  </a:extLst>
                </a:gridCol>
                <a:gridCol w="1184424">
                  <a:extLst>
                    <a:ext uri="{9D8B030D-6E8A-4147-A177-3AD203B41FA5}">
                      <a16:colId xmlns:a16="http://schemas.microsoft.com/office/drawing/2014/main" val="1823022209"/>
                    </a:ext>
                  </a:extLst>
                </a:gridCol>
                <a:gridCol w="1061686">
                  <a:extLst>
                    <a:ext uri="{9D8B030D-6E8A-4147-A177-3AD203B41FA5}">
                      <a16:colId xmlns:a16="http://schemas.microsoft.com/office/drawing/2014/main" val="1118089102"/>
                    </a:ext>
                  </a:extLst>
                </a:gridCol>
                <a:gridCol w="1442175">
                  <a:extLst>
                    <a:ext uri="{9D8B030D-6E8A-4147-A177-3AD203B41FA5}">
                      <a16:colId xmlns:a16="http://schemas.microsoft.com/office/drawing/2014/main" val="2452979852"/>
                    </a:ext>
                  </a:extLst>
                </a:gridCol>
                <a:gridCol w="1341171">
                  <a:extLst>
                    <a:ext uri="{9D8B030D-6E8A-4147-A177-3AD203B41FA5}">
                      <a16:colId xmlns:a16="http://schemas.microsoft.com/office/drawing/2014/main" val="157563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CA" sz="1600" b="1">
                          <a:effectLst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1600" b="1">
                          <a:effectLst/>
                        </a:rPr>
                        <a:t>Accuracy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1600" b="1" dirty="0">
                          <a:effectLst/>
                        </a:rPr>
                        <a:t>Precision(0)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1600" b="1" dirty="0">
                          <a:effectLst/>
                        </a:rPr>
                        <a:t>Precision(1)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1600" b="1" dirty="0">
                          <a:effectLst/>
                        </a:rPr>
                        <a:t>Recall (0)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1600" b="1" dirty="0">
                          <a:effectLst/>
                        </a:rPr>
                        <a:t>Recall (1)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1600" b="1">
                          <a:effectLst/>
                        </a:rPr>
                        <a:t>F1-score (0)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1600" b="1" dirty="0">
                          <a:effectLst/>
                        </a:rPr>
                        <a:t>F1-score (1)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9468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48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03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75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94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85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Naive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51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Gradient Boosting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AdaBoost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34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XGB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15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10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AF5C8-C1CA-7D52-B543-40568DF7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93" y="661341"/>
            <a:ext cx="5181597" cy="762423"/>
          </a:xfrm>
        </p:spPr>
        <p:txBody>
          <a:bodyPr anchor="b">
            <a:normAutofit/>
          </a:bodyPr>
          <a:lstStyle/>
          <a:p>
            <a:r>
              <a:rPr lang="en-CA" sz="4000" dirty="0"/>
              <a:t>Confusion Matrix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81758F-00CD-1E28-DA72-936ACD36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57" y="1602198"/>
            <a:ext cx="5764607" cy="3981964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1600" dirty="0"/>
              <a:t>The model has </a:t>
            </a:r>
            <a:r>
              <a:rPr lang="en-US" sz="1600" b="1" dirty="0"/>
              <a:t>correctly identified 30 instances  as 'detected’,</a:t>
            </a:r>
            <a:r>
              <a:rPr lang="en-US" sz="1600" dirty="0"/>
              <a:t> which shows it has a good capacity to recognize positive cases.</a:t>
            </a:r>
          </a:p>
          <a:p>
            <a:pPr algn="just"/>
            <a:r>
              <a:rPr lang="en-US" sz="1600" dirty="0"/>
              <a:t>It has  </a:t>
            </a:r>
            <a:r>
              <a:rPr lang="en-US" sz="1600" b="1" dirty="0"/>
              <a:t>correctly identified 27 instances as 'not detected' </a:t>
            </a:r>
            <a:r>
              <a:rPr lang="en-US" sz="1600" dirty="0"/>
              <a:t>, indicating it also reliably recognizes negative cases.</a:t>
            </a:r>
          </a:p>
          <a:p>
            <a:pPr algn="just"/>
            <a:r>
              <a:rPr lang="en-US" sz="1600" dirty="0"/>
              <a:t>There are  </a:t>
            </a:r>
            <a:r>
              <a:rPr lang="en-US" sz="1600" b="1" dirty="0"/>
              <a:t>5 instances where the model predicted 'detected' </a:t>
            </a:r>
            <a:r>
              <a:rPr lang="en-US" sz="1600" dirty="0"/>
              <a:t>but the true label was 'not detected' . These are false alarms where the model incorrectly identified something as positive.</a:t>
            </a:r>
          </a:p>
          <a:p>
            <a:pPr algn="just"/>
            <a:r>
              <a:rPr lang="en-US" sz="1600" dirty="0"/>
              <a:t>There are  </a:t>
            </a:r>
            <a:r>
              <a:rPr lang="en-US" sz="1600" b="1" dirty="0"/>
              <a:t>4 instances where the model predicted 'not detected'</a:t>
            </a:r>
            <a:r>
              <a:rPr lang="en-US" sz="1600" dirty="0"/>
              <a:t> but the true label was 'detected' . These are misses where the model failed to detect something it should have.</a:t>
            </a:r>
          </a:p>
          <a:p>
            <a:pPr marL="0" indent="0" algn="just">
              <a:buNone/>
            </a:pPr>
            <a:r>
              <a:rPr lang="en-US" sz="1600" dirty="0"/>
              <a:t>The confusion matrix shows that the model is more successful at detecting true positives than at avoiding false </a:t>
            </a:r>
            <a:r>
              <a:rPr lang="en-US" sz="1600"/>
              <a:t>positives. Similarly</a:t>
            </a:r>
            <a:r>
              <a:rPr lang="en-US" sz="1600" dirty="0"/>
              <a:t>, the number of misses (false negatives) is also quite low.</a:t>
            </a:r>
          </a:p>
          <a:p>
            <a:pPr algn="just"/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E48CD-C1B3-6893-AF62-8AA03A0F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011441"/>
            <a:ext cx="4957638" cy="44494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730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Heart Stroke Analysis Utilizing Machine Learning for Early Detection </vt:lpstr>
      <vt:lpstr>Goal</vt:lpstr>
      <vt:lpstr>Steps </vt:lpstr>
      <vt:lpstr>Dataset</vt:lpstr>
      <vt:lpstr>Exploratory Data Analysis (EDA)</vt:lpstr>
      <vt:lpstr>Models</vt:lpstr>
      <vt:lpstr>Model Selection</vt:lpstr>
      <vt:lpstr>Metric Comparison</vt:lpstr>
      <vt:lpstr>Confusion Matrix 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Stroke Analysis Utilizing Machine Learning for Early Detection </dc:title>
  <dc:creator>Rubel Thomas Binu</dc:creator>
  <cp:lastModifiedBy>Rubel Thomas Binu</cp:lastModifiedBy>
  <cp:revision>14</cp:revision>
  <dcterms:created xsi:type="dcterms:W3CDTF">2024-04-16T18:10:54Z</dcterms:created>
  <dcterms:modified xsi:type="dcterms:W3CDTF">2024-04-17T12:06:25Z</dcterms:modified>
</cp:coreProperties>
</file>