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4" r:id="rId7"/>
    <p:sldId id="263" r:id="rId8"/>
    <p:sldId id="281" r:id="rId9"/>
    <p:sldId id="268" r:id="rId10"/>
    <p:sldId id="275" r:id="rId11"/>
    <p:sldId id="280" r:id="rId12"/>
    <p:sldId id="279" r:id="rId13"/>
  </p:sldIdLst>
  <p:sldSz cx="9144000" cy="5143500" type="screen16x9"/>
  <p:notesSz cx="6858000" cy="9144000"/>
  <p:embeddedFontLst>
    <p:embeddedFont>
      <p:font typeface="Barlow Light" charset="0"/>
      <p:regular r:id="rId15"/>
      <p:bold r:id="rId16"/>
      <p:italic r:id="rId17"/>
      <p:boldItalic r:id="rId18"/>
    </p:embeddedFont>
    <p:embeddedFont>
      <p:font typeface="Miriam Libre" charset="-79"/>
      <p:regular r:id="rId19"/>
      <p:bold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Barlow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989854F-BC83-4EE0-B8BE-84C70D4813C3}">
  <a:tblStyle styleId="{D989854F-BC83-4EE0-B8BE-84C70D4813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188" y="-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788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732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806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408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928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529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644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139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05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613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54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321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13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 Library Management System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/>
          <p:nvPr/>
        </p:nvSpPr>
        <p:spPr>
          <a:xfrm>
            <a:off x="4830313" y="183582"/>
            <a:ext cx="485967" cy="975135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2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UX Compatibility</a:t>
            </a:r>
            <a:endParaRPr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This project is front end is designed with Bootstrap  which makes the application view compatible in any Device</a:t>
            </a:r>
            <a:endParaRPr sz="18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" name="Google Shape;461;p34"/>
          <p:cNvSpPr/>
          <p:nvPr/>
        </p:nvSpPr>
        <p:spPr>
          <a:xfrm>
            <a:off x="6144707" y="183582"/>
            <a:ext cx="1058280" cy="149667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75;p35"/>
          <p:cNvSpPr/>
          <p:nvPr/>
        </p:nvSpPr>
        <p:spPr>
          <a:xfrm>
            <a:off x="5194073" y="2542550"/>
            <a:ext cx="3312261" cy="257863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45;p33"/>
          <p:cNvSpPr/>
          <p:nvPr/>
        </p:nvSpPr>
        <p:spPr>
          <a:xfrm>
            <a:off x="8027583" y="236513"/>
            <a:ext cx="463373" cy="975135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title"/>
          </p:nvPr>
        </p:nvSpPr>
        <p:spPr>
          <a:xfrm>
            <a:off x="457200" y="257366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492" name="Google Shape;492;p37"/>
          <p:cNvSpPr txBox="1">
            <a:spLocks noGrp="1"/>
          </p:cNvSpPr>
          <p:nvPr>
            <p:ph type="body" idx="1"/>
          </p:nvPr>
        </p:nvSpPr>
        <p:spPr>
          <a:xfrm>
            <a:off x="457200" y="1114766"/>
            <a:ext cx="5138700" cy="4028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Thanks </a:t>
            </a:r>
            <a:r>
              <a:rPr lang="en" sz="2400" dirty="0"/>
              <a:t>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sz="2400" dirty="0" err="1" smtClean="0"/>
              <a:t>Mehedi</a:t>
            </a:r>
            <a:r>
              <a:rPr lang="en-US" sz="2400" dirty="0" smtClean="0"/>
              <a:t> </a:t>
            </a:r>
            <a:r>
              <a:rPr lang="en-US" sz="2400" dirty="0" err="1" smtClean="0"/>
              <a:t>Hasan</a:t>
            </a:r>
            <a:r>
              <a:rPr lang="en-US" sz="2400" dirty="0" smtClean="0"/>
              <a:t> </a:t>
            </a:r>
            <a:r>
              <a:rPr lang="en-US" sz="2400" dirty="0" err="1" smtClean="0"/>
              <a:t>Sabuz</a:t>
            </a:r>
            <a:endParaRPr sz="2400" dirty="0" smtClean="0">
              <a:solidFill>
                <a:srgbClr val="6463BD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 dirty="0" smtClean="0"/>
              <a:t>Mofizul Islam Manik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 smtClean="0"/>
              <a:t>Rubel Patwary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 smtClean="0"/>
              <a:t>And finally special thanks to  Our Honorable Teacher Mr. Richard Philip Sir</a:t>
            </a:r>
            <a:endParaRPr lang="en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sz="2400" dirty="0">
              <a:solidFill>
                <a:srgbClr val="6463BD"/>
              </a:solidFill>
            </a:endParaRPr>
          </a:p>
        </p:txBody>
      </p:sp>
      <p:sp>
        <p:nvSpPr>
          <p:cNvPr id="493" name="Google Shape;493;p3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485" name="Google Shape;48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Shobuj.akash1@gmail.com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shobuj@wetogether-bd.com</a:t>
            </a:r>
            <a:endParaRPr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bg1"/>
                </a:solidFill>
              </a:rPr>
              <a:t>Presentation Submitted By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55" name="Google Shape;255;p1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75"/>
            <a:ext cx="3577856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 err="1" smtClean="0">
                <a:solidFill>
                  <a:srgbClr val="A5B0FE"/>
                </a:solidFill>
              </a:rPr>
              <a:t>Rubel</a:t>
            </a:r>
            <a:r>
              <a:rPr lang="en-US" sz="3000" dirty="0" smtClean="0">
                <a:solidFill>
                  <a:srgbClr val="A5B0FE"/>
                </a:solidFill>
              </a:rPr>
              <a:t> </a:t>
            </a:r>
            <a:r>
              <a:rPr lang="en-US" sz="3000" dirty="0" err="1" smtClean="0">
                <a:solidFill>
                  <a:srgbClr val="A5B0FE"/>
                </a:solidFill>
              </a:rPr>
              <a:t>Patwary</a:t>
            </a:r>
            <a:endParaRPr lang="en-US" sz="3000" dirty="0" smtClean="0">
              <a:solidFill>
                <a:srgbClr val="A5B0FE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Roll : </a:t>
            </a:r>
            <a:r>
              <a:rPr 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171442607</a:t>
            </a:r>
            <a:endParaRPr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44</a:t>
            </a:r>
            <a:r>
              <a:rPr lang="en" baseline="30000" dirty="0"/>
              <a:t>th</a:t>
            </a:r>
            <a:r>
              <a:rPr lang="en" dirty="0"/>
              <a:t> Batch (Evening</a:t>
            </a:r>
            <a:r>
              <a:rPr lang="en" dirty="0" smtClean="0"/>
              <a:t>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Depertment of CSE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City University,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Dhaka-1215, Bangladesh</a:t>
            </a:r>
          </a:p>
        </p:txBody>
      </p:sp>
      <p:sp>
        <p:nvSpPr>
          <p:cNvPr id="256" name="Google Shape;256;p1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5" name="Google Shape;254;p15"/>
          <p:cNvSpPr txBox="1">
            <a:spLocks/>
          </p:cNvSpPr>
          <p:nvPr/>
        </p:nvSpPr>
        <p:spPr>
          <a:xfrm>
            <a:off x="5230144" y="440350"/>
            <a:ext cx="3297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Presentation Submitted To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Google Shape;255;p15"/>
          <p:cNvSpPr txBox="1">
            <a:spLocks/>
          </p:cNvSpPr>
          <p:nvPr/>
        </p:nvSpPr>
        <p:spPr>
          <a:xfrm>
            <a:off x="5230144" y="1639975"/>
            <a:ext cx="3577856" cy="3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3000" dirty="0" smtClean="0">
                <a:solidFill>
                  <a:srgbClr val="A5B0FE"/>
                </a:solidFill>
              </a:rPr>
              <a:t>Richard Philip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Senior Lecturer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Department of CSE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City University,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Dhaka-1215, Bangladesh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b="1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 LITTLE INTRODUCTION of 	</a:t>
            </a:r>
            <a:r>
              <a:rPr lang="en" dirty="0"/>
              <a:t>	</a:t>
            </a:r>
            <a:r>
              <a:rPr lang="en" dirty="0" smtClean="0"/>
              <a:t>CU LMS</a:t>
            </a:r>
            <a:endParaRPr dirty="0"/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3385500" y="1519900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</a:rPr>
              <a:t>Front End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000000"/>
                </a:solidFill>
              </a:rPr>
              <a:t>We used KISS principle into the system designing part. </a:t>
            </a:r>
            <a:r>
              <a:rPr lang="en" sz="1600" dirty="0" smtClean="0"/>
              <a:t>Which led use to create much more user </a:t>
            </a:r>
            <a:r>
              <a:rPr lang="en-US" sz="1600" dirty="0" smtClean="0"/>
              <a:t>friendly</a:t>
            </a:r>
            <a:r>
              <a:rPr lang="en" sz="1600" dirty="0" smtClean="0"/>
              <a:t> system.  </a:t>
            </a:r>
            <a:endParaRPr lang="en" sz="1600" dirty="0" smtClean="0">
              <a:solidFill>
                <a:srgbClr val="000000"/>
              </a:solidFill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200" y="1519900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smtClean="0">
                <a:solidFill>
                  <a:srgbClr val="000000"/>
                </a:solidFill>
              </a:rPr>
              <a:t>Backend </a:t>
            </a:r>
            <a:br>
              <a:rPr lang="en-US" sz="1600" b="1" dirty="0" smtClean="0">
                <a:solidFill>
                  <a:srgbClr val="000000"/>
                </a:solidFill>
              </a:rPr>
            </a:br>
            <a:r>
              <a:rPr lang="en-US" sz="1600" dirty="0" smtClean="0"/>
              <a:t>Software </a:t>
            </a:r>
            <a:r>
              <a:rPr lang="en-US" sz="1600" dirty="0"/>
              <a:t>systems are built to make human tasks easier, efficient securely. So our project is mainly focused on the </a:t>
            </a:r>
            <a:r>
              <a:rPr lang="en-US" sz="1600" dirty="0" smtClean="0"/>
              <a:t>Loosely Coupled Architecture and </a:t>
            </a:r>
            <a:r>
              <a:rPr lang="en-US" sz="1600" dirty="0"/>
              <a:t>Security of the system. </a:t>
            </a:r>
            <a:endParaRPr lang="en-US" sz="1600" dirty="0" smtClean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542261" y="289263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Project Structure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542261" y="1232048"/>
            <a:ext cx="5138700" cy="3797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>
              <a:buNone/>
            </a:pPr>
            <a:r>
              <a:rPr lang="en-US" dirty="0"/>
              <a:t>Our Project is based on JAVA Backend. We have Used Spring Framework for this project. Through the Spring Framework We have separated the application into several layer. </a:t>
            </a:r>
            <a:endParaRPr lang="en-US" dirty="0" smtClean="0"/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Controller</a:t>
            </a: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1164265" y="282634"/>
            <a:ext cx="681547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Feasibility Study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1442433"/>
            <a:ext cx="3891300" cy="2863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Feasibility analysis guides </a:t>
            </a:r>
            <a:r>
              <a:rPr lang="en-US" dirty="0" smtClean="0"/>
              <a:t>a </a:t>
            </a:r>
            <a:r>
              <a:rPr lang="en-US" dirty="0"/>
              <a:t>organization in determining whether or not to proceed with a project. </a:t>
            </a:r>
            <a:endParaRPr lang="en-US" dirty="0" smtClean="0"/>
          </a:p>
          <a:p>
            <a:pPr marL="0" lvl="0" indent="0"/>
            <a:r>
              <a:rPr lang="en-US" dirty="0" smtClean="0"/>
              <a:t>We have Analyzed most probable areas and documented these.</a:t>
            </a: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Feasibility Study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4"/>
            <a:ext cx="1656300" cy="3291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Economic Feasibility</a:t>
            </a:r>
            <a:endParaRPr b="1" dirty="0" smtClean="0"/>
          </a:p>
          <a:p>
            <a:pPr marL="0" lvl="0" indent="0" algn="just">
              <a:buNone/>
            </a:pPr>
            <a:r>
              <a:rPr lang="en-US" dirty="0"/>
              <a:t>As the entire system is built by a group of students and declared as open source </a:t>
            </a:r>
            <a:r>
              <a:rPr lang="en-US" dirty="0" smtClean="0"/>
              <a:t>project. But if any one require more feature then they can purchase our enterprise version. Another hand </a:t>
            </a:r>
            <a:r>
              <a:rPr lang="en-US" dirty="0"/>
              <a:t>the application uses Hardware, Bandwidth and Other Resources, so these might cost a little annually</a:t>
            </a:r>
            <a:endParaRPr dirty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Technical </a:t>
            </a:r>
            <a:r>
              <a:rPr lang="en-US" b="1" dirty="0" smtClean="0"/>
              <a:t>Feasibility</a:t>
            </a:r>
          </a:p>
          <a:p>
            <a:pPr marL="0" lvl="0" indent="0" algn="just">
              <a:buNone/>
            </a:pPr>
            <a:r>
              <a:rPr lang="en-US" dirty="0"/>
              <a:t>Our group members are specialized in deferent </a:t>
            </a:r>
            <a:r>
              <a:rPr lang="en-US" dirty="0" smtClean="0"/>
              <a:t>technologies</a:t>
            </a:r>
            <a:r>
              <a:rPr lang="en-US" dirty="0"/>
              <a:t>. So we have separated our task according to their specialization</a:t>
            </a:r>
            <a:r>
              <a:rPr lang="en-US" dirty="0" smtClean="0"/>
              <a:t>.</a:t>
            </a:r>
          </a:p>
          <a:p>
            <a:pPr marL="0" lvl="0" indent="0" algn="just">
              <a:buNone/>
            </a:pPr>
            <a:r>
              <a:rPr lang="en-US" dirty="0" smtClean="0"/>
              <a:t>On the other hand due to small architecture of the application, there </a:t>
            </a:r>
            <a:r>
              <a:rPr lang="en-US" dirty="0"/>
              <a:t>is less complexity to build the entire project.</a:t>
            </a:r>
            <a:endParaRPr dirty="0"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Organizational </a:t>
            </a:r>
            <a:r>
              <a:rPr lang="en-US" b="1" dirty="0" smtClean="0"/>
              <a:t>Feasibility</a:t>
            </a:r>
          </a:p>
          <a:p>
            <a:pPr marL="0" lvl="0" indent="0" algn="just">
              <a:buNone/>
            </a:pPr>
            <a:r>
              <a:rPr lang="en-US" dirty="0" smtClean="0"/>
              <a:t>The high level management </a:t>
            </a:r>
            <a:r>
              <a:rPr lang="en-US" dirty="0"/>
              <a:t>will be able to track every transaction of books and other operations so easily by this application</a:t>
            </a:r>
            <a:r>
              <a:rPr lang="en-US" dirty="0" smtClean="0"/>
              <a:t>. So the operational effectiveness will increase. 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552402" y="764658"/>
            <a:ext cx="5138700" cy="1072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Annual Operating Cost Feasibility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50435"/>
              </p:ext>
            </p:extLst>
          </p:nvPr>
        </p:nvGraphicFramePr>
        <p:xfrm>
          <a:off x="552402" y="1860669"/>
          <a:ext cx="4697273" cy="218031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28632"/>
                <a:gridCol w="2899924"/>
                <a:gridCol w="1268717"/>
              </a:tblGrid>
              <a:tr h="270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cap="none" spc="0" dirty="0" err="1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Sl</a:t>
                      </a:r>
                      <a:endParaRPr lang="en-US" sz="1700" b="1" cap="none" spc="0" dirty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Title</a:t>
                      </a:r>
                      <a:endParaRPr lang="en-US" sz="1700" b="1" cap="none" spc="0" dirty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Cost</a:t>
                      </a:r>
                      <a:endParaRPr lang="en-US" sz="1700" b="1" cap="none" spc="0" dirty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</a:tr>
              <a:tr h="3171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1.</a:t>
                      </a:r>
                      <a:endParaRPr lang="en-US" sz="17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Development costs</a:t>
                      </a:r>
                      <a:endParaRPr lang="en-US" sz="17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0.0</a:t>
                      </a:r>
                      <a:endParaRPr lang="en-US" sz="17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</a:tr>
              <a:tr h="3171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2.</a:t>
                      </a:r>
                      <a:endParaRPr lang="en-US" sz="17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Hardware Cost (Approx.)</a:t>
                      </a:r>
                      <a:endParaRPr lang="en-US" sz="17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10,000</a:t>
                      </a:r>
                      <a:endParaRPr lang="en-US" sz="17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</a:tr>
              <a:tr h="3171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3.</a:t>
                      </a:r>
                      <a:endParaRPr lang="en-US" sz="17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Bandwidth Cost (Approx.) </a:t>
                      </a:r>
                      <a:endParaRPr lang="en-US" sz="17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12,000</a:t>
                      </a:r>
                      <a:endParaRPr lang="en-US" sz="17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</a:tr>
              <a:tr h="3171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4.</a:t>
                      </a:r>
                      <a:endParaRPr lang="en-US" sz="17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Electricity Cost (Approx.)</a:t>
                      </a:r>
                      <a:endParaRPr lang="en-US" sz="17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5,000</a:t>
                      </a:r>
                      <a:endParaRPr lang="en-US" sz="17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</a:tr>
              <a:tr h="3171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</a:t>
                      </a:r>
                      <a:endParaRPr lang="en-US" sz="17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Other</a:t>
                      </a:r>
                      <a:endParaRPr lang="en-US" sz="17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3,000</a:t>
                      </a:r>
                      <a:endParaRPr lang="en-US" sz="17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</a:tr>
              <a:tr h="317179"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Total (Approx.) </a:t>
                      </a:r>
                      <a:endParaRPr lang="en-US" sz="17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30,000</a:t>
                      </a:r>
                      <a:endParaRPr lang="en-US" sz="17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title"/>
          </p:nvPr>
        </p:nvSpPr>
        <p:spPr>
          <a:xfrm>
            <a:off x="457200" y="257366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This Application ?</a:t>
            </a:r>
            <a:endParaRPr dirty="0"/>
          </a:p>
        </p:txBody>
      </p:sp>
      <p:sp>
        <p:nvSpPr>
          <p:cNvPr id="492" name="Google Shape;492;p37"/>
          <p:cNvSpPr txBox="1">
            <a:spLocks noGrp="1"/>
          </p:cNvSpPr>
          <p:nvPr>
            <p:ph type="body" idx="1"/>
          </p:nvPr>
        </p:nvSpPr>
        <p:spPr>
          <a:xfrm>
            <a:off x="457200" y="1114766"/>
            <a:ext cx="5138700" cy="4028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/>
              <a:t>There is several reasons that you might consider using this application over other Application in the market.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 smtClean="0"/>
              <a:t>Platform Independent Application</a:t>
            </a:r>
            <a:endParaRPr sz="2400" dirty="0" smtClean="0">
              <a:solidFill>
                <a:srgbClr val="6463BD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 dirty="0" smtClean="0"/>
              <a:t>Less Resource Required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 smtClean="0"/>
              <a:t>Responsive Deisgn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 smtClean="0"/>
              <a:t>Easy to use then any other App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 smtClean="0"/>
              <a:t>Loosely Coupled Architecture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 smtClean="0"/>
              <a:t>Cost Effective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sz="2400" dirty="0">
              <a:solidFill>
                <a:srgbClr val="6463BD"/>
              </a:solidFill>
            </a:endParaRPr>
          </a:p>
        </p:txBody>
      </p:sp>
      <p:sp>
        <p:nvSpPr>
          <p:cNvPr id="493" name="Google Shape;493;p3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8491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372140" y="176828"/>
            <a:ext cx="5138700" cy="1082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 Simple Flow of the main process</a:t>
            </a:r>
            <a:endParaRPr dirty="0"/>
          </a:p>
        </p:txBody>
      </p:sp>
      <p:sp>
        <p:nvSpPr>
          <p:cNvPr id="337" name="Google Shape;337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name="adj" fmla="val 50000"/>
            </a:avLst>
          </a:prstGeom>
          <a:solidFill>
            <a:srgbClr val="A5B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2179325" y="2855386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Barlow Light"/>
                <a:ea typeface="Barlow Light"/>
                <a:cs typeface="Barlow Light"/>
                <a:sym typeface="Barlow Light"/>
              </a:rPr>
              <a:t>LMS Book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Barlow Light"/>
                <a:ea typeface="Barlow Light"/>
                <a:cs typeface="Barlow Light"/>
                <a:sym typeface="Barlow Light"/>
              </a:rPr>
              <a:t>Borrowing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Barlow Light"/>
                <a:ea typeface="Barlow Light"/>
                <a:cs typeface="Barlow Light"/>
                <a:sym typeface="Barlow Light"/>
              </a:rPr>
              <a:t>Process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Barlow Light"/>
                <a:ea typeface="Barlow Light"/>
                <a:cs typeface="Barlow Light"/>
                <a:sym typeface="Barlow Light"/>
              </a:rPr>
              <a:t>Cycle</a:t>
            </a:r>
            <a:endParaRPr sz="12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40" name="Google Shape;340;p25"/>
          <p:cNvGrpSpPr/>
          <p:nvPr/>
        </p:nvGrpSpPr>
        <p:grpSpPr>
          <a:xfrm>
            <a:off x="2004286" y="3804228"/>
            <a:ext cx="3167565" cy="997519"/>
            <a:chOff x="3698064" y="3159723"/>
            <a:chExt cx="2750339" cy="866128"/>
          </a:xfrm>
        </p:grpSpPr>
        <p:sp>
          <p:nvSpPr>
            <p:cNvPr id="341" name="Google Shape;341;p25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2" name="Google Shape;342;p25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latin typeface="Barlow Light"/>
                  <a:ea typeface="Barlow Light"/>
                  <a:cs typeface="Barlow Light"/>
                  <a:sym typeface="Barlow Light"/>
                </a:rPr>
                <a:t>Request For Approval</a:t>
              </a:r>
              <a:endParaRPr sz="800" dirty="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5582733" y="3159723"/>
              <a:ext cx="865670" cy="866128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System</a:t>
              </a:r>
              <a:endParaRPr sz="12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4" name="Google Shape;344;p25"/>
          <p:cNvGrpSpPr/>
          <p:nvPr/>
        </p:nvGrpSpPr>
        <p:grpSpPr>
          <a:xfrm>
            <a:off x="914835" y="1853623"/>
            <a:ext cx="1250534" cy="2870775"/>
            <a:chOff x="2752114" y="1466045"/>
            <a:chExt cx="1085816" cy="2492642"/>
          </a:xfrm>
        </p:grpSpPr>
        <p:sp>
          <p:nvSpPr>
            <p:cNvPr id="345" name="Google Shape;345;p25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6" name="Google Shape;346;p25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latin typeface="Barlow Light"/>
                  <a:ea typeface="Barlow Light"/>
                  <a:cs typeface="Barlow Light"/>
                  <a:sym typeface="Barlow Light"/>
                </a:rPr>
                <a:t>Send The Book</a:t>
              </a:r>
              <a:endParaRPr sz="800" dirty="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2752114" y="3092565"/>
              <a:ext cx="865663" cy="866122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Admin</a:t>
              </a:r>
              <a:endParaRPr sz="12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8" name="Google Shape;348;p25"/>
          <p:cNvGrpSpPr/>
          <p:nvPr/>
        </p:nvGrpSpPr>
        <p:grpSpPr>
          <a:xfrm>
            <a:off x="2534780" y="1255803"/>
            <a:ext cx="1687617" cy="2541266"/>
            <a:chOff x="4158677" y="946970"/>
            <a:chExt cx="1465326" cy="2206535"/>
          </a:xfrm>
        </p:grpSpPr>
        <p:sp>
          <p:nvSpPr>
            <p:cNvPr id="349" name="Google Shape;349;p25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4158677" y="946970"/>
              <a:ext cx="864502" cy="86496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User</a:t>
              </a:r>
              <a:endParaRPr sz="12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1" name="Google Shape;351;p25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latin typeface="Barlow Light"/>
                  <a:ea typeface="Barlow Light"/>
                  <a:cs typeface="Barlow Light"/>
                  <a:sym typeface="Barlow Light"/>
                </a:rPr>
                <a:t>Request Book</a:t>
              </a:r>
              <a:endParaRPr sz="800" dirty="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454</Words>
  <Application>Microsoft Office PowerPoint</Application>
  <PresentationFormat>On-screen Show (16:9)</PresentationFormat>
  <Paragraphs>97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Times New Roman</vt:lpstr>
      <vt:lpstr>Barlow Light</vt:lpstr>
      <vt:lpstr>Miriam Libre</vt:lpstr>
      <vt:lpstr>Calibri</vt:lpstr>
      <vt:lpstr>Barlow</vt:lpstr>
      <vt:lpstr>Roderigo template</vt:lpstr>
      <vt:lpstr>CU Library Management System</vt:lpstr>
      <vt:lpstr>Presentation Submitted By</vt:lpstr>
      <vt:lpstr>A LITTLE INTRODUCTION of   CU LMS</vt:lpstr>
      <vt:lpstr>Project Structure</vt:lpstr>
      <vt:lpstr>Feasibility Study</vt:lpstr>
      <vt:lpstr>Feasibility Study</vt:lpstr>
      <vt:lpstr>Annual Operating Cost Feasibility</vt:lpstr>
      <vt:lpstr>Why This Application ?</vt:lpstr>
      <vt:lpstr>A Simple Flow of the main process</vt:lpstr>
      <vt:lpstr>PowerPoint Presentation</vt:lpstr>
      <vt:lpstr>CREDITS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 Library Management System</dc:title>
  <cp:lastModifiedBy>BF</cp:lastModifiedBy>
  <cp:revision>38</cp:revision>
  <dcterms:modified xsi:type="dcterms:W3CDTF">2019-07-09T12:07:30Z</dcterms:modified>
</cp:coreProperties>
</file>