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0" r:id="rId3"/>
    <p:sldId id="284" r:id="rId4"/>
    <p:sldId id="278" r:id="rId5"/>
    <p:sldId id="276" r:id="rId6"/>
    <p:sldId id="287" r:id="rId7"/>
    <p:sldId id="286" r:id="rId8"/>
    <p:sldId id="285" r:id="rId9"/>
    <p:sldId id="270" r:id="rId10"/>
    <p:sldId id="267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Montserrat Black" panose="020F0502020204030204" pitchFamily="34" charset="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66083"/>
  </p:normalViewPr>
  <p:slideViewPr>
    <p:cSldViewPr snapToGrid="0">
      <p:cViewPr varScale="1">
        <p:scale>
          <a:sx n="92" d="100"/>
          <a:sy n="92" d="100"/>
        </p:scale>
        <p:origin x="1464" y="176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conhecerem</a:t>
            </a:r>
            <a:r>
              <a:rPr lang="en-US" dirty="0"/>
              <a:t> a Dori </a:t>
            </a:r>
            <a:r>
              <a:rPr lang="en-US" dirty="0">
                <a:sym typeface="Wingdings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88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8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python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inferir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7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03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80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 sempre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usará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operadores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aritméticos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primeiro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exponenciação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primeiro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depois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multiplicação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divisão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depois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adição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subtração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Depois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vêm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operadores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comparação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relacionais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(`==,!=,&lt;=,&gt;=,&gt;,&lt;`).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Finalmente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operadores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lógicos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vêm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(`and, or, not`).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00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41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2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580F0-5588-0E43-88DE-617904C7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1" y="-449326"/>
            <a:ext cx="9365673" cy="6858001"/>
          </a:xfrm>
          <a:prstGeom prst="rect">
            <a:avLst/>
          </a:prstGeom>
        </p:spPr>
      </p:pic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6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D4EFF08-3BC4-1147-8178-9106DF89C598}"/>
              </a:ext>
            </a:extLst>
          </p:cNvPr>
          <p:cNvSpPr txBox="1">
            <a:spLocks/>
          </p:cNvSpPr>
          <p:nvPr/>
        </p:nvSpPr>
        <p:spPr>
          <a:xfrm>
            <a:off x="321414" y="1349248"/>
            <a:ext cx="4122000" cy="28646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input(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'Qual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'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‘Seu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}’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input(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'Qual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'</a:t>
            </a:r>
            <a:r>
              <a:rPr lang="en-US" dirty="0">
                <a:solidFill>
                  <a:srgbClr val="002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{}’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‘\n’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type(float(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4857750" y="1588090"/>
            <a:ext cx="3476092" cy="227446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Qual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nome</a:t>
            </a:r>
            <a:r>
              <a:rPr lang="en-US" sz="1400" dirty="0">
                <a:solidFill>
                  <a:schemeClr val="bg1"/>
                </a:solidFill>
              </a:rPr>
              <a:t>? Dori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Seu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Dori</a:t>
            </a:r>
          </a:p>
          <a:p>
            <a:r>
              <a:rPr lang="en-US" sz="1400" dirty="0">
                <a:solidFill>
                  <a:schemeClr val="bg1"/>
                </a:solidFill>
              </a:rPr>
              <a:t>Qual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sua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idade</a:t>
            </a:r>
            <a:r>
              <a:rPr lang="en-US" sz="1400" dirty="0">
                <a:solidFill>
                  <a:schemeClr val="bg1"/>
                </a:solidFill>
              </a:rPr>
              <a:t>? 2.5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Sua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idade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é</a:t>
            </a:r>
            <a:r>
              <a:rPr lang="en-US" sz="1400" dirty="0">
                <a:solidFill>
                  <a:schemeClr val="bg1"/>
                </a:solidFill>
              </a:rPr>
              <a:t> 2.5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&lt;class ‘str’&gt;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&lt;class ‘str’&gt;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27751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Tipos de Dados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1754D7-6B68-494E-A545-BD35B9F7CFC5}"/>
              </a:ext>
            </a:extLst>
          </p:cNvPr>
          <p:cNvGraphicFramePr>
            <a:graphicFrameLocks noGrp="1"/>
          </p:cNvGraphicFramePr>
          <p:nvPr/>
        </p:nvGraphicFramePr>
        <p:xfrm>
          <a:off x="736934" y="1096113"/>
          <a:ext cx="7670132" cy="32305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420719">
                  <a:extLst>
                    <a:ext uri="{9D8B030D-6E8A-4147-A177-3AD203B41FA5}">
                      <a16:colId xmlns:a16="http://schemas.microsoft.com/office/drawing/2014/main" val="1989300845"/>
                    </a:ext>
                  </a:extLst>
                </a:gridCol>
                <a:gridCol w="2911714">
                  <a:extLst>
                    <a:ext uri="{9D8B030D-6E8A-4147-A177-3AD203B41FA5}">
                      <a16:colId xmlns:a16="http://schemas.microsoft.com/office/drawing/2014/main" val="3627500994"/>
                    </a:ext>
                  </a:extLst>
                </a:gridCol>
                <a:gridCol w="3337699">
                  <a:extLst>
                    <a:ext uri="{9D8B030D-6E8A-4147-A177-3AD203B41FA5}">
                      <a16:colId xmlns:a16="http://schemas.microsoft.com/office/drawing/2014/main" val="992390185"/>
                    </a:ext>
                  </a:extLst>
                </a:gridCol>
              </a:tblGrid>
              <a:tr h="469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Tipo *</a:t>
                      </a:r>
                    </a:p>
                  </a:txBody>
                  <a:tcPr>
                    <a:solidFill>
                      <a:srgbClr val="FA60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Descrição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solidFill>
                      <a:srgbClr val="FA60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Exemplo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solidFill>
                      <a:srgbClr val="FA6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779"/>
                  </a:ext>
                </a:extLst>
              </a:tr>
              <a:tr h="6135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Tipos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numéricos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ex_float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09008"/>
                  </a:ext>
                </a:extLst>
              </a:tr>
              <a:tr h="36088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Tipo de </a:t>
                      </a:r>
                      <a:r>
                        <a:rPr lang="en-US" sz="1400" dirty="0" err="1">
                          <a:effectLst/>
                        </a:rPr>
                        <a:t>texto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ex_str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texto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literal"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73008"/>
                  </a:ext>
                </a:extLst>
              </a:tr>
              <a:tr h="613508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Tipos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booleano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verdadeiro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falso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ex_boolean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50653"/>
                  </a:ext>
                </a:extLst>
              </a:tr>
              <a:tr h="111875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timedelta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Ano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mês</a:t>
                      </a:r>
                      <a:r>
                        <a:rPr lang="en-US" sz="1400" dirty="0">
                          <a:effectLst/>
                        </a:rPr>
                        <a:t> e </a:t>
                      </a:r>
                      <a:r>
                        <a:rPr lang="en-US" sz="1400" dirty="0" err="1">
                          <a:effectLst/>
                        </a:rPr>
                        <a:t>dia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Hora, </a:t>
                      </a:r>
                      <a:r>
                        <a:rPr lang="en-US" sz="1400" dirty="0" err="1">
                          <a:effectLst/>
                        </a:rPr>
                        <a:t>minuto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degundo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Dia</a:t>
                      </a:r>
                      <a:r>
                        <a:rPr lang="en-US" sz="1400" dirty="0">
                          <a:effectLst/>
                        </a:rPr>
                        <a:t> e hora </a:t>
                      </a:r>
                      <a:r>
                        <a:rPr lang="en-US" sz="1400" dirty="0" err="1">
                          <a:effectLst/>
                        </a:rPr>
                        <a:t>juntos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Duração</a:t>
                      </a:r>
                      <a:r>
                        <a:rPr lang="en-US" sz="1400" dirty="0">
                          <a:effectLst/>
                        </a:rPr>
                        <a:t> de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Arial"/>
                        </a:rPr>
                        <a:t>ex_date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Arial"/>
                        </a:rPr>
                        <a:t> = date(2022,4,18)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ex_time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time(21,30,00)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ex_datetime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datetime.now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ex_timedelta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timedelta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(days=1)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6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38F5FE-0A17-1246-9B17-AFC09E25B9E6}"/>
              </a:ext>
            </a:extLst>
          </p:cNvPr>
          <p:cNvSpPr/>
          <p:nvPr/>
        </p:nvSpPr>
        <p:spPr>
          <a:xfrm>
            <a:off x="736934" y="4462223"/>
            <a:ext cx="3310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* </a:t>
            </a:r>
            <a:r>
              <a:rPr lang="en-US" dirty="0" err="1"/>
              <a:t>Existem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listados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lang="pt-BR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BC5DFF94-0EC9-8F4E-B342-13F65A51059D}"/>
              </a:ext>
            </a:extLst>
          </p:cNvPr>
          <p:cNvSpPr txBox="1"/>
          <p:nvPr/>
        </p:nvSpPr>
        <p:spPr>
          <a:xfrm>
            <a:off x="308937" y="970720"/>
            <a:ext cx="8211607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atualizo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meu fork com o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conteúdo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próxima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aula?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4FCE9-D581-C34D-8CC6-D54AA37BF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12" y="1740131"/>
            <a:ext cx="6262255" cy="265697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EE06F6-6231-7F42-BF9A-8E502E8DD9A2}"/>
              </a:ext>
            </a:extLst>
          </p:cNvPr>
          <p:cNvSpPr/>
          <p:nvPr/>
        </p:nvSpPr>
        <p:spPr>
          <a:xfrm>
            <a:off x="4765964" y="3338945"/>
            <a:ext cx="803563" cy="235527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2E931-A858-E14F-84D7-F704AD391681}"/>
              </a:ext>
            </a:extLst>
          </p:cNvPr>
          <p:cNvSpPr/>
          <p:nvPr/>
        </p:nvSpPr>
        <p:spPr>
          <a:xfrm>
            <a:off x="1778393" y="2571750"/>
            <a:ext cx="2544225" cy="296142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Como atualizar meu </a:t>
            </a:r>
            <a:r>
              <a:rPr lang="pt-BR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</a:t>
            </a: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670943-5C9E-8445-95AC-1854378E71F0}"/>
              </a:ext>
            </a:extLst>
          </p:cNvPr>
          <p:cNvSpPr/>
          <p:nvPr/>
        </p:nvSpPr>
        <p:spPr>
          <a:xfrm>
            <a:off x="2213687" y="2451416"/>
            <a:ext cx="4448829" cy="16004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 local&gt;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stage aula01/04_desafio_1.py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stage aula01/07_desafio_2.py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Primeiros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commits – Aula 01”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BC5DFF94-0EC9-8F4E-B342-13F65A51059D}"/>
              </a:ext>
            </a:extLst>
          </p:cNvPr>
          <p:cNvSpPr txBox="1"/>
          <p:nvPr/>
        </p:nvSpPr>
        <p:spPr>
          <a:xfrm>
            <a:off x="308937" y="970720"/>
            <a:ext cx="8211607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Primeiros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commits:</a:t>
            </a:r>
          </a:p>
          <a:p>
            <a:pPr marL="114300" lvl="4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Adicione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seu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README</a:t>
            </a:r>
          </a:p>
          <a:p>
            <a:pPr marL="114300" lvl="4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 aula 01</a:t>
            </a:r>
          </a:p>
        </p:txBody>
      </p:sp>
    </p:spTree>
    <p:extLst>
      <p:ext uri="{BB962C8B-B14F-4D97-AF65-F5344CB8AC3E}">
        <p14:creationId xmlns:p14="http://schemas.microsoft.com/office/powerpoint/2010/main" val="23665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Procedência de operadores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AC5DF6-E249-0444-AE04-B7B84F1D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53776"/>
              </p:ext>
            </p:extLst>
          </p:nvPr>
        </p:nvGraphicFramePr>
        <p:xfrm>
          <a:off x="891333" y="1281838"/>
          <a:ext cx="7361334" cy="2926080"/>
        </p:xfrm>
        <a:graphic>
          <a:graphicData uri="http://schemas.openxmlformats.org/drawingml/2006/table">
            <a:tbl>
              <a:tblPr firstRow="1"/>
              <a:tblGrid>
                <a:gridCol w="2453778">
                  <a:extLst>
                    <a:ext uri="{9D8B030D-6E8A-4147-A177-3AD203B41FA5}">
                      <a16:colId xmlns:a16="http://schemas.microsoft.com/office/drawing/2014/main" val="2791489458"/>
                    </a:ext>
                  </a:extLst>
                </a:gridCol>
                <a:gridCol w="2797131">
                  <a:extLst>
                    <a:ext uri="{9D8B030D-6E8A-4147-A177-3AD203B41FA5}">
                      <a16:colId xmlns:a16="http://schemas.microsoft.com/office/drawing/2014/main" val="4226114264"/>
                    </a:ext>
                  </a:extLst>
                </a:gridCol>
                <a:gridCol w="2110425">
                  <a:extLst>
                    <a:ext uri="{9D8B030D-6E8A-4147-A177-3AD203B41FA5}">
                      <a16:colId xmlns:a16="http://schemas.microsoft.com/office/drawing/2014/main" val="2015139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Nível</a:t>
                      </a:r>
                      <a:r>
                        <a:rPr lang="en-US" b="1" dirty="0">
                          <a:effectLst/>
                        </a:rPr>
                        <a:t> de </a:t>
                      </a:r>
                      <a:r>
                        <a:rPr lang="en-US" b="1" dirty="0" err="1">
                          <a:effectLst/>
                        </a:rPr>
                        <a:t>Prioridade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 err="1">
                          <a:effectLst/>
                        </a:rPr>
                        <a:t>Categoria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 err="1">
                          <a:effectLst/>
                        </a:rPr>
                        <a:t>Operadores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6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7(alto)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potenciação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multiplicação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divisão</a:t>
                      </a:r>
                      <a:r>
                        <a:rPr lang="en-US" dirty="0">
                          <a:effectLst/>
                        </a:rPr>
                        <a:t> e </a:t>
                      </a:r>
                      <a:r>
                        <a:rPr lang="en-US" dirty="0" err="1">
                          <a:effectLst/>
                        </a:rPr>
                        <a:t>módulo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*,/,//,%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7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adição</a:t>
                      </a:r>
                      <a:r>
                        <a:rPr lang="en-US" dirty="0">
                          <a:effectLst/>
                        </a:rPr>
                        <a:t> e </a:t>
                      </a:r>
                      <a:r>
                        <a:rPr lang="en-US" dirty="0" err="1">
                          <a:effectLst/>
                        </a:rPr>
                        <a:t>subtração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+,-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relacional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==,!=,&lt;=,&gt;=,&gt;,&lt;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3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lógico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02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lógico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4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1(baixo)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lógico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32934"/>
                  </a:ext>
                </a:extLst>
              </a:tr>
            </a:tbl>
          </a:graphicData>
        </a:graphic>
      </p:graphicFrame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E99B1031-752B-2F4B-968B-6E4123AF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51850" y="814326"/>
            <a:ext cx="6628863" cy="58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70000"/>
              </a:lnSpc>
              <a:buClr>
                <a:schemeClr val="lt1"/>
              </a:buClr>
              <a:buSzPts val="3657"/>
            </a:pPr>
            <a:r>
              <a:rPr lang="pt-BR" sz="2833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lang="pt-BR" sz="2833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pt-BR" sz="2833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www.menti.com</a:t>
            </a:r>
            <a:r>
              <a:rPr lang="pt-BR" sz="2833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/asz3dyb5ur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7" y="4404125"/>
            <a:ext cx="1134744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66E283-1DAC-2C43-A4FA-8175514C6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t="9722" r="8611" b="9463"/>
          <a:stretch/>
        </p:blipFill>
        <p:spPr>
          <a:xfrm>
            <a:off x="2866081" y="1645507"/>
            <a:ext cx="3200400" cy="31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0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421</Words>
  <Application>Microsoft Macintosh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Montserrat Black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74</cp:revision>
  <dcterms:modified xsi:type="dcterms:W3CDTF">2022-04-20T12:53:58Z</dcterms:modified>
</cp:coreProperties>
</file>