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5" r:id="rId3"/>
    <p:sldId id="282" r:id="rId4"/>
    <p:sldId id="27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67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Black" panose="020F0502020204030204" pitchFamily="34" charset="0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7"/>
    <p:restoredTop sz="72293"/>
  </p:normalViewPr>
  <p:slideViewPr>
    <p:cSldViewPr snapToGrid="0">
      <p:cViewPr varScale="1">
        <p:scale>
          <a:sx n="102" d="100"/>
          <a:sy n="102" d="100"/>
        </p:scale>
        <p:origin x="1632" y="176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626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9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2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9654baf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9654baf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37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9654baf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9654baf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9654baf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9654baf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95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9654baf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9654baf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99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654ba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654ba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42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menti.com/fbrmdodn37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4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7" y="4404125"/>
            <a:ext cx="1134744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4;p21">
            <a:extLst>
              <a:ext uri="{FF2B5EF4-FFF2-40B4-BE49-F238E27FC236}">
                <a16:creationId xmlns:a16="http://schemas.microsoft.com/office/drawing/2014/main" id="{106BBFD3-9D60-E34D-870B-A4BE28E38D4D}"/>
              </a:ext>
            </a:extLst>
          </p:cNvPr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lang="pt-BR" sz="26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Deque</a:t>
            </a:r>
            <a:endParaRPr sz="26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CB40AE-735A-B643-96A2-90A46F22253A}"/>
              </a:ext>
            </a:extLst>
          </p:cNvPr>
          <p:cNvSpPr/>
          <p:nvPr/>
        </p:nvSpPr>
        <p:spPr>
          <a:xfrm>
            <a:off x="2467059" y="1530762"/>
            <a:ext cx="891105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Érica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27F0CD-4BE5-BE42-BB46-922051E83DAC}"/>
              </a:ext>
            </a:extLst>
          </p:cNvPr>
          <p:cNvSpPr/>
          <p:nvPr/>
        </p:nvSpPr>
        <p:spPr>
          <a:xfrm>
            <a:off x="3646411" y="1530763"/>
            <a:ext cx="995083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Joana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100B7A-1EBA-2147-868E-22C6A0E283E7}"/>
              </a:ext>
            </a:extLst>
          </p:cNvPr>
          <p:cNvSpPr/>
          <p:nvPr/>
        </p:nvSpPr>
        <p:spPr>
          <a:xfrm>
            <a:off x="4835611" y="1530763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Miriam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A38CFF-B4A3-184F-97B0-F86ED761227E}"/>
              </a:ext>
            </a:extLst>
          </p:cNvPr>
          <p:cNvSpPr/>
          <p:nvPr/>
        </p:nvSpPr>
        <p:spPr>
          <a:xfrm>
            <a:off x="6024810" y="1530763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Gláucia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81C778-CA29-2C47-BC44-0FE5D935A266}"/>
              </a:ext>
            </a:extLst>
          </p:cNvPr>
          <p:cNvSpPr/>
          <p:nvPr/>
        </p:nvSpPr>
        <p:spPr>
          <a:xfrm>
            <a:off x="7214009" y="1530763"/>
            <a:ext cx="1134744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Fernanda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EC5FB-87EE-4942-8DB3-DD29A9BE942A}"/>
              </a:ext>
            </a:extLst>
          </p:cNvPr>
          <p:cNvSpPr/>
          <p:nvPr/>
        </p:nvSpPr>
        <p:spPr>
          <a:xfrm>
            <a:off x="2467058" y="2415926"/>
            <a:ext cx="891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pop(0)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CB7CD4-A1F9-5142-92B7-5BAD449B8ABD}"/>
              </a:ext>
            </a:extLst>
          </p:cNvPr>
          <p:cNvSpPr/>
          <p:nvPr/>
        </p:nvSpPr>
        <p:spPr>
          <a:xfrm>
            <a:off x="2467059" y="3243021"/>
            <a:ext cx="891105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Érica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FC995AE-D1CA-744B-A6BC-F4EC5887AFF1}"/>
              </a:ext>
            </a:extLst>
          </p:cNvPr>
          <p:cNvSpPr/>
          <p:nvPr/>
        </p:nvSpPr>
        <p:spPr>
          <a:xfrm>
            <a:off x="3646411" y="3243022"/>
            <a:ext cx="995083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Joana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947100E-BA7A-6D40-8AE4-7836BCE009EB}"/>
              </a:ext>
            </a:extLst>
          </p:cNvPr>
          <p:cNvSpPr/>
          <p:nvPr/>
        </p:nvSpPr>
        <p:spPr>
          <a:xfrm>
            <a:off x="4835611" y="3243022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Miriam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00AFBF-6AFD-4A40-8B24-B60F6DDD970D}"/>
              </a:ext>
            </a:extLst>
          </p:cNvPr>
          <p:cNvSpPr/>
          <p:nvPr/>
        </p:nvSpPr>
        <p:spPr>
          <a:xfrm>
            <a:off x="6024810" y="3243022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Gláucia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DF6F34-DD18-8E49-8C29-553D4878F887}"/>
              </a:ext>
            </a:extLst>
          </p:cNvPr>
          <p:cNvSpPr/>
          <p:nvPr/>
        </p:nvSpPr>
        <p:spPr>
          <a:xfrm>
            <a:off x="7214009" y="3243022"/>
            <a:ext cx="1134744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Fernanda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377E76-6655-0E45-B854-4BBE7D7F002D}"/>
              </a:ext>
            </a:extLst>
          </p:cNvPr>
          <p:cNvSpPr/>
          <p:nvPr/>
        </p:nvSpPr>
        <p:spPr>
          <a:xfrm>
            <a:off x="2292040" y="3974297"/>
            <a:ext cx="124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 err="1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popleft</a:t>
            </a:r>
            <a:r>
              <a:rPr lang="en-US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()</a:t>
            </a:r>
          </a:p>
        </p:txBody>
      </p:sp>
      <p:sp>
        <p:nvSpPr>
          <p:cNvPr id="20" name="Google Shape;89;p17">
            <a:extLst>
              <a:ext uri="{FF2B5EF4-FFF2-40B4-BE49-F238E27FC236}">
                <a16:creationId xmlns:a16="http://schemas.microsoft.com/office/drawing/2014/main" id="{2E2EE354-D0CB-E341-9126-C35D8DD279AD}"/>
              </a:ext>
            </a:extLst>
          </p:cNvPr>
          <p:cNvSpPr txBox="1"/>
          <p:nvPr/>
        </p:nvSpPr>
        <p:spPr>
          <a:xfrm>
            <a:off x="228303" y="3205842"/>
            <a:ext cx="113474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Deque</a:t>
            </a:r>
            <a:endParaRPr sz="1800" dirty="0">
              <a:solidFill>
                <a:schemeClr val="bg1"/>
              </a:solidFill>
              <a:latin typeface="Consolas" panose="020B0609020204030204" pitchFamily="49" charset="0"/>
              <a:ea typeface="Montserrat"/>
              <a:cs typeface="Consolas" panose="020B0609020204030204" pitchFamily="49" charset="0"/>
              <a:sym typeface="Montserrat"/>
            </a:endParaRPr>
          </a:p>
        </p:txBody>
      </p:sp>
      <p:sp>
        <p:nvSpPr>
          <p:cNvPr id="21" name="Google Shape;89;p17">
            <a:extLst>
              <a:ext uri="{FF2B5EF4-FFF2-40B4-BE49-F238E27FC236}">
                <a16:creationId xmlns:a16="http://schemas.microsoft.com/office/drawing/2014/main" id="{7C02D712-A3E7-3141-860B-835EA2B642E3}"/>
              </a:ext>
            </a:extLst>
          </p:cNvPr>
          <p:cNvSpPr txBox="1"/>
          <p:nvPr/>
        </p:nvSpPr>
        <p:spPr>
          <a:xfrm>
            <a:off x="247220" y="1629492"/>
            <a:ext cx="113474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Lista</a:t>
            </a:r>
            <a:endParaRPr sz="1800" dirty="0">
              <a:solidFill>
                <a:schemeClr val="bg1"/>
              </a:solidFill>
              <a:latin typeface="Consolas" panose="020B0609020204030204" pitchFamily="49" charset="0"/>
              <a:ea typeface="Montserrat"/>
              <a:cs typeface="Consolas" panose="020B0609020204030204" pitchFamily="49" charset="0"/>
              <a:sym typeface="Montserra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3F27A-0948-F845-940E-5E2EB7DB34EC}"/>
              </a:ext>
            </a:extLst>
          </p:cNvPr>
          <p:cNvSpPr/>
          <p:nvPr/>
        </p:nvSpPr>
        <p:spPr>
          <a:xfrm>
            <a:off x="2644060" y="1214010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A86E7D-7C39-F843-A154-5FE145E2A34C}"/>
              </a:ext>
            </a:extLst>
          </p:cNvPr>
          <p:cNvSpPr/>
          <p:nvPr/>
        </p:nvSpPr>
        <p:spPr>
          <a:xfrm>
            <a:off x="3912979" y="1214010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3AD2E-4E87-A24A-A8CC-09737AA15B90}"/>
              </a:ext>
            </a:extLst>
          </p:cNvPr>
          <p:cNvSpPr/>
          <p:nvPr/>
        </p:nvSpPr>
        <p:spPr>
          <a:xfrm>
            <a:off x="5102179" y="1214010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3A18D-DDCC-0E40-AEC3-0DADE12A9E36}"/>
              </a:ext>
            </a:extLst>
          </p:cNvPr>
          <p:cNvSpPr/>
          <p:nvPr/>
        </p:nvSpPr>
        <p:spPr>
          <a:xfrm>
            <a:off x="6291378" y="1214010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EF4636-0120-7F40-A06E-E46355A6AC65}"/>
              </a:ext>
            </a:extLst>
          </p:cNvPr>
          <p:cNvSpPr/>
          <p:nvPr/>
        </p:nvSpPr>
        <p:spPr>
          <a:xfrm>
            <a:off x="7550408" y="1214010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37BEF7-5E39-F441-947B-93090D66A192}"/>
              </a:ext>
            </a:extLst>
          </p:cNvPr>
          <p:cNvSpPr/>
          <p:nvPr/>
        </p:nvSpPr>
        <p:spPr>
          <a:xfrm>
            <a:off x="2644060" y="2947262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736C1-6153-4041-BBEB-3192865FDA1F}"/>
              </a:ext>
            </a:extLst>
          </p:cNvPr>
          <p:cNvSpPr/>
          <p:nvPr/>
        </p:nvSpPr>
        <p:spPr>
          <a:xfrm>
            <a:off x="3912979" y="2947262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32F83A-B232-2940-B035-6F7FFDBA6ED9}"/>
              </a:ext>
            </a:extLst>
          </p:cNvPr>
          <p:cNvSpPr/>
          <p:nvPr/>
        </p:nvSpPr>
        <p:spPr>
          <a:xfrm>
            <a:off x="5102179" y="2947262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E54BD-6FB6-774B-BF63-E38FB4960089}"/>
              </a:ext>
            </a:extLst>
          </p:cNvPr>
          <p:cNvSpPr/>
          <p:nvPr/>
        </p:nvSpPr>
        <p:spPr>
          <a:xfrm>
            <a:off x="6291378" y="2947262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B65713-8B37-E74F-A311-10B4EADFE51D}"/>
              </a:ext>
            </a:extLst>
          </p:cNvPr>
          <p:cNvSpPr/>
          <p:nvPr/>
        </p:nvSpPr>
        <p:spPr>
          <a:xfrm>
            <a:off x="7550408" y="2947262"/>
            <a:ext cx="461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5A1F2-47E2-A440-8072-2D8189D81667}"/>
              </a:ext>
            </a:extLst>
          </p:cNvPr>
          <p:cNvGrpSpPr/>
          <p:nvPr/>
        </p:nvGrpSpPr>
        <p:grpSpPr>
          <a:xfrm>
            <a:off x="3912979" y="2967965"/>
            <a:ext cx="4109263" cy="307777"/>
            <a:chOff x="3602286" y="4128185"/>
            <a:chExt cx="4109263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5AEA34-8E8E-F748-B2F7-389CC300C0CF}"/>
                </a:ext>
              </a:extLst>
            </p:cNvPr>
            <p:cNvSpPr/>
            <p:nvPr/>
          </p:nvSpPr>
          <p:spPr>
            <a:xfrm>
              <a:off x="3602286" y="4128185"/>
              <a:ext cx="461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0">
                <a:spcBef>
                  <a:spcPts val="600"/>
                </a:spcBef>
                <a:buClr>
                  <a:srgbClr val="0C343D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ea typeface="Montserrat"/>
                  <a:cs typeface="Consolas" panose="020B0609020204030204" pitchFamily="49" charset="0"/>
                  <a:sym typeface="Montserrat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A3497C-C7FE-5641-AE71-C29B39329D36}"/>
                </a:ext>
              </a:extLst>
            </p:cNvPr>
            <p:cNvSpPr/>
            <p:nvPr/>
          </p:nvSpPr>
          <p:spPr>
            <a:xfrm>
              <a:off x="4871205" y="4128185"/>
              <a:ext cx="461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0">
                <a:spcBef>
                  <a:spcPts val="600"/>
                </a:spcBef>
                <a:buClr>
                  <a:srgbClr val="0C343D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ea typeface="Montserrat"/>
                  <a:cs typeface="Consolas" panose="020B0609020204030204" pitchFamily="49" charset="0"/>
                  <a:sym typeface="Montserrat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740AF5-858A-A140-863C-8349A597DDD8}"/>
                </a:ext>
              </a:extLst>
            </p:cNvPr>
            <p:cNvSpPr/>
            <p:nvPr/>
          </p:nvSpPr>
          <p:spPr>
            <a:xfrm>
              <a:off x="6060405" y="4128185"/>
              <a:ext cx="461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0">
                <a:spcBef>
                  <a:spcPts val="600"/>
                </a:spcBef>
                <a:buClr>
                  <a:srgbClr val="0C343D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ea typeface="Montserrat"/>
                  <a:cs typeface="Consolas" panose="020B0609020204030204" pitchFamily="49" charset="0"/>
                  <a:sym typeface="Montserrat"/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42ACF6-960C-A145-847B-46120A766237}"/>
                </a:ext>
              </a:extLst>
            </p:cNvPr>
            <p:cNvSpPr/>
            <p:nvPr/>
          </p:nvSpPr>
          <p:spPr>
            <a:xfrm>
              <a:off x="7249604" y="4128185"/>
              <a:ext cx="4619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0">
                <a:spcBef>
                  <a:spcPts val="600"/>
                </a:spcBef>
                <a:buClr>
                  <a:srgbClr val="0C343D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ea typeface="Montserrat"/>
                  <a:cs typeface="Consolas" panose="020B0609020204030204" pitchFamily="49" charset="0"/>
                  <a:sym typeface="Montserra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13473 2.0987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3003 2.0987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13003 2.0987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9136E-6 L -0.12899 -0.0003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6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95062E-6 L -2.77778E-6 0.10803 C -2.77778E-6 0.15618 0.06667 0.21605 0.12084 0.21605 L 0.24184 0.21605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080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  <p:bldP spid="9" grpId="0" animBg="1"/>
      <p:bldP spid="10" grpId="0" animBg="1"/>
      <p:bldP spid="11" grpId="0" animBg="1"/>
      <p:bldP spid="2" grpId="0"/>
      <p:bldP spid="13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57" y="4404125"/>
            <a:ext cx="1134744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3615A-F4A8-384E-9B3E-4A10C1EE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57" y="1709679"/>
            <a:ext cx="2743200" cy="2743200"/>
          </a:xfrm>
          <a:prstGeom prst="rect">
            <a:avLst/>
          </a:prstGeom>
        </p:spPr>
      </p:pic>
      <p:sp>
        <p:nvSpPr>
          <p:cNvPr id="10" name="Google Shape;73;p15">
            <a:extLst>
              <a:ext uri="{FF2B5EF4-FFF2-40B4-BE49-F238E27FC236}">
                <a16:creationId xmlns:a16="http://schemas.microsoft.com/office/drawing/2014/main" id="{06A473B9-0584-924D-87CD-91FE0BA0AC15}"/>
              </a:ext>
            </a:extLst>
          </p:cNvPr>
          <p:cNvSpPr txBox="1"/>
          <p:nvPr/>
        </p:nvSpPr>
        <p:spPr>
          <a:xfrm>
            <a:off x="1519807" y="958245"/>
            <a:ext cx="6276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rgbClr val="FF609A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https://www.menti.com/fbrmdodn37</a:t>
            </a:r>
            <a:r>
              <a:rPr lang="pt-BR" sz="2000" b="1" dirty="0">
                <a:solidFill>
                  <a:srgbClr val="FF609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algn="ctr"/>
            <a:endParaRPr lang="pt-BR" sz="2000" b="1" dirty="0" err="1">
              <a:solidFill>
                <a:srgbClr val="FF609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24;p21">
            <a:extLst>
              <a:ext uri="{FF2B5EF4-FFF2-40B4-BE49-F238E27FC236}">
                <a16:creationId xmlns:a16="http://schemas.microsoft.com/office/drawing/2014/main" id="{56A11AF6-CC82-2840-B3BF-AA49013047D5}"/>
              </a:ext>
            </a:extLst>
          </p:cNvPr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Desafio 8</a:t>
            </a:r>
            <a:endParaRPr sz="26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Google Shape;163;p25">
            <a:extLst>
              <a:ext uri="{FF2B5EF4-FFF2-40B4-BE49-F238E27FC236}">
                <a16:creationId xmlns:a16="http://schemas.microsoft.com/office/drawing/2014/main" id="{CE7578B4-CA7F-B347-87E4-723D944EF3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900" y="2141874"/>
            <a:ext cx="2407500" cy="187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90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559728" y="3379231"/>
            <a:ext cx="2247480" cy="102489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['Dori', 'Mei', '</a:t>
            </a:r>
            <a:r>
              <a:rPr lang="en-US" sz="1100" dirty="0" err="1">
                <a:solidFill>
                  <a:schemeClr val="bg1"/>
                </a:solidFill>
              </a:rPr>
              <a:t>Boni</a:t>
            </a:r>
            <a:r>
              <a:rPr lang="en-US" sz="1100" dirty="0">
                <a:solidFill>
                  <a:schemeClr val="bg1"/>
                </a:solidFill>
              </a:rPr>
              <a:t>']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['Dori', 'Mei', '</a:t>
            </a:r>
            <a:r>
              <a:rPr lang="en-US" sz="1100" dirty="0" err="1">
                <a:solidFill>
                  <a:schemeClr val="bg1"/>
                </a:solidFill>
              </a:rPr>
              <a:t>Boni</a:t>
            </a:r>
            <a:r>
              <a:rPr lang="en-US" sz="1100" dirty="0">
                <a:solidFill>
                  <a:schemeClr val="bg1"/>
                </a:solidFill>
              </a:rPr>
              <a:t>']</a:t>
            </a:r>
          </a:p>
          <a:p>
            <a:r>
              <a:rPr lang="en-US" sz="1100" dirty="0">
                <a:solidFill>
                  <a:schemeClr val="bg1"/>
                </a:solidFill>
              </a:rPr>
              <a:t>['</a:t>
            </a:r>
            <a:r>
              <a:rPr lang="en-US" sz="1100" dirty="0" err="1">
                <a:solidFill>
                  <a:schemeClr val="bg1"/>
                </a:solidFill>
              </a:rPr>
              <a:t>Boni</a:t>
            </a:r>
            <a:r>
              <a:rPr lang="en-US" sz="1100" dirty="0">
                <a:solidFill>
                  <a:schemeClr val="bg1"/>
                </a:solidFill>
              </a:rPr>
              <a:t>', 'Diana', 'Dori']</a:t>
            </a:r>
          </a:p>
          <a:p>
            <a:r>
              <a:rPr lang="en-US" sz="1100" dirty="0">
                <a:solidFill>
                  <a:schemeClr val="bg1"/>
                </a:solidFill>
              </a:rPr>
              <a:t>Mei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F5AB0-265F-4646-A373-A5137CB16755}"/>
              </a:ext>
            </a:extLst>
          </p:cNvPr>
          <p:cNvSpPr/>
          <p:nvPr/>
        </p:nvSpPr>
        <p:spPr>
          <a:xfrm>
            <a:off x="450000" y="1057543"/>
            <a:ext cx="4378032" cy="200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'Dori'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'Mei'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'Diana’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[:3])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['Dori', 'Mei', '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[:-1])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['Dori', 'Mei', '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cachorros.sort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altera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inplace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nome_removido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cachorros.pop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'Diana', 'Dori’]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nome_removido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['Mei']</a:t>
            </a:r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1D9CC8-CD3A-1B42-A799-E639421B9BE3}"/>
              </a:ext>
            </a:extLst>
          </p:cNvPr>
          <p:cNvSpPr/>
          <p:nvPr/>
        </p:nvSpPr>
        <p:spPr>
          <a:xfrm>
            <a:off x="5254829" y="1057543"/>
            <a:ext cx="3639312" cy="144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array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array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array(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numeros.append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numeros.append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D126CE-5255-F244-8BDF-67EB3FFC43F6}"/>
              </a:ext>
            </a:extLst>
          </p:cNvPr>
          <p:cNvSpPr txBox="1">
            <a:spLocks/>
          </p:cNvSpPr>
          <p:nvPr/>
        </p:nvSpPr>
        <p:spPr>
          <a:xfrm>
            <a:off x="5327981" y="2722166"/>
            <a:ext cx="2247480" cy="33701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array('</a:t>
            </a:r>
            <a:r>
              <a:rPr lang="en-US" sz="1100" dirty="0" err="1">
                <a:solidFill>
                  <a:schemeClr val="bg1"/>
                </a:solidFill>
              </a:rPr>
              <a:t>i</a:t>
            </a:r>
            <a:r>
              <a:rPr lang="en-US" sz="1100" dirty="0">
                <a:solidFill>
                  <a:schemeClr val="bg1"/>
                </a:solidFill>
              </a:rPr>
              <a:t>', [2, 3])</a:t>
            </a:r>
          </a:p>
        </p:txBody>
      </p:sp>
    </p:spTree>
    <p:extLst>
      <p:ext uri="{BB962C8B-B14F-4D97-AF65-F5344CB8AC3E}">
        <p14:creationId xmlns:p14="http://schemas.microsoft.com/office/powerpoint/2010/main" val="2929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27982C-5AE5-C147-B440-6186554A0F2F}"/>
              </a:ext>
            </a:extLst>
          </p:cNvPr>
          <p:cNvSpPr txBox="1">
            <a:spLocks/>
          </p:cNvSpPr>
          <p:nvPr/>
        </p:nvSpPr>
        <p:spPr>
          <a:xfrm>
            <a:off x="565182" y="3788019"/>
            <a:ext cx="7476264" cy="125418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11/04/22 12/04/22 13/04/22 14/04/22 15/04/22 16/04/22 17/04/22 18/04/22 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err="1">
                <a:solidFill>
                  <a:schemeClr val="bg1"/>
                </a:solidFill>
              </a:rPr>
              <a:t>cachorros</a:t>
            </a:r>
            <a:r>
              <a:rPr lang="en-US" sz="1100" dirty="0">
                <a:solidFill>
                  <a:schemeClr val="bg1"/>
                </a:solidFill>
              </a:rPr>
              <a:t>[</a:t>
            </a:r>
            <a:r>
              <a:rPr lang="en-US" sz="1100" dirty="0">
                <a:solidFill>
                  <a:srgbClr val="FF0000"/>
                </a:solidFill>
              </a:rPr>
              <a:t>0</a:t>
            </a:r>
            <a:r>
              <a:rPr lang="en-US" sz="1100" dirty="0">
                <a:solidFill>
                  <a:schemeClr val="bg1"/>
                </a:solidFill>
              </a:rPr>
              <a:t>]: </a:t>
            </a:r>
            <a:r>
              <a:rPr lang="en-US" sz="1100" dirty="0" err="1">
                <a:solidFill>
                  <a:schemeClr val="bg1"/>
                </a:solidFill>
              </a:rPr>
              <a:t>Boni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 err="1">
                <a:solidFill>
                  <a:schemeClr val="bg1"/>
                </a:solidFill>
              </a:rPr>
              <a:t>cachorros</a:t>
            </a:r>
            <a:r>
              <a:rPr lang="en-US" sz="1100" dirty="0">
                <a:solidFill>
                  <a:schemeClr val="bg1"/>
                </a:solidFill>
              </a:rPr>
              <a:t>[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>
                <a:solidFill>
                  <a:schemeClr val="bg1"/>
                </a:solidFill>
              </a:rPr>
              <a:t>]: Diana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cachorros</a:t>
            </a:r>
            <a:r>
              <a:rPr lang="en-US" sz="1100" dirty="0">
                <a:solidFill>
                  <a:schemeClr val="bg1"/>
                </a:solidFill>
              </a:rPr>
              <a:t>[</a:t>
            </a:r>
            <a:r>
              <a:rPr lang="en-US" sz="1100" dirty="0">
                <a:solidFill>
                  <a:srgbClr val="FF0000"/>
                </a:solidFill>
              </a:rPr>
              <a:t>2</a:t>
            </a:r>
            <a:r>
              <a:rPr lang="en-US" sz="1100" dirty="0">
                <a:solidFill>
                  <a:schemeClr val="bg1"/>
                </a:solidFill>
              </a:rPr>
              <a:t>]: Dori</a:t>
            </a:r>
          </a:p>
        </p:txBody>
      </p:sp>
      <p:pic>
        <p:nvPicPr>
          <p:cNvPr id="10" name="Google Shape;162;p25">
            <a:extLst>
              <a:ext uri="{FF2B5EF4-FFF2-40B4-BE49-F238E27FC236}">
                <a16:creationId xmlns:a16="http://schemas.microsoft.com/office/drawing/2014/main" id="{B5120E0A-C845-5040-BA9C-5B0090F4BF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51" y="759961"/>
            <a:ext cx="2446705" cy="1891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5EF59C-3ED3-B344-815A-5E938838CFC5}"/>
              </a:ext>
            </a:extLst>
          </p:cNvPr>
          <p:cNvSpPr/>
          <p:nvPr/>
        </p:nvSpPr>
        <p:spPr>
          <a:xfrm>
            <a:off x="450000" y="958245"/>
            <a:ext cx="770662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colorama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datetime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datetime,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imprimir_datas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ultimo_dia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ultimo_dia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dia.strftime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'%d/%m/%y'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end=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(days=1)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'\n’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semana_que_vem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().date() 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(weeks=1)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datetime.now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().date()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imprimir_datas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semana_que_vem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colorama.init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item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enumerate(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cachorros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colorama.Fore.RED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str(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+ \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colorama.Style.RESET_ALL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"]: 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item)</a:t>
            </a:r>
            <a:endParaRPr lang="en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“Fatiamento” (</a:t>
            </a:r>
            <a:r>
              <a:rPr lang="pt-BR" sz="2600" b="1" i="1" dirty="0" err="1"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) de listas e </a:t>
            </a:r>
            <a:r>
              <a:rPr lang="pt-BR" sz="2600" b="1" dirty="0" err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89C84-F429-AC46-BABD-A564E9DC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334986"/>
            <a:ext cx="7289800" cy="2692400"/>
          </a:xfrm>
          <a:prstGeom prst="rect">
            <a:avLst/>
          </a:prstGeom>
        </p:spPr>
      </p:pic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D9EEEB40-5DE7-E143-AE5A-10189B9B9F71}"/>
              </a:ext>
            </a:extLst>
          </p:cNvPr>
          <p:cNvSpPr txBox="1"/>
          <p:nvPr/>
        </p:nvSpPr>
        <p:spPr>
          <a:xfrm>
            <a:off x="927099" y="3957881"/>
            <a:ext cx="7289801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Fonte: “Python para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Dados” – Wes McKinney –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Editora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Novatec</a:t>
            </a:r>
            <a:endParaRPr sz="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E5DFA-8C89-D040-AC2F-D15D57CCD24E}"/>
              </a:ext>
            </a:extLst>
          </p:cNvPr>
          <p:cNvSpPr/>
          <p:nvPr/>
        </p:nvSpPr>
        <p:spPr>
          <a:xfrm>
            <a:off x="4516582" y="2571750"/>
            <a:ext cx="2895592" cy="138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8DCA4-85E7-A948-B7D1-6A97C57DA56C}"/>
              </a:ext>
            </a:extLst>
          </p:cNvPr>
          <p:cNvCxnSpPr>
            <a:cxnSpLocks/>
          </p:cNvCxnSpPr>
          <p:nvPr/>
        </p:nvCxnSpPr>
        <p:spPr>
          <a:xfrm>
            <a:off x="2757054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957E4-C5D3-4A41-9341-844A4F739904}"/>
              </a:ext>
            </a:extLst>
          </p:cNvPr>
          <p:cNvCxnSpPr>
            <a:cxnSpLocks/>
          </p:cNvCxnSpPr>
          <p:nvPr/>
        </p:nvCxnSpPr>
        <p:spPr>
          <a:xfrm>
            <a:off x="3352799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D777-B5A8-894A-A6A1-A185C70286FF}"/>
              </a:ext>
            </a:extLst>
          </p:cNvPr>
          <p:cNvCxnSpPr>
            <a:cxnSpLocks/>
          </p:cNvCxnSpPr>
          <p:nvPr/>
        </p:nvCxnSpPr>
        <p:spPr>
          <a:xfrm>
            <a:off x="3934691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6CD5D-6B04-7147-B517-1042DD7888A7}"/>
              </a:ext>
            </a:extLst>
          </p:cNvPr>
          <p:cNvCxnSpPr>
            <a:cxnSpLocks/>
          </p:cNvCxnSpPr>
          <p:nvPr/>
        </p:nvCxnSpPr>
        <p:spPr>
          <a:xfrm>
            <a:off x="4516582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A0B04D-1A26-6A40-B74D-BC8470E7DCF2}"/>
              </a:ext>
            </a:extLst>
          </p:cNvPr>
          <p:cNvCxnSpPr>
            <a:cxnSpLocks/>
          </p:cNvCxnSpPr>
          <p:nvPr/>
        </p:nvCxnSpPr>
        <p:spPr>
          <a:xfrm>
            <a:off x="5112332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38B86-2668-A447-877C-A4D760073E44}"/>
              </a:ext>
            </a:extLst>
          </p:cNvPr>
          <p:cNvCxnSpPr>
            <a:cxnSpLocks/>
          </p:cNvCxnSpPr>
          <p:nvPr/>
        </p:nvCxnSpPr>
        <p:spPr>
          <a:xfrm>
            <a:off x="5680368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C4FD1-D4C6-E742-AE20-BEB73F4A4A8F}"/>
              </a:ext>
            </a:extLst>
          </p:cNvPr>
          <p:cNvCxnSpPr>
            <a:cxnSpLocks/>
          </p:cNvCxnSpPr>
          <p:nvPr/>
        </p:nvCxnSpPr>
        <p:spPr>
          <a:xfrm>
            <a:off x="6262259" y="2003181"/>
            <a:ext cx="0" cy="238511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31A91-E6F9-C04A-9232-FFF13A5A4967}"/>
              </a:ext>
            </a:extLst>
          </p:cNvPr>
          <p:cNvSpPr/>
          <p:nvPr/>
        </p:nvSpPr>
        <p:spPr>
          <a:xfrm>
            <a:off x="2299858" y="2502246"/>
            <a:ext cx="4260270" cy="44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866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“Fatiamento” (</a:t>
            </a:r>
            <a:r>
              <a:rPr lang="pt-BR" sz="2600" b="1" i="1" dirty="0" err="1"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) de listas e </a:t>
            </a:r>
            <a:r>
              <a:rPr lang="pt-BR" sz="2600" b="1" dirty="0" err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019" y="4404127"/>
            <a:ext cx="1139979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89C84-F429-AC46-BABD-A564E9DC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334986"/>
            <a:ext cx="7289800" cy="2692400"/>
          </a:xfrm>
          <a:prstGeom prst="rect">
            <a:avLst/>
          </a:prstGeom>
        </p:spPr>
      </p:pic>
      <p:sp>
        <p:nvSpPr>
          <p:cNvPr id="7" name="Google Shape;89;p17">
            <a:extLst>
              <a:ext uri="{FF2B5EF4-FFF2-40B4-BE49-F238E27FC236}">
                <a16:creationId xmlns:a16="http://schemas.microsoft.com/office/drawing/2014/main" id="{D9EEEB40-5DE7-E143-AE5A-10189B9B9F71}"/>
              </a:ext>
            </a:extLst>
          </p:cNvPr>
          <p:cNvSpPr txBox="1"/>
          <p:nvPr/>
        </p:nvSpPr>
        <p:spPr>
          <a:xfrm>
            <a:off x="927099" y="3957881"/>
            <a:ext cx="7289801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Fonte: “Python para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Dados” – Wes McKinney –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Editora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Novatec</a:t>
            </a:r>
            <a:endParaRPr sz="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E5DFA-8C89-D040-AC2F-D15D57CCD24E}"/>
              </a:ext>
            </a:extLst>
          </p:cNvPr>
          <p:cNvSpPr/>
          <p:nvPr/>
        </p:nvSpPr>
        <p:spPr>
          <a:xfrm>
            <a:off x="1620990" y="2948491"/>
            <a:ext cx="2951010" cy="1009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31A91-E6F9-C04A-9232-FFF13A5A4967}"/>
              </a:ext>
            </a:extLst>
          </p:cNvPr>
          <p:cNvSpPr/>
          <p:nvPr/>
        </p:nvSpPr>
        <p:spPr>
          <a:xfrm>
            <a:off x="2237517" y="2279122"/>
            <a:ext cx="4260270" cy="29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8DCA4-85E7-A948-B7D1-6A97C57DA56C}"/>
              </a:ext>
            </a:extLst>
          </p:cNvPr>
          <p:cNvCxnSpPr>
            <a:cxnSpLocks/>
          </p:cNvCxnSpPr>
          <p:nvPr/>
        </p:nvCxnSpPr>
        <p:spPr>
          <a:xfrm>
            <a:off x="2757054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957E4-C5D3-4A41-9341-844A4F739904}"/>
              </a:ext>
            </a:extLst>
          </p:cNvPr>
          <p:cNvCxnSpPr>
            <a:cxnSpLocks/>
          </p:cNvCxnSpPr>
          <p:nvPr/>
        </p:nvCxnSpPr>
        <p:spPr>
          <a:xfrm>
            <a:off x="3352799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D777-B5A8-894A-A6A1-A185C70286FF}"/>
              </a:ext>
            </a:extLst>
          </p:cNvPr>
          <p:cNvCxnSpPr>
            <a:cxnSpLocks/>
          </p:cNvCxnSpPr>
          <p:nvPr/>
        </p:nvCxnSpPr>
        <p:spPr>
          <a:xfrm>
            <a:off x="3934691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6CD5D-6B04-7147-B517-1042DD7888A7}"/>
              </a:ext>
            </a:extLst>
          </p:cNvPr>
          <p:cNvCxnSpPr>
            <a:cxnSpLocks/>
          </p:cNvCxnSpPr>
          <p:nvPr/>
        </p:nvCxnSpPr>
        <p:spPr>
          <a:xfrm>
            <a:off x="4516582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A0B04D-1A26-6A40-B74D-BC8470E7DCF2}"/>
              </a:ext>
            </a:extLst>
          </p:cNvPr>
          <p:cNvCxnSpPr>
            <a:cxnSpLocks/>
          </p:cNvCxnSpPr>
          <p:nvPr/>
        </p:nvCxnSpPr>
        <p:spPr>
          <a:xfrm>
            <a:off x="5112332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38B86-2668-A447-877C-A4D760073E44}"/>
              </a:ext>
            </a:extLst>
          </p:cNvPr>
          <p:cNvCxnSpPr>
            <a:cxnSpLocks/>
          </p:cNvCxnSpPr>
          <p:nvPr/>
        </p:nvCxnSpPr>
        <p:spPr>
          <a:xfrm>
            <a:off x="5680368" y="2003181"/>
            <a:ext cx="0" cy="422255"/>
          </a:xfrm>
          <a:prstGeom prst="straightConnector1">
            <a:avLst/>
          </a:prstGeom>
          <a:ln w="19050">
            <a:solidFill>
              <a:srgbClr val="FA60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F0A7EB-7BB3-2444-9B16-A6A22DF2856F}"/>
              </a:ext>
            </a:extLst>
          </p:cNvPr>
          <p:cNvSpPr/>
          <p:nvPr/>
        </p:nvSpPr>
        <p:spPr>
          <a:xfrm>
            <a:off x="5334001" y="0"/>
            <a:ext cx="38099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4" name="Google Shape;124;p21"/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Pilhas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A3A478-22C1-9940-840F-4D725B1792F8}"/>
              </a:ext>
            </a:extLst>
          </p:cNvPr>
          <p:cNvSpPr/>
          <p:nvPr/>
        </p:nvSpPr>
        <p:spPr>
          <a:xfrm>
            <a:off x="5730464" y="373500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E3563-5A8B-BA48-8B28-8395484138E9}"/>
              </a:ext>
            </a:extLst>
          </p:cNvPr>
          <p:cNvSpPr/>
          <p:nvPr/>
        </p:nvSpPr>
        <p:spPr>
          <a:xfrm>
            <a:off x="6866536" y="1595554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53E013-8B2A-7646-8BD7-6FA48781FFDF}"/>
              </a:ext>
            </a:extLst>
          </p:cNvPr>
          <p:cNvSpPr/>
          <p:nvPr/>
        </p:nvSpPr>
        <p:spPr>
          <a:xfrm>
            <a:off x="6866536" y="2232863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A95065-F876-2343-AAC7-1974A86A08FB}"/>
              </a:ext>
            </a:extLst>
          </p:cNvPr>
          <p:cNvSpPr/>
          <p:nvPr/>
        </p:nvSpPr>
        <p:spPr>
          <a:xfrm>
            <a:off x="6866536" y="2870172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A475048-B19A-7145-8C33-974438132FB2}"/>
              </a:ext>
            </a:extLst>
          </p:cNvPr>
          <p:cNvSpPr/>
          <p:nvPr/>
        </p:nvSpPr>
        <p:spPr>
          <a:xfrm>
            <a:off x="6866536" y="350748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0782FCD-57AC-3C47-AA0F-6A5F277B62E4}"/>
              </a:ext>
            </a:extLst>
          </p:cNvPr>
          <p:cNvSpPr/>
          <p:nvPr/>
        </p:nvSpPr>
        <p:spPr>
          <a:xfrm>
            <a:off x="5840248" y="739375"/>
            <a:ext cx="1390773" cy="1234153"/>
          </a:xfrm>
          <a:prstGeom prst="arc">
            <a:avLst/>
          </a:prstGeom>
          <a:ln w="28575">
            <a:solidFill>
              <a:srgbClr val="FA609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Google Shape;89;p17">
            <a:extLst>
              <a:ext uri="{FF2B5EF4-FFF2-40B4-BE49-F238E27FC236}">
                <a16:creationId xmlns:a16="http://schemas.microsoft.com/office/drawing/2014/main" id="{217C0B57-4A71-7A43-9BDD-4FDEEEC9BFBC}"/>
              </a:ext>
            </a:extLst>
          </p:cNvPr>
          <p:cNvSpPr txBox="1"/>
          <p:nvPr/>
        </p:nvSpPr>
        <p:spPr>
          <a:xfrm>
            <a:off x="329241" y="1356451"/>
            <a:ext cx="4820983" cy="333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usadas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pilhas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Pilhas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de dados que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guardam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um conjunto de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itens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de forma linear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último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item a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entrar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ser o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primeiro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sair</a:t>
            </a: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Inserir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empilhar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append()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Remover/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desempilhar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pop()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</a:br>
            <a:endParaRPr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Montserrat"/>
              <a:cs typeface="Consolas" panose="020B0609020204030204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158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83 -0.60895 L -0.06303 -0.60895 C -0.03542 -0.60895 -0.00105 -0.44105 -0.00105 -0.30463 L -0.00105 2.83951E-6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304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-0.48673 L -0.06303 -0.48673 C -0.0349 -0.48673 4.72222E-6 -0.35216 4.72222E-6 -0.24352 L 4.72222E-6 -3.08642E-6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2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-0.36358 L -0.06303 -0.36358 C -0.0349 -0.36358 4.72222E-6 -0.26327 4.72222E-6 -0.1821 L 4.72222E-6 2.34568E-6 " pathEditMode="relative" rAng="0" ptsTypes="AA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1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-0.23981 L -0.06303 -0.23981 C -0.0349 -0.23981 4.72222E-6 -0.17376 4.72222E-6 -0.12006 L 4.72222E-6 -2.22222E-6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1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2.09877E-6 L 0.06268 2.09877E-6 C 0.08976 2.09877E-6 0.12327 0.03086 0.12327 0.05617 L 0.12327 0.11234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9" y="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27 0.11234 L 0.12327 0.02469 C 0.12327 -0.01389 0.15712 -0.06204 0.18507 -0.06204 L 0.2474 -0.06204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F0A7EB-7BB3-2444-9B16-A6A22DF2856F}"/>
              </a:ext>
            </a:extLst>
          </p:cNvPr>
          <p:cNvSpPr/>
          <p:nvPr/>
        </p:nvSpPr>
        <p:spPr>
          <a:xfrm rot="16200000">
            <a:off x="3723615" y="-276886"/>
            <a:ext cx="1636019" cy="9204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4" name="Google Shape;124;p21"/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Filas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A3A478-22C1-9940-840F-4D725B1792F8}"/>
              </a:ext>
            </a:extLst>
          </p:cNvPr>
          <p:cNvSpPr/>
          <p:nvPr/>
        </p:nvSpPr>
        <p:spPr>
          <a:xfrm>
            <a:off x="142806" y="401470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E3563-5A8B-BA48-8B28-8395484138E9}"/>
              </a:ext>
            </a:extLst>
          </p:cNvPr>
          <p:cNvSpPr/>
          <p:nvPr/>
        </p:nvSpPr>
        <p:spPr>
          <a:xfrm>
            <a:off x="835533" y="401470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53E013-8B2A-7646-8BD7-6FA48781FFDF}"/>
              </a:ext>
            </a:extLst>
          </p:cNvPr>
          <p:cNvSpPr/>
          <p:nvPr/>
        </p:nvSpPr>
        <p:spPr>
          <a:xfrm>
            <a:off x="1528260" y="401470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A95065-F876-2343-AAC7-1974A86A08FB}"/>
              </a:ext>
            </a:extLst>
          </p:cNvPr>
          <p:cNvSpPr/>
          <p:nvPr/>
        </p:nvSpPr>
        <p:spPr>
          <a:xfrm>
            <a:off x="2220987" y="401470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A475048-B19A-7145-8C33-974438132FB2}"/>
              </a:ext>
            </a:extLst>
          </p:cNvPr>
          <p:cNvSpPr/>
          <p:nvPr/>
        </p:nvSpPr>
        <p:spPr>
          <a:xfrm>
            <a:off x="2913714" y="4014701"/>
            <a:ext cx="692727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</a:t>
            </a:r>
          </a:p>
        </p:txBody>
      </p:sp>
      <p:sp>
        <p:nvSpPr>
          <p:cNvPr id="13" name="Google Shape;89;p17">
            <a:extLst>
              <a:ext uri="{FF2B5EF4-FFF2-40B4-BE49-F238E27FC236}">
                <a16:creationId xmlns:a16="http://schemas.microsoft.com/office/drawing/2014/main" id="{217C0B57-4A71-7A43-9BDD-4FDEEEC9BFBC}"/>
              </a:ext>
            </a:extLst>
          </p:cNvPr>
          <p:cNvSpPr txBox="1"/>
          <p:nvPr/>
        </p:nvSpPr>
        <p:spPr>
          <a:xfrm>
            <a:off x="201578" y="951697"/>
            <a:ext cx="8195235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Filas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de dados que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guardam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um conjunto de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itens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de forma linear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primeiro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item a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entrar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ser o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primeiro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sair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podem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usadas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mas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eficientes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finalidade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duplamente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encadeadas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b="1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deque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indicadas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criar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porque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permitem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inserção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remoção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itens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extremidades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 fila de forma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eficiente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Inserir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Enfileirar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append()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Remover/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Desenfileirar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popleft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()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Montserrat"/>
              <a:buChar char="▹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918100-7F05-2A4C-9482-34CC27AF561A}"/>
              </a:ext>
            </a:extLst>
          </p:cNvPr>
          <p:cNvCxnSpPr>
            <a:cxnSpLocks/>
          </p:cNvCxnSpPr>
          <p:nvPr/>
        </p:nvCxnSpPr>
        <p:spPr>
          <a:xfrm>
            <a:off x="3756713" y="4347085"/>
            <a:ext cx="385796" cy="0"/>
          </a:xfrm>
          <a:prstGeom prst="straightConnector1">
            <a:avLst/>
          </a:prstGeom>
          <a:ln w="28575">
            <a:solidFill>
              <a:srgbClr val="FA609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95062E-6 L 0.4007 -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95062E-6 L 0.40069 -3.9506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95062E-6 L 0.40053 -3.9506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3.95062E-6 L 0.4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3.95062E-6 L 0.39983 0.002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1">
            <a:extLst>
              <a:ext uri="{FF2B5EF4-FFF2-40B4-BE49-F238E27FC236}">
                <a16:creationId xmlns:a16="http://schemas.microsoft.com/office/drawing/2014/main" id="{106BBFD3-9D60-E34D-870B-A4BE28E38D4D}"/>
              </a:ext>
            </a:extLst>
          </p:cNvPr>
          <p:cNvSpPr txBox="1"/>
          <p:nvPr/>
        </p:nvSpPr>
        <p:spPr>
          <a:xfrm>
            <a:off x="450000" y="373500"/>
            <a:ext cx="4122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lang="pt-BR" sz="26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pt-BR" sz="2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Deque</a:t>
            </a:r>
            <a:endParaRPr sz="26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CB40AE-735A-B643-96A2-90A46F22253A}"/>
              </a:ext>
            </a:extLst>
          </p:cNvPr>
          <p:cNvSpPr/>
          <p:nvPr/>
        </p:nvSpPr>
        <p:spPr>
          <a:xfrm>
            <a:off x="2467059" y="1530762"/>
            <a:ext cx="891105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Érica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27F0CD-4BE5-BE42-BB46-922051E83DAC}"/>
              </a:ext>
            </a:extLst>
          </p:cNvPr>
          <p:cNvSpPr/>
          <p:nvPr/>
        </p:nvSpPr>
        <p:spPr>
          <a:xfrm>
            <a:off x="3646411" y="1530763"/>
            <a:ext cx="995083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Joana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100B7A-1EBA-2147-868E-22C6A0E283E7}"/>
              </a:ext>
            </a:extLst>
          </p:cNvPr>
          <p:cNvSpPr/>
          <p:nvPr/>
        </p:nvSpPr>
        <p:spPr>
          <a:xfrm>
            <a:off x="4835611" y="1530763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Miriam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A38CFF-B4A3-184F-97B0-F86ED761227E}"/>
              </a:ext>
            </a:extLst>
          </p:cNvPr>
          <p:cNvSpPr/>
          <p:nvPr/>
        </p:nvSpPr>
        <p:spPr>
          <a:xfrm>
            <a:off x="6024810" y="1530763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Gláucia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81C778-CA29-2C47-BC44-0FE5D935A266}"/>
              </a:ext>
            </a:extLst>
          </p:cNvPr>
          <p:cNvSpPr/>
          <p:nvPr/>
        </p:nvSpPr>
        <p:spPr>
          <a:xfrm>
            <a:off x="7214009" y="1530763"/>
            <a:ext cx="1134744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Fernanda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EC5FB-87EE-4942-8DB3-DD29A9BE942A}"/>
              </a:ext>
            </a:extLst>
          </p:cNvPr>
          <p:cNvSpPr/>
          <p:nvPr/>
        </p:nvSpPr>
        <p:spPr>
          <a:xfrm>
            <a:off x="2292040" y="2262038"/>
            <a:ext cx="124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append()</a:t>
            </a:r>
          </a:p>
        </p:txBody>
      </p:sp>
      <p:sp>
        <p:nvSpPr>
          <p:cNvPr id="20" name="Google Shape;89;p17">
            <a:extLst>
              <a:ext uri="{FF2B5EF4-FFF2-40B4-BE49-F238E27FC236}">
                <a16:creationId xmlns:a16="http://schemas.microsoft.com/office/drawing/2014/main" id="{2E2EE354-D0CB-E341-9126-C35D8DD279AD}"/>
              </a:ext>
            </a:extLst>
          </p:cNvPr>
          <p:cNvSpPr txBox="1"/>
          <p:nvPr/>
        </p:nvSpPr>
        <p:spPr>
          <a:xfrm>
            <a:off x="228303" y="3205842"/>
            <a:ext cx="113474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Deque</a:t>
            </a:r>
            <a:endParaRPr sz="1800" dirty="0">
              <a:solidFill>
                <a:schemeClr val="bg1"/>
              </a:solidFill>
              <a:latin typeface="Consolas" panose="020B0609020204030204" pitchFamily="49" charset="0"/>
              <a:ea typeface="Montserrat"/>
              <a:cs typeface="Consolas" panose="020B0609020204030204" pitchFamily="49" charset="0"/>
              <a:sym typeface="Montserrat"/>
            </a:endParaRPr>
          </a:p>
        </p:txBody>
      </p:sp>
      <p:sp>
        <p:nvSpPr>
          <p:cNvPr id="21" name="Google Shape;89;p17">
            <a:extLst>
              <a:ext uri="{FF2B5EF4-FFF2-40B4-BE49-F238E27FC236}">
                <a16:creationId xmlns:a16="http://schemas.microsoft.com/office/drawing/2014/main" id="{7C02D712-A3E7-3141-860B-835EA2B642E3}"/>
              </a:ext>
            </a:extLst>
          </p:cNvPr>
          <p:cNvSpPr txBox="1"/>
          <p:nvPr/>
        </p:nvSpPr>
        <p:spPr>
          <a:xfrm>
            <a:off x="247220" y="1629492"/>
            <a:ext cx="113474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Lista</a:t>
            </a:r>
            <a:endParaRPr sz="1800" dirty="0">
              <a:solidFill>
                <a:schemeClr val="bg1"/>
              </a:solidFill>
              <a:latin typeface="Consolas" panose="020B0609020204030204" pitchFamily="49" charset="0"/>
              <a:ea typeface="Montserrat"/>
              <a:cs typeface="Consolas" panose="020B0609020204030204" pitchFamily="49" charset="0"/>
              <a:sym typeface="Montserra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BD0C0D3-D3F8-A14B-8511-034C420317D4}"/>
              </a:ext>
            </a:extLst>
          </p:cNvPr>
          <p:cNvSpPr/>
          <p:nvPr/>
        </p:nvSpPr>
        <p:spPr>
          <a:xfrm>
            <a:off x="2467059" y="3236299"/>
            <a:ext cx="891105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Érica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CF15938-3701-D04F-84A4-313C8B36CE8B}"/>
              </a:ext>
            </a:extLst>
          </p:cNvPr>
          <p:cNvSpPr/>
          <p:nvPr/>
        </p:nvSpPr>
        <p:spPr>
          <a:xfrm>
            <a:off x="3646411" y="3236300"/>
            <a:ext cx="995083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Joana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C7611C-DC5B-7049-AF5C-3F00D17FEC4C}"/>
              </a:ext>
            </a:extLst>
          </p:cNvPr>
          <p:cNvSpPr/>
          <p:nvPr/>
        </p:nvSpPr>
        <p:spPr>
          <a:xfrm>
            <a:off x="4835611" y="3236300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Miriam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2FBA5E2-66C7-D149-99DF-710886B2AD39}"/>
              </a:ext>
            </a:extLst>
          </p:cNvPr>
          <p:cNvSpPr/>
          <p:nvPr/>
        </p:nvSpPr>
        <p:spPr>
          <a:xfrm>
            <a:off x="6024810" y="3236300"/>
            <a:ext cx="995082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Gláucia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530FB23-F85C-F049-BE90-031267263A98}"/>
              </a:ext>
            </a:extLst>
          </p:cNvPr>
          <p:cNvSpPr/>
          <p:nvPr/>
        </p:nvSpPr>
        <p:spPr>
          <a:xfrm>
            <a:off x="7214009" y="3236300"/>
            <a:ext cx="1134744" cy="637309"/>
          </a:xfrm>
          <a:prstGeom prst="roundRect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Fernanda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A791AA-DB65-7748-8576-894C6764C108}"/>
              </a:ext>
            </a:extLst>
          </p:cNvPr>
          <p:cNvSpPr/>
          <p:nvPr/>
        </p:nvSpPr>
        <p:spPr>
          <a:xfrm>
            <a:off x="2292040" y="3967575"/>
            <a:ext cx="1241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0C343D"/>
              </a:buClr>
              <a:buSzPts val="1800"/>
            </a:pPr>
            <a:r>
              <a:rPr lang="en-US" dirty="0">
                <a:solidFill>
                  <a:srgbClr val="FA609B"/>
                </a:solidFill>
                <a:latin typeface="Consolas" panose="020B0609020204030204" pitchFamily="49" charset="0"/>
                <a:ea typeface="Montserrat"/>
                <a:cs typeface="Consolas" panose="020B0609020204030204" pitchFamily="49" charset="0"/>
                <a:sym typeface="Montserrat"/>
              </a:rPr>
              <a:t>append()</a:t>
            </a:r>
          </a:p>
        </p:txBody>
      </p:sp>
    </p:spTree>
    <p:extLst>
      <p:ext uri="{BB962C8B-B14F-4D97-AF65-F5344CB8AC3E}">
        <p14:creationId xmlns:p14="http://schemas.microsoft.com/office/powerpoint/2010/main" val="16661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045 0.00123 L -2.77778E-6 2.0987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31" y="-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754 0.00123 L 5E-6 2.0987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913 0.00123 L 2.77778E-7 2.0987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6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6 0.00648 L -4.44444E-6 2.0987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08 0.00401 L 1.94444E-6 2.0987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045 0.00123 L -2.77778E-6 6.17284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31" y="-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754 0.00123 L 5E-6 6.17284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913 0.00123 L 2.77778E-7 6.17284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6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6 0.00648 L -4.44444E-6 6.17284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08 0.00401 L 1.94444E-6 6.17284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599</Words>
  <Application>Microsoft Macintosh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Black</vt:lpstr>
      <vt:lpstr>Arial</vt:lpstr>
      <vt:lpstr>Consolas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111</cp:revision>
  <dcterms:modified xsi:type="dcterms:W3CDTF">2022-04-24T21:54:17Z</dcterms:modified>
</cp:coreProperties>
</file>