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12" r:id="rId3"/>
    <p:sldId id="295" r:id="rId4"/>
    <p:sldId id="276" r:id="rId5"/>
    <p:sldId id="313" r:id="rId6"/>
    <p:sldId id="267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Montserrat Black" panose="020F0502020204030204" pitchFamily="34" charset="0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pos="2880">
          <p15:clr>
            <a:srgbClr val="A4A3A4"/>
          </p15:clr>
        </p15:guide>
        <p15:guide id="3" pos="28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300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7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9B"/>
    <a:srgbClr val="FCAFD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C9FAB-2874-4607-9E5F-5376A0A64374}">
  <a:tblStyle styleId="{FA2C9FAB-2874-4607-9E5F-5376A0A64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79760"/>
  </p:normalViewPr>
  <p:slideViewPr>
    <p:cSldViewPr snapToGrid="0">
      <p:cViewPr varScale="1">
        <p:scale>
          <a:sx n="138" d="100"/>
          <a:sy n="138" d="100"/>
        </p:scale>
        <p:origin x="1320" y="168"/>
      </p:cViewPr>
      <p:guideLst>
        <p:guide orient="horz" pos="235"/>
        <p:guide pos="2880"/>
        <p:guide pos="283"/>
        <p:guide pos="5477"/>
        <p:guide orient="horz" pos="3005"/>
        <p:guide orient="horz" pos="794"/>
        <p:guide orient="horz"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9654baf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59654baf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4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8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9654ba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9654baf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52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9654baf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9654baf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000" y="1080000"/>
            <a:ext cx="658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Módulo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Introdução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ao</a:t>
            </a: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6</a:t>
            </a:r>
            <a:endParaRPr sz="36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001" y="4327833"/>
            <a:ext cx="6581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ConstruDelas</a:t>
            </a:r>
            <a:r>
              <a:rPr lang="pt-BR" sz="20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 lang="pt-BR" sz="2000" b="1" dirty="0">
              <a:solidFill>
                <a:srgbClr val="FF609A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99" y="4463394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CFF7601D-297E-F044-B38F-662509A3887F}"/>
              </a:ext>
            </a:extLst>
          </p:cNvPr>
          <p:cNvSpPr txBox="1"/>
          <p:nvPr/>
        </p:nvSpPr>
        <p:spPr>
          <a:xfrm>
            <a:off x="449999" y="1115700"/>
            <a:ext cx="322937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FF609A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Dicionários e Sets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609A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A78CB2-A5CB-1943-AEDC-8CF1AEBC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65" y="2294337"/>
            <a:ext cx="3784517" cy="1138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8F402B-E08A-BB43-99F6-71011B0D6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" y="1800493"/>
            <a:ext cx="2007762" cy="451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42A4A-0443-CE4A-B02A-86E033E03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224" y="1434913"/>
            <a:ext cx="3406033" cy="4249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CE3411-9ECF-A84B-8194-B4849CEF5F2D}"/>
              </a:ext>
            </a:extLst>
          </p:cNvPr>
          <p:cNvGrpSpPr/>
          <p:nvPr/>
        </p:nvGrpSpPr>
        <p:grpSpPr>
          <a:xfrm>
            <a:off x="5570507" y="1937145"/>
            <a:ext cx="2231465" cy="2693063"/>
            <a:chOff x="5374735" y="1985695"/>
            <a:chExt cx="2231465" cy="26930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D15935-9B7D-2D4D-8CA6-D4541FF9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2690" y="1985695"/>
              <a:ext cx="2223510" cy="8456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55B081-D30B-034D-8577-3CA403DE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2690" y="2882447"/>
              <a:ext cx="1900767" cy="8743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26C687-B6FE-4445-8CF1-63FBC2C8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4735" y="3807888"/>
              <a:ext cx="1900767" cy="870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296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Na aula anterior...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81;p16">
            <a:extLst>
              <a:ext uri="{FF2B5EF4-FFF2-40B4-BE49-F238E27FC236}">
                <a16:creationId xmlns:a16="http://schemas.microsoft.com/office/drawing/2014/main" id="{280165E0-35B5-D94F-989F-ADA311792B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99" y="4463394"/>
            <a:ext cx="1139979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CFF7601D-297E-F044-B38F-662509A3887F}"/>
              </a:ext>
            </a:extLst>
          </p:cNvPr>
          <p:cNvSpPr txBox="1"/>
          <p:nvPr/>
        </p:nvSpPr>
        <p:spPr>
          <a:xfrm>
            <a:off x="449999" y="1115700"/>
            <a:ext cx="396113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Fluxo de Execução e Função </a:t>
            </a:r>
            <a:r>
              <a:rPr lang="pt-BR" sz="1600" b="1" dirty="0" err="1">
                <a:solidFill>
                  <a:srgbClr val="FF609A"/>
                </a:solidFill>
                <a:latin typeface="Montserrat"/>
                <a:ea typeface="Montserrat"/>
                <a:cs typeface="Montserrat"/>
                <a:sym typeface="Montserrat"/>
              </a:rPr>
              <a:t>Main</a:t>
            </a:r>
            <a:endParaRPr lang="pt-BR" sz="1600" b="1" dirty="0">
              <a:solidFill>
                <a:srgbClr val="FF609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4BD96-B1ED-8E49-8E5C-73C6CE6A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763" y="1990565"/>
            <a:ext cx="2286339" cy="1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gnetic Disk 1">
            <a:extLst>
              <a:ext uri="{FF2B5EF4-FFF2-40B4-BE49-F238E27FC236}">
                <a16:creationId xmlns:a16="http://schemas.microsoft.com/office/drawing/2014/main" id="{C07383DC-9B83-5046-8D76-7ED2A307E627}"/>
              </a:ext>
            </a:extLst>
          </p:cNvPr>
          <p:cNvSpPr/>
          <p:nvPr/>
        </p:nvSpPr>
        <p:spPr>
          <a:xfrm>
            <a:off x="450000" y="1552592"/>
            <a:ext cx="2665047" cy="2832590"/>
          </a:xfrm>
          <a:prstGeom prst="flowChartMagneticDisk">
            <a:avLst/>
          </a:prstGeom>
          <a:solidFill>
            <a:srgbClr val="FCAFD0"/>
          </a:solidFill>
          <a:ln>
            <a:solidFill>
              <a:srgbClr val="FA6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Google Shape;95;p18">
            <a:extLst>
              <a:ext uri="{FF2B5EF4-FFF2-40B4-BE49-F238E27FC236}">
                <a16:creationId xmlns:a16="http://schemas.microsoft.com/office/drawing/2014/main" id="{7A5332F7-3523-2D48-8E95-40CE27D61327}"/>
              </a:ext>
            </a:extLst>
          </p:cNvPr>
          <p:cNvSpPr txBox="1"/>
          <p:nvPr/>
        </p:nvSpPr>
        <p:spPr>
          <a:xfrm>
            <a:off x="450000" y="373500"/>
            <a:ext cx="71562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latin typeface="Montserrat"/>
                <a:ea typeface="Montserrat"/>
                <a:cs typeface="Montserrat"/>
                <a:sym typeface="Montserrat"/>
              </a:rPr>
              <a:t>Manipulação de arquivos</a:t>
            </a:r>
            <a:endParaRPr sz="2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C7F74-CFDA-0147-882E-44D4B77407EC}"/>
              </a:ext>
            </a:extLst>
          </p:cNvPr>
          <p:cNvSpPr/>
          <p:nvPr/>
        </p:nvSpPr>
        <p:spPr>
          <a:xfrm>
            <a:off x="684463" y="2712689"/>
            <a:ext cx="625232" cy="25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Index.html</a:t>
            </a:r>
            <a:endParaRPr lang="en-BR" sz="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9E4BD-6E4F-D547-8E6C-5C32B0DB2B10}"/>
              </a:ext>
            </a:extLst>
          </p:cNvPr>
          <p:cNvSpPr/>
          <p:nvPr/>
        </p:nvSpPr>
        <p:spPr>
          <a:xfrm>
            <a:off x="1051787" y="3357458"/>
            <a:ext cx="625232" cy="25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selo.pdf</a:t>
            </a:r>
            <a:endParaRPr lang="en-BR" sz="7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64784-34EC-1C41-9F12-48AF04AE3158}"/>
              </a:ext>
            </a:extLst>
          </p:cNvPr>
          <p:cNvSpPr/>
          <p:nvPr/>
        </p:nvSpPr>
        <p:spPr>
          <a:xfrm>
            <a:off x="1831370" y="2740897"/>
            <a:ext cx="707293" cy="25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Readme.md</a:t>
            </a:r>
            <a:endParaRPr lang="en-BR" sz="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B99ED-7F81-8D45-B3FA-F971332CE826}"/>
              </a:ext>
            </a:extLst>
          </p:cNvPr>
          <p:cNvSpPr/>
          <p:nvPr/>
        </p:nvSpPr>
        <p:spPr>
          <a:xfrm>
            <a:off x="1966188" y="3720873"/>
            <a:ext cx="836245" cy="25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fotodafesta.exe</a:t>
            </a:r>
            <a:endParaRPr lang="en-BR" sz="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51EDB-B69F-4D4B-AA30-65A811FF33C2}"/>
              </a:ext>
            </a:extLst>
          </p:cNvPr>
          <p:cNvSpPr/>
          <p:nvPr/>
        </p:nvSpPr>
        <p:spPr>
          <a:xfrm>
            <a:off x="836864" y="3828578"/>
            <a:ext cx="472832" cy="25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app.py</a:t>
            </a:r>
            <a:endParaRPr lang="en-BR" sz="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37604-D76E-024D-8012-C28E1416CBE8}"/>
              </a:ext>
            </a:extLst>
          </p:cNvPr>
          <p:cNvSpPr/>
          <p:nvPr/>
        </p:nvSpPr>
        <p:spPr>
          <a:xfrm>
            <a:off x="2136170" y="3229359"/>
            <a:ext cx="836245" cy="256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curriculo.docx</a:t>
            </a:r>
            <a:endParaRPr lang="en-BR" sz="700" dirty="0">
              <a:solidFill>
                <a:schemeClr val="tx1"/>
              </a:solidFill>
            </a:endParaRPr>
          </a:p>
        </p:txBody>
      </p:sp>
      <p:sp>
        <p:nvSpPr>
          <p:cNvPr id="13" name="Google Shape;89;p17">
            <a:extLst>
              <a:ext uri="{FF2B5EF4-FFF2-40B4-BE49-F238E27FC236}">
                <a16:creationId xmlns:a16="http://schemas.microsoft.com/office/drawing/2014/main" id="{955CEBC7-A3B9-944A-A302-2864E3EBD8EB}"/>
              </a:ext>
            </a:extLst>
          </p:cNvPr>
          <p:cNvSpPr txBox="1"/>
          <p:nvPr/>
        </p:nvSpPr>
        <p:spPr>
          <a:xfrm>
            <a:off x="3650906" y="1059420"/>
            <a:ext cx="4581311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Python permite trabalhar com arquivos que estão persistidos em disco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Para acessar um arquivo, precisamos abri-lo.</a:t>
            </a:r>
          </a:p>
          <a:p>
            <a:pPr marL="457200" lvl="0" indent="-342900">
              <a:spcBef>
                <a:spcPts val="600"/>
              </a:spcBef>
              <a:buClr>
                <a:srgbClr val="0C343D"/>
              </a:buClr>
              <a:buSzPts val="1800"/>
              <a:buFont typeface="Montserrat"/>
              <a:buChar char="▹"/>
              <a:defRPr/>
            </a:pPr>
            <a:r>
              <a:rPr lang="pt-BR" sz="1200" dirty="0">
                <a:latin typeface="Montserrat"/>
                <a:ea typeface="Montserrat"/>
                <a:cs typeface="Montserrat"/>
                <a:sym typeface="Montserrat"/>
              </a:rPr>
              <a:t>Depois de trabalhar com ele, é preciso fechá-lo.</a:t>
            </a:r>
          </a:p>
        </p:txBody>
      </p:sp>
      <p:sp>
        <p:nvSpPr>
          <p:cNvPr id="14" name="Google Shape;89;p17">
            <a:extLst>
              <a:ext uri="{FF2B5EF4-FFF2-40B4-BE49-F238E27FC236}">
                <a16:creationId xmlns:a16="http://schemas.microsoft.com/office/drawing/2014/main" id="{E2C821A7-230C-4349-A8E2-A8175888A5B8}"/>
              </a:ext>
            </a:extLst>
          </p:cNvPr>
          <p:cNvSpPr txBox="1"/>
          <p:nvPr/>
        </p:nvSpPr>
        <p:spPr>
          <a:xfrm>
            <a:off x="684463" y="1541640"/>
            <a:ext cx="2039814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Disco</a:t>
            </a:r>
          </a:p>
          <a:p>
            <a:pPr marL="114300" marR="0" lvl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343D"/>
              </a:buClr>
              <a:buSzPts val="18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(HD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ou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SSD)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627DA-AF4D-7342-8CA2-C245C634EA8A}"/>
              </a:ext>
            </a:extLst>
          </p:cNvPr>
          <p:cNvSpPr txBox="1"/>
          <p:nvPr/>
        </p:nvSpPr>
        <p:spPr>
          <a:xfrm>
            <a:off x="-1745673" y="-71489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R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4265301-94E4-DD4A-A3C4-00FC9BA74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65028"/>
              </p:ext>
            </p:extLst>
          </p:nvPr>
        </p:nvGraphicFramePr>
        <p:xfrm>
          <a:off x="4565914" y="3062566"/>
          <a:ext cx="3309877" cy="1829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3667">
                  <a:extLst>
                    <a:ext uri="{9D8B030D-6E8A-4147-A177-3AD203B41FA5}">
                      <a16:colId xmlns:a16="http://schemas.microsoft.com/office/drawing/2014/main" val="5690247"/>
                    </a:ext>
                  </a:extLst>
                </a:gridCol>
                <a:gridCol w="2686210">
                  <a:extLst>
                    <a:ext uri="{9D8B030D-6E8A-4147-A177-3AD203B41FA5}">
                      <a16:colId xmlns:a16="http://schemas.microsoft.com/office/drawing/2014/main" val="3485014670"/>
                    </a:ext>
                  </a:extLst>
                </a:gridCol>
              </a:tblGrid>
              <a:tr h="304835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Modo</a:t>
                      </a:r>
                    </a:p>
                  </a:txBody>
                  <a:tcPr marL="123825" marR="123825" marT="57150" marB="57150" anchor="ctr">
                    <a:solidFill>
                      <a:srgbClr val="FA60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effectLst/>
                        </a:rPr>
                        <a:t>Operações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rgbClr val="FA6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57725"/>
                  </a:ext>
                </a:extLst>
              </a:tr>
              <a:tr h="3048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Leitura</a:t>
                      </a:r>
                      <a:endParaRPr lang="en-US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90302731"/>
                  </a:ext>
                </a:extLst>
              </a:tr>
              <a:tr h="3048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Escrita</a:t>
                      </a:r>
                      <a:r>
                        <a:rPr lang="en-US" sz="900" dirty="0">
                          <a:effectLst/>
                        </a:rPr>
                        <a:t> (</a:t>
                      </a:r>
                      <a:r>
                        <a:rPr lang="en-US" sz="900" dirty="0" err="1">
                          <a:effectLst/>
                        </a:rPr>
                        <a:t>apaga</a:t>
                      </a:r>
                      <a:r>
                        <a:rPr lang="en-US" sz="900" dirty="0">
                          <a:effectLst/>
                        </a:rPr>
                        <a:t> o </a:t>
                      </a:r>
                      <a:r>
                        <a:rPr lang="en-US" sz="900" dirty="0" err="1">
                          <a:effectLst/>
                        </a:rPr>
                        <a:t>conteúdo</a:t>
                      </a:r>
                      <a:r>
                        <a:rPr lang="en-US" sz="900" dirty="0">
                          <a:effectLst/>
                        </a:rPr>
                        <a:t> que </a:t>
                      </a:r>
                      <a:r>
                        <a:rPr lang="en-US" sz="900" dirty="0" err="1">
                          <a:effectLst/>
                        </a:rPr>
                        <a:t>já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existe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827094"/>
                  </a:ext>
                </a:extLst>
              </a:tr>
              <a:tr h="304835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Escrita</a:t>
                      </a:r>
                      <a:r>
                        <a:rPr lang="en-US" sz="900" dirty="0">
                          <a:effectLst/>
                        </a:rPr>
                        <a:t> (</a:t>
                      </a:r>
                      <a:r>
                        <a:rPr lang="en-US" sz="900" dirty="0" err="1">
                          <a:effectLst/>
                        </a:rPr>
                        <a:t>adiciona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ao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conteúdo</a:t>
                      </a:r>
                      <a:r>
                        <a:rPr lang="en-US" sz="900" dirty="0">
                          <a:effectLst/>
                        </a:rPr>
                        <a:t> que </a:t>
                      </a:r>
                      <a:r>
                        <a:rPr lang="en-US" sz="900" dirty="0" err="1">
                          <a:effectLst/>
                        </a:rPr>
                        <a:t>já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existe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033886"/>
                  </a:ext>
                </a:extLst>
              </a:tr>
              <a:tr h="3048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Binário</a:t>
                      </a:r>
                      <a:endParaRPr lang="en-US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9705743"/>
                  </a:ext>
                </a:extLst>
              </a:tr>
              <a:tr h="304835">
                <a:tc>
                  <a:txBody>
                    <a:bodyPr/>
                    <a:lstStyle/>
                    <a:p>
                      <a:pPr algn="ctr"/>
                      <a:r>
                        <a:rPr lang="en-BR" sz="1000" dirty="0">
                          <a:effectLst/>
                        </a:rPr>
                        <a:t>+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Atualização</a:t>
                      </a:r>
                      <a:r>
                        <a:rPr lang="en-US" sz="900" dirty="0">
                          <a:effectLst/>
                        </a:rPr>
                        <a:t> (</a:t>
                      </a:r>
                      <a:r>
                        <a:rPr lang="en-US" sz="900" dirty="0" err="1">
                          <a:effectLst/>
                        </a:rPr>
                        <a:t>leitura</a:t>
                      </a:r>
                      <a:r>
                        <a:rPr lang="en-US" sz="900" dirty="0">
                          <a:effectLst/>
                        </a:rPr>
                        <a:t> e </a:t>
                      </a:r>
                      <a:r>
                        <a:rPr lang="en-US" sz="900" dirty="0" err="1">
                          <a:effectLst/>
                        </a:rPr>
                        <a:t>escrita</a:t>
                      </a:r>
                      <a:r>
                        <a:rPr lang="en-US" sz="9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389947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2097A3-B38E-B04A-8081-35CD649AF8BD}"/>
              </a:ext>
            </a:extLst>
          </p:cNvPr>
          <p:cNvSpPr txBox="1"/>
          <p:nvPr/>
        </p:nvSpPr>
        <p:spPr>
          <a:xfrm>
            <a:off x="4897414" y="2199446"/>
            <a:ext cx="2646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100" dirty="0">
                <a:latin typeface="Consolas" panose="020B0609020204030204" pitchFamily="49" charset="0"/>
                <a:cs typeface="Consolas" panose="020B0609020204030204" pitchFamily="49" charset="0"/>
              </a:rPr>
              <a:t>arquivo = open(‘notas.txt’, ‘r’)</a:t>
            </a:r>
          </a:p>
          <a:p>
            <a:r>
              <a:rPr lang="en-BR" sz="1100" dirty="0">
                <a:latin typeface="Consolas" panose="020B0609020204030204" pitchFamily="49" charset="0"/>
                <a:cs typeface="Consolas" panose="020B0609020204030204" pitchFamily="49" charset="0"/>
              </a:rPr>
              <a:t># arquivo.read()</a:t>
            </a:r>
          </a:p>
          <a:p>
            <a:r>
              <a:rPr lang="en-BR" sz="1100" dirty="0">
                <a:latin typeface="Consolas" panose="020B0609020204030204" pitchFamily="49" charset="0"/>
                <a:cs typeface="Consolas" panose="020B0609020204030204" pitchFamily="49" charset="0"/>
              </a:rPr>
              <a:t># arquivo.write(‘texto’)</a:t>
            </a:r>
          </a:p>
          <a:p>
            <a:r>
              <a:rPr lang="en-BR" sz="1100" dirty="0">
                <a:latin typeface="Consolas" panose="020B0609020204030204" pitchFamily="49" charset="0"/>
                <a:cs typeface="Consolas" panose="020B0609020204030204" pitchFamily="49" charset="0"/>
              </a:rPr>
              <a:t>arquivo = close()</a:t>
            </a:r>
          </a:p>
        </p:txBody>
      </p:sp>
    </p:spTree>
    <p:extLst>
      <p:ext uri="{BB962C8B-B14F-4D97-AF65-F5344CB8AC3E}">
        <p14:creationId xmlns:p14="http://schemas.microsoft.com/office/powerpoint/2010/main" val="165471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85616" y="391552"/>
            <a:ext cx="6276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[Hora do Código]</a:t>
            </a: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 amt="72000"/>
          </a:blip>
          <a:srcRect t="42847"/>
          <a:stretch/>
        </p:blipFill>
        <p:spPr>
          <a:xfrm>
            <a:off x="8918300" y="1082579"/>
            <a:ext cx="225700" cy="1662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9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9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81012-8926-224D-A170-BC4DBE99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2" name="Google Shape;152;p24"/>
          <p:cNvSpPr txBox="1"/>
          <p:nvPr/>
        </p:nvSpPr>
        <p:spPr>
          <a:xfrm>
            <a:off x="450000" y="927425"/>
            <a:ext cx="420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Obrigada!</a:t>
            </a:r>
            <a:endParaRPr sz="36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63" y="4404125"/>
            <a:ext cx="1134737" cy="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148</Words>
  <Application>Microsoft Macintosh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Montserrat Black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 Simões</cp:lastModifiedBy>
  <cp:revision>135</cp:revision>
  <dcterms:modified xsi:type="dcterms:W3CDTF">2022-05-01T17:41:07Z</dcterms:modified>
</cp:coreProperties>
</file>