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Lst>
  <p:notesMasterIdLst>
    <p:notesMasterId r:id="rId18"/>
  </p:notesMasterIdLst>
  <p:sldIdLst>
    <p:sldId id="256" r:id="rId3"/>
    <p:sldId id="312" r:id="rId4"/>
    <p:sldId id="314" r:id="rId5"/>
    <p:sldId id="315" r:id="rId6"/>
    <p:sldId id="313" r:id="rId7"/>
    <p:sldId id="317" r:id="rId8"/>
    <p:sldId id="319" r:id="rId9"/>
    <p:sldId id="320" r:id="rId10"/>
    <p:sldId id="322" r:id="rId11"/>
    <p:sldId id="323" r:id="rId12"/>
    <p:sldId id="324" r:id="rId13"/>
    <p:sldId id="321" r:id="rId14"/>
    <p:sldId id="326" r:id="rId15"/>
    <p:sldId id="325" r:id="rId16"/>
    <p:sldId id="267" r:id="rId17"/>
  </p:sldIdLst>
  <p:sldSz cx="9144000" cy="5143500" type="screen16x9"/>
  <p:notesSz cx="6858000" cy="9144000"/>
  <p:embeddedFontLst>
    <p:embeddedFont>
      <p:font typeface="Consolas" panose="020B0609020204030204" pitchFamily="49" charset="0"/>
      <p:regular r:id="rId19"/>
      <p:bold r:id="rId20"/>
      <p:italic r:id="rId21"/>
      <p:boldItalic r:id="rId22"/>
    </p:embeddedFont>
    <p:embeddedFont>
      <p:font typeface="Montserrat" pitchFamily="2" charset="77"/>
      <p:regular r:id="rId23"/>
      <p:bold r:id="rId24"/>
      <p:italic r:id="rId25"/>
      <p:boldItalic r:id="rId26"/>
    </p:embeddedFont>
    <p:embeddedFont>
      <p:font typeface="Montserrat Black" panose="020F0502020204030204" pitchFamily="34" charset="0"/>
      <p:bold r:id="rId27"/>
      <p:italic r:id="rId28"/>
      <p:boldItalic r:id="rId29"/>
    </p:embeddedFont>
    <p:embeddedFont>
      <p:font typeface="Segoe UI" panose="020B0702040204020203" pitchFamily="3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5">
          <p15:clr>
            <a:srgbClr val="A4A3A4"/>
          </p15:clr>
        </p15:guide>
        <p15:guide id="2" pos="2880">
          <p15:clr>
            <a:srgbClr val="A4A3A4"/>
          </p15:clr>
        </p15:guide>
        <p15:guide id="3" pos="283">
          <p15:clr>
            <a:srgbClr val="9AA0A6"/>
          </p15:clr>
        </p15:guide>
        <p15:guide id="4" pos="5477">
          <p15:clr>
            <a:srgbClr val="9AA0A6"/>
          </p15:clr>
        </p15:guide>
        <p15:guide id="5" orient="horz" pos="3005">
          <p15:clr>
            <a:srgbClr val="9AA0A6"/>
          </p15:clr>
        </p15:guide>
        <p15:guide id="6" orient="horz" pos="794">
          <p15:clr>
            <a:srgbClr val="9AA0A6"/>
          </p15:clr>
        </p15:guide>
        <p15:guide id="7" orient="horz" pos="277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EEF0"/>
    <a:srgbClr val="D7DBDE"/>
    <a:srgbClr val="FA609B"/>
    <a:srgbClr val="FCAFD0"/>
    <a:srgbClr val="4343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2C9FAB-2874-4607-9E5F-5376A0A64374}">
  <a:tblStyle styleId="{FA2C9FAB-2874-4607-9E5F-5376A0A6437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72"/>
    <p:restoredTop sz="85087"/>
  </p:normalViewPr>
  <p:slideViewPr>
    <p:cSldViewPr snapToGrid="0">
      <p:cViewPr varScale="1">
        <p:scale>
          <a:sx n="147" d="100"/>
          <a:sy n="147" d="100"/>
        </p:scale>
        <p:origin x="1480" y="192"/>
      </p:cViewPr>
      <p:guideLst>
        <p:guide orient="horz" pos="235"/>
        <p:guide pos="2880"/>
        <p:guide pos="283"/>
        <p:guide pos="5477"/>
        <p:guide orient="horz" pos="3005"/>
        <p:guide orient="horz" pos="794"/>
        <p:guide orient="horz" pos="27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059654baf8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059654baf8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US" dirty="0"/>
          </a:p>
        </p:txBody>
      </p:sp>
    </p:spTree>
    <p:extLst>
      <p:ext uri="{BB962C8B-B14F-4D97-AF65-F5344CB8AC3E}">
        <p14:creationId xmlns:p14="http://schemas.microsoft.com/office/powerpoint/2010/main" val="2971157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059654baf8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059654baf8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US" dirty="0"/>
          </a:p>
        </p:txBody>
      </p:sp>
    </p:spTree>
    <p:extLst>
      <p:ext uri="{BB962C8B-B14F-4D97-AF65-F5344CB8AC3E}">
        <p14:creationId xmlns:p14="http://schemas.microsoft.com/office/powerpoint/2010/main" val="188279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059654baf8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059654baf8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US" dirty="0"/>
          </a:p>
        </p:txBody>
      </p:sp>
    </p:spTree>
    <p:extLst>
      <p:ext uri="{BB962C8B-B14F-4D97-AF65-F5344CB8AC3E}">
        <p14:creationId xmlns:p14="http://schemas.microsoft.com/office/powerpoint/2010/main" val="25052880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059654baf8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059654baf8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US" dirty="0"/>
          </a:p>
        </p:txBody>
      </p:sp>
    </p:spTree>
    <p:extLst>
      <p:ext uri="{BB962C8B-B14F-4D97-AF65-F5344CB8AC3E}">
        <p14:creationId xmlns:p14="http://schemas.microsoft.com/office/powerpoint/2010/main" val="1793129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59654baf8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59654baf8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172157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059654baf8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059654baf8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059654baf8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059654baf8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US" dirty="0"/>
          </a:p>
        </p:txBody>
      </p:sp>
    </p:spTree>
    <p:extLst>
      <p:ext uri="{BB962C8B-B14F-4D97-AF65-F5344CB8AC3E}">
        <p14:creationId xmlns:p14="http://schemas.microsoft.com/office/powerpoint/2010/main" val="4008398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059654baf8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059654baf8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US" dirty="0"/>
          </a:p>
        </p:txBody>
      </p:sp>
    </p:spTree>
    <p:extLst>
      <p:ext uri="{BB962C8B-B14F-4D97-AF65-F5344CB8AC3E}">
        <p14:creationId xmlns:p14="http://schemas.microsoft.com/office/powerpoint/2010/main" val="1563024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059654baf8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059654baf8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US" dirty="0"/>
          </a:p>
        </p:txBody>
      </p:sp>
    </p:spTree>
    <p:extLst>
      <p:ext uri="{BB962C8B-B14F-4D97-AF65-F5344CB8AC3E}">
        <p14:creationId xmlns:p14="http://schemas.microsoft.com/office/powerpoint/2010/main" val="3428383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59654baf8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59654baf8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15529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059654baf8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059654baf8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br>
              <a:rPr lang="en-US" dirty="0"/>
            </a:br>
            <a:endParaRPr lang="en-US" sz="1100" b="0" i="0" u="none" strike="noStrike" cap="none" dirty="0">
              <a:solidFill>
                <a:srgbClr val="000000"/>
              </a:solidFill>
              <a:effectLst/>
              <a:latin typeface="Arial"/>
              <a:ea typeface="Arial"/>
              <a:cs typeface="Arial"/>
              <a:sym typeface="Arial"/>
            </a:endParaRPr>
          </a:p>
          <a:p>
            <a:endParaRPr lang="en-US" dirty="0"/>
          </a:p>
        </p:txBody>
      </p:sp>
    </p:spTree>
    <p:extLst>
      <p:ext uri="{BB962C8B-B14F-4D97-AF65-F5344CB8AC3E}">
        <p14:creationId xmlns:p14="http://schemas.microsoft.com/office/powerpoint/2010/main" val="2141387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059654baf8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059654baf8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US" dirty="0"/>
          </a:p>
        </p:txBody>
      </p:sp>
    </p:spTree>
    <p:extLst>
      <p:ext uri="{BB962C8B-B14F-4D97-AF65-F5344CB8AC3E}">
        <p14:creationId xmlns:p14="http://schemas.microsoft.com/office/powerpoint/2010/main" val="1339041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059654baf8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059654baf8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US" dirty="0"/>
          </a:p>
        </p:txBody>
      </p:sp>
    </p:spTree>
    <p:extLst>
      <p:ext uri="{BB962C8B-B14F-4D97-AF65-F5344CB8AC3E}">
        <p14:creationId xmlns:p14="http://schemas.microsoft.com/office/powerpoint/2010/main" val="1369238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059654baf8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059654baf8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US" dirty="0"/>
          </a:p>
        </p:txBody>
      </p:sp>
    </p:spTree>
    <p:extLst>
      <p:ext uri="{BB962C8B-B14F-4D97-AF65-F5344CB8AC3E}">
        <p14:creationId xmlns:p14="http://schemas.microsoft.com/office/powerpoint/2010/main" val="4106745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01930" y="2040390"/>
            <a:ext cx="6202880" cy="672414"/>
          </a:xfrm>
          <a:noFill/>
        </p:spPr>
        <p:txBody>
          <a:bodyPr lIns="91440" tIns="91440" rIns="91440" bIns="91440">
            <a:noAutofit/>
          </a:bodyPr>
          <a:lstStyle>
            <a:lvl1pPr marL="0" indent="0">
              <a:spcBef>
                <a:spcPts val="0"/>
              </a:spcBef>
              <a:buNone/>
              <a:defRPr sz="205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01929" y="1233493"/>
            <a:ext cx="6202880" cy="806897"/>
          </a:xfrm>
          <a:noFill/>
        </p:spPr>
        <p:txBody>
          <a:bodyPr lIns="91440" tIns="91440" rIns="91440" bIns="91440" anchor="t" anchorCtr="0"/>
          <a:lstStyle>
            <a:lvl1pPr>
              <a:defRPr sz="4412" spc="-59"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257955" y="4532957"/>
            <a:ext cx="1210174" cy="259272"/>
          </a:xfrm>
          <a:prstGeom prst="rect">
            <a:avLst/>
          </a:prstGeom>
        </p:spPr>
      </p:pic>
      <p:grpSp>
        <p:nvGrpSpPr>
          <p:cNvPr id="49" name="Group 48"/>
          <p:cNvGrpSpPr/>
          <p:nvPr userDrawn="1"/>
        </p:nvGrpSpPr>
        <p:grpSpPr>
          <a:xfrm>
            <a:off x="6807054" y="1246534"/>
            <a:ext cx="2062820" cy="2650432"/>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2574114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6476903" y="0"/>
            <a:ext cx="2667097" cy="51435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01930" y="2040390"/>
            <a:ext cx="6202880" cy="672414"/>
          </a:xfrm>
          <a:noFill/>
        </p:spPr>
        <p:txBody>
          <a:bodyPr lIns="91440" tIns="91440" rIns="91440" bIns="91440">
            <a:noAutofit/>
          </a:bodyPr>
          <a:lstStyle>
            <a:lvl1pPr marL="0" indent="0">
              <a:spcBef>
                <a:spcPts val="0"/>
              </a:spcBef>
              <a:buNone/>
              <a:defRPr sz="205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01929" y="1233493"/>
            <a:ext cx="6202880" cy="806897"/>
          </a:xfrm>
          <a:noFill/>
        </p:spPr>
        <p:txBody>
          <a:bodyPr lIns="91440" tIns="91440" rIns="91440" bIns="91440" anchor="t" anchorCtr="0"/>
          <a:lstStyle>
            <a:lvl1pPr>
              <a:defRPr sz="4412" spc="-59"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257955" y="4532957"/>
            <a:ext cx="1210174" cy="259272"/>
          </a:xfrm>
          <a:prstGeom prst="rect">
            <a:avLst/>
          </a:prstGeom>
        </p:spPr>
      </p:pic>
      <p:grpSp>
        <p:nvGrpSpPr>
          <p:cNvPr id="49" name="Group 48"/>
          <p:cNvGrpSpPr/>
          <p:nvPr userDrawn="1"/>
        </p:nvGrpSpPr>
        <p:grpSpPr>
          <a:xfrm>
            <a:off x="6807054" y="1246534"/>
            <a:ext cx="2062820" cy="2650432"/>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9003785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7955" y="4517894"/>
            <a:ext cx="1679023" cy="274335"/>
          </a:xfrm>
          <a:prstGeom prst="rect">
            <a:avLst/>
          </a:prstGeom>
        </p:spPr>
      </p:pic>
      <p:sp>
        <p:nvSpPr>
          <p:cNvPr id="2" name="Rectangle 1"/>
          <p:cNvSpPr/>
          <p:nvPr userDrawn="1"/>
        </p:nvSpPr>
        <p:spPr bwMode="auto">
          <a:xfrm>
            <a:off x="6476903" y="0"/>
            <a:ext cx="2667097" cy="51435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01930" y="2040390"/>
            <a:ext cx="6202880" cy="672414"/>
          </a:xfrm>
          <a:noFill/>
        </p:spPr>
        <p:txBody>
          <a:bodyPr lIns="91440" tIns="91440" rIns="91440" bIns="91440">
            <a:noAutofit/>
          </a:bodyPr>
          <a:lstStyle>
            <a:lvl1pPr marL="0" indent="0">
              <a:spcBef>
                <a:spcPts val="0"/>
              </a:spcBef>
              <a:buNone/>
              <a:defRPr sz="2059"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01929" y="1233493"/>
            <a:ext cx="6202880" cy="806897"/>
          </a:xfrm>
          <a:noFill/>
        </p:spPr>
        <p:txBody>
          <a:bodyPr lIns="91440" tIns="91440" rIns="91440" bIns="91440" anchor="t" anchorCtr="0"/>
          <a:lstStyle>
            <a:lvl1pPr>
              <a:defRPr sz="4412" spc="-59" baseline="0">
                <a:solidFill>
                  <a:schemeClr val="bg1"/>
                </a:solidFill>
              </a:defRPr>
            </a:lvl1pPr>
          </a:lstStyle>
          <a:p>
            <a:r>
              <a:rPr lang="en-US" dirty="0"/>
              <a:t>Presentation title</a:t>
            </a:r>
          </a:p>
        </p:txBody>
      </p:sp>
      <p:grpSp>
        <p:nvGrpSpPr>
          <p:cNvPr id="49" name="Group 48"/>
          <p:cNvGrpSpPr/>
          <p:nvPr userDrawn="1"/>
        </p:nvGrpSpPr>
        <p:grpSpPr>
          <a:xfrm>
            <a:off x="6807054" y="1246534"/>
            <a:ext cx="2062820" cy="2650432"/>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438108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3458027" y="4336603"/>
            <a:ext cx="5292107" cy="806897"/>
          </a:xfrm>
          <a:prstGeom prst="rect">
            <a:avLst/>
          </a:prstGeom>
        </p:spPr>
      </p:pic>
    </p:spTree>
    <p:extLst>
      <p:ext uri="{BB962C8B-B14F-4D97-AF65-F5344CB8AC3E}">
        <p14:creationId xmlns:p14="http://schemas.microsoft.com/office/powerpoint/2010/main" val="161485786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268928" y="1008621"/>
            <a:ext cx="8605678" cy="1502810"/>
          </a:xfrm>
        </p:spPr>
        <p:txBody>
          <a:bodyPr>
            <a:spAutoFit/>
          </a:bodyPr>
          <a:lstStyle>
            <a:lvl1pPr marL="0" indent="0">
              <a:spcBef>
                <a:spcPts val="441"/>
              </a:spcBef>
              <a:buNone/>
              <a:defRPr sz="2059" spc="-22" baseline="0">
                <a:solidFill>
                  <a:srgbClr val="0072C6"/>
                </a:solidFill>
                <a:latin typeface="+mj-lt"/>
              </a:defRPr>
            </a:lvl1pPr>
            <a:lvl2pPr marL="0" indent="0">
              <a:spcBef>
                <a:spcPts val="441"/>
              </a:spcBef>
              <a:buFontTx/>
              <a:buNone/>
              <a:defRPr sz="1471"/>
            </a:lvl2pPr>
            <a:lvl3pPr marL="168090" indent="0">
              <a:spcBef>
                <a:spcPts val="441"/>
              </a:spcBef>
              <a:buNone/>
              <a:defRPr/>
            </a:lvl3pPr>
            <a:lvl4pPr marL="336179" indent="0">
              <a:spcBef>
                <a:spcPts val="441"/>
              </a:spcBef>
              <a:buNone/>
              <a:defRPr/>
            </a:lvl4pPr>
            <a:lvl5pPr marL="504269" indent="0">
              <a:spcBef>
                <a:spcPts val="441"/>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9632044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68928" y="1008621"/>
            <a:ext cx="8605678" cy="1502810"/>
          </a:xfrm>
        </p:spPr>
        <p:txBody>
          <a:bodyPr>
            <a:spAutoFit/>
          </a:bodyPr>
          <a:lstStyle>
            <a:lvl1pPr marL="0" indent="0">
              <a:spcBef>
                <a:spcPts val="441"/>
              </a:spcBef>
              <a:buNone/>
              <a:defRPr sz="2059" spc="-22" baseline="0">
                <a:solidFill>
                  <a:srgbClr val="0072C6"/>
                </a:solidFill>
                <a:latin typeface="+mj-lt"/>
              </a:defRPr>
            </a:lvl1pPr>
            <a:lvl2pPr marL="168090" indent="-168090">
              <a:spcBef>
                <a:spcPts val="441"/>
              </a:spcBef>
              <a:buFont typeface="Arial" charset="0"/>
              <a:buChar char="•"/>
              <a:defRPr sz="1471"/>
            </a:lvl2pPr>
            <a:lvl3pPr marL="336179" indent="-168090">
              <a:spcBef>
                <a:spcPts val="441"/>
              </a:spcBef>
              <a:buFont typeface="Arial" charset="0"/>
              <a:buChar char="•"/>
              <a:defRPr/>
            </a:lvl3pPr>
            <a:lvl4pPr marL="504269" indent="-168090">
              <a:spcBef>
                <a:spcPts val="441"/>
              </a:spcBef>
              <a:buFont typeface="Arial" charset="0"/>
              <a:buChar char="•"/>
              <a:defRPr/>
            </a:lvl4pPr>
            <a:lvl5pPr marL="672358" indent="-168090">
              <a:spcBef>
                <a:spcPts val="441"/>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198345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8928" y="941380"/>
            <a:ext cx="8605678" cy="1408399"/>
          </a:xfrm>
        </p:spPr>
        <p:txBody>
          <a:bodyPr>
            <a:spAutoFit/>
          </a:bodyPr>
          <a:lstStyle>
            <a:lvl1pPr>
              <a:spcBef>
                <a:spcPts val="441"/>
              </a:spcBef>
              <a:defRPr sz="1471"/>
            </a:lvl1pPr>
            <a:lvl2pPr>
              <a:spcBef>
                <a:spcPts val="441"/>
              </a:spcBef>
              <a:defRPr sz="1471"/>
            </a:lvl2pPr>
            <a:lvl3pPr>
              <a:spcBef>
                <a:spcPts val="441"/>
              </a:spcBef>
              <a:defRPr sz="1471"/>
            </a:lvl3pPr>
            <a:lvl4pPr>
              <a:spcBef>
                <a:spcPts val="441"/>
              </a:spcBef>
              <a:defRPr sz="1471"/>
            </a:lvl4pPr>
            <a:lvl5pPr>
              <a:spcBef>
                <a:spcPts val="441"/>
              </a:spcBef>
              <a:defRPr sz="147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55093661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68927" y="1008621"/>
            <a:ext cx="4168375" cy="1502810"/>
          </a:xfrm>
        </p:spPr>
        <p:txBody>
          <a:bodyPr wrap="square">
            <a:spAutoFit/>
          </a:bodyPr>
          <a:lstStyle>
            <a:lvl1pPr marL="0" indent="0">
              <a:spcBef>
                <a:spcPts val="441"/>
              </a:spcBef>
              <a:buClr>
                <a:schemeClr val="tx1"/>
              </a:buClr>
              <a:buFont typeface="Wingdings" pitchFamily="2" charset="2"/>
              <a:buNone/>
              <a:defRPr sz="2059" spc="-22" baseline="0">
                <a:solidFill>
                  <a:srgbClr val="0072C6"/>
                </a:solidFill>
                <a:latin typeface="+mj-lt"/>
              </a:defRPr>
            </a:lvl1pPr>
            <a:lvl2pPr marL="0" indent="0">
              <a:spcBef>
                <a:spcPts val="441"/>
              </a:spcBef>
              <a:buNone/>
              <a:defRPr sz="1471"/>
            </a:lvl2pPr>
            <a:lvl3pPr marL="170424" indent="0">
              <a:spcBef>
                <a:spcPts val="441"/>
              </a:spcBef>
              <a:buNone/>
              <a:tabLst/>
              <a:defRPr sz="1471"/>
            </a:lvl3pPr>
            <a:lvl4pPr marL="338514" indent="0">
              <a:spcBef>
                <a:spcPts val="441"/>
              </a:spcBef>
              <a:buNone/>
              <a:defRPr/>
            </a:lvl4pPr>
            <a:lvl5pPr marL="504269" indent="0">
              <a:spcBef>
                <a:spcPts val="441"/>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706230" y="1008621"/>
            <a:ext cx="4168375" cy="1502810"/>
          </a:xfrm>
        </p:spPr>
        <p:txBody>
          <a:bodyPr wrap="square">
            <a:spAutoFit/>
          </a:bodyPr>
          <a:lstStyle>
            <a:lvl1pPr marL="0" indent="0">
              <a:spcBef>
                <a:spcPts val="441"/>
              </a:spcBef>
              <a:buClr>
                <a:schemeClr val="tx1"/>
              </a:buClr>
              <a:buFont typeface="Wingdings" pitchFamily="2" charset="2"/>
              <a:buNone/>
              <a:defRPr sz="2059" spc="-22" baseline="0">
                <a:solidFill>
                  <a:srgbClr val="0072C6"/>
                </a:solidFill>
                <a:latin typeface="+mj-lt"/>
              </a:defRPr>
            </a:lvl1pPr>
            <a:lvl2pPr marL="0" indent="0">
              <a:spcBef>
                <a:spcPts val="441"/>
              </a:spcBef>
              <a:buNone/>
              <a:defRPr sz="1471"/>
            </a:lvl2pPr>
            <a:lvl3pPr marL="170424" indent="0">
              <a:spcBef>
                <a:spcPts val="441"/>
              </a:spcBef>
              <a:buNone/>
              <a:tabLst/>
              <a:defRPr sz="1471"/>
            </a:lvl3pPr>
            <a:lvl4pPr marL="338514" indent="0">
              <a:spcBef>
                <a:spcPts val="441"/>
              </a:spcBef>
              <a:buNone/>
              <a:defRPr/>
            </a:lvl4pPr>
            <a:lvl5pPr marL="504269" indent="0">
              <a:spcBef>
                <a:spcPts val="441"/>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1516485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68928" y="1008621"/>
            <a:ext cx="4168375" cy="1502810"/>
          </a:xfrm>
        </p:spPr>
        <p:txBody>
          <a:bodyPr wrap="square">
            <a:spAutoFit/>
          </a:bodyPr>
          <a:lstStyle>
            <a:lvl1pPr marL="0" indent="0">
              <a:spcBef>
                <a:spcPts val="441"/>
              </a:spcBef>
              <a:buClr>
                <a:schemeClr val="tx2"/>
              </a:buClr>
              <a:buFont typeface="Arial" pitchFamily="34" charset="0"/>
              <a:buNone/>
              <a:defRPr sz="2059" spc="-22" baseline="0">
                <a:solidFill>
                  <a:srgbClr val="0072C6"/>
                </a:solidFill>
                <a:latin typeface="+mj-lt"/>
              </a:defRPr>
            </a:lvl1pPr>
            <a:lvl2pPr marL="168090" indent="-168090">
              <a:spcBef>
                <a:spcPts val="441"/>
              </a:spcBef>
              <a:defRPr sz="1471"/>
            </a:lvl2pPr>
            <a:lvl3pPr marL="336179" indent="-168090">
              <a:spcBef>
                <a:spcPts val="441"/>
              </a:spcBef>
              <a:tabLst/>
              <a:defRPr sz="1471"/>
            </a:lvl3pPr>
            <a:lvl4pPr marL="504269" indent="-168090">
              <a:spcBef>
                <a:spcPts val="441"/>
              </a:spcBef>
              <a:defRPr sz="1471"/>
            </a:lvl4pPr>
            <a:lvl5pPr marL="672358" indent="-168090">
              <a:spcBef>
                <a:spcPts val="441"/>
              </a:spcBef>
              <a:tabLst/>
              <a:defRPr sz="147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706230" y="1008621"/>
            <a:ext cx="4168375" cy="1502810"/>
          </a:xfrm>
        </p:spPr>
        <p:txBody>
          <a:bodyPr wrap="square">
            <a:spAutoFit/>
          </a:bodyPr>
          <a:lstStyle>
            <a:lvl1pPr marL="0" indent="0">
              <a:spcBef>
                <a:spcPts val="441"/>
              </a:spcBef>
              <a:buClr>
                <a:schemeClr val="tx2"/>
              </a:buClr>
              <a:buFont typeface="Arial" pitchFamily="34" charset="0"/>
              <a:buNone/>
              <a:defRPr sz="2059" spc="-22" baseline="0">
                <a:solidFill>
                  <a:srgbClr val="0072C6"/>
                </a:solidFill>
                <a:latin typeface="+mj-lt"/>
              </a:defRPr>
            </a:lvl1pPr>
            <a:lvl2pPr marL="168090" indent="-168090">
              <a:spcBef>
                <a:spcPts val="441"/>
              </a:spcBef>
              <a:defRPr sz="1471"/>
            </a:lvl2pPr>
            <a:lvl3pPr marL="336179" indent="-168090">
              <a:spcBef>
                <a:spcPts val="441"/>
              </a:spcBef>
              <a:tabLst/>
              <a:defRPr sz="1471"/>
            </a:lvl3pPr>
            <a:lvl4pPr marL="504269" indent="-168090">
              <a:spcBef>
                <a:spcPts val="441"/>
              </a:spcBef>
              <a:defRPr sz="1471"/>
            </a:lvl4pPr>
            <a:lvl5pPr marL="672358" indent="-168090">
              <a:spcBef>
                <a:spcPts val="441"/>
              </a:spcBef>
              <a:tabLst/>
              <a:defRPr sz="147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5500745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036030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268928" y="268965"/>
            <a:ext cx="8605678" cy="605173"/>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268928" y="874138"/>
            <a:ext cx="8605678" cy="605173"/>
          </a:xfrm>
        </p:spPr>
        <p:txBody>
          <a:bodyPr/>
          <a:lstStyle>
            <a:lvl1pPr marL="0" indent="0">
              <a:buNone/>
              <a:defRPr sz="2059" spc="-22"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1132459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3428825" y="1882759"/>
            <a:ext cx="1546333" cy="1546552"/>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1882492" y="1882759"/>
            <a:ext cx="1546333" cy="1546552"/>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336159" y="1882759"/>
            <a:ext cx="1546333" cy="1546552"/>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268928" y="268965"/>
            <a:ext cx="8605678" cy="605173"/>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268928" y="874138"/>
            <a:ext cx="8605678" cy="605173"/>
          </a:xfrm>
        </p:spPr>
        <p:txBody>
          <a:bodyPr/>
          <a:lstStyle>
            <a:lvl1pPr marL="0" indent="0">
              <a:buNone/>
              <a:defRPr sz="2059" spc="-22"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4975158" y="1882759"/>
            <a:ext cx="1546333" cy="1546552"/>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2324001" y="3714620"/>
            <a:ext cx="6564444" cy="1428880"/>
          </a:xfrm>
          <a:prstGeom prst="rect">
            <a:avLst/>
          </a:prstGeom>
        </p:spPr>
      </p:pic>
    </p:spTree>
    <p:extLst>
      <p:ext uri="{BB962C8B-B14F-4D97-AF65-F5344CB8AC3E}">
        <p14:creationId xmlns:p14="http://schemas.microsoft.com/office/powerpoint/2010/main" val="369473378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268927" y="268965"/>
            <a:ext cx="4033912" cy="1143104"/>
          </a:xfrm>
        </p:spPr>
        <p:txBody>
          <a:bodyPr/>
          <a:lstStyle/>
          <a:p>
            <a:r>
              <a:rPr lang="en-US" dirty="0"/>
              <a:t>Click to edit Master title style</a:t>
            </a:r>
          </a:p>
        </p:txBody>
      </p:sp>
      <p:sp>
        <p:nvSpPr>
          <p:cNvPr id="4" name="Picture Placeholder 3"/>
          <p:cNvSpPr>
            <a:spLocks noGrp="1"/>
          </p:cNvSpPr>
          <p:nvPr>
            <p:ph type="pic" sz="quarter" idx="10"/>
          </p:nvPr>
        </p:nvSpPr>
        <p:spPr>
          <a:xfrm>
            <a:off x="4571766" y="0"/>
            <a:ext cx="4571767" cy="5143967"/>
          </a:xfrm>
        </p:spPr>
        <p:txBody>
          <a:bodyPr/>
          <a:lstStyle/>
          <a:p>
            <a:endParaRPr lang="en-US"/>
          </a:p>
        </p:txBody>
      </p:sp>
      <p:sp>
        <p:nvSpPr>
          <p:cNvPr id="6" name="Text Placeholder 5"/>
          <p:cNvSpPr>
            <a:spLocks noGrp="1"/>
          </p:cNvSpPr>
          <p:nvPr>
            <p:ph type="body" sz="quarter" idx="11"/>
          </p:nvPr>
        </p:nvSpPr>
        <p:spPr>
          <a:xfrm>
            <a:off x="268927" y="1546552"/>
            <a:ext cx="4033912" cy="1408399"/>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573079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4840694" y="268965"/>
            <a:ext cx="4033912" cy="1143104"/>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4571767" cy="5143967"/>
          </a:xfrm>
        </p:spPr>
        <p:txBody>
          <a:bodyPr/>
          <a:lstStyle/>
          <a:p>
            <a:endParaRPr lang="en-US"/>
          </a:p>
        </p:txBody>
      </p:sp>
      <p:sp>
        <p:nvSpPr>
          <p:cNvPr id="6" name="Text Placeholder 5"/>
          <p:cNvSpPr>
            <a:spLocks noGrp="1"/>
          </p:cNvSpPr>
          <p:nvPr>
            <p:ph type="body" sz="quarter" idx="11"/>
          </p:nvPr>
        </p:nvSpPr>
        <p:spPr>
          <a:xfrm>
            <a:off x="4840694" y="1546552"/>
            <a:ext cx="4033912" cy="1408399"/>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448415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9143533" cy="5143967"/>
          </a:xfrm>
          <a:prstGeom prst="rect">
            <a:avLst/>
          </a:prstGeom>
        </p:spPr>
      </p:pic>
      <p:sp>
        <p:nvSpPr>
          <p:cNvPr id="2" name="Title 1"/>
          <p:cNvSpPr>
            <a:spLocks noGrp="1"/>
          </p:cNvSpPr>
          <p:nvPr>
            <p:ph type="title"/>
          </p:nvPr>
        </p:nvSpPr>
        <p:spPr>
          <a:xfrm>
            <a:off x="268928" y="537931"/>
            <a:ext cx="5714708" cy="501548"/>
          </a:xfrm>
        </p:spPr>
        <p:txBody>
          <a:bodyPr>
            <a:spAutoFit/>
          </a:bodyPr>
          <a:lstStyle>
            <a:lvl1pPr>
              <a:lnSpc>
                <a:spcPct val="100000"/>
              </a:lnSpc>
              <a:defRPr sz="2059" spc="-22"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3303559" y="2571983"/>
            <a:ext cx="5401199" cy="2577587"/>
          </a:xfrm>
          <a:prstGeom prst="rect">
            <a:avLst/>
          </a:prstGeom>
        </p:spPr>
      </p:pic>
    </p:spTree>
    <p:extLst>
      <p:ext uri="{BB962C8B-B14F-4D97-AF65-F5344CB8AC3E}">
        <p14:creationId xmlns:p14="http://schemas.microsoft.com/office/powerpoint/2010/main" val="140038176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9143533" cy="5143967"/>
          </a:xfrm>
          <a:prstGeom prst="rect">
            <a:avLst/>
          </a:prstGeom>
        </p:spPr>
      </p:pic>
      <p:sp>
        <p:nvSpPr>
          <p:cNvPr id="2" name="Title 1"/>
          <p:cNvSpPr>
            <a:spLocks noGrp="1"/>
          </p:cNvSpPr>
          <p:nvPr>
            <p:ph type="title"/>
          </p:nvPr>
        </p:nvSpPr>
        <p:spPr>
          <a:xfrm>
            <a:off x="3159898" y="537931"/>
            <a:ext cx="5714708" cy="501548"/>
          </a:xfrm>
        </p:spPr>
        <p:txBody>
          <a:bodyPr>
            <a:spAutoFit/>
          </a:bodyPr>
          <a:lstStyle>
            <a:lvl1pPr algn="r">
              <a:lnSpc>
                <a:spcPct val="100000"/>
              </a:lnSpc>
              <a:defRPr sz="2059" spc="-22"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482061" y="2403646"/>
            <a:ext cx="5487729" cy="2241380"/>
          </a:xfrm>
          <a:prstGeom prst="rect">
            <a:avLst/>
          </a:prstGeom>
        </p:spPr>
      </p:pic>
    </p:spTree>
    <p:extLst>
      <p:ext uri="{BB962C8B-B14F-4D97-AF65-F5344CB8AC3E}">
        <p14:creationId xmlns:p14="http://schemas.microsoft.com/office/powerpoint/2010/main" val="3412484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27" y="806897"/>
            <a:ext cx="5378549" cy="917880"/>
          </a:xfrm>
          <a:noFill/>
        </p:spPr>
        <p:txBody>
          <a:bodyPr tIns="91440" bIns="91440" anchor="t" anchorCtr="0">
            <a:spAutoFit/>
          </a:bodyPr>
          <a:lstStyle>
            <a:lvl1pPr>
              <a:defRPr sz="5294" spc="-5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0069187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889767"/>
            <a:ext cx="7394337" cy="917880"/>
          </a:xfrm>
          <a:noFill/>
        </p:spPr>
        <p:txBody>
          <a:bodyPr tIns="91440" bIns="91440" anchor="t" anchorCtr="0">
            <a:spAutoFit/>
          </a:bodyPr>
          <a:lstStyle>
            <a:lvl1pPr>
              <a:defRPr sz="5294" spc="-74"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01930" y="2907957"/>
            <a:ext cx="7395505" cy="662104"/>
          </a:xfrm>
          <a:noFill/>
        </p:spPr>
        <p:txBody>
          <a:bodyPr lIns="182880" tIns="146304" rIns="182880" bIns="146304">
            <a:spAutoFit/>
          </a:bodyPr>
          <a:lstStyle>
            <a:lvl1pPr marL="0" indent="0">
              <a:spcBef>
                <a:spcPts val="0"/>
              </a:spcBef>
              <a:buNone/>
              <a:defRPr sz="2647"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13781842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889767"/>
            <a:ext cx="7394337" cy="917880"/>
          </a:xfrm>
          <a:noFill/>
        </p:spPr>
        <p:txBody>
          <a:bodyPr tIns="91440" bIns="91440" anchor="t" anchorCtr="0">
            <a:spAutoFit/>
          </a:bodyPr>
          <a:lstStyle>
            <a:lvl1pPr>
              <a:defRPr lang="en-US" sz="5294" b="0" kern="1200" cap="none" spc="-74"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4828985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566552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65444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268928" y="1008621"/>
            <a:ext cx="8605678" cy="1530547"/>
          </a:xfrm>
        </p:spPr>
        <p:txBody>
          <a:bodyPr>
            <a:spAutoFit/>
          </a:bodyPr>
          <a:lstStyle>
            <a:lvl1pPr marL="0" indent="0">
              <a:spcBef>
                <a:spcPts val="441"/>
              </a:spcBef>
              <a:buNone/>
              <a:defRPr sz="2353">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168090" indent="0">
              <a:spcBef>
                <a:spcPts val="441"/>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336179" indent="0">
              <a:spcBef>
                <a:spcPts val="441"/>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04269" indent="0">
              <a:spcBef>
                <a:spcPts val="441"/>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672358" indent="0">
              <a:spcBef>
                <a:spcPts val="441"/>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54762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57955" y="4084682"/>
            <a:ext cx="8605678" cy="701317"/>
          </a:xfrm>
          <a:prstGeom prst="rect">
            <a:avLst/>
          </a:prstGeom>
          <a:noFill/>
          <a:ln w="12700">
            <a:noFill/>
            <a:miter lim="800000"/>
            <a:headEnd type="none" w="sm" len="sm"/>
            <a:tailEnd type="none" w="sm" len="sm"/>
          </a:ln>
          <a:effectLst/>
        </p:spPr>
        <p:txBody>
          <a:bodyPr vert="horz" wrap="square" lIns="67232" tIns="67232" rIns="67232" bIns="67232" numCol="1" anchor="t" anchorCtr="0" compatLnSpc="1">
            <a:prstTxWarp prst="textNoShape">
              <a:avLst/>
            </a:prstTxWarp>
            <a:spAutoFit/>
          </a:bodyPr>
          <a:lstStyle/>
          <a:p>
            <a:pPr defTabSz="685513" eaLnBrk="0" hangingPunct="0"/>
            <a:r>
              <a:rPr lang="en-US" sz="735"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685513" eaLnBrk="0" hangingPunct="0"/>
            <a:r>
              <a:rPr lang="en-US" sz="735"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337652" y="2312740"/>
            <a:ext cx="2417896" cy="518021"/>
          </a:xfrm>
          <a:prstGeom prst="rect">
            <a:avLst/>
          </a:prstGeom>
        </p:spPr>
      </p:pic>
    </p:spTree>
    <p:extLst>
      <p:ext uri="{BB962C8B-B14F-4D97-AF65-F5344CB8AC3E}">
        <p14:creationId xmlns:p14="http://schemas.microsoft.com/office/powerpoint/2010/main" val="27285241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8928" y="1008621"/>
            <a:ext cx="8605678" cy="1408399"/>
          </a:xfrm>
          <a:prstGeom prst="rect">
            <a:avLst/>
          </a:prstGeom>
        </p:spPr>
        <p:txBody>
          <a:bodyPr>
            <a:spAutoFit/>
          </a:bodyPr>
          <a:lstStyle>
            <a:lvl1pPr marL="168090" indent="-168090">
              <a:spcBef>
                <a:spcPts val="441"/>
              </a:spcBef>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336179" indent="-168090">
              <a:spcBef>
                <a:spcPts val="441"/>
              </a:spcBef>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504269" indent="-168090">
              <a:spcBef>
                <a:spcPts val="441"/>
              </a:spcBef>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672358" indent="-168090">
              <a:spcBef>
                <a:spcPts val="441"/>
              </a:spcBef>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840448" indent="-168090">
              <a:spcBef>
                <a:spcPts val="441"/>
              </a:spcBef>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4606036"/>
            <a:ext cx="9144001" cy="537931"/>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2353"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7887517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32.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tags" Target="../tags/tag4.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16.xml"/><Relationship Id="rId61" Type="http://schemas.openxmlformats.org/officeDocument/2006/relationships/tags" Target="../tags/tag36.xml"/><Relationship Id="rId19" Type="http://schemas.openxmlformats.org/officeDocument/2006/relationships/slideLayout" Target="../slideLayouts/slideLayout3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19.xml"/><Relationship Id="rId51" Type="http://schemas.openxmlformats.org/officeDocument/2006/relationships/tags" Target="../tags/tag26.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heme" Target="../theme/theme2.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31.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21.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pt-B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68966"/>
            <a:ext cx="8605678" cy="672414"/>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268928" y="941380"/>
            <a:ext cx="8605678" cy="1344828"/>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236261" y="547"/>
            <a:ext cx="403391" cy="403448"/>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833576" y="547"/>
            <a:ext cx="403391" cy="403448"/>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424158" y="547"/>
            <a:ext cx="403391" cy="403448"/>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513651" eaLnBrk="1" fontAlgn="base" latinLnBrk="0" hangingPunct="1">
              <a:lnSpc>
                <a:spcPct val="90000"/>
              </a:lnSpc>
              <a:spcBef>
                <a:spcPct val="0"/>
              </a:spcBef>
              <a:spcAft>
                <a:spcPct val="0"/>
              </a:spcAft>
              <a:buClrTx/>
              <a:buSzTx/>
              <a:buFontTx/>
              <a:buNone/>
              <a:tabLst/>
              <a:defRPr/>
            </a:pPr>
            <a:endPar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236180" y="811818"/>
            <a:ext cx="403391" cy="403448"/>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833664" y="811818"/>
            <a:ext cx="403391" cy="403448"/>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424145" y="811818"/>
            <a:ext cx="403391" cy="403448"/>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228728" y="1628170"/>
            <a:ext cx="410597" cy="403448"/>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825133" y="1628170"/>
            <a:ext cx="407465" cy="403448"/>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416692" y="1628170"/>
            <a:ext cx="403391" cy="403448"/>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244173" y="2434034"/>
            <a:ext cx="417600" cy="403448"/>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834654" y="2434034"/>
            <a:ext cx="410578" cy="403448"/>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425133" y="2434034"/>
            <a:ext cx="403391" cy="403448"/>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238102" y="3237831"/>
            <a:ext cx="413143" cy="403448"/>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830997" y="3237831"/>
            <a:ext cx="403391" cy="403448"/>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427516" y="3237831"/>
            <a:ext cx="403391" cy="403448"/>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236180" y="409089"/>
            <a:ext cx="403391" cy="403448"/>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833663" y="409083"/>
            <a:ext cx="409589" cy="403448"/>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424158" y="409089"/>
            <a:ext cx="403391" cy="403448"/>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236363" y="1220354"/>
            <a:ext cx="403391" cy="403448"/>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832990" y="1220354"/>
            <a:ext cx="403391" cy="403448"/>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424158" y="1220354"/>
            <a:ext cx="403391" cy="403448"/>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240258" y="2031618"/>
            <a:ext cx="401285" cy="403448"/>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833401" y="2031618"/>
            <a:ext cx="403810" cy="403448"/>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430273" y="2031618"/>
            <a:ext cx="410407" cy="403448"/>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513651" eaLnBrk="1" fontAlgn="base" latinLnBrk="0" hangingPunct="1">
              <a:lnSpc>
                <a:spcPct val="90000"/>
              </a:lnSpc>
              <a:spcBef>
                <a:spcPct val="0"/>
              </a:spcBef>
              <a:spcAft>
                <a:spcPct val="0"/>
              </a:spcAft>
              <a:buClrTx/>
              <a:buSzTx/>
              <a:buFontTx/>
              <a:buNone/>
              <a:tabLst/>
              <a:defRPr/>
            </a:pPr>
            <a:endParaRPr kumimoji="0" lang="en-US" sz="66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244174" y="2836449"/>
            <a:ext cx="410773" cy="403448"/>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835346" y="2836449"/>
            <a:ext cx="423614" cy="403448"/>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425941" y="2836449"/>
            <a:ext cx="401816" cy="403448"/>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238104" y="3645647"/>
            <a:ext cx="413144" cy="403448"/>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830644" y="3645647"/>
            <a:ext cx="403391" cy="403448"/>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427518" y="3645647"/>
            <a:ext cx="403574" cy="403448"/>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830577" y="4047605"/>
            <a:ext cx="403391" cy="403448"/>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427449" y="4047605"/>
            <a:ext cx="403574" cy="403448"/>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839585" y="4451065"/>
            <a:ext cx="412400" cy="403448"/>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238103" y="4449908"/>
            <a:ext cx="402900" cy="403448"/>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430274" y="4451055"/>
            <a:ext cx="411644" cy="403459"/>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238103" y="4047599"/>
            <a:ext cx="403391" cy="403448"/>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841587" y="4975864"/>
            <a:ext cx="402313" cy="403448"/>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246544" y="4975864"/>
            <a:ext cx="397493" cy="403448"/>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431999" y="4975854"/>
            <a:ext cx="401634" cy="403459"/>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27925333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ransition>
    <p:fade/>
  </p:transition>
  <p:txStyles>
    <p:titleStyle>
      <a:lvl1pPr algn="l" defTabSz="685845" rtl="0" eaLnBrk="1" latinLnBrk="0" hangingPunct="1">
        <a:lnSpc>
          <a:spcPct val="90000"/>
        </a:lnSpc>
        <a:spcBef>
          <a:spcPct val="0"/>
        </a:spcBef>
        <a:buNone/>
        <a:defRPr lang="en-US" sz="3529" b="0" kern="1200" cap="none" spc="-51" baseline="0" dirty="0" smtClean="0">
          <a:ln w="3175">
            <a:noFill/>
          </a:ln>
          <a:solidFill>
            <a:srgbClr val="0072C6"/>
          </a:solidFill>
          <a:effectLst/>
          <a:latin typeface="+mj-lt"/>
          <a:ea typeface="+mn-ea"/>
          <a:cs typeface="Segoe UI" pitchFamily="34" charset="0"/>
        </a:defRPr>
      </a:lvl1pPr>
    </p:titleStyle>
    <p:bodyStyle>
      <a:lvl1pPr marL="168090" marR="0" indent="-168090" algn="l" defTabSz="685845" rtl="0" eaLnBrk="1" fontAlgn="auto" latinLnBrk="0" hangingPunct="1">
        <a:lnSpc>
          <a:spcPct val="90000"/>
        </a:lnSpc>
        <a:spcBef>
          <a:spcPts val="441"/>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1pPr>
      <a:lvl2pPr marL="336179" marR="0" indent="-168090" algn="l" defTabSz="685845" rtl="0" eaLnBrk="1" fontAlgn="auto" latinLnBrk="0" hangingPunct="1">
        <a:lnSpc>
          <a:spcPct val="90000"/>
        </a:lnSpc>
        <a:spcBef>
          <a:spcPts val="441"/>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2pPr>
      <a:lvl3pPr marL="504269" marR="0" indent="-168090" algn="l" defTabSz="685845" rtl="0" eaLnBrk="1" fontAlgn="auto" latinLnBrk="0" hangingPunct="1">
        <a:lnSpc>
          <a:spcPct val="90000"/>
        </a:lnSpc>
        <a:spcBef>
          <a:spcPts val="441"/>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3pPr>
      <a:lvl4pPr marL="672358" marR="0" indent="-168090" algn="l" defTabSz="685845" rtl="0" eaLnBrk="1" fontAlgn="auto" latinLnBrk="0" hangingPunct="1">
        <a:lnSpc>
          <a:spcPct val="90000"/>
        </a:lnSpc>
        <a:spcBef>
          <a:spcPts val="441"/>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840448" marR="0" indent="-168090" algn="l" defTabSz="685845" rtl="0" eaLnBrk="1" fontAlgn="auto" latinLnBrk="0" hangingPunct="1">
        <a:lnSpc>
          <a:spcPct val="90000"/>
        </a:lnSpc>
        <a:spcBef>
          <a:spcPts val="441"/>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hyperlink" Target="https://openweathermap.org/current" TargetMode="Externa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hyperlink" Target="https://openweathermap.org/curren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s://pt.wikipedia.org/wiki/Lista_de_c%C3%B3digos_de_estado_HTTP"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hyperlink" Target="https://openweathermap.org/current" TargetMode="Externa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hyperlink" Target="https://openweathermap.org/current" TargetMode="Externa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p:nvPr/>
        </p:nvSpPr>
        <p:spPr>
          <a:xfrm>
            <a:off x="450000" y="1080000"/>
            <a:ext cx="6582000" cy="240062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dirty="0" err="1">
                <a:solidFill>
                  <a:schemeClr val="lt1"/>
                </a:solidFill>
                <a:latin typeface="Montserrat Black"/>
                <a:ea typeface="Montserrat Black"/>
                <a:cs typeface="Montserrat Black"/>
                <a:sym typeface="Montserrat Black"/>
              </a:rPr>
              <a:t>Módulo</a:t>
            </a:r>
            <a:r>
              <a:rPr lang="en-US" sz="3600" dirty="0">
                <a:solidFill>
                  <a:schemeClr val="lt1"/>
                </a:solidFill>
                <a:latin typeface="Montserrat Black"/>
                <a:ea typeface="Montserrat Black"/>
                <a:cs typeface="Montserrat Black"/>
                <a:sym typeface="Montserrat Black"/>
              </a:rPr>
              <a:t> 1</a:t>
            </a:r>
          </a:p>
          <a:p>
            <a:pPr marL="0" lvl="0" indent="0" algn="l" rtl="0">
              <a:spcBef>
                <a:spcPts val="0"/>
              </a:spcBef>
              <a:spcAft>
                <a:spcPts val="0"/>
              </a:spcAft>
              <a:buNone/>
            </a:pPr>
            <a:r>
              <a:rPr lang="en-US" sz="3600" dirty="0" err="1">
                <a:solidFill>
                  <a:schemeClr val="lt1"/>
                </a:solidFill>
                <a:latin typeface="Montserrat Black"/>
                <a:ea typeface="Montserrat Black"/>
                <a:cs typeface="Montserrat Black"/>
                <a:sym typeface="Montserrat Black"/>
              </a:rPr>
              <a:t>Introdução</a:t>
            </a:r>
            <a:r>
              <a:rPr lang="en-US" sz="3600" dirty="0">
                <a:solidFill>
                  <a:schemeClr val="lt1"/>
                </a:solidFill>
                <a:latin typeface="Montserrat Black"/>
                <a:ea typeface="Montserrat Black"/>
                <a:cs typeface="Montserrat Black"/>
                <a:sym typeface="Montserrat Black"/>
              </a:rPr>
              <a:t> </a:t>
            </a:r>
            <a:r>
              <a:rPr lang="en-US" sz="3600" dirty="0" err="1">
                <a:solidFill>
                  <a:schemeClr val="lt1"/>
                </a:solidFill>
                <a:latin typeface="Montserrat Black"/>
                <a:ea typeface="Montserrat Black"/>
                <a:cs typeface="Montserrat Black"/>
                <a:sym typeface="Montserrat Black"/>
              </a:rPr>
              <a:t>ao</a:t>
            </a:r>
            <a:r>
              <a:rPr lang="en-US" sz="3600" dirty="0">
                <a:solidFill>
                  <a:schemeClr val="lt1"/>
                </a:solidFill>
                <a:latin typeface="Montserrat Black"/>
                <a:ea typeface="Montserrat Black"/>
                <a:cs typeface="Montserrat Black"/>
                <a:sym typeface="Montserrat Black"/>
              </a:rPr>
              <a:t> Python</a:t>
            </a:r>
          </a:p>
          <a:p>
            <a:pPr marL="0" lvl="0" indent="0" algn="l" rtl="0">
              <a:spcBef>
                <a:spcPts val="0"/>
              </a:spcBef>
              <a:spcAft>
                <a:spcPts val="0"/>
              </a:spcAft>
              <a:buNone/>
            </a:pPr>
            <a:endParaRPr lang="en-US" sz="3600" dirty="0">
              <a:solidFill>
                <a:schemeClr val="lt1"/>
              </a:solidFill>
              <a:latin typeface="Montserrat Black"/>
              <a:ea typeface="Montserrat Black"/>
              <a:cs typeface="Montserrat Black"/>
              <a:sym typeface="Montserrat Black"/>
            </a:endParaRPr>
          </a:p>
          <a:p>
            <a:pPr marL="0" lvl="0" indent="0" algn="l" rtl="0">
              <a:spcBef>
                <a:spcPts val="0"/>
              </a:spcBef>
              <a:spcAft>
                <a:spcPts val="0"/>
              </a:spcAft>
              <a:buNone/>
            </a:pPr>
            <a:r>
              <a:rPr lang="en-US" sz="3600" dirty="0">
                <a:solidFill>
                  <a:schemeClr val="lt1"/>
                </a:solidFill>
                <a:latin typeface="Montserrat Black"/>
                <a:ea typeface="Montserrat Black"/>
                <a:cs typeface="Montserrat Black"/>
                <a:sym typeface="Montserrat Black"/>
              </a:rPr>
              <a:t>Aula 7</a:t>
            </a:r>
            <a:endParaRPr sz="3600" dirty="0">
              <a:solidFill>
                <a:schemeClr val="lt1"/>
              </a:solidFill>
              <a:latin typeface="Montserrat Black"/>
              <a:ea typeface="Montserrat Black"/>
              <a:cs typeface="Montserrat Black"/>
              <a:sym typeface="Montserrat Black"/>
            </a:endParaRPr>
          </a:p>
        </p:txBody>
      </p:sp>
      <p:sp>
        <p:nvSpPr>
          <p:cNvPr id="55" name="Google Shape;55;p13"/>
          <p:cNvSpPr txBox="1"/>
          <p:nvPr/>
        </p:nvSpPr>
        <p:spPr>
          <a:xfrm>
            <a:off x="450001" y="4327833"/>
            <a:ext cx="6581999"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2000" b="1" dirty="0" err="1">
                <a:solidFill>
                  <a:srgbClr val="FF609A"/>
                </a:solidFill>
                <a:latin typeface="Montserrat"/>
                <a:ea typeface="Montserrat"/>
                <a:cs typeface="Montserrat"/>
                <a:sym typeface="Montserrat"/>
              </a:rPr>
              <a:t>ConstruDelas</a:t>
            </a:r>
            <a:r>
              <a:rPr lang="pt-BR" sz="2000" b="1" dirty="0">
                <a:solidFill>
                  <a:srgbClr val="FF609A"/>
                </a:solidFill>
                <a:latin typeface="Montserrat"/>
                <a:ea typeface="Montserrat"/>
                <a:cs typeface="Montserrat"/>
                <a:sym typeface="Montserrat"/>
              </a:rPr>
              <a:t> 2022</a:t>
            </a:r>
            <a:endParaRPr lang="pt-BR" sz="2000" b="1" dirty="0">
              <a:solidFill>
                <a:srgbClr val="FF609A"/>
              </a:solidFill>
              <a:latin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 name="Google Shape;81;p16">
            <a:extLst>
              <a:ext uri="{FF2B5EF4-FFF2-40B4-BE49-F238E27FC236}">
                <a16:creationId xmlns:a16="http://schemas.microsoft.com/office/drawing/2014/main" id="{280165E0-35B5-D94F-989F-ADA311792B6B}"/>
              </a:ext>
            </a:extLst>
          </p:cNvPr>
          <p:cNvPicPr preferRelativeResize="0"/>
          <p:nvPr/>
        </p:nvPicPr>
        <p:blipFill>
          <a:blip r:embed="rId3">
            <a:alphaModFix/>
          </a:blip>
          <a:stretch>
            <a:fillRect/>
          </a:stretch>
        </p:blipFill>
        <p:spPr>
          <a:xfrm>
            <a:off x="7707800" y="4408557"/>
            <a:ext cx="1139979" cy="365875"/>
          </a:xfrm>
          <a:prstGeom prst="rect">
            <a:avLst/>
          </a:prstGeom>
          <a:noFill/>
          <a:ln>
            <a:noFill/>
          </a:ln>
        </p:spPr>
      </p:pic>
      <p:pic>
        <p:nvPicPr>
          <p:cNvPr id="10" name="Picture 9">
            <a:extLst>
              <a:ext uri="{FF2B5EF4-FFF2-40B4-BE49-F238E27FC236}">
                <a16:creationId xmlns:a16="http://schemas.microsoft.com/office/drawing/2014/main" id="{7AE23BF6-4EF4-B34F-8466-1D3EC788C599}"/>
              </a:ext>
            </a:extLst>
          </p:cNvPr>
          <p:cNvPicPr>
            <a:picLocks noChangeAspect="1"/>
          </p:cNvPicPr>
          <p:nvPr/>
        </p:nvPicPr>
        <p:blipFill>
          <a:blip r:embed="rId4"/>
          <a:stretch>
            <a:fillRect/>
          </a:stretch>
        </p:blipFill>
        <p:spPr>
          <a:xfrm>
            <a:off x="-7165" y="0"/>
            <a:ext cx="5452636" cy="5143500"/>
          </a:xfrm>
          <a:prstGeom prst="rect">
            <a:avLst/>
          </a:prstGeom>
        </p:spPr>
      </p:pic>
      <p:sp>
        <p:nvSpPr>
          <p:cNvPr id="11" name="Rectangle 10">
            <a:extLst>
              <a:ext uri="{FF2B5EF4-FFF2-40B4-BE49-F238E27FC236}">
                <a16:creationId xmlns:a16="http://schemas.microsoft.com/office/drawing/2014/main" id="{C2B65F31-61B4-B541-848B-A19661DD4BDD}"/>
              </a:ext>
            </a:extLst>
          </p:cNvPr>
          <p:cNvSpPr/>
          <p:nvPr/>
        </p:nvSpPr>
        <p:spPr>
          <a:xfrm>
            <a:off x="4075290" y="2844800"/>
            <a:ext cx="259645" cy="214489"/>
          </a:xfrm>
          <a:prstGeom prst="rect">
            <a:avLst/>
          </a:prstGeom>
          <a:noFill/>
          <a:ln>
            <a:solidFill>
              <a:srgbClr val="FA60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2" name="Google Shape;89;p17">
            <a:extLst>
              <a:ext uri="{FF2B5EF4-FFF2-40B4-BE49-F238E27FC236}">
                <a16:creationId xmlns:a16="http://schemas.microsoft.com/office/drawing/2014/main" id="{E58797A1-5537-374B-94FA-33B7AFDEE431}"/>
              </a:ext>
            </a:extLst>
          </p:cNvPr>
          <p:cNvSpPr txBox="1"/>
          <p:nvPr/>
        </p:nvSpPr>
        <p:spPr>
          <a:xfrm>
            <a:off x="5603413" y="889304"/>
            <a:ext cx="1261321" cy="438551"/>
          </a:xfrm>
          <a:prstGeom prst="rect">
            <a:avLst/>
          </a:prstGeom>
          <a:noFill/>
          <a:ln>
            <a:solidFill>
              <a:srgbClr val="FA609B"/>
            </a:solidFill>
          </a:ln>
        </p:spPr>
        <p:txBody>
          <a:bodyPr spcFirstLastPara="1" wrap="square" lIns="91425" tIns="91425" rIns="91425" bIns="91425" anchor="t" anchorCtr="0">
            <a:spAutoFit/>
          </a:bodyPr>
          <a:lstStyle/>
          <a:p>
            <a:pPr marL="114300" lvl="0">
              <a:spcBef>
                <a:spcPts val="600"/>
              </a:spcBef>
              <a:buClr>
                <a:srgbClr val="0C343D"/>
              </a:buClr>
              <a:buSzPts val="1800"/>
              <a:defRPr/>
            </a:pPr>
            <a:r>
              <a:rPr lang="pt-BR" sz="1150" dirty="0">
                <a:latin typeface="Montserrat"/>
                <a:sym typeface="Montserrat"/>
              </a:rPr>
              <a:t>URL da API</a:t>
            </a:r>
          </a:p>
        </p:txBody>
      </p:sp>
      <p:cxnSp>
        <p:nvCxnSpPr>
          <p:cNvPr id="14" name="Straight Arrow Connector 13">
            <a:extLst>
              <a:ext uri="{FF2B5EF4-FFF2-40B4-BE49-F238E27FC236}">
                <a16:creationId xmlns:a16="http://schemas.microsoft.com/office/drawing/2014/main" id="{C2D3F997-0A3F-BB47-A4CE-29DA6DFD455D}"/>
              </a:ext>
            </a:extLst>
          </p:cNvPr>
          <p:cNvCxnSpPr>
            <a:cxnSpLocks/>
            <a:stCxn id="11" idx="3"/>
            <a:endCxn id="15" idx="1"/>
          </p:cNvCxnSpPr>
          <p:nvPr/>
        </p:nvCxnSpPr>
        <p:spPr>
          <a:xfrm>
            <a:off x="4334935" y="2952045"/>
            <a:ext cx="1268477" cy="226418"/>
          </a:xfrm>
          <a:prstGeom prst="straightConnector1">
            <a:avLst/>
          </a:prstGeom>
          <a:ln>
            <a:solidFill>
              <a:srgbClr val="FA609B"/>
            </a:solidFill>
            <a:tailEnd type="triangle"/>
          </a:ln>
        </p:spPr>
        <p:style>
          <a:lnRef idx="1">
            <a:schemeClr val="accent1"/>
          </a:lnRef>
          <a:fillRef idx="0">
            <a:schemeClr val="accent1"/>
          </a:fillRef>
          <a:effectRef idx="0">
            <a:schemeClr val="accent1"/>
          </a:effectRef>
          <a:fontRef idx="minor">
            <a:schemeClr val="tx1"/>
          </a:fontRef>
        </p:style>
      </p:cxnSp>
      <p:sp>
        <p:nvSpPr>
          <p:cNvPr id="13" name="Google Shape;89;p17">
            <a:extLst>
              <a:ext uri="{FF2B5EF4-FFF2-40B4-BE49-F238E27FC236}">
                <a16:creationId xmlns:a16="http://schemas.microsoft.com/office/drawing/2014/main" id="{CAB251E9-92CB-3F4E-A0AB-257FF08B3640}"/>
              </a:ext>
            </a:extLst>
          </p:cNvPr>
          <p:cNvSpPr txBox="1"/>
          <p:nvPr/>
        </p:nvSpPr>
        <p:spPr>
          <a:xfrm>
            <a:off x="5603412" y="1771400"/>
            <a:ext cx="2705210" cy="615523"/>
          </a:xfrm>
          <a:prstGeom prst="rect">
            <a:avLst/>
          </a:prstGeom>
          <a:noFill/>
          <a:ln>
            <a:solidFill>
              <a:srgbClr val="FA609B"/>
            </a:solidFill>
          </a:ln>
        </p:spPr>
        <p:txBody>
          <a:bodyPr spcFirstLastPara="1" wrap="square" lIns="91425" tIns="91425" rIns="91425" bIns="91425" anchor="t" anchorCtr="0">
            <a:spAutoFit/>
          </a:bodyPr>
          <a:lstStyle/>
          <a:p>
            <a:pPr marL="114300" lvl="0">
              <a:spcBef>
                <a:spcPts val="600"/>
              </a:spcBef>
              <a:buClr>
                <a:srgbClr val="0C343D"/>
              </a:buClr>
              <a:buSzPts val="1800"/>
              <a:defRPr/>
            </a:pPr>
            <a:r>
              <a:rPr lang="pt-BR" sz="1150" dirty="0">
                <a:latin typeface="Montserrat"/>
                <a:sym typeface="Montserrat"/>
              </a:rPr>
              <a:t>O </a:t>
            </a:r>
            <a:r>
              <a:rPr lang="pt-BR" sz="1150" b="1" dirty="0">
                <a:solidFill>
                  <a:srgbClr val="FA609B"/>
                </a:solidFill>
                <a:latin typeface="Montserrat"/>
                <a:sym typeface="Montserrat"/>
              </a:rPr>
              <a:t>?</a:t>
            </a:r>
            <a:r>
              <a:rPr lang="pt-BR" sz="1150" dirty="0">
                <a:latin typeface="Montserrat"/>
                <a:sym typeface="Montserrat"/>
              </a:rPr>
              <a:t> separa a URL principal dos parâmetros</a:t>
            </a:r>
          </a:p>
        </p:txBody>
      </p:sp>
      <p:sp>
        <p:nvSpPr>
          <p:cNvPr id="15" name="Google Shape;89;p17">
            <a:extLst>
              <a:ext uri="{FF2B5EF4-FFF2-40B4-BE49-F238E27FC236}">
                <a16:creationId xmlns:a16="http://schemas.microsoft.com/office/drawing/2014/main" id="{CD5EF914-AF01-3342-BA28-A8C559F3B4D0}"/>
              </a:ext>
            </a:extLst>
          </p:cNvPr>
          <p:cNvSpPr txBox="1"/>
          <p:nvPr/>
        </p:nvSpPr>
        <p:spPr>
          <a:xfrm>
            <a:off x="5603412" y="2782216"/>
            <a:ext cx="2705210" cy="792494"/>
          </a:xfrm>
          <a:prstGeom prst="rect">
            <a:avLst/>
          </a:prstGeom>
          <a:noFill/>
          <a:ln>
            <a:solidFill>
              <a:srgbClr val="FA609B"/>
            </a:solidFill>
          </a:ln>
        </p:spPr>
        <p:txBody>
          <a:bodyPr spcFirstLastPara="1" wrap="square" lIns="91425" tIns="91425" rIns="91425" bIns="91425" anchor="t" anchorCtr="0">
            <a:spAutoFit/>
          </a:bodyPr>
          <a:lstStyle/>
          <a:p>
            <a:pPr marL="114300" lvl="0">
              <a:spcBef>
                <a:spcPts val="600"/>
              </a:spcBef>
              <a:buClr>
                <a:srgbClr val="0C343D"/>
              </a:buClr>
              <a:buSzPts val="1800"/>
              <a:defRPr/>
            </a:pPr>
            <a:r>
              <a:rPr lang="pt-BR" sz="1150" b="1" dirty="0" err="1">
                <a:solidFill>
                  <a:srgbClr val="FA609B"/>
                </a:solidFill>
                <a:latin typeface="Montserrat"/>
                <a:sym typeface="Montserrat"/>
              </a:rPr>
              <a:t>lat</a:t>
            </a:r>
            <a:r>
              <a:rPr lang="pt-BR" sz="1150" dirty="0">
                <a:latin typeface="Montserrat"/>
                <a:sym typeface="Montserrat"/>
              </a:rPr>
              <a:t>, </a:t>
            </a:r>
            <a:r>
              <a:rPr lang="pt-BR" sz="1150" b="1" dirty="0" err="1">
                <a:solidFill>
                  <a:srgbClr val="FA609B"/>
                </a:solidFill>
                <a:latin typeface="Montserrat"/>
                <a:sym typeface="Montserrat"/>
              </a:rPr>
              <a:t>lon</a:t>
            </a:r>
            <a:r>
              <a:rPr lang="pt-BR" sz="1150" dirty="0">
                <a:latin typeface="Montserrat"/>
                <a:sym typeface="Montserrat"/>
              </a:rPr>
              <a:t> e </a:t>
            </a:r>
            <a:r>
              <a:rPr lang="pt-BR" sz="1150" b="1" dirty="0" err="1">
                <a:solidFill>
                  <a:srgbClr val="FA609B"/>
                </a:solidFill>
                <a:latin typeface="Montserrat"/>
                <a:sym typeface="Montserrat"/>
              </a:rPr>
              <a:t>appid</a:t>
            </a:r>
            <a:r>
              <a:rPr lang="pt-BR" sz="1150" dirty="0">
                <a:latin typeface="Montserrat"/>
                <a:sym typeface="Montserrat"/>
              </a:rPr>
              <a:t> são parâmetros obrigatórios da função. Parâmetros são separados por </a:t>
            </a:r>
            <a:r>
              <a:rPr lang="pt-BR" sz="1150" b="1" dirty="0">
                <a:solidFill>
                  <a:srgbClr val="FA609B"/>
                </a:solidFill>
                <a:latin typeface="Montserrat"/>
                <a:sym typeface="Montserrat"/>
              </a:rPr>
              <a:t>&amp;</a:t>
            </a:r>
          </a:p>
        </p:txBody>
      </p:sp>
      <p:sp>
        <p:nvSpPr>
          <p:cNvPr id="16" name="Rectangle 15">
            <a:extLst>
              <a:ext uri="{FF2B5EF4-FFF2-40B4-BE49-F238E27FC236}">
                <a16:creationId xmlns:a16="http://schemas.microsoft.com/office/drawing/2014/main" id="{00928FDD-1782-6F4E-B56C-B3C2AAE5BA00}"/>
              </a:ext>
            </a:extLst>
          </p:cNvPr>
          <p:cNvSpPr/>
          <p:nvPr/>
        </p:nvSpPr>
        <p:spPr>
          <a:xfrm>
            <a:off x="1553316" y="2982732"/>
            <a:ext cx="1652728" cy="214489"/>
          </a:xfrm>
          <a:prstGeom prst="rect">
            <a:avLst/>
          </a:prstGeom>
          <a:noFill/>
          <a:ln>
            <a:solidFill>
              <a:srgbClr val="FA60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7" name="Rectangle 16">
            <a:extLst>
              <a:ext uri="{FF2B5EF4-FFF2-40B4-BE49-F238E27FC236}">
                <a16:creationId xmlns:a16="http://schemas.microsoft.com/office/drawing/2014/main" id="{C94D1B3D-13F6-DC4F-AE15-958355749798}"/>
              </a:ext>
            </a:extLst>
          </p:cNvPr>
          <p:cNvSpPr/>
          <p:nvPr/>
        </p:nvSpPr>
        <p:spPr>
          <a:xfrm>
            <a:off x="1456267" y="3609266"/>
            <a:ext cx="1111955" cy="214489"/>
          </a:xfrm>
          <a:prstGeom prst="rect">
            <a:avLst/>
          </a:prstGeom>
          <a:noFill/>
          <a:ln>
            <a:solidFill>
              <a:srgbClr val="FA60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cxnSp>
        <p:nvCxnSpPr>
          <p:cNvPr id="18" name="Straight Arrow Connector 17">
            <a:extLst>
              <a:ext uri="{FF2B5EF4-FFF2-40B4-BE49-F238E27FC236}">
                <a16:creationId xmlns:a16="http://schemas.microsoft.com/office/drawing/2014/main" id="{00F7F653-2CDA-EE45-9CD3-5DDEBFCF4BFF}"/>
              </a:ext>
            </a:extLst>
          </p:cNvPr>
          <p:cNvCxnSpPr>
            <a:cxnSpLocks/>
            <a:stCxn id="17" idx="3"/>
            <a:endCxn id="15" idx="1"/>
          </p:cNvCxnSpPr>
          <p:nvPr/>
        </p:nvCxnSpPr>
        <p:spPr>
          <a:xfrm flipV="1">
            <a:off x="2568222" y="3178463"/>
            <a:ext cx="3035190" cy="538048"/>
          </a:xfrm>
          <a:prstGeom prst="straightConnector1">
            <a:avLst/>
          </a:prstGeom>
          <a:ln>
            <a:solidFill>
              <a:srgbClr val="FA609B"/>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24C1754-6A97-EA43-AC59-2FF26D80869D}"/>
              </a:ext>
            </a:extLst>
          </p:cNvPr>
          <p:cNvSpPr/>
          <p:nvPr/>
        </p:nvSpPr>
        <p:spPr>
          <a:xfrm>
            <a:off x="1456267" y="4235800"/>
            <a:ext cx="1111955" cy="214489"/>
          </a:xfrm>
          <a:prstGeom prst="rect">
            <a:avLst/>
          </a:prstGeom>
          <a:noFill/>
          <a:ln>
            <a:solidFill>
              <a:srgbClr val="FA60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cxnSp>
        <p:nvCxnSpPr>
          <p:cNvPr id="20" name="Straight Arrow Connector 19">
            <a:extLst>
              <a:ext uri="{FF2B5EF4-FFF2-40B4-BE49-F238E27FC236}">
                <a16:creationId xmlns:a16="http://schemas.microsoft.com/office/drawing/2014/main" id="{D0CDFE5E-7314-8844-AADB-467DAA0F9104}"/>
              </a:ext>
            </a:extLst>
          </p:cNvPr>
          <p:cNvCxnSpPr>
            <a:cxnSpLocks/>
            <a:stCxn id="19" idx="3"/>
            <a:endCxn id="15" idx="1"/>
          </p:cNvCxnSpPr>
          <p:nvPr/>
        </p:nvCxnSpPr>
        <p:spPr>
          <a:xfrm flipV="1">
            <a:off x="2568222" y="3178463"/>
            <a:ext cx="3035190" cy="1164582"/>
          </a:xfrm>
          <a:prstGeom prst="straightConnector1">
            <a:avLst/>
          </a:prstGeom>
          <a:ln>
            <a:solidFill>
              <a:srgbClr val="FA609B"/>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0A0AA4E9-A8ED-EF44-8F90-8D7C88ACA7F7}"/>
              </a:ext>
            </a:extLst>
          </p:cNvPr>
          <p:cNvSpPr/>
          <p:nvPr/>
        </p:nvSpPr>
        <p:spPr>
          <a:xfrm>
            <a:off x="5603412" y="266574"/>
            <a:ext cx="3066865" cy="307777"/>
          </a:xfrm>
          <a:prstGeom prst="rect">
            <a:avLst/>
          </a:prstGeom>
        </p:spPr>
        <p:txBody>
          <a:bodyPr wrap="none">
            <a:spAutoFit/>
          </a:bodyPr>
          <a:lstStyle/>
          <a:p>
            <a:r>
              <a:rPr lang="en-BR" dirty="0">
                <a:hlinkClick r:id="rId5"/>
              </a:rPr>
              <a:t>https://openweathermap.org/current</a:t>
            </a:r>
            <a:r>
              <a:rPr lang="en-BR" dirty="0"/>
              <a:t> </a:t>
            </a:r>
          </a:p>
        </p:txBody>
      </p:sp>
    </p:spTree>
    <p:extLst>
      <p:ext uri="{BB962C8B-B14F-4D97-AF65-F5344CB8AC3E}">
        <p14:creationId xmlns:p14="http://schemas.microsoft.com/office/powerpoint/2010/main" val="1642199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 name="Google Shape;81;p16">
            <a:extLst>
              <a:ext uri="{FF2B5EF4-FFF2-40B4-BE49-F238E27FC236}">
                <a16:creationId xmlns:a16="http://schemas.microsoft.com/office/drawing/2014/main" id="{280165E0-35B5-D94F-989F-ADA311792B6B}"/>
              </a:ext>
            </a:extLst>
          </p:cNvPr>
          <p:cNvPicPr preferRelativeResize="0"/>
          <p:nvPr/>
        </p:nvPicPr>
        <p:blipFill>
          <a:blip r:embed="rId3">
            <a:alphaModFix/>
          </a:blip>
          <a:stretch>
            <a:fillRect/>
          </a:stretch>
        </p:blipFill>
        <p:spPr>
          <a:xfrm>
            <a:off x="7707800" y="4408557"/>
            <a:ext cx="1139979" cy="365875"/>
          </a:xfrm>
          <a:prstGeom prst="rect">
            <a:avLst/>
          </a:prstGeom>
          <a:noFill/>
          <a:ln>
            <a:noFill/>
          </a:ln>
        </p:spPr>
      </p:pic>
      <p:sp>
        <p:nvSpPr>
          <p:cNvPr id="3" name="Rectangle 2">
            <a:extLst>
              <a:ext uri="{FF2B5EF4-FFF2-40B4-BE49-F238E27FC236}">
                <a16:creationId xmlns:a16="http://schemas.microsoft.com/office/drawing/2014/main" id="{50195FBC-4454-434B-8156-1FE1137BF012}"/>
              </a:ext>
            </a:extLst>
          </p:cNvPr>
          <p:cNvSpPr/>
          <p:nvPr/>
        </p:nvSpPr>
        <p:spPr>
          <a:xfrm>
            <a:off x="5603412" y="266574"/>
            <a:ext cx="3066865" cy="307777"/>
          </a:xfrm>
          <a:prstGeom prst="rect">
            <a:avLst/>
          </a:prstGeom>
        </p:spPr>
        <p:txBody>
          <a:bodyPr wrap="none">
            <a:spAutoFit/>
          </a:bodyPr>
          <a:lstStyle/>
          <a:p>
            <a:r>
              <a:rPr lang="en-BR" dirty="0">
                <a:hlinkClick r:id="rId4"/>
              </a:rPr>
              <a:t>https://openweathermap.org/current</a:t>
            </a:r>
            <a:r>
              <a:rPr lang="en-BR" dirty="0"/>
              <a:t> </a:t>
            </a:r>
          </a:p>
        </p:txBody>
      </p:sp>
      <p:pic>
        <p:nvPicPr>
          <p:cNvPr id="10" name="Picture 9">
            <a:extLst>
              <a:ext uri="{FF2B5EF4-FFF2-40B4-BE49-F238E27FC236}">
                <a16:creationId xmlns:a16="http://schemas.microsoft.com/office/drawing/2014/main" id="{7AE23BF6-4EF4-B34F-8466-1D3EC788C599}"/>
              </a:ext>
            </a:extLst>
          </p:cNvPr>
          <p:cNvPicPr>
            <a:picLocks noChangeAspect="1"/>
          </p:cNvPicPr>
          <p:nvPr/>
        </p:nvPicPr>
        <p:blipFill>
          <a:blip r:embed="rId5"/>
          <a:stretch>
            <a:fillRect/>
          </a:stretch>
        </p:blipFill>
        <p:spPr>
          <a:xfrm>
            <a:off x="-7165" y="0"/>
            <a:ext cx="5452636" cy="5143500"/>
          </a:xfrm>
          <a:prstGeom prst="rect">
            <a:avLst/>
          </a:prstGeom>
        </p:spPr>
      </p:pic>
      <p:sp>
        <p:nvSpPr>
          <p:cNvPr id="12" name="Google Shape;89;p17">
            <a:extLst>
              <a:ext uri="{FF2B5EF4-FFF2-40B4-BE49-F238E27FC236}">
                <a16:creationId xmlns:a16="http://schemas.microsoft.com/office/drawing/2014/main" id="{E58797A1-5537-374B-94FA-33B7AFDEE431}"/>
              </a:ext>
            </a:extLst>
          </p:cNvPr>
          <p:cNvSpPr txBox="1"/>
          <p:nvPr/>
        </p:nvSpPr>
        <p:spPr>
          <a:xfrm>
            <a:off x="5603413" y="889304"/>
            <a:ext cx="1261321" cy="438551"/>
          </a:xfrm>
          <a:prstGeom prst="rect">
            <a:avLst/>
          </a:prstGeom>
          <a:noFill/>
          <a:ln>
            <a:solidFill>
              <a:srgbClr val="FA609B"/>
            </a:solidFill>
          </a:ln>
        </p:spPr>
        <p:txBody>
          <a:bodyPr spcFirstLastPara="1" wrap="square" lIns="91425" tIns="91425" rIns="91425" bIns="91425" anchor="t" anchorCtr="0">
            <a:spAutoFit/>
          </a:bodyPr>
          <a:lstStyle/>
          <a:p>
            <a:pPr marL="114300" lvl="0">
              <a:spcBef>
                <a:spcPts val="600"/>
              </a:spcBef>
              <a:buClr>
                <a:srgbClr val="0C343D"/>
              </a:buClr>
              <a:buSzPts val="1800"/>
              <a:defRPr/>
            </a:pPr>
            <a:r>
              <a:rPr lang="pt-BR" sz="1150" dirty="0">
                <a:latin typeface="Montserrat"/>
                <a:sym typeface="Montserrat"/>
              </a:rPr>
              <a:t>URL da API</a:t>
            </a:r>
          </a:p>
        </p:txBody>
      </p:sp>
      <p:sp>
        <p:nvSpPr>
          <p:cNvPr id="13" name="Google Shape;89;p17">
            <a:extLst>
              <a:ext uri="{FF2B5EF4-FFF2-40B4-BE49-F238E27FC236}">
                <a16:creationId xmlns:a16="http://schemas.microsoft.com/office/drawing/2014/main" id="{CAB251E9-92CB-3F4E-A0AB-257FF08B3640}"/>
              </a:ext>
            </a:extLst>
          </p:cNvPr>
          <p:cNvSpPr txBox="1"/>
          <p:nvPr/>
        </p:nvSpPr>
        <p:spPr>
          <a:xfrm>
            <a:off x="5603412" y="1771400"/>
            <a:ext cx="2705210" cy="615523"/>
          </a:xfrm>
          <a:prstGeom prst="rect">
            <a:avLst/>
          </a:prstGeom>
          <a:noFill/>
          <a:ln>
            <a:solidFill>
              <a:srgbClr val="FA609B"/>
            </a:solidFill>
          </a:ln>
        </p:spPr>
        <p:txBody>
          <a:bodyPr spcFirstLastPara="1" wrap="square" lIns="91425" tIns="91425" rIns="91425" bIns="91425" anchor="t" anchorCtr="0">
            <a:spAutoFit/>
          </a:bodyPr>
          <a:lstStyle/>
          <a:p>
            <a:pPr marL="114300" lvl="0">
              <a:spcBef>
                <a:spcPts val="600"/>
              </a:spcBef>
              <a:buClr>
                <a:srgbClr val="0C343D"/>
              </a:buClr>
              <a:buSzPts val="1800"/>
              <a:defRPr/>
            </a:pPr>
            <a:r>
              <a:rPr lang="pt-BR" sz="1150" dirty="0">
                <a:latin typeface="Montserrat"/>
                <a:sym typeface="Montserrat"/>
              </a:rPr>
              <a:t>O </a:t>
            </a:r>
            <a:r>
              <a:rPr lang="pt-BR" sz="1150" b="1" dirty="0">
                <a:solidFill>
                  <a:srgbClr val="FA609B"/>
                </a:solidFill>
                <a:latin typeface="Montserrat"/>
                <a:sym typeface="Montserrat"/>
              </a:rPr>
              <a:t>?</a:t>
            </a:r>
            <a:r>
              <a:rPr lang="pt-BR" sz="1150" dirty="0">
                <a:latin typeface="Montserrat"/>
                <a:sym typeface="Montserrat"/>
              </a:rPr>
              <a:t> separa a URL principal dos parâmetros</a:t>
            </a:r>
          </a:p>
        </p:txBody>
      </p:sp>
      <p:sp>
        <p:nvSpPr>
          <p:cNvPr id="15" name="Google Shape;89;p17">
            <a:extLst>
              <a:ext uri="{FF2B5EF4-FFF2-40B4-BE49-F238E27FC236}">
                <a16:creationId xmlns:a16="http://schemas.microsoft.com/office/drawing/2014/main" id="{CD5EF914-AF01-3342-BA28-A8C559F3B4D0}"/>
              </a:ext>
            </a:extLst>
          </p:cNvPr>
          <p:cNvSpPr txBox="1"/>
          <p:nvPr/>
        </p:nvSpPr>
        <p:spPr>
          <a:xfrm>
            <a:off x="5603412" y="2782216"/>
            <a:ext cx="2705210" cy="792494"/>
          </a:xfrm>
          <a:prstGeom prst="rect">
            <a:avLst/>
          </a:prstGeom>
          <a:noFill/>
          <a:ln>
            <a:solidFill>
              <a:srgbClr val="FA609B"/>
            </a:solidFill>
          </a:ln>
        </p:spPr>
        <p:txBody>
          <a:bodyPr spcFirstLastPara="1" wrap="square" lIns="91425" tIns="91425" rIns="91425" bIns="91425" anchor="t" anchorCtr="0">
            <a:spAutoFit/>
          </a:bodyPr>
          <a:lstStyle/>
          <a:p>
            <a:pPr marL="114300" lvl="0">
              <a:spcBef>
                <a:spcPts val="600"/>
              </a:spcBef>
              <a:buClr>
                <a:srgbClr val="0C343D"/>
              </a:buClr>
              <a:buSzPts val="1800"/>
              <a:defRPr/>
            </a:pPr>
            <a:r>
              <a:rPr lang="pt-BR" sz="1150" b="1" dirty="0" err="1">
                <a:solidFill>
                  <a:srgbClr val="FA609B"/>
                </a:solidFill>
                <a:latin typeface="Montserrat"/>
                <a:sym typeface="Montserrat"/>
              </a:rPr>
              <a:t>lat</a:t>
            </a:r>
            <a:r>
              <a:rPr lang="pt-BR" sz="1150" dirty="0">
                <a:latin typeface="Montserrat"/>
                <a:sym typeface="Montserrat"/>
              </a:rPr>
              <a:t>, </a:t>
            </a:r>
            <a:r>
              <a:rPr lang="pt-BR" sz="1150" b="1" dirty="0" err="1">
                <a:solidFill>
                  <a:srgbClr val="FA609B"/>
                </a:solidFill>
                <a:latin typeface="Montserrat"/>
                <a:sym typeface="Montserrat"/>
              </a:rPr>
              <a:t>lon</a:t>
            </a:r>
            <a:r>
              <a:rPr lang="pt-BR" sz="1150" dirty="0">
                <a:latin typeface="Montserrat"/>
                <a:sym typeface="Montserrat"/>
              </a:rPr>
              <a:t> e </a:t>
            </a:r>
            <a:r>
              <a:rPr lang="pt-BR" sz="1150" b="1" dirty="0" err="1">
                <a:solidFill>
                  <a:srgbClr val="FA609B"/>
                </a:solidFill>
                <a:latin typeface="Montserrat"/>
                <a:sym typeface="Montserrat"/>
              </a:rPr>
              <a:t>appid</a:t>
            </a:r>
            <a:r>
              <a:rPr lang="pt-BR" sz="1150" dirty="0">
                <a:latin typeface="Montserrat"/>
                <a:sym typeface="Montserrat"/>
              </a:rPr>
              <a:t> são parâmetros obrigatórios da função. Parâmetros são separados por </a:t>
            </a:r>
            <a:r>
              <a:rPr lang="pt-BR" sz="1150" b="1" dirty="0">
                <a:solidFill>
                  <a:srgbClr val="FA609B"/>
                </a:solidFill>
                <a:latin typeface="Montserrat"/>
                <a:sym typeface="Montserrat"/>
              </a:rPr>
              <a:t>&amp;</a:t>
            </a:r>
          </a:p>
        </p:txBody>
      </p:sp>
      <p:sp>
        <p:nvSpPr>
          <p:cNvPr id="19" name="Rectangle 18">
            <a:extLst>
              <a:ext uri="{FF2B5EF4-FFF2-40B4-BE49-F238E27FC236}">
                <a16:creationId xmlns:a16="http://schemas.microsoft.com/office/drawing/2014/main" id="{224C1754-6A97-EA43-AC59-2FF26D80869D}"/>
              </a:ext>
            </a:extLst>
          </p:cNvPr>
          <p:cNvSpPr/>
          <p:nvPr/>
        </p:nvSpPr>
        <p:spPr>
          <a:xfrm>
            <a:off x="1456267" y="4616539"/>
            <a:ext cx="1111955" cy="214489"/>
          </a:xfrm>
          <a:prstGeom prst="rect">
            <a:avLst/>
          </a:prstGeom>
          <a:noFill/>
          <a:ln>
            <a:solidFill>
              <a:srgbClr val="FA60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cxnSp>
        <p:nvCxnSpPr>
          <p:cNvPr id="20" name="Straight Arrow Connector 19">
            <a:extLst>
              <a:ext uri="{FF2B5EF4-FFF2-40B4-BE49-F238E27FC236}">
                <a16:creationId xmlns:a16="http://schemas.microsoft.com/office/drawing/2014/main" id="{D0CDFE5E-7314-8844-AADB-467DAA0F9104}"/>
              </a:ext>
            </a:extLst>
          </p:cNvPr>
          <p:cNvCxnSpPr>
            <a:cxnSpLocks/>
            <a:stCxn id="19" idx="3"/>
            <a:endCxn id="21" idx="1"/>
          </p:cNvCxnSpPr>
          <p:nvPr/>
        </p:nvCxnSpPr>
        <p:spPr>
          <a:xfrm flipV="1">
            <a:off x="2568222" y="4107954"/>
            <a:ext cx="3035190" cy="615830"/>
          </a:xfrm>
          <a:prstGeom prst="straightConnector1">
            <a:avLst/>
          </a:prstGeom>
          <a:ln>
            <a:solidFill>
              <a:srgbClr val="FA609B"/>
            </a:solidFill>
            <a:tailEnd type="triangle"/>
          </a:ln>
        </p:spPr>
        <p:style>
          <a:lnRef idx="1">
            <a:schemeClr val="accent1"/>
          </a:lnRef>
          <a:fillRef idx="0">
            <a:schemeClr val="accent1"/>
          </a:fillRef>
          <a:effectRef idx="0">
            <a:schemeClr val="accent1"/>
          </a:effectRef>
          <a:fontRef idx="minor">
            <a:schemeClr val="tx1"/>
          </a:fontRef>
        </p:style>
      </p:cxnSp>
      <p:sp>
        <p:nvSpPr>
          <p:cNvPr id="21" name="Google Shape;89;p17">
            <a:extLst>
              <a:ext uri="{FF2B5EF4-FFF2-40B4-BE49-F238E27FC236}">
                <a16:creationId xmlns:a16="http://schemas.microsoft.com/office/drawing/2014/main" id="{075E274D-7857-B443-B0E4-57209E101C6F}"/>
              </a:ext>
            </a:extLst>
          </p:cNvPr>
          <p:cNvSpPr txBox="1"/>
          <p:nvPr/>
        </p:nvSpPr>
        <p:spPr>
          <a:xfrm>
            <a:off x="5603412" y="3888678"/>
            <a:ext cx="2705210" cy="438551"/>
          </a:xfrm>
          <a:prstGeom prst="rect">
            <a:avLst/>
          </a:prstGeom>
          <a:noFill/>
          <a:ln>
            <a:solidFill>
              <a:srgbClr val="FA609B"/>
            </a:solidFill>
          </a:ln>
        </p:spPr>
        <p:txBody>
          <a:bodyPr spcFirstLastPara="1" wrap="square" lIns="91425" tIns="91425" rIns="91425" bIns="91425" anchor="t" anchorCtr="0">
            <a:spAutoFit/>
          </a:bodyPr>
          <a:lstStyle/>
          <a:p>
            <a:pPr marL="114300" lvl="0">
              <a:spcBef>
                <a:spcPts val="600"/>
              </a:spcBef>
              <a:buClr>
                <a:srgbClr val="0C343D"/>
              </a:buClr>
              <a:buSzPts val="1800"/>
              <a:defRPr/>
            </a:pPr>
            <a:r>
              <a:rPr lang="pt-BR" sz="1150" b="1" dirty="0" err="1">
                <a:solidFill>
                  <a:srgbClr val="FA609B"/>
                </a:solidFill>
                <a:latin typeface="Montserrat"/>
                <a:sym typeface="Montserrat"/>
              </a:rPr>
              <a:t>mode</a:t>
            </a:r>
            <a:r>
              <a:rPr lang="pt-BR" sz="1150" dirty="0">
                <a:latin typeface="Montserrat"/>
                <a:sym typeface="Montserrat"/>
              </a:rPr>
              <a:t> é um parâmetro opcional</a:t>
            </a:r>
          </a:p>
        </p:txBody>
      </p:sp>
    </p:spTree>
    <p:extLst>
      <p:ext uri="{BB962C8B-B14F-4D97-AF65-F5344CB8AC3E}">
        <p14:creationId xmlns:p14="http://schemas.microsoft.com/office/powerpoint/2010/main" val="3435466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 name="Google Shape;81;p16">
            <a:extLst>
              <a:ext uri="{FF2B5EF4-FFF2-40B4-BE49-F238E27FC236}">
                <a16:creationId xmlns:a16="http://schemas.microsoft.com/office/drawing/2014/main" id="{280165E0-35B5-D94F-989F-ADA311792B6B}"/>
              </a:ext>
            </a:extLst>
          </p:cNvPr>
          <p:cNvPicPr preferRelativeResize="0"/>
          <p:nvPr/>
        </p:nvPicPr>
        <p:blipFill>
          <a:blip r:embed="rId3">
            <a:alphaModFix/>
          </a:blip>
          <a:stretch>
            <a:fillRect/>
          </a:stretch>
        </p:blipFill>
        <p:spPr>
          <a:xfrm>
            <a:off x="7707800" y="4408557"/>
            <a:ext cx="1139979" cy="365875"/>
          </a:xfrm>
          <a:prstGeom prst="rect">
            <a:avLst/>
          </a:prstGeom>
          <a:noFill/>
          <a:ln>
            <a:noFill/>
          </a:ln>
        </p:spPr>
      </p:pic>
      <p:sp>
        <p:nvSpPr>
          <p:cNvPr id="5" name="Google Shape;95;p18">
            <a:extLst>
              <a:ext uri="{FF2B5EF4-FFF2-40B4-BE49-F238E27FC236}">
                <a16:creationId xmlns:a16="http://schemas.microsoft.com/office/drawing/2014/main" id="{B85CFF85-1D62-9C4F-90A4-79705AF6B226}"/>
              </a:ext>
            </a:extLst>
          </p:cNvPr>
          <p:cNvSpPr txBox="1"/>
          <p:nvPr/>
        </p:nvSpPr>
        <p:spPr>
          <a:xfrm>
            <a:off x="450000" y="373500"/>
            <a:ext cx="7156200"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2600" b="1" dirty="0">
                <a:latin typeface="Montserrat"/>
                <a:ea typeface="Montserrat"/>
                <a:cs typeface="Montserrat"/>
                <a:sym typeface="Montserrat"/>
              </a:rPr>
              <a:t>Chamando </a:t>
            </a:r>
            <a:r>
              <a:rPr lang="pt-BR" sz="2600" b="1" dirty="0" err="1">
                <a:latin typeface="Montserrat"/>
                <a:ea typeface="Montserrat"/>
                <a:cs typeface="Montserrat"/>
                <a:sym typeface="Montserrat"/>
              </a:rPr>
              <a:t>APIs</a:t>
            </a:r>
            <a:r>
              <a:rPr lang="pt-BR" sz="2600" b="1" dirty="0">
                <a:latin typeface="Montserrat"/>
                <a:ea typeface="Montserrat"/>
                <a:cs typeface="Montserrat"/>
                <a:sym typeface="Montserrat"/>
              </a:rPr>
              <a:t> em Python</a:t>
            </a:r>
            <a:endParaRPr sz="2600" b="1" dirty="0">
              <a:latin typeface="Montserrat"/>
              <a:ea typeface="Montserrat"/>
              <a:cs typeface="Montserrat"/>
              <a:sym typeface="Montserrat"/>
            </a:endParaRPr>
          </a:p>
        </p:txBody>
      </p:sp>
      <p:sp>
        <p:nvSpPr>
          <p:cNvPr id="7" name="Google Shape;97;p18">
            <a:extLst>
              <a:ext uri="{FF2B5EF4-FFF2-40B4-BE49-F238E27FC236}">
                <a16:creationId xmlns:a16="http://schemas.microsoft.com/office/drawing/2014/main" id="{96C76D27-2791-CA42-A57E-15A7A09B8869}"/>
              </a:ext>
            </a:extLst>
          </p:cNvPr>
          <p:cNvSpPr txBox="1"/>
          <p:nvPr/>
        </p:nvSpPr>
        <p:spPr>
          <a:xfrm>
            <a:off x="449999" y="1115700"/>
            <a:ext cx="3961134" cy="430857"/>
          </a:xfrm>
          <a:prstGeom prst="rect">
            <a:avLst/>
          </a:prstGeom>
          <a:noFill/>
          <a:ln>
            <a:noFill/>
          </a:ln>
        </p:spPr>
        <p:txBody>
          <a:bodyPr spcFirstLastPara="1" wrap="square" lIns="91425" tIns="91425" rIns="91425" bIns="91425" anchor="t" anchorCtr="0">
            <a:spAutoFit/>
          </a:bodyPr>
          <a:lstStyle/>
          <a:p>
            <a:pPr lvl="0">
              <a:defRPr/>
            </a:pPr>
            <a:r>
              <a:rPr lang="pt-BR" sz="1600" b="1" dirty="0">
                <a:solidFill>
                  <a:srgbClr val="FF609A"/>
                </a:solidFill>
                <a:latin typeface="Montserrat"/>
                <a:ea typeface="Montserrat"/>
                <a:cs typeface="Montserrat"/>
                <a:sym typeface="Montserrat"/>
              </a:rPr>
              <a:t>Verbos HTTP e Biblioteca </a:t>
            </a:r>
            <a:r>
              <a:rPr lang="pt-BR" sz="1600" b="1" dirty="0" err="1">
                <a:solidFill>
                  <a:srgbClr val="FF609A"/>
                </a:solidFill>
                <a:latin typeface="Montserrat"/>
                <a:ea typeface="Montserrat"/>
                <a:cs typeface="Montserrat"/>
                <a:sym typeface="Montserrat"/>
              </a:rPr>
              <a:t>requests</a:t>
            </a:r>
            <a:endParaRPr lang="pt-BR" sz="1600" b="1" dirty="0">
              <a:solidFill>
                <a:srgbClr val="FF609A"/>
              </a:solidFill>
              <a:latin typeface="Montserrat"/>
              <a:ea typeface="Montserrat"/>
              <a:cs typeface="Montserrat"/>
              <a:sym typeface="Montserrat"/>
            </a:endParaRPr>
          </a:p>
        </p:txBody>
      </p:sp>
      <p:graphicFrame>
        <p:nvGraphicFramePr>
          <p:cNvPr id="6" name="Table 5">
            <a:extLst>
              <a:ext uri="{FF2B5EF4-FFF2-40B4-BE49-F238E27FC236}">
                <a16:creationId xmlns:a16="http://schemas.microsoft.com/office/drawing/2014/main" id="{130EA6D9-DB50-294B-87DC-BE3D481DFF76}"/>
              </a:ext>
            </a:extLst>
          </p:cNvPr>
          <p:cNvGraphicFramePr>
            <a:graphicFrameLocks noGrp="1"/>
          </p:cNvGraphicFramePr>
          <p:nvPr>
            <p:extLst>
              <p:ext uri="{D42A27DB-BD31-4B8C-83A1-F6EECF244321}">
                <p14:modId xmlns:p14="http://schemas.microsoft.com/office/powerpoint/2010/main" val="153736821"/>
              </p:ext>
            </p:extLst>
          </p:nvPr>
        </p:nvGraphicFramePr>
        <p:xfrm>
          <a:off x="635708" y="1920509"/>
          <a:ext cx="7642081" cy="1676435"/>
        </p:xfrm>
        <a:graphic>
          <a:graphicData uri="http://schemas.openxmlformats.org/drawingml/2006/table">
            <a:tbl>
              <a:tblPr firstRow="1" bandRow="1">
                <a:tableStyleId>{F5AB1C69-6EDB-4FF4-983F-18BD219EF322}</a:tableStyleId>
              </a:tblPr>
              <a:tblGrid>
                <a:gridCol w="794871">
                  <a:extLst>
                    <a:ext uri="{9D8B030D-6E8A-4147-A177-3AD203B41FA5}">
                      <a16:colId xmlns:a16="http://schemas.microsoft.com/office/drawing/2014/main" val="5690247"/>
                    </a:ext>
                  </a:extLst>
                </a:gridCol>
                <a:gridCol w="2504937">
                  <a:extLst>
                    <a:ext uri="{9D8B030D-6E8A-4147-A177-3AD203B41FA5}">
                      <a16:colId xmlns:a16="http://schemas.microsoft.com/office/drawing/2014/main" val="3485014670"/>
                    </a:ext>
                  </a:extLst>
                </a:gridCol>
                <a:gridCol w="4342273">
                  <a:extLst>
                    <a:ext uri="{9D8B030D-6E8A-4147-A177-3AD203B41FA5}">
                      <a16:colId xmlns:a16="http://schemas.microsoft.com/office/drawing/2014/main" val="1248462665"/>
                    </a:ext>
                  </a:extLst>
                </a:gridCol>
              </a:tblGrid>
              <a:tr h="304835">
                <a:tc>
                  <a:txBody>
                    <a:bodyPr/>
                    <a:lstStyle/>
                    <a:p>
                      <a:r>
                        <a:rPr lang="en-US" sz="1000" b="1" dirty="0">
                          <a:effectLst/>
                        </a:rPr>
                        <a:t>Verbo</a:t>
                      </a:r>
                    </a:p>
                  </a:txBody>
                  <a:tcPr marL="123825" marR="123825" marT="57150" marB="57150" anchor="ctr">
                    <a:solidFill>
                      <a:srgbClr val="FA609B"/>
                    </a:solidFill>
                  </a:tcPr>
                </a:tc>
                <a:tc>
                  <a:txBody>
                    <a:bodyPr/>
                    <a:lstStyle/>
                    <a:p>
                      <a:r>
                        <a:rPr lang="en-US" sz="1000" b="1" dirty="0" err="1">
                          <a:effectLst/>
                        </a:rPr>
                        <a:t>Função</a:t>
                      </a:r>
                      <a:endParaRPr lang="en-US" sz="1000" b="1" dirty="0">
                        <a:effectLst/>
                      </a:endParaRPr>
                    </a:p>
                  </a:txBody>
                  <a:tcPr marL="123825" marR="123825" marT="57150" marB="57150" anchor="ctr">
                    <a:solidFill>
                      <a:srgbClr val="FA609B"/>
                    </a:solidFill>
                  </a:tcPr>
                </a:tc>
                <a:tc>
                  <a:txBody>
                    <a:bodyPr/>
                    <a:lstStyle/>
                    <a:p>
                      <a:r>
                        <a:rPr lang="en-US" sz="1000" b="1" dirty="0" err="1">
                          <a:effectLst/>
                        </a:rPr>
                        <a:t>Descrição</a:t>
                      </a:r>
                      <a:endParaRPr lang="en-US" sz="1000" b="1" dirty="0">
                        <a:effectLst/>
                      </a:endParaRPr>
                    </a:p>
                  </a:txBody>
                  <a:tcPr marL="123825" marR="123825" marT="57150" marB="57150" anchor="ctr">
                    <a:solidFill>
                      <a:srgbClr val="FA609B"/>
                    </a:solidFill>
                  </a:tcPr>
                </a:tc>
                <a:extLst>
                  <a:ext uri="{0D108BD9-81ED-4DB2-BD59-A6C34878D82A}">
                    <a16:rowId xmlns:a16="http://schemas.microsoft.com/office/drawing/2014/main" val="2689257725"/>
                  </a:ext>
                </a:extLst>
              </a:tr>
              <a:tr h="304835">
                <a:tc>
                  <a:txBody>
                    <a:bodyPr/>
                    <a:lstStyle/>
                    <a:p>
                      <a:pPr algn="ctr"/>
                      <a:r>
                        <a:rPr lang="en-US" sz="1000" dirty="0">
                          <a:effectLst/>
                        </a:rPr>
                        <a:t>GET</a:t>
                      </a:r>
                    </a:p>
                  </a:txBody>
                  <a:tcPr marL="123825" marR="123825" marT="57150" marB="57150" anchor="ctr"/>
                </a:tc>
                <a:tc>
                  <a:txBody>
                    <a:bodyPr/>
                    <a:lstStyle/>
                    <a:p>
                      <a:r>
                        <a:rPr lang="en-US" sz="900" dirty="0" err="1">
                          <a:latin typeface="Consolas" panose="020B0609020204030204" pitchFamily="49" charset="0"/>
                          <a:cs typeface="Consolas" panose="020B0609020204030204" pitchFamily="49" charset="0"/>
                        </a:rPr>
                        <a:t>requests</a:t>
                      </a:r>
                      <a:r>
                        <a:rPr lang="en-US" sz="1400" b="0" i="0" u="none" strike="noStrike" cap="none" dirty="0" err="1">
                          <a:solidFill>
                            <a:schemeClr val="dk1"/>
                          </a:solidFill>
                          <a:effectLst/>
                          <a:latin typeface="Consolas" panose="020B0609020204030204" pitchFamily="49" charset="0"/>
                          <a:ea typeface="+mn-ea"/>
                          <a:cs typeface="Consolas" panose="020B0609020204030204" pitchFamily="49" charset="0"/>
                          <a:sym typeface="Arial"/>
                        </a:rPr>
                        <a:t>.</a:t>
                      </a:r>
                      <a:r>
                        <a:rPr lang="en-US" sz="900" dirty="0" err="1">
                          <a:latin typeface="Consolas" panose="020B0609020204030204" pitchFamily="49" charset="0"/>
                          <a:cs typeface="Consolas" panose="020B0609020204030204" pitchFamily="49" charset="0"/>
                        </a:rPr>
                        <a:t>get</a:t>
                      </a:r>
                      <a:r>
                        <a:rPr lang="en-US" sz="900" dirty="0">
                          <a:latin typeface="Consolas" panose="020B0609020204030204" pitchFamily="49" charset="0"/>
                          <a:cs typeface="Consolas" panose="020B0609020204030204" pitchFamily="49" charset="0"/>
                        </a:rPr>
                        <a:t>(&lt;</a:t>
                      </a:r>
                      <a:r>
                        <a:rPr lang="en-US" sz="900" dirty="0" err="1">
                          <a:latin typeface="Consolas" panose="020B0609020204030204" pitchFamily="49" charset="0"/>
                          <a:cs typeface="Consolas" panose="020B0609020204030204" pitchFamily="49" charset="0"/>
                        </a:rPr>
                        <a:t>url</a:t>
                      </a:r>
                      <a:r>
                        <a:rPr lang="en-US" sz="900" dirty="0">
                          <a:latin typeface="Consolas" panose="020B0609020204030204" pitchFamily="49" charset="0"/>
                          <a:cs typeface="Consolas" panose="020B0609020204030204" pitchFamily="49" charset="0"/>
                        </a:rPr>
                        <a:t>&gt;, &lt;</a:t>
                      </a:r>
                      <a:r>
                        <a:rPr lang="en-US" sz="900" dirty="0" err="1">
                          <a:latin typeface="Consolas" panose="020B0609020204030204" pitchFamily="49" charset="0"/>
                          <a:cs typeface="Consolas" panose="020B0609020204030204" pitchFamily="49" charset="0"/>
                        </a:rPr>
                        <a:t>parâmetros</a:t>
                      </a:r>
                      <a:r>
                        <a:rPr lang="en-US" sz="900" dirty="0">
                          <a:latin typeface="Consolas" panose="020B0609020204030204" pitchFamily="49" charset="0"/>
                          <a:cs typeface="Consolas" panose="020B0609020204030204" pitchFamily="49" charset="0"/>
                        </a:rPr>
                        <a:t>&gt;)</a:t>
                      </a:r>
                      <a:endParaRPr lang="en-US" sz="900" dirty="0">
                        <a:effectLst/>
                        <a:latin typeface="Consolas" panose="020B0609020204030204" pitchFamily="49" charset="0"/>
                        <a:cs typeface="Consolas" panose="020B0609020204030204" pitchFamily="49" charset="0"/>
                      </a:endParaRPr>
                    </a:p>
                  </a:txBody>
                  <a:tcPr marL="123825" marR="123825" marT="57150" marB="57150" anchor="ctr"/>
                </a:tc>
                <a:tc>
                  <a:txBody>
                    <a:bodyPr/>
                    <a:lstStyle/>
                    <a:p>
                      <a:r>
                        <a:rPr lang="en-US" sz="900" dirty="0" err="1">
                          <a:effectLst/>
                        </a:rPr>
                        <a:t>Usado</a:t>
                      </a:r>
                      <a:r>
                        <a:rPr lang="en-US" sz="900" dirty="0">
                          <a:effectLst/>
                        </a:rPr>
                        <a:t> para </a:t>
                      </a:r>
                      <a:r>
                        <a:rPr lang="en-US" sz="900" dirty="0" err="1">
                          <a:effectLst/>
                        </a:rPr>
                        <a:t>solicitar</a:t>
                      </a:r>
                      <a:r>
                        <a:rPr lang="en-US" sz="900" dirty="0">
                          <a:effectLst/>
                        </a:rPr>
                        <a:t> dados de um </a:t>
                      </a:r>
                      <a:r>
                        <a:rPr lang="en-US" sz="900" dirty="0" err="1">
                          <a:effectLst/>
                        </a:rPr>
                        <a:t>recurso</a:t>
                      </a:r>
                      <a:r>
                        <a:rPr lang="en-US" sz="900" dirty="0">
                          <a:effectLst/>
                        </a:rPr>
                        <a:t> </a:t>
                      </a:r>
                      <a:r>
                        <a:rPr lang="en-US" sz="900" dirty="0" err="1">
                          <a:effectLst/>
                        </a:rPr>
                        <a:t>ao</a:t>
                      </a:r>
                      <a:r>
                        <a:rPr lang="en-US" sz="900" dirty="0">
                          <a:effectLst/>
                        </a:rPr>
                        <a:t> </a:t>
                      </a:r>
                      <a:r>
                        <a:rPr lang="en-US" sz="900" dirty="0" err="1">
                          <a:effectLst/>
                        </a:rPr>
                        <a:t>servidor</a:t>
                      </a:r>
                      <a:endParaRPr lang="en-US" sz="900" dirty="0">
                        <a:effectLst/>
                      </a:endParaRPr>
                    </a:p>
                  </a:txBody>
                  <a:tcPr marL="123825" marR="123825" marT="57150" marB="57150" anchor="ctr"/>
                </a:tc>
                <a:extLst>
                  <a:ext uri="{0D108BD9-81ED-4DB2-BD59-A6C34878D82A}">
                    <a16:rowId xmlns:a16="http://schemas.microsoft.com/office/drawing/2014/main" val="3590302731"/>
                  </a:ext>
                </a:extLst>
              </a:tr>
              <a:tr h="304835">
                <a:tc>
                  <a:txBody>
                    <a:bodyPr/>
                    <a:lstStyle/>
                    <a:p>
                      <a:pPr algn="ctr"/>
                      <a:r>
                        <a:rPr lang="en-US" sz="1000" dirty="0">
                          <a:effectLst/>
                        </a:rPr>
                        <a:t>POST</a:t>
                      </a:r>
                    </a:p>
                  </a:txBody>
                  <a:tcPr marL="123825" marR="123825" marT="57150" marB="5715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err="1">
                          <a:latin typeface="Consolas" panose="020B0609020204030204" pitchFamily="49" charset="0"/>
                          <a:cs typeface="Consolas" panose="020B0609020204030204" pitchFamily="49" charset="0"/>
                        </a:rPr>
                        <a:t>requests</a:t>
                      </a:r>
                      <a:r>
                        <a:rPr lang="en-US" sz="1400" b="0" i="0" u="none" strike="noStrike" cap="none" dirty="0" err="1">
                          <a:solidFill>
                            <a:schemeClr val="dk1"/>
                          </a:solidFill>
                          <a:effectLst/>
                          <a:latin typeface="Consolas" panose="020B0609020204030204" pitchFamily="49" charset="0"/>
                          <a:ea typeface="+mn-ea"/>
                          <a:cs typeface="Consolas" panose="020B0609020204030204" pitchFamily="49" charset="0"/>
                          <a:sym typeface="Arial"/>
                        </a:rPr>
                        <a:t>.</a:t>
                      </a:r>
                      <a:r>
                        <a:rPr lang="en-US" sz="900" dirty="0" err="1">
                          <a:latin typeface="Consolas" panose="020B0609020204030204" pitchFamily="49" charset="0"/>
                          <a:cs typeface="Consolas" panose="020B0609020204030204" pitchFamily="49" charset="0"/>
                        </a:rPr>
                        <a:t>post</a:t>
                      </a:r>
                      <a:r>
                        <a:rPr lang="en-US" sz="900" dirty="0">
                          <a:latin typeface="Consolas" panose="020B0609020204030204" pitchFamily="49" charset="0"/>
                          <a:cs typeface="Consolas" panose="020B0609020204030204" pitchFamily="49" charset="0"/>
                        </a:rPr>
                        <a:t>(&lt;</a:t>
                      </a:r>
                      <a:r>
                        <a:rPr lang="en-US" sz="900" dirty="0" err="1">
                          <a:latin typeface="Consolas" panose="020B0609020204030204" pitchFamily="49" charset="0"/>
                          <a:cs typeface="Consolas" panose="020B0609020204030204" pitchFamily="49" charset="0"/>
                        </a:rPr>
                        <a:t>url</a:t>
                      </a:r>
                      <a:r>
                        <a:rPr lang="en-US" sz="900" dirty="0">
                          <a:latin typeface="Consolas" panose="020B0609020204030204" pitchFamily="49" charset="0"/>
                          <a:cs typeface="Consolas" panose="020B0609020204030204" pitchFamily="49" charset="0"/>
                        </a:rPr>
                        <a:t>&gt;, &lt;dados&gt;)</a:t>
                      </a:r>
                      <a:endParaRPr lang="en-US" sz="900" dirty="0">
                        <a:effectLst/>
                        <a:latin typeface="Consolas" panose="020B0609020204030204" pitchFamily="49" charset="0"/>
                        <a:cs typeface="Consolas" panose="020B0609020204030204" pitchFamily="49" charset="0"/>
                      </a:endParaRPr>
                    </a:p>
                  </a:txBody>
                  <a:tcPr marL="123825" marR="123825" marT="57150" marB="57150" anchor="ctr"/>
                </a:tc>
                <a:tc>
                  <a:txBody>
                    <a:bodyPr/>
                    <a:lstStyle/>
                    <a:p>
                      <a:r>
                        <a:rPr lang="en-US" sz="900" dirty="0" err="1">
                          <a:effectLst/>
                        </a:rPr>
                        <a:t>Usado</a:t>
                      </a:r>
                      <a:r>
                        <a:rPr lang="en-US" sz="900" dirty="0">
                          <a:effectLst/>
                        </a:rPr>
                        <a:t> para </a:t>
                      </a:r>
                      <a:r>
                        <a:rPr lang="en-US" sz="900" dirty="0" err="1">
                          <a:effectLst/>
                        </a:rPr>
                        <a:t>criar</a:t>
                      </a:r>
                      <a:r>
                        <a:rPr lang="en-US" sz="900" dirty="0">
                          <a:effectLst/>
                        </a:rPr>
                        <a:t> um novo </a:t>
                      </a:r>
                      <a:r>
                        <a:rPr lang="en-US" sz="900" dirty="0" err="1">
                          <a:effectLst/>
                        </a:rPr>
                        <a:t>recurso</a:t>
                      </a:r>
                      <a:r>
                        <a:rPr lang="en-US" sz="900" dirty="0">
                          <a:effectLst/>
                        </a:rPr>
                        <a:t> </a:t>
                      </a:r>
                      <a:r>
                        <a:rPr lang="en-US" sz="900" dirty="0" err="1">
                          <a:effectLst/>
                        </a:rPr>
                        <a:t>em</a:t>
                      </a:r>
                      <a:r>
                        <a:rPr lang="en-US" sz="900" dirty="0">
                          <a:effectLst/>
                        </a:rPr>
                        <a:t> um </a:t>
                      </a:r>
                      <a:r>
                        <a:rPr lang="en-US" sz="900" dirty="0" err="1">
                          <a:effectLst/>
                        </a:rPr>
                        <a:t>servidor</a:t>
                      </a:r>
                      <a:r>
                        <a:rPr lang="en-US" sz="900" dirty="0">
                          <a:effectLst/>
                        </a:rPr>
                        <a:t> (sempre </a:t>
                      </a:r>
                      <a:r>
                        <a:rPr lang="en-US" sz="900" dirty="0" err="1">
                          <a:effectLst/>
                        </a:rPr>
                        <a:t>gera</a:t>
                      </a:r>
                      <a:r>
                        <a:rPr lang="en-US" sz="900" dirty="0">
                          <a:effectLst/>
                        </a:rPr>
                        <a:t> </a:t>
                      </a:r>
                      <a:r>
                        <a:rPr lang="en-US" sz="900" dirty="0" err="1">
                          <a:effectLst/>
                        </a:rPr>
                        <a:t>uma</a:t>
                      </a:r>
                      <a:r>
                        <a:rPr lang="en-US" sz="900" dirty="0">
                          <a:effectLst/>
                        </a:rPr>
                        <a:t> nova URL)</a:t>
                      </a:r>
                    </a:p>
                  </a:txBody>
                  <a:tcPr marL="123825" marR="123825" marT="57150" marB="57150" anchor="ctr"/>
                </a:tc>
                <a:extLst>
                  <a:ext uri="{0D108BD9-81ED-4DB2-BD59-A6C34878D82A}">
                    <a16:rowId xmlns:a16="http://schemas.microsoft.com/office/drawing/2014/main" val="12827094"/>
                  </a:ext>
                </a:extLst>
              </a:tr>
              <a:tr h="304835">
                <a:tc>
                  <a:txBody>
                    <a:bodyPr/>
                    <a:lstStyle/>
                    <a:p>
                      <a:pPr algn="ctr"/>
                      <a:r>
                        <a:rPr lang="en-US" sz="1000" dirty="0">
                          <a:effectLst/>
                        </a:rPr>
                        <a:t>PUT</a:t>
                      </a:r>
                    </a:p>
                  </a:txBody>
                  <a:tcPr marL="123825" marR="123825" marT="57150" marB="5715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err="1">
                          <a:latin typeface="Consolas" panose="020B0609020204030204" pitchFamily="49" charset="0"/>
                          <a:cs typeface="Consolas" panose="020B0609020204030204" pitchFamily="49" charset="0"/>
                        </a:rPr>
                        <a:t>requests</a:t>
                      </a:r>
                      <a:r>
                        <a:rPr lang="en-US" sz="1400" b="0" i="0" u="none" strike="noStrike" cap="none" dirty="0" err="1">
                          <a:solidFill>
                            <a:schemeClr val="dk1"/>
                          </a:solidFill>
                          <a:effectLst/>
                          <a:latin typeface="Consolas" panose="020B0609020204030204" pitchFamily="49" charset="0"/>
                          <a:ea typeface="+mn-ea"/>
                          <a:cs typeface="Consolas" panose="020B0609020204030204" pitchFamily="49" charset="0"/>
                          <a:sym typeface="Arial"/>
                        </a:rPr>
                        <a:t>.</a:t>
                      </a:r>
                      <a:r>
                        <a:rPr lang="en-US" sz="900" dirty="0" err="1">
                          <a:latin typeface="Consolas" panose="020B0609020204030204" pitchFamily="49" charset="0"/>
                          <a:cs typeface="Consolas" panose="020B0609020204030204" pitchFamily="49" charset="0"/>
                        </a:rPr>
                        <a:t>put</a:t>
                      </a:r>
                      <a:r>
                        <a:rPr lang="en-US" sz="900" dirty="0">
                          <a:latin typeface="Consolas" panose="020B0609020204030204" pitchFamily="49" charset="0"/>
                          <a:cs typeface="Consolas" panose="020B0609020204030204" pitchFamily="49" charset="0"/>
                        </a:rPr>
                        <a:t>(&lt;</a:t>
                      </a:r>
                      <a:r>
                        <a:rPr lang="en-US" sz="900" dirty="0" err="1">
                          <a:latin typeface="Consolas" panose="020B0609020204030204" pitchFamily="49" charset="0"/>
                          <a:cs typeface="Consolas" panose="020B0609020204030204" pitchFamily="49" charset="0"/>
                        </a:rPr>
                        <a:t>url</a:t>
                      </a:r>
                      <a:r>
                        <a:rPr lang="en-US" sz="900" dirty="0">
                          <a:latin typeface="Consolas" panose="020B0609020204030204" pitchFamily="49" charset="0"/>
                          <a:cs typeface="Consolas" panose="020B0609020204030204" pitchFamily="49" charset="0"/>
                        </a:rPr>
                        <a:t>&gt;, &lt;dados&gt;)</a:t>
                      </a:r>
                      <a:endParaRPr lang="en-US" sz="900" dirty="0">
                        <a:effectLst/>
                        <a:latin typeface="Consolas" panose="020B0609020204030204" pitchFamily="49" charset="0"/>
                        <a:cs typeface="Consolas" panose="020B0609020204030204" pitchFamily="49" charset="0"/>
                      </a:endParaRPr>
                    </a:p>
                  </a:txBody>
                  <a:tcPr marL="123825" marR="123825" marT="57150" marB="5715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err="1">
                          <a:effectLst/>
                        </a:rPr>
                        <a:t>Usado</a:t>
                      </a:r>
                      <a:r>
                        <a:rPr lang="en-US" sz="900" dirty="0">
                          <a:effectLst/>
                        </a:rPr>
                        <a:t> para </a:t>
                      </a:r>
                      <a:r>
                        <a:rPr lang="en-US" sz="900" dirty="0" err="1">
                          <a:effectLst/>
                        </a:rPr>
                        <a:t>criar</a:t>
                      </a:r>
                      <a:r>
                        <a:rPr lang="en-US" sz="900" dirty="0">
                          <a:effectLst/>
                        </a:rPr>
                        <a:t> </a:t>
                      </a:r>
                      <a:r>
                        <a:rPr lang="en-US" sz="900" dirty="0" err="1">
                          <a:effectLst/>
                        </a:rPr>
                        <a:t>ou</a:t>
                      </a:r>
                      <a:r>
                        <a:rPr lang="en-US" sz="900" dirty="0">
                          <a:effectLst/>
                        </a:rPr>
                        <a:t> </a:t>
                      </a:r>
                      <a:r>
                        <a:rPr lang="en-US" sz="900" dirty="0" err="1">
                          <a:effectLst/>
                        </a:rPr>
                        <a:t>atualizar</a:t>
                      </a:r>
                      <a:r>
                        <a:rPr lang="en-US" sz="900" dirty="0">
                          <a:effectLst/>
                        </a:rPr>
                        <a:t> um </a:t>
                      </a:r>
                      <a:r>
                        <a:rPr lang="en-US" sz="900" dirty="0" err="1">
                          <a:effectLst/>
                        </a:rPr>
                        <a:t>recurso</a:t>
                      </a:r>
                      <a:r>
                        <a:rPr lang="en-US" sz="900" dirty="0">
                          <a:effectLst/>
                        </a:rPr>
                        <a:t> </a:t>
                      </a:r>
                      <a:r>
                        <a:rPr lang="en-US" sz="900" dirty="0" err="1">
                          <a:effectLst/>
                        </a:rPr>
                        <a:t>em</a:t>
                      </a:r>
                      <a:r>
                        <a:rPr lang="en-US" sz="900" dirty="0">
                          <a:effectLst/>
                        </a:rPr>
                        <a:t> um </a:t>
                      </a:r>
                      <a:r>
                        <a:rPr lang="en-US" sz="900" dirty="0" err="1">
                          <a:effectLst/>
                        </a:rPr>
                        <a:t>servidor</a:t>
                      </a:r>
                      <a:r>
                        <a:rPr lang="en-US" sz="900" dirty="0">
                          <a:effectLst/>
                        </a:rPr>
                        <a:t> </a:t>
                      </a:r>
                      <a:r>
                        <a:rPr lang="en-US" sz="900" dirty="0" err="1">
                          <a:effectLst/>
                        </a:rPr>
                        <a:t>em</a:t>
                      </a:r>
                      <a:r>
                        <a:rPr lang="en-US" sz="900" dirty="0">
                          <a:effectLst/>
                        </a:rPr>
                        <a:t> </a:t>
                      </a:r>
                      <a:r>
                        <a:rPr lang="en-US" sz="900" dirty="0" err="1">
                          <a:effectLst/>
                        </a:rPr>
                        <a:t>uma</a:t>
                      </a:r>
                      <a:r>
                        <a:rPr lang="en-US" sz="900" dirty="0">
                          <a:effectLst/>
                        </a:rPr>
                        <a:t> URL </a:t>
                      </a:r>
                      <a:r>
                        <a:rPr lang="en-US" sz="900" dirty="0" err="1">
                          <a:effectLst/>
                        </a:rPr>
                        <a:t>específica</a:t>
                      </a:r>
                      <a:endParaRPr lang="en-US" sz="900" dirty="0">
                        <a:effectLst/>
                      </a:endParaRPr>
                    </a:p>
                  </a:txBody>
                  <a:tcPr marL="123825" marR="123825" marT="57150" marB="57150" anchor="ctr"/>
                </a:tc>
                <a:extLst>
                  <a:ext uri="{0D108BD9-81ED-4DB2-BD59-A6C34878D82A}">
                    <a16:rowId xmlns:a16="http://schemas.microsoft.com/office/drawing/2014/main" val="3648033886"/>
                  </a:ext>
                </a:extLst>
              </a:tr>
              <a:tr h="304835">
                <a:tc>
                  <a:txBody>
                    <a:bodyPr/>
                    <a:lstStyle/>
                    <a:p>
                      <a:pPr algn="ctr"/>
                      <a:r>
                        <a:rPr lang="en-US" sz="1000" dirty="0">
                          <a:effectLst/>
                        </a:rPr>
                        <a:t>DELETE</a:t>
                      </a:r>
                    </a:p>
                  </a:txBody>
                  <a:tcPr marL="123825" marR="123825" marT="57150" marB="5715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err="1">
                          <a:latin typeface="Consolas" panose="020B0609020204030204" pitchFamily="49" charset="0"/>
                          <a:cs typeface="Consolas" panose="020B0609020204030204" pitchFamily="49" charset="0"/>
                        </a:rPr>
                        <a:t>requests</a:t>
                      </a:r>
                      <a:r>
                        <a:rPr lang="en-US" sz="1400" b="0" i="0" u="none" strike="noStrike" cap="none" dirty="0" err="1">
                          <a:solidFill>
                            <a:schemeClr val="dk1"/>
                          </a:solidFill>
                          <a:effectLst/>
                          <a:latin typeface="Consolas" panose="020B0609020204030204" pitchFamily="49" charset="0"/>
                          <a:ea typeface="+mn-ea"/>
                          <a:cs typeface="Consolas" panose="020B0609020204030204" pitchFamily="49" charset="0"/>
                          <a:sym typeface="Arial"/>
                        </a:rPr>
                        <a:t>.</a:t>
                      </a:r>
                      <a:r>
                        <a:rPr lang="en-US" sz="900" dirty="0" err="1">
                          <a:latin typeface="Consolas" panose="020B0609020204030204" pitchFamily="49" charset="0"/>
                          <a:cs typeface="Consolas" panose="020B0609020204030204" pitchFamily="49" charset="0"/>
                        </a:rPr>
                        <a:t>delete</a:t>
                      </a:r>
                      <a:r>
                        <a:rPr lang="en-US" sz="900" dirty="0">
                          <a:latin typeface="Consolas" panose="020B0609020204030204" pitchFamily="49" charset="0"/>
                          <a:cs typeface="Consolas" panose="020B0609020204030204" pitchFamily="49" charset="0"/>
                        </a:rPr>
                        <a:t>(&lt;</a:t>
                      </a:r>
                      <a:r>
                        <a:rPr lang="en-US" sz="900" dirty="0" err="1">
                          <a:latin typeface="Consolas" panose="020B0609020204030204" pitchFamily="49" charset="0"/>
                          <a:cs typeface="Consolas" panose="020B0609020204030204" pitchFamily="49" charset="0"/>
                        </a:rPr>
                        <a:t>url</a:t>
                      </a:r>
                      <a:r>
                        <a:rPr lang="en-US" sz="900" dirty="0">
                          <a:latin typeface="Consolas" panose="020B0609020204030204" pitchFamily="49" charset="0"/>
                          <a:cs typeface="Consolas" panose="020B0609020204030204" pitchFamily="49" charset="0"/>
                        </a:rPr>
                        <a:t>&gt;)</a:t>
                      </a:r>
                      <a:endParaRPr lang="en-US" sz="900" dirty="0">
                        <a:effectLst/>
                        <a:latin typeface="Consolas" panose="020B0609020204030204" pitchFamily="49" charset="0"/>
                        <a:cs typeface="Consolas" panose="020B0609020204030204" pitchFamily="49" charset="0"/>
                      </a:endParaRPr>
                    </a:p>
                  </a:txBody>
                  <a:tcPr marL="123825" marR="123825" marT="57150" marB="57150" anchor="ctr"/>
                </a:tc>
                <a:tc>
                  <a:txBody>
                    <a:bodyPr/>
                    <a:lstStyle/>
                    <a:p>
                      <a:r>
                        <a:rPr lang="en-US" sz="900" dirty="0" err="1">
                          <a:effectLst/>
                        </a:rPr>
                        <a:t>Usado</a:t>
                      </a:r>
                      <a:r>
                        <a:rPr lang="en-US" sz="900" dirty="0">
                          <a:effectLst/>
                        </a:rPr>
                        <a:t> para </a:t>
                      </a:r>
                      <a:r>
                        <a:rPr lang="en-US" sz="900" dirty="0" err="1">
                          <a:effectLst/>
                        </a:rPr>
                        <a:t>apagar</a:t>
                      </a:r>
                      <a:r>
                        <a:rPr lang="en-US" sz="900" dirty="0">
                          <a:effectLst/>
                        </a:rPr>
                        <a:t> um </a:t>
                      </a:r>
                      <a:r>
                        <a:rPr lang="en-US" sz="900" dirty="0" err="1">
                          <a:effectLst/>
                        </a:rPr>
                        <a:t>recurso</a:t>
                      </a:r>
                      <a:r>
                        <a:rPr lang="en-US" sz="900" dirty="0">
                          <a:effectLst/>
                        </a:rPr>
                        <a:t> </a:t>
                      </a:r>
                      <a:r>
                        <a:rPr lang="en-US" sz="900" dirty="0" err="1">
                          <a:effectLst/>
                        </a:rPr>
                        <a:t>em</a:t>
                      </a:r>
                      <a:r>
                        <a:rPr lang="en-US" sz="900" dirty="0">
                          <a:effectLst/>
                        </a:rPr>
                        <a:t> um </a:t>
                      </a:r>
                      <a:r>
                        <a:rPr lang="en-US" sz="900" dirty="0" err="1">
                          <a:effectLst/>
                        </a:rPr>
                        <a:t>servidor</a:t>
                      </a:r>
                      <a:endParaRPr lang="en-US" sz="900" dirty="0">
                        <a:effectLst/>
                      </a:endParaRPr>
                    </a:p>
                  </a:txBody>
                  <a:tcPr marL="123825" marR="123825" marT="57150" marB="57150" anchor="ctr"/>
                </a:tc>
                <a:extLst>
                  <a:ext uri="{0D108BD9-81ED-4DB2-BD59-A6C34878D82A}">
                    <a16:rowId xmlns:a16="http://schemas.microsoft.com/office/drawing/2014/main" val="219705743"/>
                  </a:ext>
                </a:extLst>
              </a:tr>
            </a:tbl>
          </a:graphicData>
        </a:graphic>
      </p:graphicFrame>
    </p:spTree>
    <p:extLst>
      <p:ext uri="{BB962C8B-B14F-4D97-AF65-F5344CB8AC3E}">
        <p14:creationId xmlns:p14="http://schemas.microsoft.com/office/powerpoint/2010/main" val="4202700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 name="Google Shape;81;p16">
            <a:extLst>
              <a:ext uri="{FF2B5EF4-FFF2-40B4-BE49-F238E27FC236}">
                <a16:creationId xmlns:a16="http://schemas.microsoft.com/office/drawing/2014/main" id="{280165E0-35B5-D94F-989F-ADA311792B6B}"/>
              </a:ext>
            </a:extLst>
          </p:cNvPr>
          <p:cNvPicPr preferRelativeResize="0"/>
          <p:nvPr/>
        </p:nvPicPr>
        <p:blipFill>
          <a:blip r:embed="rId3">
            <a:alphaModFix/>
          </a:blip>
          <a:stretch>
            <a:fillRect/>
          </a:stretch>
        </p:blipFill>
        <p:spPr>
          <a:xfrm>
            <a:off x="7707800" y="4408557"/>
            <a:ext cx="1139979" cy="365875"/>
          </a:xfrm>
          <a:prstGeom prst="rect">
            <a:avLst/>
          </a:prstGeom>
          <a:noFill/>
          <a:ln>
            <a:noFill/>
          </a:ln>
        </p:spPr>
      </p:pic>
      <p:sp>
        <p:nvSpPr>
          <p:cNvPr id="5" name="Google Shape;95;p18">
            <a:extLst>
              <a:ext uri="{FF2B5EF4-FFF2-40B4-BE49-F238E27FC236}">
                <a16:creationId xmlns:a16="http://schemas.microsoft.com/office/drawing/2014/main" id="{B85CFF85-1D62-9C4F-90A4-79705AF6B226}"/>
              </a:ext>
            </a:extLst>
          </p:cNvPr>
          <p:cNvSpPr txBox="1"/>
          <p:nvPr/>
        </p:nvSpPr>
        <p:spPr>
          <a:xfrm>
            <a:off x="450000" y="373500"/>
            <a:ext cx="7156200"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2600" b="1" dirty="0">
                <a:latin typeface="Montserrat"/>
                <a:ea typeface="Montserrat"/>
                <a:cs typeface="Montserrat"/>
                <a:sym typeface="Montserrat"/>
              </a:rPr>
              <a:t>Chamando </a:t>
            </a:r>
            <a:r>
              <a:rPr lang="pt-BR" sz="2600" b="1" dirty="0" err="1">
                <a:latin typeface="Montserrat"/>
                <a:ea typeface="Montserrat"/>
                <a:cs typeface="Montserrat"/>
                <a:sym typeface="Montserrat"/>
              </a:rPr>
              <a:t>APIs</a:t>
            </a:r>
            <a:r>
              <a:rPr lang="pt-BR" sz="2600" b="1" dirty="0">
                <a:latin typeface="Montserrat"/>
                <a:ea typeface="Montserrat"/>
                <a:cs typeface="Montserrat"/>
                <a:sym typeface="Montserrat"/>
              </a:rPr>
              <a:t> em Python</a:t>
            </a:r>
            <a:endParaRPr sz="2600" b="1" dirty="0">
              <a:latin typeface="Montserrat"/>
              <a:ea typeface="Montserrat"/>
              <a:cs typeface="Montserrat"/>
              <a:sym typeface="Montserrat"/>
            </a:endParaRPr>
          </a:p>
        </p:txBody>
      </p:sp>
      <p:sp>
        <p:nvSpPr>
          <p:cNvPr id="7" name="Google Shape;97;p18">
            <a:extLst>
              <a:ext uri="{FF2B5EF4-FFF2-40B4-BE49-F238E27FC236}">
                <a16:creationId xmlns:a16="http://schemas.microsoft.com/office/drawing/2014/main" id="{96C76D27-2791-CA42-A57E-15A7A09B8869}"/>
              </a:ext>
            </a:extLst>
          </p:cNvPr>
          <p:cNvSpPr txBox="1"/>
          <p:nvPr/>
        </p:nvSpPr>
        <p:spPr>
          <a:xfrm>
            <a:off x="449999" y="1115700"/>
            <a:ext cx="3961134" cy="430857"/>
          </a:xfrm>
          <a:prstGeom prst="rect">
            <a:avLst/>
          </a:prstGeom>
          <a:noFill/>
          <a:ln>
            <a:noFill/>
          </a:ln>
        </p:spPr>
        <p:txBody>
          <a:bodyPr spcFirstLastPara="1" wrap="square" lIns="91425" tIns="91425" rIns="91425" bIns="91425" anchor="t" anchorCtr="0">
            <a:spAutoFit/>
          </a:bodyPr>
          <a:lstStyle/>
          <a:p>
            <a:pPr lvl="0">
              <a:defRPr/>
            </a:pPr>
            <a:r>
              <a:rPr lang="pt-BR" sz="1600" b="1" dirty="0">
                <a:solidFill>
                  <a:srgbClr val="FF609A"/>
                </a:solidFill>
                <a:latin typeface="Montserrat"/>
                <a:ea typeface="Montserrat"/>
                <a:cs typeface="Montserrat"/>
                <a:sym typeface="Montserrat"/>
              </a:rPr>
              <a:t>Códigos de retorno</a:t>
            </a:r>
          </a:p>
        </p:txBody>
      </p:sp>
      <p:graphicFrame>
        <p:nvGraphicFramePr>
          <p:cNvPr id="6" name="Table 5">
            <a:extLst>
              <a:ext uri="{FF2B5EF4-FFF2-40B4-BE49-F238E27FC236}">
                <a16:creationId xmlns:a16="http://schemas.microsoft.com/office/drawing/2014/main" id="{130EA6D9-DB50-294B-87DC-BE3D481DFF76}"/>
              </a:ext>
            </a:extLst>
          </p:cNvPr>
          <p:cNvGraphicFramePr>
            <a:graphicFrameLocks noGrp="1"/>
          </p:cNvGraphicFramePr>
          <p:nvPr>
            <p:extLst>
              <p:ext uri="{D42A27DB-BD31-4B8C-83A1-F6EECF244321}">
                <p14:modId xmlns:p14="http://schemas.microsoft.com/office/powerpoint/2010/main" val="237390196"/>
              </p:ext>
            </p:extLst>
          </p:nvPr>
        </p:nvGraphicFramePr>
        <p:xfrm>
          <a:off x="2021337" y="1704012"/>
          <a:ext cx="5101325" cy="2953247"/>
        </p:xfrm>
        <a:graphic>
          <a:graphicData uri="http://schemas.openxmlformats.org/drawingml/2006/table">
            <a:tbl>
              <a:tblPr firstRow="1" bandRow="1">
                <a:tableStyleId>{F5AB1C69-6EDB-4FF4-983F-18BD219EF322}</a:tableStyleId>
              </a:tblPr>
              <a:tblGrid>
                <a:gridCol w="1496276">
                  <a:extLst>
                    <a:ext uri="{9D8B030D-6E8A-4147-A177-3AD203B41FA5}">
                      <a16:colId xmlns:a16="http://schemas.microsoft.com/office/drawing/2014/main" val="4268156320"/>
                    </a:ext>
                  </a:extLst>
                </a:gridCol>
                <a:gridCol w="1082566">
                  <a:extLst>
                    <a:ext uri="{9D8B030D-6E8A-4147-A177-3AD203B41FA5}">
                      <a16:colId xmlns:a16="http://schemas.microsoft.com/office/drawing/2014/main" val="5690247"/>
                    </a:ext>
                  </a:extLst>
                </a:gridCol>
                <a:gridCol w="2522483">
                  <a:extLst>
                    <a:ext uri="{9D8B030D-6E8A-4147-A177-3AD203B41FA5}">
                      <a16:colId xmlns:a16="http://schemas.microsoft.com/office/drawing/2014/main" val="3485014670"/>
                    </a:ext>
                  </a:extLst>
                </a:gridCol>
              </a:tblGrid>
              <a:tr h="268477">
                <a:tc>
                  <a:txBody>
                    <a:bodyPr/>
                    <a:lstStyle/>
                    <a:p>
                      <a:r>
                        <a:rPr lang="en-US" sz="900" b="1" dirty="0" err="1">
                          <a:effectLst/>
                        </a:rPr>
                        <a:t>Categoria</a:t>
                      </a:r>
                      <a:endParaRPr lang="en-US" sz="900" b="1" dirty="0">
                        <a:effectLst/>
                      </a:endParaRPr>
                    </a:p>
                  </a:txBody>
                  <a:tcPr marL="123825" marR="123825" marT="57150" marB="57150" anchor="ctr">
                    <a:solidFill>
                      <a:srgbClr val="FA609B"/>
                    </a:solidFill>
                  </a:tcPr>
                </a:tc>
                <a:tc>
                  <a:txBody>
                    <a:bodyPr/>
                    <a:lstStyle/>
                    <a:p>
                      <a:r>
                        <a:rPr lang="en-US" sz="900" b="1" dirty="0">
                          <a:effectLst/>
                        </a:rPr>
                        <a:t>Código *</a:t>
                      </a:r>
                    </a:p>
                  </a:txBody>
                  <a:tcPr marL="123825" marR="123825" marT="57150" marB="57150" anchor="ctr">
                    <a:solidFill>
                      <a:srgbClr val="FA609B"/>
                    </a:solidFill>
                  </a:tcPr>
                </a:tc>
                <a:tc>
                  <a:txBody>
                    <a:bodyPr/>
                    <a:lstStyle/>
                    <a:p>
                      <a:r>
                        <a:rPr lang="en-US" sz="900" b="1" dirty="0" err="1">
                          <a:effectLst/>
                        </a:rPr>
                        <a:t>Significado</a:t>
                      </a:r>
                      <a:endParaRPr lang="en-US" sz="900" b="1" dirty="0">
                        <a:effectLst/>
                      </a:endParaRPr>
                    </a:p>
                  </a:txBody>
                  <a:tcPr marL="123825" marR="123825" marT="57150" marB="57150" anchor="ctr">
                    <a:solidFill>
                      <a:srgbClr val="FA609B"/>
                    </a:solidFill>
                  </a:tcPr>
                </a:tc>
                <a:extLst>
                  <a:ext uri="{0D108BD9-81ED-4DB2-BD59-A6C34878D82A}">
                    <a16:rowId xmlns:a16="http://schemas.microsoft.com/office/drawing/2014/main" val="2689257725"/>
                  </a:ext>
                </a:extLst>
              </a:tr>
              <a:tr h="268477">
                <a:tc rowSpan="2">
                  <a:txBody>
                    <a:bodyPr/>
                    <a:lstStyle/>
                    <a:p>
                      <a:pPr algn="ctr"/>
                      <a:r>
                        <a:rPr lang="en-US" sz="900" dirty="0">
                          <a:effectLst/>
                        </a:rPr>
                        <a:t>2xx</a:t>
                      </a:r>
                      <a:br>
                        <a:rPr lang="en-US" sz="900" dirty="0">
                          <a:effectLst/>
                        </a:rPr>
                      </a:br>
                      <a:r>
                        <a:rPr lang="en-US" sz="900" dirty="0" err="1">
                          <a:effectLst/>
                        </a:rPr>
                        <a:t>Sucesso</a:t>
                      </a:r>
                      <a:endParaRPr lang="en-US" sz="900" dirty="0">
                        <a:effectLst/>
                      </a:endParaRPr>
                    </a:p>
                  </a:txBody>
                  <a:tcPr marL="123825" marR="123825" marT="57150" marB="57150" anchor="ctr"/>
                </a:tc>
                <a:tc>
                  <a:txBody>
                    <a:bodyPr/>
                    <a:lstStyle/>
                    <a:p>
                      <a:pPr algn="ctr"/>
                      <a:r>
                        <a:rPr lang="en-US" sz="900" dirty="0">
                          <a:effectLst/>
                        </a:rPr>
                        <a:t>200</a:t>
                      </a:r>
                    </a:p>
                  </a:txBody>
                  <a:tcPr marL="123825" marR="123825" marT="57150" marB="57150" anchor="ctr">
                    <a:solidFill>
                      <a:srgbClr val="D7DBDE"/>
                    </a:solidFill>
                  </a:tcPr>
                </a:tc>
                <a:tc>
                  <a:txBody>
                    <a:bodyPr/>
                    <a:lstStyle/>
                    <a:p>
                      <a:r>
                        <a:rPr lang="en-US" sz="800" dirty="0">
                          <a:latin typeface="Consolas" panose="020B0609020204030204" pitchFamily="49" charset="0"/>
                          <a:cs typeface="Consolas" panose="020B0609020204030204" pitchFamily="49" charset="0"/>
                        </a:rPr>
                        <a:t>OK</a:t>
                      </a:r>
                      <a:endParaRPr lang="en-US" sz="800" dirty="0">
                        <a:effectLst/>
                        <a:latin typeface="Consolas" panose="020B0609020204030204" pitchFamily="49" charset="0"/>
                        <a:cs typeface="Consolas" panose="020B0609020204030204" pitchFamily="49" charset="0"/>
                      </a:endParaRPr>
                    </a:p>
                  </a:txBody>
                  <a:tcPr marL="123825" marR="123825" marT="57150" marB="57150" anchor="ctr">
                    <a:solidFill>
                      <a:srgbClr val="D7DBDE"/>
                    </a:solidFill>
                  </a:tcPr>
                </a:tc>
                <a:extLst>
                  <a:ext uri="{0D108BD9-81ED-4DB2-BD59-A6C34878D82A}">
                    <a16:rowId xmlns:a16="http://schemas.microsoft.com/office/drawing/2014/main" val="3590302731"/>
                  </a:ext>
                </a:extLst>
              </a:tr>
              <a:tr h="268477">
                <a:tc vMerge="1">
                  <a:txBody>
                    <a:bodyPr/>
                    <a:lstStyle/>
                    <a:p>
                      <a:pPr algn="ctr"/>
                      <a:endParaRPr lang="en-US" sz="1000" dirty="0">
                        <a:effectLst/>
                      </a:endParaRPr>
                    </a:p>
                  </a:txBody>
                  <a:tcPr marL="123825" marR="123825" marT="57150" marB="57150" anchor="ctr"/>
                </a:tc>
                <a:tc>
                  <a:txBody>
                    <a:bodyPr/>
                    <a:lstStyle/>
                    <a:p>
                      <a:pPr algn="ctr"/>
                      <a:r>
                        <a:rPr lang="en-US" sz="900" dirty="0">
                          <a:effectLst/>
                        </a:rPr>
                        <a:t>201</a:t>
                      </a:r>
                    </a:p>
                  </a:txBody>
                  <a:tcPr marL="123825" marR="123825" marT="57150" marB="57150" anchor="ctr">
                    <a:solidFill>
                      <a:srgbClr val="D7DBDE"/>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err="1">
                          <a:latin typeface="Consolas" panose="020B0609020204030204" pitchFamily="49" charset="0"/>
                          <a:cs typeface="Consolas" panose="020B0609020204030204" pitchFamily="49" charset="0"/>
                        </a:rPr>
                        <a:t>Recurso</a:t>
                      </a:r>
                      <a:r>
                        <a:rPr lang="en-US" sz="800" dirty="0">
                          <a:latin typeface="Consolas" panose="020B0609020204030204" pitchFamily="49" charset="0"/>
                          <a:cs typeface="Consolas" panose="020B0609020204030204" pitchFamily="49" charset="0"/>
                        </a:rPr>
                        <a:t> </a:t>
                      </a:r>
                      <a:r>
                        <a:rPr lang="en-US" sz="800" dirty="0" err="1">
                          <a:latin typeface="Consolas" panose="020B0609020204030204" pitchFamily="49" charset="0"/>
                          <a:cs typeface="Consolas" panose="020B0609020204030204" pitchFamily="49" charset="0"/>
                        </a:rPr>
                        <a:t>criado</a:t>
                      </a:r>
                      <a:endParaRPr lang="en-US" sz="800" dirty="0">
                        <a:effectLst/>
                        <a:latin typeface="Consolas" panose="020B0609020204030204" pitchFamily="49" charset="0"/>
                        <a:cs typeface="Consolas" panose="020B0609020204030204" pitchFamily="49" charset="0"/>
                      </a:endParaRPr>
                    </a:p>
                  </a:txBody>
                  <a:tcPr marL="123825" marR="123825" marT="57150" marB="57150" anchor="ctr">
                    <a:solidFill>
                      <a:srgbClr val="D7DBDE"/>
                    </a:solidFill>
                  </a:tcPr>
                </a:tc>
                <a:extLst>
                  <a:ext uri="{0D108BD9-81ED-4DB2-BD59-A6C34878D82A}">
                    <a16:rowId xmlns:a16="http://schemas.microsoft.com/office/drawing/2014/main" val="12827094"/>
                  </a:ext>
                </a:extLst>
              </a:tr>
              <a:tr h="268477">
                <a:tc rowSpan="2">
                  <a:txBody>
                    <a:bodyPr/>
                    <a:lstStyle/>
                    <a:p>
                      <a:pPr algn="ctr"/>
                      <a:r>
                        <a:rPr lang="en-US" sz="900" dirty="0">
                          <a:effectLst/>
                        </a:rPr>
                        <a:t>3xx</a:t>
                      </a:r>
                      <a:br>
                        <a:rPr lang="en-US" sz="900" dirty="0">
                          <a:effectLst/>
                        </a:rPr>
                      </a:br>
                      <a:r>
                        <a:rPr lang="en-US" sz="900" dirty="0" err="1">
                          <a:effectLst/>
                        </a:rPr>
                        <a:t>Redirecionamento</a:t>
                      </a:r>
                      <a:endParaRPr lang="en-US" sz="900" dirty="0">
                        <a:effectLst/>
                      </a:endParaRPr>
                    </a:p>
                  </a:txBody>
                  <a:tcPr marL="123825" marR="123825" marT="57150" marB="57150" anchor="ctr">
                    <a:solidFill>
                      <a:srgbClr val="ECEEF0"/>
                    </a:solidFill>
                  </a:tcPr>
                </a:tc>
                <a:tc>
                  <a:txBody>
                    <a:bodyPr/>
                    <a:lstStyle/>
                    <a:p>
                      <a:pPr algn="ctr"/>
                      <a:r>
                        <a:rPr lang="en-US" sz="900" dirty="0">
                          <a:effectLst/>
                        </a:rPr>
                        <a:t>307</a:t>
                      </a:r>
                    </a:p>
                  </a:txBody>
                  <a:tcPr marL="123825" marR="123825" marT="57150" marB="57150" anchor="ctr">
                    <a:solidFill>
                      <a:srgbClr val="ECEEF0"/>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err="1">
                          <a:effectLst/>
                          <a:latin typeface="Consolas" panose="020B0609020204030204" pitchFamily="49" charset="0"/>
                          <a:cs typeface="Consolas" panose="020B0609020204030204" pitchFamily="49" charset="0"/>
                        </a:rPr>
                        <a:t>Redirecionamento</a:t>
                      </a:r>
                      <a:r>
                        <a:rPr lang="en-US" sz="800" dirty="0">
                          <a:effectLst/>
                          <a:latin typeface="Consolas" panose="020B0609020204030204" pitchFamily="49" charset="0"/>
                          <a:cs typeface="Consolas" panose="020B0609020204030204" pitchFamily="49" charset="0"/>
                        </a:rPr>
                        <a:t> </a:t>
                      </a:r>
                      <a:r>
                        <a:rPr lang="en-US" sz="800" dirty="0" err="1">
                          <a:effectLst/>
                          <a:latin typeface="Consolas" panose="020B0609020204030204" pitchFamily="49" charset="0"/>
                          <a:cs typeface="Consolas" panose="020B0609020204030204" pitchFamily="49" charset="0"/>
                        </a:rPr>
                        <a:t>temporário</a:t>
                      </a:r>
                      <a:endParaRPr lang="en-US" sz="800" dirty="0">
                        <a:effectLst/>
                        <a:latin typeface="Consolas" panose="020B0609020204030204" pitchFamily="49" charset="0"/>
                        <a:cs typeface="Consolas" panose="020B0609020204030204" pitchFamily="49" charset="0"/>
                      </a:endParaRPr>
                    </a:p>
                  </a:txBody>
                  <a:tcPr marL="123825" marR="123825" marT="57150" marB="57150" anchor="ctr">
                    <a:solidFill>
                      <a:srgbClr val="ECEEF0"/>
                    </a:solidFill>
                  </a:tcPr>
                </a:tc>
                <a:extLst>
                  <a:ext uri="{0D108BD9-81ED-4DB2-BD59-A6C34878D82A}">
                    <a16:rowId xmlns:a16="http://schemas.microsoft.com/office/drawing/2014/main" val="4162781128"/>
                  </a:ext>
                </a:extLst>
              </a:tr>
              <a:tr h="268477">
                <a:tc vMerge="1">
                  <a:txBody>
                    <a:bodyPr/>
                    <a:lstStyle/>
                    <a:p>
                      <a:pPr algn="ctr"/>
                      <a:endParaRPr lang="en-US" sz="1000" dirty="0">
                        <a:effectLst/>
                      </a:endParaRPr>
                    </a:p>
                  </a:txBody>
                  <a:tcPr marL="123825" marR="123825" marT="57150" marB="57150" anchor="ctr"/>
                </a:tc>
                <a:tc>
                  <a:txBody>
                    <a:bodyPr/>
                    <a:lstStyle/>
                    <a:p>
                      <a:pPr algn="ctr"/>
                      <a:r>
                        <a:rPr lang="en-US" sz="900" dirty="0">
                          <a:effectLst/>
                        </a:rPr>
                        <a:t>308</a:t>
                      </a:r>
                    </a:p>
                  </a:txBody>
                  <a:tcPr marL="123825" marR="123825" marT="57150" marB="57150" anchor="ctr">
                    <a:solidFill>
                      <a:srgbClr val="ECEEF0"/>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err="1">
                          <a:effectLst/>
                          <a:latin typeface="Consolas" panose="020B0609020204030204" pitchFamily="49" charset="0"/>
                          <a:cs typeface="Consolas" panose="020B0609020204030204" pitchFamily="49" charset="0"/>
                        </a:rPr>
                        <a:t>Redirecionamento</a:t>
                      </a:r>
                      <a:r>
                        <a:rPr lang="en-US" sz="800" dirty="0">
                          <a:effectLst/>
                          <a:latin typeface="Consolas" panose="020B0609020204030204" pitchFamily="49" charset="0"/>
                          <a:cs typeface="Consolas" panose="020B0609020204030204" pitchFamily="49" charset="0"/>
                        </a:rPr>
                        <a:t> </a:t>
                      </a:r>
                      <a:r>
                        <a:rPr lang="en-US" sz="800" dirty="0" err="1">
                          <a:effectLst/>
                          <a:latin typeface="Consolas" panose="020B0609020204030204" pitchFamily="49" charset="0"/>
                          <a:cs typeface="Consolas" panose="020B0609020204030204" pitchFamily="49" charset="0"/>
                        </a:rPr>
                        <a:t>permanente</a:t>
                      </a:r>
                      <a:endParaRPr lang="en-US" sz="800" dirty="0">
                        <a:effectLst/>
                        <a:latin typeface="Consolas" panose="020B0609020204030204" pitchFamily="49" charset="0"/>
                        <a:cs typeface="Consolas" panose="020B0609020204030204" pitchFamily="49" charset="0"/>
                      </a:endParaRPr>
                    </a:p>
                  </a:txBody>
                  <a:tcPr marL="123825" marR="123825" marT="57150" marB="57150" anchor="ctr">
                    <a:solidFill>
                      <a:srgbClr val="ECEEF0"/>
                    </a:solidFill>
                  </a:tcPr>
                </a:tc>
                <a:extLst>
                  <a:ext uri="{0D108BD9-81ED-4DB2-BD59-A6C34878D82A}">
                    <a16:rowId xmlns:a16="http://schemas.microsoft.com/office/drawing/2014/main" val="1150475061"/>
                  </a:ext>
                </a:extLst>
              </a:tr>
              <a:tr h="268477">
                <a:tc rowSpan="4">
                  <a:txBody>
                    <a:bodyPr/>
                    <a:lstStyle/>
                    <a:p>
                      <a:pPr algn="ctr"/>
                      <a:r>
                        <a:rPr lang="en-US" sz="900" dirty="0">
                          <a:effectLst/>
                        </a:rPr>
                        <a:t>4xx</a:t>
                      </a:r>
                    </a:p>
                    <a:p>
                      <a:pPr algn="ctr"/>
                      <a:r>
                        <a:rPr lang="en-US" sz="900" dirty="0" err="1">
                          <a:effectLst/>
                        </a:rPr>
                        <a:t>Erro</a:t>
                      </a:r>
                      <a:r>
                        <a:rPr lang="en-US" sz="900" dirty="0">
                          <a:effectLst/>
                        </a:rPr>
                        <a:t> do </a:t>
                      </a:r>
                      <a:r>
                        <a:rPr lang="en-US" sz="900" dirty="0" err="1">
                          <a:effectLst/>
                        </a:rPr>
                        <a:t>lado</a:t>
                      </a:r>
                      <a:r>
                        <a:rPr lang="en-US" sz="900" dirty="0">
                          <a:effectLst/>
                        </a:rPr>
                        <a:t> do </a:t>
                      </a:r>
                      <a:r>
                        <a:rPr lang="en-US" sz="900" dirty="0" err="1">
                          <a:effectLst/>
                        </a:rPr>
                        <a:t>cliente</a:t>
                      </a:r>
                      <a:endParaRPr lang="en-US" sz="900" dirty="0">
                        <a:effectLst/>
                      </a:endParaRPr>
                    </a:p>
                  </a:txBody>
                  <a:tcPr marL="123825" marR="123825" marT="57150" marB="57150" anchor="ctr"/>
                </a:tc>
                <a:tc>
                  <a:txBody>
                    <a:bodyPr/>
                    <a:lstStyle/>
                    <a:p>
                      <a:pPr algn="ctr"/>
                      <a:r>
                        <a:rPr lang="en-US" sz="900" dirty="0">
                          <a:effectLst/>
                        </a:rPr>
                        <a:t>400</a:t>
                      </a:r>
                    </a:p>
                  </a:txBody>
                  <a:tcPr marL="123825" marR="123825" marT="57150" marB="57150" anchor="ctr">
                    <a:solidFill>
                      <a:srgbClr val="D7DBDE"/>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err="1">
                          <a:effectLst/>
                          <a:latin typeface="Consolas" panose="020B0609020204030204" pitchFamily="49" charset="0"/>
                          <a:cs typeface="Consolas" panose="020B0609020204030204" pitchFamily="49" charset="0"/>
                        </a:rPr>
                        <a:t>Problema</a:t>
                      </a:r>
                      <a:r>
                        <a:rPr lang="en-US" sz="800" dirty="0">
                          <a:effectLst/>
                          <a:latin typeface="Consolas" panose="020B0609020204030204" pitchFamily="49" charset="0"/>
                          <a:cs typeface="Consolas" panose="020B0609020204030204" pitchFamily="49" charset="0"/>
                        </a:rPr>
                        <a:t> </a:t>
                      </a:r>
                      <a:r>
                        <a:rPr lang="en-US" sz="800" dirty="0" err="1">
                          <a:effectLst/>
                          <a:latin typeface="Consolas" panose="020B0609020204030204" pitchFamily="49" charset="0"/>
                          <a:cs typeface="Consolas" panose="020B0609020204030204" pitchFamily="49" charset="0"/>
                        </a:rPr>
                        <a:t>na</a:t>
                      </a:r>
                      <a:r>
                        <a:rPr lang="en-US" sz="800" dirty="0">
                          <a:effectLst/>
                          <a:latin typeface="Consolas" panose="020B0609020204030204" pitchFamily="49" charset="0"/>
                          <a:cs typeface="Consolas" panose="020B0609020204030204" pitchFamily="49" charset="0"/>
                        </a:rPr>
                        <a:t> </a:t>
                      </a:r>
                      <a:r>
                        <a:rPr lang="en-US" sz="800" dirty="0" err="1">
                          <a:effectLst/>
                          <a:latin typeface="Consolas" panose="020B0609020204030204" pitchFamily="49" charset="0"/>
                          <a:cs typeface="Consolas" panose="020B0609020204030204" pitchFamily="49" charset="0"/>
                        </a:rPr>
                        <a:t>requisição</a:t>
                      </a:r>
                      <a:endParaRPr lang="en-US" sz="800" dirty="0">
                        <a:effectLst/>
                        <a:latin typeface="Consolas" panose="020B0609020204030204" pitchFamily="49" charset="0"/>
                        <a:cs typeface="Consolas" panose="020B0609020204030204" pitchFamily="49" charset="0"/>
                      </a:endParaRPr>
                    </a:p>
                  </a:txBody>
                  <a:tcPr marL="123825" marR="123825" marT="57150" marB="57150" anchor="ctr">
                    <a:solidFill>
                      <a:srgbClr val="D7DBDE"/>
                    </a:solidFill>
                  </a:tcPr>
                </a:tc>
                <a:extLst>
                  <a:ext uri="{0D108BD9-81ED-4DB2-BD59-A6C34878D82A}">
                    <a16:rowId xmlns:a16="http://schemas.microsoft.com/office/drawing/2014/main" val="3648033886"/>
                  </a:ext>
                </a:extLst>
              </a:tr>
              <a:tr h="268477">
                <a:tc vMerge="1">
                  <a:txBody>
                    <a:bodyPr/>
                    <a:lstStyle/>
                    <a:p>
                      <a:pPr algn="ctr"/>
                      <a:endParaRPr lang="en-US" sz="1000" dirty="0">
                        <a:effectLst/>
                      </a:endParaRPr>
                    </a:p>
                  </a:txBody>
                  <a:tcPr marL="123825" marR="123825" marT="57150" marB="57150" anchor="ctr"/>
                </a:tc>
                <a:tc>
                  <a:txBody>
                    <a:bodyPr/>
                    <a:lstStyle/>
                    <a:p>
                      <a:pPr algn="ctr"/>
                      <a:r>
                        <a:rPr lang="en-US" sz="900" dirty="0">
                          <a:effectLst/>
                        </a:rPr>
                        <a:t>401</a:t>
                      </a:r>
                    </a:p>
                  </a:txBody>
                  <a:tcPr marL="123825" marR="123825" marT="57150" marB="57150" anchor="ctr">
                    <a:solidFill>
                      <a:srgbClr val="D7DBDE"/>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err="1">
                          <a:effectLst/>
                          <a:latin typeface="Consolas" panose="020B0609020204030204" pitchFamily="49" charset="0"/>
                          <a:cs typeface="Consolas" panose="020B0609020204030204" pitchFamily="49" charset="0"/>
                        </a:rPr>
                        <a:t>Requisição</a:t>
                      </a:r>
                      <a:r>
                        <a:rPr lang="en-US" sz="800" dirty="0">
                          <a:effectLst/>
                          <a:latin typeface="Consolas" panose="020B0609020204030204" pitchFamily="49" charset="0"/>
                          <a:cs typeface="Consolas" panose="020B0609020204030204" pitchFamily="49" charset="0"/>
                        </a:rPr>
                        <a:t> </a:t>
                      </a:r>
                      <a:r>
                        <a:rPr lang="en-US" sz="800" dirty="0" err="1">
                          <a:effectLst/>
                          <a:latin typeface="Consolas" panose="020B0609020204030204" pitchFamily="49" charset="0"/>
                          <a:cs typeface="Consolas" panose="020B0609020204030204" pitchFamily="49" charset="0"/>
                        </a:rPr>
                        <a:t>não</a:t>
                      </a:r>
                      <a:r>
                        <a:rPr lang="en-US" sz="800" dirty="0">
                          <a:effectLst/>
                          <a:latin typeface="Consolas" panose="020B0609020204030204" pitchFamily="49" charset="0"/>
                          <a:cs typeface="Consolas" panose="020B0609020204030204" pitchFamily="49" charset="0"/>
                        </a:rPr>
                        <a:t> </a:t>
                      </a:r>
                      <a:r>
                        <a:rPr lang="en-US" sz="800" dirty="0" err="1">
                          <a:effectLst/>
                          <a:latin typeface="Consolas" panose="020B0609020204030204" pitchFamily="49" charset="0"/>
                          <a:cs typeface="Consolas" panose="020B0609020204030204" pitchFamily="49" charset="0"/>
                        </a:rPr>
                        <a:t>autorizada</a:t>
                      </a:r>
                      <a:endParaRPr lang="en-US" sz="800" dirty="0">
                        <a:effectLst/>
                        <a:latin typeface="Consolas" panose="020B0609020204030204" pitchFamily="49" charset="0"/>
                        <a:cs typeface="Consolas" panose="020B0609020204030204" pitchFamily="49" charset="0"/>
                      </a:endParaRPr>
                    </a:p>
                  </a:txBody>
                  <a:tcPr marL="123825" marR="123825" marT="57150" marB="57150" anchor="ctr">
                    <a:solidFill>
                      <a:srgbClr val="D7DBDE"/>
                    </a:solidFill>
                  </a:tcPr>
                </a:tc>
                <a:extLst>
                  <a:ext uri="{0D108BD9-81ED-4DB2-BD59-A6C34878D82A}">
                    <a16:rowId xmlns:a16="http://schemas.microsoft.com/office/drawing/2014/main" val="219705743"/>
                  </a:ext>
                </a:extLst>
              </a:tr>
              <a:tr h="268477">
                <a:tc vMerge="1">
                  <a:txBody>
                    <a:bodyPr/>
                    <a:lstStyle/>
                    <a:p>
                      <a:pPr algn="ctr"/>
                      <a:endParaRPr lang="en-US" sz="1000" dirty="0">
                        <a:effectLst/>
                      </a:endParaRPr>
                    </a:p>
                  </a:txBody>
                  <a:tcPr marL="123825" marR="123825" marT="57150" marB="57150" anchor="ctr"/>
                </a:tc>
                <a:tc>
                  <a:txBody>
                    <a:bodyPr/>
                    <a:lstStyle/>
                    <a:p>
                      <a:pPr algn="ctr"/>
                      <a:r>
                        <a:rPr lang="en-US" sz="900" dirty="0">
                          <a:effectLst/>
                        </a:rPr>
                        <a:t>403</a:t>
                      </a:r>
                    </a:p>
                  </a:txBody>
                  <a:tcPr marL="123825" marR="123825" marT="57150" marB="57150" anchor="ctr">
                    <a:solidFill>
                      <a:srgbClr val="D7DBDE"/>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err="1">
                          <a:effectLst/>
                          <a:latin typeface="Consolas" panose="020B0609020204030204" pitchFamily="49" charset="0"/>
                          <a:cs typeface="Consolas" panose="020B0609020204030204" pitchFamily="49" charset="0"/>
                        </a:rPr>
                        <a:t>Requisição</a:t>
                      </a:r>
                      <a:r>
                        <a:rPr lang="en-US" sz="800" dirty="0">
                          <a:effectLst/>
                          <a:latin typeface="Consolas" panose="020B0609020204030204" pitchFamily="49" charset="0"/>
                          <a:cs typeface="Consolas" panose="020B0609020204030204" pitchFamily="49" charset="0"/>
                        </a:rPr>
                        <a:t> </a:t>
                      </a:r>
                      <a:r>
                        <a:rPr lang="en-US" sz="800" dirty="0" err="1">
                          <a:effectLst/>
                          <a:latin typeface="Consolas" panose="020B0609020204030204" pitchFamily="49" charset="0"/>
                          <a:cs typeface="Consolas" panose="020B0609020204030204" pitchFamily="49" charset="0"/>
                        </a:rPr>
                        <a:t>proibida</a:t>
                      </a:r>
                      <a:endParaRPr lang="en-US" sz="800" dirty="0">
                        <a:effectLst/>
                        <a:latin typeface="Consolas" panose="020B0609020204030204" pitchFamily="49" charset="0"/>
                        <a:cs typeface="Consolas" panose="020B0609020204030204" pitchFamily="49" charset="0"/>
                      </a:endParaRPr>
                    </a:p>
                  </a:txBody>
                  <a:tcPr marL="123825" marR="123825" marT="57150" marB="57150" anchor="ctr">
                    <a:solidFill>
                      <a:srgbClr val="D7DBDE"/>
                    </a:solidFill>
                  </a:tcPr>
                </a:tc>
                <a:extLst>
                  <a:ext uri="{0D108BD9-81ED-4DB2-BD59-A6C34878D82A}">
                    <a16:rowId xmlns:a16="http://schemas.microsoft.com/office/drawing/2014/main" val="3276929385"/>
                  </a:ext>
                </a:extLst>
              </a:tr>
              <a:tr h="268477">
                <a:tc vMerge="1">
                  <a:txBody>
                    <a:bodyPr/>
                    <a:lstStyle/>
                    <a:p>
                      <a:pPr algn="ctr"/>
                      <a:endParaRPr lang="en-US" sz="1000" dirty="0">
                        <a:effectLst/>
                      </a:endParaRPr>
                    </a:p>
                  </a:txBody>
                  <a:tcPr marL="123825" marR="123825" marT="57150" marB="57150" anchor="ctr"/>
                </a:tc>
                <a:tc>
                  <a:txBody>
                    <a:bodyPr/>
                    <a:lstStyle/>
                    <a:p>
                      <a:pPr algn="ctr"/>
                      <a:r>
                        <a:rPr lang="en-US" sz="900" dirty="0">
                          <a:effectLst/>
                        </a:rPr>
                        <a:t>404</a:t>
                      </a:r>
                    </a:p>
                  </a:txBody>
                  <a:tcPr marL="123825" marR="123825" marT="57150" marB="57150" anchor="ctr">
                    <a:solidFill>
                      <a:srgbClr val="D7DBDE"/>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err="1">
                          <a:effectLst/>
                          <a:latin typeface="Consolas" panose="020B0609020204030204" pitchFamily="49" charset="0"/>
                          <a:cs typeface="Consolas" panose="020B0609020204030204" pitchFamily="49" charset="0"/>
                        </a:rPr>
                        <a:t>Não</a:t>
                      </a:r>
                      <a:r>
                        <a:rPr lang="en-US" sz="800" dirty="0">
                          <a:effectLst/>
                          <a:latin typeface="Consolas" panose="020B0609020204030204" pitchFamily="49" charset="0"/>
                          <a:cs typeface="Consolas" panose="020B0609020204030204" pitchFamily="49" charset="0"/>
                        </a:rPr>
                        <a:t> </a:t>
                      </a:r>
                      <a:r>
                        <a:rPr lang="en-US" sz="800" dirty="0" err="1">
                          <a:effectLst/>
                          <a:latin typeface="Consolas" panose="020B0609020204030204" pitchFamily="49" charset="0"/>
                          <a:cs typeface="Consolas" panose="020B0609020204030204" pitchFamily="49" charset="0"/>
                        </a:rPr>
                        <a:t>encontrado</a:t>
                      </a:r>
                      <a:endParaRPr lang="en-US" sz="800" dirty="0">
                        <a:effectLst/>
                        <a:latin typeface="Consolas" panose="020B0609020204030204" pitchFamily="49" charset="0"/>
                        <a:cs typeface="Consolas" panose="020B0609020204030204" pitchFamily="49" charset="0"/>
                      </a:endParaRPr>
                    </a:p>
                  </a:txBody>
                  <a:tcPr marL="123825" marR="123825" marT="57150" marB="57150" anchor="ctr">
                    <a:solidFill>
                      <a:srgbClr val="D7DBDE"/>
                    </a:solidFill>
                  </a:tcPr>
                </a:tc>
                <a:extLst>
                  <a:ext uri="{0D108BD9-81ED-4DB2-BD59-A6C34878D82A}">
                    <a16:rowId xmlns:a16="http://schemas.microsoft.com/office/drawing/2014/main" val="1855101832"/>
                  </a:ext>
                </a:extLst>
              </a:tr>
              <a:tr h="268477">
                <a:tc rowSpan="2">
                  <a:txBody>
                    <a:bodyPr/>
                    <a:lstStyle/>
                    <a:p>
                      <a:pPr algn="ctr"/>
                      <a:r>
                        <a:rPr lang="en-US" sz="900" dirty="0">
                          <a:effectLst/>
                        </a:rPr>
                        <a:t>5xx</a:t>
                      </a:r>
                      <a:br>
                        <a:rPr lang="en-US" sz="900" dirty="0">
                          <a:effectLst/>
                        </a:rPr>
                      </a:br>
                      <a:r>
                        <a:rPr lang="en-US" sz="900" dirty="0" err="1">
                          <a:effectLst/>
                        </a:rPr>
                        <a:t>Erro</a:t>
                      </a:r>
                      <a:r>
                        <a:rPr lang="en-US" sz="900" dirty="0">
                          <a:effectLst/>
                        </a:rPr>
                        <a:t> do </a:t>
                      </a:r>
                      <a:r>
                        <a:rPr lang="en-US" sz="900" dirty="0" err="1">
                          <a:effectLst/>
                        </a:rPr>
                        <a:t>lado</a:t>
                      </a:r>
                      <a:r>
                        <a:rPr lang="en-US" sz="900" dirty="0">
                          <a:effectLst/>
                        </a:rPr>
                        <a:t> do </a:t>
                      </a:r>
                      <a:r>
                        <a:rPr lang="en-US" sz="900" dirty="0" err="1">
                          <a:effectLst/>
                        </a:rPr>
                        <a:t>servidor</a:t>
                      </a:r>
                      <a:endParaRPr lang="en-US" sz="900" dirty="0">
                        <a:effectLst/>
                      </a:endParaRPr>
                    </a:p>
                  </a:txBody>
                  <a:tcPr marL="123825" marR="123825" marT="57150" marB="57150" anchor="ctr">
                    <a:solidFill>
                      <a:srgbClr val="ECEEF0"/>
                    </a:solidFill>
                  </a:tcPr>
                </a:tc>
                <a:tc>
                  <a:txBody>
                    <a:bodyPr/>
                    <a:lstStyle/>
                    <a:p>
                      <a:pPr algn="ctr"/>
                      <a:r>
                        <a:rPr lang="en-US" sz="900" dirty="0">
                          <a:effectLst/>
                        </a:rPr>
                        <a:t>503</a:t>
                      </a:r>
                    </a:p>
                  </a:txBody>
                  <a:tcPr marL="123825" marR="123825" marT="57150" marB="57150" anchor="ctr">
                    <a:solidFill>
                      <a:srgbClr val="ECEEF0"/>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err="1">
                          <a:effectLst/>
                          <a:latin typeface="Consolas" panose="020B0609020204030204" pitchFamily="49" charset="0"/>
                          <a:cs typeface="Consolas" panose="020B0609020204030204" pitchFamily="49" charset="0"/>
                        </a:rPr>
                        <a:t>Serviço</a:t>
                      </a:r>
                      <a:r>
                        <a:rPr lang="en-US" sz="800" dirty="0">
                          <a:effectLst/>
                          <a:latin typeface="Consolas" panose="020B0609020204030204" pitchFamily="49" charset="0"/>
                          <a:cs typeface="Consolas" panose="020B0609020204030204" pitchFamily="49" charset="0"/>
                        </a:rPr>
                        <a:t> </a:t>
                      </a:r>
                      <a:r>
                        <a:rPr lang="en-US" sz="800" dirty="0" err="1">
                          <a:effectLst/>
                          <a:latin typeface="Consolas" panose="020B0609020204030204" pitchFamily="49" charset="0"/>
                          <a:cs typeface="Consolas" panose="020B0609020204030204" pitchFamily="49" charset="0"/>
                        </a:rPr>
                        <a:t>indisponível</a:t>
                      </a:r>
                      <a:endParaRPr lang="en-US" sz="800" dirty="0">
                        <a:effectLst/>
                        <a:latin typeface="Consolas" panose="020B0609020204030204" pitchFamily="49" charset="0"/>
                        <a:cs typeface="Consolas" panose="020B0609020204030204" pitchFamily="49" charset="0"/>
                      </a:endParaRPr>
                    </a:p>
                  </a:txBody>
                  <a:tcPr marL="123825" marR="123825" marT="57150" marB="57150" anchor="ctr">
                    <a:solidFill>
                      <a:srgbClr val="ECEEF0"/>
                    </a:solidFill>
                  </a:tcPr>
                </a:tc>
                <a:extLst>
                  <a:ext uri="{0D108BD9-81ED-4DB2-BD59-A6C34878D82A}">
                    <a16:rowId xmlns:a16="http://schemas.microsoft.com/office/drawing/2014/main" val="3506053112"/>
                  </a:ext>
                </a:extLst>
              </a:tr>
              <a:tr h="268477">
                <a:tc vMerge="1">
                  <a:txBody>
                    <a:bodyPr/>
                    <a:lstStyle/>
                    <a:p>
                      <a:pPr algn="ctr"/>
                      <a:endParaRPr lang="en-US" sz="1000" dirty="0">
                        <a:effectLst/>
                      </a:endParaRPr>
                    </a:p>
                  </a:txBody>
                  <a:tcPr marL="123825" marR="123825" marT="57150" marB="57150" anchor="ctr"/>
                </a:tc>
                <a:tc>
                  <a:txBody>
                    <a:bodyPr/>
                    <a:lstStyle/>
                    <a:p>
                      <a:pPr algn="ctr"/>
                      <a:r>
                        <a:rPr lang="en-US" sz="900" dirty="0">
                          <a:effectLst/>
                        </a:rPr>
                        <a:t>504</a:t>
                      </a:r>
                    </a:p>
                  </a:txBody>
                  <a:tcPr marL="123825" marR="123825" marT="57150" marB="57150" anchor="ctr">
                    <a:solidFill>
                      <a:srgbClr val="ECEEF0"/>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effectLst/>
                          <a:latin typeface="Consolas" panose="020B0609020204030204" pitchFamily="49" charset="0"/>
                          <a:cs typeface="Consolas" panose="020B0609020204030204" pitchFamily="49" charset="0"/>
                        </a:rPr>
                        <a:t>Timeout no gateway</a:t>
                      </a:r>
                    </a:p>
                  </a:txBody>
                  <a:tcPr marL="123825" marR="123825" marT="57150" marB="57150" anchor="ctr">
                    <a:solidFill>
                      <a:srgbClr val="ECEEF0"/>
                    </a:solidFill>
                  </a:tcPr>
                </a:tc>
                <a:extLst>
                  <a:ext uri="{0D108BD9-81ED-4DB2-BD59-A6C34878D82A}">
                    <a16:rowId xmlns:a16="http://schemas.microsoft.com/office/drawing/2014/main" val="2917252904"/>
                  </a:ext>
                </a:extLst>
              </a:tr>
            </a:tbl>
          </a:graphicData>
        </a:graphic>
      </p:graphicFrame>
      <p:sp>
        <p:nvSpPr>
          <p:cNvPr id="2" name="Rectangle 1">
            <a:extLst>
              <a:ext uri="{FF2B5EF4-FFF2-40B4-BE49-F238E27FC236}">
                <a16:creationId xmlns:a16="http://schemas.microsoft.com/office/drawing/2014/main" id="{E9CA3890-9060-2F4A-820F-32591D6F64C1}"/>
              </a:ext>
            </a:extLst>
          </p:cNvPr>
          <p:cNvSpPr/>
          <p:nvPr/>
        </p:nvSpPr>
        <p:spPr>
          <a:xfrm>
            <a:off x="1974992" y="4637574"/>
            <a:ext cx="5194014" cy="338554"/>
          </a:xfrm>
          <a:prstGeom prst="rect">
            <a:avLst/>
          </a:prstGeom>
        </p:spPr>
        <p:txBody>
          <a:bodyPr wrap="square">
            <a:spAutoFit/>
          </a:bodyPr>
          <a:lstStyle/>
          <a:p>
            <a:r>
              <a:rPr lang="en-BR" sz="800" dirty="0"/>
              <a:t>*Lista completa: </a:t>
            </a:r>
            <a:r>
              <a:rPr lang="en-BR" sz="800" dirty="0">
                <a:hlinkClick r:id="rId4"/>
              </a:rPr>
              <a:t>https://pt.wikipedia.org/wiki/Lista_de_c%C3%B3digos_de_estado_HTTP</a:t>
            </a:r>
            <a:r>
              <a:rPr lang="en-BR" sz="800" dirty="0"/>
              <a:t> </a:t>
            </a:r>
          </a:p>
          <a:p>
            <a:endParaRPr lang="en-BR" sz="800" dirty="0"/>
          </a:p>
        </p:txBody>
      </p:sp>
    </p:spTree>
    <p:extLst>
      <p:ext uri="{BB962C8B-B14F-4D97-AF65-F5344CB8AC3E}">
        <p14:creationId xmlns:p14="http://schemas.microsoft.com/office/powerpoint/2010/main" val="1386471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p:nvPr/>
        </p:nvSpPr>
        <p:spPr>
          <a:xfrm>
            <a:off x="385616" y="391552"/>
            <a:ext cx="62769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2400" b="1" dirty="0">
                <a:solidFill>
                  <a:schemeClr val="dk1"/>
                </a:solidFill>
                <a:latin typeface="Montserrat"/>
                <a:ea typeface="Montserrat"/>
                <a:cs typeface="Montserrat"/>
                <a:sym typeface="Montserrat"/>
              </a:rPr>
              <a:t>[Hora do Código]</a:t>
            </a:r>
          </a:p>
        </p:txBody>
      </p:sp>
      <p:pic>
        <p:nvPicPr>
          <p:cNvPr id="82" name="Google Shape;82;p16"/>
          <p:cNvPicPr preferRelativeResize="0"/>
          <p:nvPr/>
        </p:nvPicPr>
        <p:blipFill rotWithShape="1">
          <a:blip r:embed="rId3">
            <a:alphaModFix amt="72000"/>
          </a:blip>
          <a:srcRect t="42847"/>
          <a:stretch/>
        </p:blipFill>
        <p:spPr>
          <a:xfrm>
            <a:off x="8918300" y="1082579"/>
            <a:ext cx="225700" cy="1662299"/>
          </a:xfrm>
          <a:prstGeom prst="rect">
            <a:avLst/>
          </a:prstGeom>
          <a:noFill/>
          <a:ln>
            <a:noFill/>
          </a:ln>
        </p:spPr>
      </p:pic>
    </p:spTree>
    <p:extLst>
      <p:ext uri="{BB962C8B-B14F-4D97-AF65-F5344CB8AC3E}">
        <p14:creationId xmlns:p14="http://schemas.microsoft.com/office/powerpoint/2010/main" val="2732779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609A"/>
        </a:solidFill>
        <a:effectLst/>
      </p:bgPr>
    </p:bg>
    <p:spTree>
      <p:nvGrpSpPr>
        <p:cNvPr id="1" name="Shape 148"/>
        <p:cNvGrpSpPr/>
        <p:nvPr/>
      </p:nvGrpSpPr>
      <p:grpSpPr>
        <a:xfrm>
          <a:off x="0" y="0"/>
          <a:ext cx="0" cy="0"/>
          <a:chOff x="0" y="0"/>
          <a:chExt cx="0" cy="0"/>
        </a:xfrm>
      </p:grpSpPr>
      <p:pic>
        <p:nvPicPr>
          <p:cNvPr id="3" name="Picture 2">
            <a:extLst>
              <a:ext uri="{FF2B5EF4-FFF2-40B4-BE49-F238E27FC236}">
                <a16:creationId xmlns:a16="http://schemas.microsoft.com/office/drawing/2014/main" id="{60981012-8926-224D-A170-BC4DBE994BF8}"/>
              </a:ext>
            </a:extLst>
          </p:cNvPr>
          <p:cNvPicPr>
            <a:picLocks noChangeAspect="1"/>
          </p:cNvPicPr>
          <p:nvPr/>
        </p:nvPicPr>
        <p:blipFill>
          <a:blip r:embed="rId3"/>
          <a:stretch>
            <a:fillRect/>
          </a:stretch>
        </p:blipFill>
        <p:spPr>
          <a:xfrm>
            <a:off x="0" y="0"/>
            <a:ext cx="9144000" cy="5143500"/>
          </a:xfrm>
          <a:prstGeom prst="rect">
            <a:avLst/>
          </a:prstGeom>
        </p:spPr>
      </p:pic>
      <p:sp>
        <p:nvSpPr>
          <p:cNvPr id="152" name="Google Shape;152;p24"/>
          <p:cNvSpPr txBox="1"/>
          <p:nvPr/>
        </p:nvSpPr>
        <p:spPr>
          <a:xfrm>
            <a:off x="450000" y="927425"/>
            <a:ext cx="42063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3600" dirty="0">
                <a:solidFill>
                  <a:srgbClr val="FFFFFF"/>
                </a:solidFill>
                <a:latin typeface="Montserrat Black"/>
                <a:ea typeface="Montserrat Black"/>
                <a:cs typeface="Montserrat Black"/>
                <a:sym typeface="Montserrat Black"/>
              </a:rPr>
              <a:t>Obrigada!</a:t>
            </a:r>
            <a:endParaRPr sz="3600" dirty="0">
              <a:solidFill>
                <a:srgbClr val="FFFFFF"/>
              </a:solidFill>
              <a:latin typeface="Montserrat Black"/>
              <a:ea typeface="Montserrat Black"/>
              <a:cs typeface="Montserrat Black"/>
              <a:sym typeface="Montserrat Black"/>
            </a:endParaRPr>
          </a:p>
        </p:txBody>
      </p:sp>
      <p:pic>
        <p:nvPicPr>
          <p:cNvPr id="155" name="Google Shape;155;p24"/>
          <p:cNvPicPr preferRelativeResize="0"/>
          <p:nvPr/>
        </p:nvPicPr>
        <p:blipFill>
          <a:blip r:embed="rId4">
            <a:alphaModFix/>
          </a:blip>
          <a:stretch>
            <a:fillRect/>
          </a:stretch>
        </p:blipFill>
        <p:spPr>
          <a:xfrm>
            <a:off x="7559263" y="4404125"/>
            <a:ext cx="1134737" cy="365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p:nvPr/>
        </p:nvSpPr>
        <p:spPr>
          <a:xfrm>
            <a:off x="450000" y="373500"/>
            <a:ext cx="7156200"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2600" b="1" dirty="0">
                <a:latin typeface="Montserrat"/>
                <a:ea typeface="Montserrat"/>
                <a:cs typeface="Montserrat"/>
                <a:sym typeface="Montserrat"/>
              </a:rPr>
              <a:t>Na aula anterior...</a:t>
            </a:r>
            <a:endParaRPr sz="2600" b="1" dirty="0">
              <a:latin typeface="Montserrat"/>
              <a:ea typeface="Montserrat"/>
              <a:cs typeface="Montserrat"/>
              <a:sym typeface="Montserrat"/>
            </a:endParaRPr>
          </a:p>
        </p:txBody>
      </p:sp>
      <p:pic>
        <p:nvPicPr>
          <p:cNvPr id="9" name="Google Shape;81;p16">
            <a:extLst>
              <a:ext uri="{FF2B5EF4-FFF2-40B4-BE49-F238E27FC236}">
                <a16:creationId xmlns:a16="http://schemas.microsoft.com/office/drawing/2014/main" id="{280165E0-35B5-D94F-989F-ADA311792B6B}"/>
              </a:ext>
            </a:extLst>
          </p:cNvPr>
          <p:cNvPicPr preferRelativeResize="0"/>
          <p:nvPr/>
        </p:nvPicPr>
        <p:blipFill>
          <a:blip r:embed="rId3">
            <a:alphaModFix/>
          </a:blip>
          <a:stretch>
            <a:fillRect/>
          </a:stretch>
        </p:blipFill>
        <p:spPr>
          <a:xfrm>
            <a:off x="7707800" y="4408557"/>
            <a:ext cx="1139979" cy="365875"/>
          </a:xfrm>
          <a:prstGeom prst="rect">
            <a:avLst/>
          </a:prstGeom>
          <a:noFill/>
          <a:ln>
            <a:noFill/>
          </a:ln>
        </p:spPr>
      </p:pic>
      <p:sp>
        <p:nvSpPr>
          <p:cNvPr id="12" name="Google Shape;97;p18">
            <a:extLst>
              <a:ext uri="{FF2B5EF4-FFF2-40B4-BE49-F238E27FC236}">
                <a16:creationId xmlns:a16="http://schemas.microsoft.com/office/drawing/2014/main" id="{CC66FD1B-7D66-0044-89FB-641BEE52F97D}"/>
              </a:ext>
            </a:extLst>
          </p:cNvPr>
          <p:cNvSpPr txBox="1"/>
          <p:nvPr/>
        </p:nvSpPr>
        <p:spPr>
          <a:xfrm>
            <a:off x="449999" y="1115700"/>
            <a:ext cx="3961134" cy="430857"/>
          </a:xfrm>
          <a:prstGeom prst="rect">
            <a:avLst/>
          </a:prstGeom>
          <a:noFill/>
          <a:ln>
            <a:noFill/>
          </a:ln>
        </p:spPr>
        <p:txBody>
          <a:bodyPr spcFirstLastPara="1" wrap="square" lIns="91425" tIns="91425" rIns="91425" bIns="91425" anchor="t" anchorCtr="0">
            <a:spAutoFit/>
          </a:bodyPr>
          <a:lstStyle/>
          <a:p>
            <a:pPr lvl="0">
              <a:defRPr/>
            </a:pPr>
            <a:r>
              <a:rPr lang="pt-BR" sz="1600" b="1" dirty="0">
                <a:solidFill>
                  <a:srgbClr val="FF609A"/>
                </a:solidFill>
                <a:latin typeface="Montserrat"/>
                <a:ea typeface="Montserrat"/>
                <a:cs typeface="Montserrat"/>
                <a:sym typeface="Montserrat"/>
              </a:rPr>
              <a:t>Manipulação de arquivos e pastas</a:t>
            </a:r>
          </a:p>
        </p:txBody>
      </p:sp>
      <p:graphicFrame>
        <p:nvGraphicFramePr>
          <p:cNvPr id="21" name="Table 20">
            <a:extLst>
              <a:ext uri="{FF2B5EF4-FFF2-40B4-BE49-F238E27FC236}">
                <a16:creationId xmlns:a16="http://schemas.microsoft.com/office/drawing/2014/main" id="{E65D301E-925E-AB4C-92AE-B805EE92F1E0}"/>
              </a:ext>
            </a:extLst>
          </p:cNvPr>
          <p:cNvGraphicFramePr>
            <a:graphicFrameLocks noGrp="1"/>
          </p:cNvGraphicFramePr>
          <p:nvPr>
            <p:extLst>
              <p:ext uri="{D42A27DB-BD31-4B8C-83A1-F6EECF244321}">
                <p14:modId xmlns:p14="http://schemas.microsoft.com/office/powerpoint/2010/main" val="246125361"/>
              </p:ext>
            </p:extLst>
          </p:nvPr>
        </p:nvGraphicFramePr>
        <p:xfrm>
          <a:off x="5118838" y="1897790"/>
          <a:ext cx="3397038" cy="1829010"/>
        </p:xfrm>
        <a:graphic>
          <a:graphicData uri="http://schemas.openxmlformats.org/drawingml/2006/table">
            <a:tbl>
              <a:tblPr firstRow="1" bandRow="1">
                <a:tableStyleId>{F5AB1C69-6EDB-4FF4-983F-18BD219EF322}</a:tableStyleId>
              </a:tblPr>
              <a:tblGrid>
                <a:gridCol w="640090">
                  <a:extLst>
                    <a:ext uri="{9D8B030D-6E8A-4147-A177-3AD203B41FA5}">
                      <a16:colId xmlns:a16="http://schemas.microsoft.com/office/drawing/2014/main" val="5690247"/>
                    </a:ext>
                  </a:extLst>
                </a:gridCol>
                <a:gridCol w="2756948">
                  <a:extLst>
                    <a:ext uri="{9D8B030D-6E8A-4147-A177-3AD203B41FA5}">
                      <a16:colId xmlns:a16="http://schemas.microsoft.com/office/drawing/2014/main" val="3485014670"/>
                    </a:ext>
                  </a:extLst>
                </a:gridCol>
              </a:tblGrid>
              <a:tr h="304835">
                <a:tc>
                  <a:txBody>
                    <a:bodyPr/>
                    <a:lstStyle/>
                    <a:p>
                      <a:r>
                        <a:rPr lang="en-US" sz="1000" b="1">
                          <a:effectLst/>
                        </a:rPr>
                        <a:t>Modo</a:t>
                      </a:r>
                    </a:p>
                  </a:txBody>
                  <a:tcPr marL="123825" marR="123825" marT="57150" marB="57150" anchor="ctr">
                    <a:solidFill>
                      <a:srgbClr val="FA609B"/>
                    </a:solidFill>
                  </a:tcPr>
                </a:tc>
                <a:tc>
                  <a:txBody>
                    <a:bodyPr/>
                    <a:lstStyle/>
                    <a:p>
                      <a:r>
                        <a:rPr lang="en-US" sz="1000" b="1" dirty="0" err="1">
                          <a:effectLst/>
                        </a:rPr>
                        <a:t>Operações</a:t>
                      </a:r>
                      <a:endParaRPr lang="en-US" sz="1000" b="1" dirty="0">
                        <a:effectLst/>
                      </a:endParaRPr>
                    </a:p>
                  </a:txBody>
                  <a:tcPr marL="123825" marR="123825" marT="57150" marB="57150" anchor="ctr">
                    <a:solidFill>
                      <a:srgbClr val="FA609B"/>
                    </a:solidFill>
                  </a:tcPr>
                </a:tc>
                <a:extLst>
                  <a:ext uri="{0D108BD9-81ED-4DB2-BD59-A6C34878D82A}">
                    <a16:rowId xmlns:a16="http://schemas.microsoft.com/office/drawing/2014/main" val="2689257725"/>
                  </a:ext>
                </a:extLst>
              </a:tr>
              <a:tr h="304835">
                <a:tc>
                  <a:txBody>
                    <a:bodyPr/>
                    <a:lstStyle/>
                    <a:p>
                      <a:pPr algn="ctr"/>
                      <a:r>
                        <a:rPr lang="en-US" sz="1000" dirty="0">
                          <a:effectLst/>
                        </a:rPr>
                        <a:t>r</a:t>
                      </a:r>
                    </a:p>
                  </a:txBody>
                  <a:tcPr marL="123825" marR="123825" marT="57150" marB="57150" anchor="ctr"/>
                </a:tc>
                <a:tc>
                  <a:txBody>
                    <a:bodyPr/>
                    <a:lstStyle/>
                    <a:p>
                      <a:r>
                        <a:rPr lang="en-US" sz="900" dirty="0" err="1">
                          <a:effectLst/>
                        </a:rPr>
                        <a:t>Leitura</a:t>
                      </a:r>
                      <a:endParaRPr lang="en-US" sz="900" dirty="0">
                        <a:effectLst/>
                      </a:endParaRPr>
                    </a:p>
                  </a:txBody>
                  <a:tcPr marL="123825" marR="123825" marT="57150" marB="57150" anchor="ctr"/>
                </a:tc>
                <a:extLst>
                  <a:ext uri="{0D108BD9-81ED-4DB2-BD59-A6C34878D82A}">
                    <a16:rowId xmlns:a16="http://schemas.microsoft.com/office/drawing/2014/main" val="3590302731"/>
                  </a:ext>
                </a:extLst>
              </a:tr>
              <a:tr h="304835">
                <a:tc>
                  <a:txBody>
                    <a:bodyPr/>
                    <a:lstStyle/>
                    <a:p>
                      <a:pPr algn="ctr"/>
                      <a:r>
                        <a:rPr lang="en-US" sz="1000" dirty="0">
                          <a:effectLst/>
                        </a:rPr>
                        <a:t>w</a:t>
                      </a:r>
                    </a:p>
                  </a:txBody>
                  <a:tcPr marL="123825" marR="123825" marT="57150" marB="57150" anchor="ctr"/>
                </a:tc>
                <a:tc>
                  <a:txBody>
                    <a:bodyPr/>
                    <a:lstStyle/>
                    <a:p>
                      <a:r>
                        <a:rPr lang="en-US" sz="900" dirty="0" err="1">
                          <a:effectLst/>
                        </a:rPr>
                        <a:t>Escrita</a:t>
                      </a:r>
                      <a:r>
                        <a:rPr lang="en-US" sz="900" dirty="0">
                          <a:effectLst/>
                        </a:rPr>
                        <a:t> (</a:t>
                      </a:r>
                      <a:r>
                        <a:rPr lang="en-US" sz="900" dirty="0" err="1">
                          <a:effectLst/>
                        </a:rPr>
                        <a:t>apaga</a:t>
                      </a:r>
                      <a:r>
                        <a:rPr lang="en-US" sz="900" dirty="0">
                          <a:effectLst/>
                        </a:rPr>
                        <a:t> o </a:t>
                      </a:r>
                      <a:r>
                        <a:rPr lang="en-US" sz="900" dirty="0" err="1">
                          <a:effectLst/>
                        </a:rPr>
                        <a:t>conteúdo</a:t>
                      </a:r>
                      <a:r>
                        <a:rPr lang="en-US" sz="900" dirty="0">
                          <a:effectLst/>
                        </a:rPr>
                        <a:t> que </a:t>
                      </a:r>
                      <a:r>
                        <a:rPr lang="en-US" sz="900" dirty="0" err="1">
                          <a:effectLst/>
                        </a:rPr>
                        <a:t>já</a:t>
                      </a:r>
                      <a:r>
                        <a:rPr lang="en-US" sz="900" dirty="0">
                          <a:effectLst/>
                        </a:rPr>
                        <a:t> </a:t>
                      </a:r>
                      <a:r>
                        <a:rPr lang="en-US" sz="900" dirty="0" err="1">
                          <a:effectLst/>
                        </a:rPr>
                        <a:t>existe</a:t>
                      </a:r>
                      <a:r>
                        <a:rPr lang="en-US" sz="900" dirty="0">
                          <a:effectLst/>
                        </a:rPr>
                        <a:t>)</a:t>
                      </a:r>
                    </a:p>
                  </a:txBody>
                  <a:tcPr marL="123825" marR="123825" marT="57150" marB="57150" anchor="ctr"/>
                </a:tc>
                <a:extLst>
                  <a:ext uri="{0D108BD9-81ED-4DB2-BD59-A6C34878D82A}">
                    <a16:rowId xmlns:a16="http://schemas.microsoft.com/office/drawing/2014/main" val="12827094"/>
                  </a:ext>
                </a:extLst>
              </a:tr>
              <a:tr h="304835">
                <a:tc>
                  <a:txBody>
                    <a:bodyPr/>
                    <a:lstStyle/>
                    <a:p>
                      <a:pPr algn="ctr"/>
                      <a:r>
                        <a:rPr lang="en-US" sz="1000">
                          <a:effectLst/>
                        </a:rPr>
                        <a:t>a</a:t>
                      </a:r>
                    </a:p>
                  </a:txBody>
                  <a:tcPr marL="123825" marR="123825" marT="57150" marB="57150" anchor="ctr"/>
                </a:tc>
                <a:tc>
                  <a:txBody>
                    <a:bodyPr/>
                    <a:lstStyle/>
                    <a:p>
                      <a:r>
                        <a:rPr lang="en-US" sz="900" dirty="0" err="1">
                          <a:effectLst/>
                        </a:rPr>
                        <a:t>Escrita</a:t>
                      </a:r>
                      <a:r>
                        <a:rPr lang="en-US" sz="900" dirty="0">
                          <a:effectLst/>
                        </a:rPr>
                        <a:t> (</a:t>
                      </a:r>
                      <a:r>
                        <a:rPr lang="en-US" sz="900" dirty="0" err="1">
                          <a:effectLst/>
                        </a:rPr>
                        <a:t>adiciona</a:t>
                      </a:r>
                      <a:r>
                        <a:rPr lang="en-US" sz="900" dirty="0">
                          <a:effectLst/>
                        </a:rPr>
                        <a:t> </a:t>
                      </a:r>
                      <a:r>
                        <a:rPr lang="en-US" sz="900" dirty="0" err="1">
                          <a:effectLst/>
                        </a:rPr>
                        <a:t>ao</a:t>
                      </a:r>
                      <a:r>
                        <a:rPr lang="en-US" sz="900" dirty="0">
                          <a:effectLst/>
                        </a:rPr>
                        <a:t> </a:t>
                      </a:r>
                      <a:r>
                        <a:rPr lang="en-US" sz="900" dirty="0" err="1">
                          <a:effectLst/>
                        </a:rPr>
                        <a:t>conteúdo</a:t>
                      </a:r>
                      <a:r>
                        <a:rPr lang="en-US" sz="900" dirty="0">
                          <a:effectLst/>
                        </a:rPr>
                        <a:t> que </a:t>
                      </a:r>
                      <a:r>
                        <a:rPr lang="en-US" sz="900" dirty="0" err="1">
                          <a:effectLst/>
                        </a:rPr>
                        <a:t>já</a:t>
                      </a:r>
                      <a:r>
                        <a:rPr lang="en-US" sz="900" dirty="0">
                          <a:effectLst/>
                        </a:rPr>
                        <a:t> </a:t>
                      </a:r>
                      <a:r>
                        <a:rPr lang="en-US" sz="900" dirty="0" err="1">
                          <a:effectLst/>
                        </a:rPr>
                        <a:t>existe</a:t>
                      </a:r>
                      <a:r>
                        <a:rPr lang="en-US" sz="900" dirty="0">
                          <a:effectLst/>
                        </a:rPr>
                        <a:t>)</a:t>
                      </a:r>
                    </a:p>
                  </a:txBody>
                  <a:tcPr marL="123825" marR="123825" marT="57150" marB="57150" anchor="ctr"/>
                </a:tc>
                <a:extLst>
                  <a:ext uri="{0D108BD9-81ED-4DB2-BD59-A6C34878D82A}">
                    <a16:rowId xmlns:a16="http://schemas.microsoft.com/office/drawing/2014/main" val="3648033886"/>
                  </a:ext>
                </a:extLst>
              </a:tr>
              <a:tr h="304835">
                <a:tc>
                  <a:txBody>
                    <a:bodyPr/>
                    <a:lstStyle/>
                    <a:p>
                      <a:pPr algn="ctr"/>
                      <a:r>
                        <a:rPr lang="en-US" sz="1000" dirty="0">
                          <a:effectLst/>
                        </a:rPr>
                        <a:t>b</a:t>
                      </a:r>
                    </a:p>
                  </a:txBody>
                  <a:tcPr marL="123825" marR="123825" marT="57150" marB="57150" anchor="ctr"/>
                </a:tc>
                <a:tc>
                  <a:txBody>
                    <a:bodyPr/>
                    <a:lstStyle/>
                    <a:p>
                      <a:r>
                        <a:rPr lang="en-US" sz="900" dirty="0" err="1">
                          <a:effectLst/>
                        </a:rPr>
                        <a:t>Binário</a:t>
                      </a:r>
                      <a:endParaRPr lang="en-US" sz="900" dirty="0">
                        <a:effectLst/>
                      </a:endParaRPr>
                    </a:p>
                  </a:txBody>
                  <a:tcPr marL="123825" marR="123825" marT="57150" marB="57150" anchor="ctr"/>
                </a:tc>
                <a:extLst>
                  <a:ext uri="{0D108BD9-81ED-4DB2-BD59-A6C34878D82A}">
                    <a16:rowId xmlns:a16="http://schemas.microsoft.com/office/drawing/2014/main" val="219705743"/>
                  </a:ext>
                </a:extLst>
              </a:tr>
              <a:tr h="304835">
                <a:tc>
                  <a:txBody>
                    <a:bodyPr/>
                    <a:lstStyle/>
                    <a:p>
                      <a:pPr algn="ctr"/>
                      <a:r>
                        <a:rPr lang="en-BR" sz="1000" dirty="0">
                          <a:effectLst/>
                        </a:rPr>
                        <a:t>+</a:t>
                      </a:r>
                    </a:p>
                  </a:txBody>
                  <a:tcPr marL="123825" marR="123825" marT="57150" marB="57150" anchor="ctr"/>
                </a:tc>
                <a:tc>
                  <a:txBody>
                    <a:bodyPr/>
                    <a:lstStyle/>
                    <a:p>
                      <a:r>
                        <a:rPr lang="en-US" sz="900" dirty="0" err="1">
                          <a:effectLst/>
                        </a:rPr>
                        <a:t>Atualização</a:t>
                      </a:r>
                      <a:r>
                        <a:rPr lang="en-US" sz="900" dirty="0">
                          <a:effectLst/>
                        </a:rPr>
                        <a:t> (</a:t>
                      </a:r>
                      <a:r>
                        <a:rPr lang="en-US" sz="900" dirty="0" err="1">
                          <a:effectLst/>
                        </a:rPr>
                        <a:t>leitura</a:t>
                      </a:r>
                      <a:r>
                        <a:rPr lang="en-US" sz="900" dirty="0">
                          <a:effectLst/>
                        </a:rPr>
                        <a:t> e </a:t>
                      </a:r>
                      <a:r>
                        <a:rPr lang="en-US" sz="900" dirty="0" err="1">
                          <a:effectLst/>
                        </a:rPr>
                        <a:t>escrita</a:t>
                      </a:r>
                      <a:r>
                        <a:rPr lang="en-US" sz="900" dirty="0">
                          <a:effectLst/>
                        </a:rPr>
                        <a:t>)</a:t>
                      </a:r>
                    </a:p>
                  </a:txBody>
                  <a:tcPr marL="123825" marR="123825" marT="57150" marB="57150" anchor="ctr"/>
                </a:tc>
                <a:extLst>
                  <a:ext uri="{0D108BD9-81ED-4DB2-BD59-A6C34878D82A}">
                    <a16:rowId xmlns:a16="http://schemas.microsoft.com/office/drawing/2014/main" val="1638994777"/>
                  </a:ext>
                </a:extLst>
              </a:tr>
            </a:tbl>
          </a:graphicData>
        </a:graphic>
      </p:graphicFrame>
      <p:sp>
        <p:nvSpPr>
          <p:cNvPr id="23" name="Rounded Rectangle 22">
            <a:extLst>
              <a:ext uri="{FF2B5EF4-FFF2-40B4-BE49-F238E27FC236}">
                <a16:creationId xmlns:a16="http://schemas.microsoft.com/office/drawing/2014/main" id="{23C735B3-1F60-1C48-A72B-694B07C61CEB}"/>
              </a:ext>
            </a:extLst>
          </p:cNvPr>
          <p:cNvSpPr/>
          <p:nvPr/>
        </p:nvSpPr>
        <p:spPr>
          <a:xfrm>
            <a:off x="477743" y="1897790"/>
            <a:ext cx="3397038" cy="851297"/>
          </a:xfrm>
          <a:prstGeom prst="roundRect">
            <a:avLst/>
          </a:prstGeom>
          <a:solidFill>
            <a:schemeClr val="accent2"/>
          </a:solidFill>
        </p:spPr>
        <p:txBody>
          <a:bodyPr wrap="square">
            <a:spAutoFit/>
          </a:bodyPr>
          <a:lstStyle/>
          <a:p>
            <a:r>
              <a:rPr lang="en-US" sz="1100" dirty="0">
                <a:solidFill>
                  <a:srgbClr val="66D9EF"/>
                </a:solidFill>
                <a:latin typeface="Consolas" panose="020B0609020204030204" pitchFamily="49" charset="0"/>
                <a:cs typeface="Consolas" panose="020B0609020204030204" pitchFamily="49" charset="0"/>
              </a:rPr>
              <a:t>with</a:t>
            </a:r>
            <a:r>
              <a:rPr lang="en-US" sz="1100" dirty="0">
                <a:latin typeface="Consolas" panose="020B0609020204030204" pitchFamily="49" charset="0"/>
                <a:cs typeface="Consolas" panose="020B0609020204030204" pitchFamily="49" charset="0"/>
              </a:rPr>
              <a:t> </a:t>
            </a:r>
            <a:r>
              <a:rPr lang="en-US" sz="1100" dirty="0">
                <a:solidFill>
                  <a:srgbClr val="F8F8F2"/>
                </a:solidFill>
                <a:latin typeface="Consolas" panose="020B0609020204030204" pitchFamily="49" charset="0"/>
                <a:cs typeface="Consolas" panose="020B0609020204030204" pitchFamily="49" charset="0"/>
              </a:rPr>
              <a:t>open(</a:t>
            </a:r>
            <a:r>
              <a:rPr lang="en-US" sz="1100" dirty="0">
                <a:solidFill>
                  <a:srgbClr val="960050"/>
                </a:solidFill>
                <a:latin typeface="Consolas" panose="020B0609020204030204" pitchFamily="49" charset="0"/>
                <a:cs typeface="Consolas" panose="020B0609020204030204" pitchFamily="49" charset="0"/>
              </a:rPr>
              <a:t>‘</a:t>
            </a:r>
            <a:r>
              <a:rPr lang="en-US" sz="1100" dirty="0" err="1">
                <a:solidFill>
                  <a:srgbClr val="F8F8F2"/>
                </a:solidFill>
                <a:latin typeface="Consolas" panose="020B0609020204030204" pitchFamily="49" charset="0"/>
                <a:cs typeface="Consolas" panose="020B0609020204030204" pitchFamily="49" charset="0"/>
              </a:rPr>
              <a:t>notas</a:t>
            </a:r>
            <a:r>
              <a:rPr lang="en-US" sz="1100" dirty="0" err="1">
                <a:solidFill>
                  <a:srgbClr val="F92672"/>
                </a:solidFill>
                <a:latin typeface="Consolas" panose="020B0609020204030204" pitchFamily="49" charset="0"/>
                <a:cs typeface="Consolas" panose="020B0609020204030204" pitchFamily="49" charset="0"/>
              </a:rPr>
              <a:t>.</a:t>
            </a:r>
            <a:r>
              <a:rPr lang="en-US" sz="1100" dirty="0" err="1">
                <a:solidFill>
                  <a:srgbClr val="F8F8F2"/>
                </a:solidFill>
                <a:latin typeface="Consolas" panose="020B0609020204030204" pitchFamily="49" charset="0"/>
                <a:cs typeface="Consolas" panose="020B0609020204030204" pitchFamily="49" charset="0"/>
              </a:rPr>
              <a:t>txt</a:t>
            </a:r>
            <a:r>
              <a:rPr lang="en-US" sz="1100" dirty="0">
                <a:solidFill>
                  <a:srgbClr val="960050"/>
                </a:solidFill>
                <a:latin typeface="Consolas" panose="020B0609020204030204" pitchFamily="49" charset="0"/>
                <a:cs typeface="Consolas" panose="020B0609020204030204" pitchFamily="49" charset="0"/>
              </a:rPr>
              <a:t>’</a:t>
            </a:r>
            <a:r>
              <a:rPr lang="en-US" sz="1100" dirty="0">
                <a:solidFill>
                  <a:srgbClr val="F8F8F2"/>
                </a:solidFill>
                <a:latin typeface="Consolas" panose="020B0609020204030204" pitchFamily="49" charset="0"/>
                <a:cs typeface="Consolas" panose="020B0609020204030204" pitchFamily="49" charset="0"/>
              </a:rPr>
              <a:t>,</a:t>
            </a:r>
            <a:r>
              <a:rPr lang="en-US" sz="1100" dirty="0">
                <a:latin typeface="Consolas" panose="020B0609020204030204" pitchFamily="49" charset="0"/>
                <a:cs typeface="Consolas" panose="020B0609020204030204" pitchFamily="49" charset="0"/>
              </a:rPr>
              <a:t> </a:t>
            </a:r>
            <a:r>
              <a:rPr lang="en-US" sz="1100" dirty="0">
                <a:solidFill>
                  <a:srgbClr val="960050"/>
                </a:solidFill>
                <a:latin typeface="Consolas" panose="020B0609020204030204" pitchFamily="49" charset="0"/>
                <a:cs typeface="Consolas" panose="020B0609020204030204" pitchFamily="49" charset="0"/>
              </a:rPr>
              <a:t>‘</a:t>
            </a:r>
            <a:r>
              <a:rPr lang="en-US" sz="1100" dirty="0">
                <a:solidFill>
                  <a:srgbClr val="F8F8F2"/>
                </a:solidFill>
                <a:latin typeface="Consolas" panose="020B0609020204030204" pitchFamily="49" charset="0"/>
                <a:cs typeface="Consolas" panose="020B0609020204030204" pitchFamily="49" charset="0"/>
              </a:rPr>
              <a:t>r</a:t>
            </a:r>
            <a:r>
              <a:rPr lang="en-US" sz="1100" dirty="0">
                <a:solidFill>
                  <a:srgbClr val="F92672"/>
                </a:solidFill>
                <a:latin typeface="Consolas" panose="020B0609020204030204" pitchFamily="49" charset="0"/>
                <a:cs typeface="Consolas" panose="020B0609020204030204" pitchFamily="49" charset="0"/>
              </a:rPr>
              <a:t>+</a:t>
            </a:r>
            <a:r>
              <a:rPr lang="en-US" sz="1100" dirty="0">
                <a:solidFill>
                  <a:srgbClr val="960050"/>
                </a:solidFill>
                <a:latin typeface="Consolas" panose="020B0609020204030204" pitchFamily="49" charset="0"/>
                <a:cs typeface="Consolas" panose="020B0609020204030204" pitchFamily="49" charset="0"/>
              </a:rPr>
              <a:t>’</a:t>
            </a:r>
            <a:r>
              <a:rPr lang="en-US" sz="1100" dirty="0">
                <a:solidFill>
                  <a:srgbClr val="F8F8F2"/>
                </a:solidFill>
                <a:latin typeface="Consolas" panose="020B0609020204030204" pitchFamily="49" charset="0"/>
                <a:cs typeface="Consolas" panose="020B0609020204030204" pitchFamily="49" charset="0"/>
              </a:rPr>
              <a:t>)</a:t>
            </a:r>
            <a:r>
              <a:rPr lang="en-US" sz="1100" dirty="0">
                <a:latin typeface="Consolas" panose="020B0609020204030204" pitchFamily="49" charset="0"/>
                <a:cs typeface="Consolas" panose="020B0609020204030204" pitchFamily="49" charset="0"/>
              </a:rPr>
              <a:t> </a:t>
            </a:r>
            <a:r>
              <a:rPr lang="en-US" sz="1100" dirty="0">
                <a:solidFill>
                  <a:srgbClr val="66D9EF"/>
                </a:solidFill>
                <a:latin typeface="Consolas" panose="020B0609020204030204" pitchFamily="49" charset="0"/>
                <a:cs typeface="Consolas" panose="020B0609020204030204" pitchFamily="49" charset="0"/>
              </a:rPr>
              <a:t>as</a:t>
            </a:r>
            <a:r>
              <a:rPr lang="en-US" sz="1100" dirty="0">
                <a:latin typeface="Consolas" panose="020B0609020204030204" pitchFamily="49" charset="0"/>
                <a:cs typeface="Consolas" panose="020B0609020204030204" pitchFamily="49" charset="0"/>
              </a:rPr>
              <a:t> </a:t>
            </a:r>
            <a:r>
              <a:rPr lang="en-US" sz="1100" dirty="0" err="1">
                <a:solidFill>
                  <a:srgbClr val="F8F8F2"/>
                </a:solidFill>
                <a:latin typeface="Consolas" panose="020B0609020204030204" pitchFamily="49" charset="0"/>
                <a:cs typeface="Consolas" panose="020B0609020204030204" pitchFamily="49" charset="0"/>
              </a:rPr>
              <a:t>arquivo</a:t>
            </a:r>
            <a:r>
              <a:rPr lang="en-US" sz="1100" dirty="0">
                <a:solidFill>
                  <a:srgbClr val="F8F8F2"/>
                </a:solidFill>
                <a:latin typeface="Consolas" panose="020B0609020204030204" pitchFamily="49" charset="0"/>
                <a:cs typeface="Consolas" panose="020B0609020204030204" pitchFamily="49" charset="0"/>
              </a:rPr>
              <a:t>:</a:t>
            </a:r>
          </a:p>
          <a:p>
            <a:r>
              <a:rPr lang="en-US" sz="1100" dirty="0">
                <a:solidFill>
                  <a:srgbClr val="F8F8F2"/>
                </a:solidFill>
                <a:latin typeface="Consolas" panose="020B0609020204030204" pitchFamily="49" charset="0"/>
                <a:cs typeface="Consolas" panose="020B0609020204030204" pitchFamily="49" charset="0"/>
              </a:rPr>
              <a:t>    </a:t>
            </a:r>
            <a:r>
              <a:rPr lang="en-US" sz="1100" dirty="0">
                <a:solidFill>
                  <a:srgbClr val="66D9EF"/>
                </a:solidFill>
                <a:latin typeface="Consolas" panose="020B0609020204030204" pitchFamily="49" charset="0"/>
                <a:cs typeface="Consolas" panose="020B0609020204030204" pitchFamily="49" charset="0"/>
              </a:rPr>
              <a:t>for</a:t>
            </a:r>
            <a:r>
              <a:rPr lang="en-US" sz="1100" dirty="0">
                <a:latin typeface="Consolas" panose="020B0609020204030204" pitchFamily="49" charset="0"/>
                <a:cs typeface="Consolas" panose="020B0609020204030204" pitchFamily="49" charset="0"/>
              </a:rPr>
              <a:t> </a:t>
            </a:r>
            <a:r>
              <a:rPr lang="en-US" sz="1100" dirty="0">
                <a:solidFill>
                  <a:srgbClr val="F8F8F2"/>
                </a:solidFill>
                <a:latin typeface="Consolas" panose="020B0609020204030204" pitchFamily="49" charset="0"/>
                <a:cs typeface="Consolas" panose="020B0609020204030204" pitchFamily="49" charset="0"/>
              </a:rPr>
              <a:t>line</a:t>
            </a:r>
            <a:r>
              <a:rPr lang="en-US" sz="1100" dirty="0">
                <a:latin typeface="Consolas" panose="020B0609020204030204" pitchFamily="49" charset="0"/>
                <a:cs typeface="Consolas" panose="020B0609020204030204" pitchFamily="49" charset="0"/>
              </a:rPr>
              <a:t> </a:t>
            </a:r>
            <a:r>
              <a:rPr lang="en-US" sz="1100" dirty="0">
                <a:solidFill>
                  <a:srgbClr val="F92672"/>
                </a:solidFill>
                <a:latin typeface="Consolas" panose="020B0609020204030204" pitchFamily="49" charset="0"/>
                <a:cs typeface="Consolas" panose="020B0609020204030204" pitchFamily="49" charset="0"/>
              </a:rPr>
              <a:t>in</a:t>
            </a:r>
            <a:r>
              <a:rPr lang="en-US" sz="1100" dirty="0">
                <a:latin typeface="Consolas" panose="020B0609020204030204" pitchFamily="49" charset="0"/>
                <a:cs typeface="Consolas" panose="020B0609020204030204" pitchFamily="49" charset="0"/>
              </a:rPr>
              <a:t> </a:t>
            </a:r>
            <a:r>
              <a:rPr lang="en-US" sz="1100" dirty="0" err="1">
                <a:solidFill>
                  <a:srgbClr val="F8F8F2"/>
                </a:solidFill>
                <a:latin typeface="Consolas" panose="020B0609020204030204" pitchFamily="49" charset="0"/>
                <a:cs typeface="Consolas" panose="020B0609020204030204" pitchFamily="49" charset="0"/>
              </a:rPr>
              <a:t>arquivo</a:t>
            </a:r>
            <a:r>
              <a:rPr lang="en-US" sz="1100" dirty="0" err="1">
                <a:solidFill>
                  <a:srgbClr val="F92672"/>
                </a:solidFill>
                <a:latin typeface="Consolas" panose="020B0609020204030204" pitchFamily="49" charset="0"/>
                <a:cs typeface="Consolas" panose="020B0609020204030204" pitchFamily="49" charset="0"/>
              </a:rPr>
              <a:t>.</a:t>
            </a:r>
            <a:r>
              <a:rPr lang="en-US" sz="1100" dirty="0" err="1">
                <a:solidFill>
                  <a:srgbClr val="F8F8F2"/>
                </a:solidFill>
                <a:latin typeface="Consolas" panose="020B0609020204030204" pitchFamily="49" charset="0"/>
                <a:cs typeface="Consolas" panose="020B0609020204030204" pitchFamily="49" charset="0"/>
              </a:rPr>
              <a:t>readlines</a:t>
            </a:r>
            <a:r>
              <a:rPr lang="en-US" sz="1100" dirty="0">
                <a:solidFill>
                  <a:srgbClr val="F8F8F2"/>
                </a:solidFill>
                <a:latin typeface="Consolas" panose="020B0609020204030204" pitchFamily="49" charset="0"/>
                <a:cs typeface="Consolas" panose="020B0609020204030204" pitchFamily="49" charset="0"/>
              </a:rPr>
              <a:t>():</a:t>
            </a:r>
          </a:p>
          <a:p>
            <a:r>
              <a:rPr lang="en-US" sz="1100" dirty="0">
                <a:solidFill>
                  <a:srgbClr val="F8F8F2"/>
                </a:solidFill>
                <a:latin typeface="Consolas" panose="020B0609020204030204" pitchFamily="49" charset="0"/>
                <a:cs typeface="Consolas" panose="020B0609020204030204" pitchFamily="49" charset="0"/>
              </a:rPr>
              <a:t>        </a:t>
            </a:r>
            <a:r>
              <a:rPr lang="en-US" sz="1100" dirty="0">
                <a:solidFill>
                  <a:srgbClr val="66D9EF"/>
                </a:solidFill>
                <a:latin typeface="Consolas" panose="020B0609020204030204" pitchFamily="49" charset="0"/>
                <a:cs typeface="Consolas" panose="020B0609020204030204" pitchFamily="49" charset="0"/>
              </a:rPr>
              <a:t>print</a:t>
            </a:r>
            <a:r>
              <a:rPr lang="en-US" sz="1100" dirty="0">
                <a:solidFill>
                  <a:srgbClr val="F8F8F2"/>
                </a:solidFill>
                <a:latin typeface="Consolas" panose="020B0609020204030204" pitchFamily="49" charset="0"/>
                <a:cs typeface="Consolas" panose="020B0609020204030204" pitchFamily="49" charset="0"/>
              </a:rPr>
              <a:t>(line)</a:t>
            </a:r>
          </a:p>
          <a:p>
            <a:r>
              <a:rPr lang="en-US" sz="1100" dirty="0">
                <a:solidFill>
                  <a:srgbClr val="F8F8F2"/>
                </a:solidFill>
                <a:latin typeface="Consolas" panose="020B0609020204030204" pitchFamily="49" charset="0"/>
                <a:cs typeface="Consolas" panose="020B0609020204030204" pitchFamily="49" charset="0"/>
              </a:rPr>
              <a:t>    </a:t>
            </a:r>
            <a:r>
              <a:rPr lang="en-US" sz="1100" dirty="0" err="1">
                <a:solidFill>
                  <a:srgbClr val="F8F8F2"/>
                </a:solidFill>
                <a:latin typeface="Consolas" panose="020B0609020204030204" pitchFamily="49" charset="0"/>
                <a:cs typeface="Consolas" panose="020B0609020204030204" pitchFamily="49" charset="0"/>
              </a:rPr>
              <a:t>arquivo</a:t>
            </a:r>
            <a:r>
              <a:rPr lang="en-US" sz="1100" dirty="0" err="1">
                <a:solidFill>
                  <a:srgbClr val="F92672"/>
                </a:solidFill>
                <a:latin typeface="Consolas" panose="020B0609020204030204" pitchFamily="49" charset="0"/>
                <a:cs typeface="Consolas" panose="020B0609020204030204" pitchFamily="49" charset="0"/>
              </a:rPr>
              <a:t>.</a:t>
            </a:r>
            <a:r>
              <a:rPr lang="en-US" sz="1100" dirty="0" err="1">
                <a:solidFill>
                  <a:srgbClr val="F8F8F2"/>
                </a:solidFill>
                <a:latin typeface="Consolas" panose="020B0609020204030204" pitchFamily="49" charset="0"/>
                <a:cs typeface="Consolas" panose="020B0609020204030204" pitchFamily="49" charset="0"/>
              </a:rPr>
              <a:t>write</a:t>
            </a:r>
            <a:r>
              <a:rPr lang="en-US" sz="1100" dirty="0">
                <a:solidFill>
                  <a:srgbClr val="F8F8F2"/>
                </a:solidFill>
                <a:latin typeface="Consolas" panose="020B0609020204030204" pitchFamily="49" charset="0"/>
                <a:cs typeface="Consolas" panose="020B0609020204030204" pitchFamily="49" charset="0"/>
              </a:rPr>
              <a:t>(</a:t>
            </a:r>
            <a:r>
              <a:rPr lang="en-US" sz="1100" dirty="0">
                <a:solidFill>
                  <a:srgbClr val="960050"/>
                </a:solidFill>
                <a:latin typeface="Consolas" panose="020B0609020204030204" pitchFamily="49" charset="0"/>
                <a:cs typeface="Consolas" panose="020B0609020204030204" pitchFamily="49" charset="0"/>
              </a:rPr>
              <a:t>‘</a:t>
            </a:r>
            <a:r>
              <a:rPr lang="en-US" sz="1100" dirty="0" err="1">
                <a:solidFill>
                  <a:srgbClr val="F8F8F2"/>
                </a:solidFill>
                <a:latin typeface="Consolas" panose="020B0609020204030204" pitchFamily="49" charset="0"/>
                <a:cs typeface="Consolas" panose="020B0609020204030204" pitchFamily="49" charset="0"/>
              </a:rPr>
              <a:t>mais</a:t>
            </a:r>
            <a:r>
              <a:rPr lang="en-US" sz="1100" dirty="0">
                <a:latin typeface="Consolas" panose="020B0609020204030204" pitchFamily="49" charset="0"/>
                <a:cs typeface="Consolas" panose="020B0609020204030204" pitchFamily="49" charset="0"/>
              </a:rPr>
              <a:t> </a:t>
            </a:r>
            <a:r>
              <a:rPr lang="en-US" sz="1100" dirty="0" err="1">
                <a:solidFill>
                  <a:srgbClr val="F8F8F2"/>
                </a:solidFill>
                <a:latin typeface="Consolas" panose="020B0609020204030204" pitchFamily="49" charset="0"/>
                <a:cs typeface="Consolas" panose="020B0609020204030204" pitchFamily="49" charset="0"/>
              </a:rPr>
              <a:t>uma</a:t>
            </a:r>
            <a:r>
              <a:rPr lang="en-US" sz="1100" dirty="0">
                <a:latin typeface="Consolas" panose="020B0609020204030204" pitchFamily="49" charset="0"/>
                <a:cs typeface="Consolas" panose="020B0609020204030204" pitchFamily="49" charset="0"/>
              </a:rPr>
              <a:t> </a:t>
            </a:r>
            <a:r>
              <a:rPr lang="en-US" sz="1100" dirty="0" err="1">
                <a:solidFill>
                  <a:srgbClr val="F8F8F2"/>
                </a:solidFill>
                <a:latin typeface="Consolas" panose="020B0609020204030204" pitchFamily="49" charset="0"/>
                <a:cs typeface="Consolas" panose="020B0609020204030204" pitchFamily="49" charset="0"/>
              </a:rPr>
              <a:t>linha</a:t>
            </a:r>
            <a:r>
              <a:rPr lang="en-US" sz="1100" dirty="0">
                <a:solidFill>
                  <a:srgbClr val="960050"/>
                </a:solidFill>
                <a:latin typeface="Consolas" panose="020B0609020204030204" pitchFamily="49" charset="0"/>
                <a:cs typeface="Consolas" panose="020B0609020204030204" pitchFamily="49" charset="0"/>
              </a:rPr>
              <a:t>’</a:t>
            </a:r>
            <a:r>
              <a:rPr lang="en-US" sz="1100" dirty="0">
                <a:solidFill>
                  <a:srgbClr val="F8F8F2"/>
                </a:solidFill>
                <a:latin typeface="Consolas" panose="020B0609020204030204" pitchFamily="49" charset="0"/>
                <a:cs typeface="Consolas" panose="020B0609020204030204" pitchFamily="49" charset="0"/>
              </a:rPr>
              <a:t>)</a:t>
            </a:r>
            <a:endParaRPr lang="en-BR" sz="1100" dirty="0">
              <a:latin typeface="Consolas" panose="020B0609020204030204" pitchFamily="49" charset="0"/>
              <a:cs typeface="Consolas" panose="020B0609020204030204" pitchFamily="49" charset="0"/>
            </a:endParaRPr>
          </a:p>
        </p:txBody>
      </p:sp>
      <p:sp>
        <p:nvSpPr>
          <p:cNvPr id="24" name="Rounded Rectangle 23">
            <a:extLst>
              <a:ext uri="{FF2B5EF4-FFF2-40B4-BE49-F238E27FC236}">
                <a16:creationId xmlns:a16="http://schemas.microsoft.com/office/drawing/2014/main" id="{ECAA535D-CCA2-B04C-98F6-167A329112D9}"/>
              </a:ext>
            </a:extLst>
          </p:cNvPr>
          <p:cNvSpPr/>
          <p:nvPr/>
        </p:nvSpPr>
        <p:spPr>
          <a:xfrm>
            <a:off x="477743" y="3100321"/>
            <a:ext cx="4063424" cy="1413153"/>
          </a:xfrm>
          <a:prstGeom prst="roundRect">
            <a:avLst/>
          </a:prstGeom>
          <a:solidFill>
            <a:schemeClr val="accent2"/>
          </a:solidFill>
        </p:spPr>
        <p:txBody>
          <a:bodyPr wrap="square">
            <a:spAutoFit/>
          </a:bodyPr>
          <a:lstStyle/>
          <a:p>
            <a:r>
              <a:rPr lang="en-US" sz="1100" dirty="0">
                <a:solidFill>
                  <a:srgbClr val="F8F8F2"/>
                </a:solidFill>
                <a:latin typeface="Consolas" panose="020B0609020204030204" pitchFamily="49" charset="0"/>
                <a:cs typeface="Consolas" panose="020B0609020204030204" pitchFamily="49" charset="0"/>
              </a:rPr>
              <a:t>pasta</a:t>
            </a:r>
            <a:r>
              <a:rPr lang="en-US" sz="1100" dirty="0">
                <a:latin typeface="Consolas" panose="020B0609020204030204" pitchFamily="49" charset="0"/>
                <a:cs typeface="Consolas" panose="020B0609020204030204" pitchFamily="49" charset="0"/>
              </a:rPr>
              <a:t> </a:t>
            </a:r>
            <a:r>
              <a:rPr lang="en-US" sz="1100" dirty="0">
                <a:solidFill>
                  <a:srgbClr val="F92672"/>
                </a:solidFill>
                <a:latin typeface="Consolas" panose="020B0609020204030204" pitchFamily="49" charset="0"/>
                <a:cs typeface="Consolas" panose="020B0609020204030204" pitchFamily="49" charset="0"/>
              </a:rPr>
              <a:t>=</a:t>
            </a:r>
            <a:r>
              <a:rPr lang="en-US" sz="1100" dirty="0">
                <a:latin typeface="Consolas" panose="020B0609020204030204" pitchFamily="49" charset="0"/>
                <a:cs typeface="Consolas" panose="020B0609020204030204" pitchFamily="49" charset="0"/>
              </a:rPr>
              <a:t> </a:t>
            </a:r>
            <a:r>
              <a:rPr lang="en-US" sz="1100" dirty="0">
                <a:solidFill>
                  <a:srgbClr val="F8F8F2"/>
                </a:solidFill>
                <a:latin typeface="Consolas" panose="020B0609020204030204" pitchFamily="49" charset="0"/>
                <a:cs typeface="Consolas" panose="020B0609020204030204" pitchFamily="49" charset="0"/>
              </a:rPr>
              <a:t>Path(</a:t>
            </a:r>
            <a:r>
              <a:rPr lang="en-US" sz="1100" dirty="0">
                <a:solidFill>
                  <a:srgbClr val="E6DB74"/>
                </a:solidFill>
                <a:latin typeface="Consolas" panose="020B0609020204030204" pitchFamily="49" charset="0"/>
                <a:cs typeface="Consolas" panose="020B0609020204030204" pitchFamily="49" charset="0"/>
              </a:rPr>
              <a:t>'../log/'</a:t>
            </a:r>
            <a:r>
              <a:rPr lang="en-US" sz="1100" dirty="0">
                <a:solidFill>
                  <a:srgbClr val="F8F8F2"/>
                </a:solidFill>
                <a:latin typeface="Consolas" panose="020B0609020204030204" pitchFamily="49" charset="0"/>
                <a:cs typeface="Consolas" panose="020B0609020204030204" pitchFamily="49" charset="0"/>
              </a:rPr>
              <a:t>)</a:t>
            </a:r>
            <a:r>
              <a:rPr lang="en-US" sz="1100" dirty="0">
                <a:latin typeface="Consolas" panose="020B0609020204030204" pitchFamily="49" charset="0"/>
                <a:cs typeface="Consolas" panose="020B0609020204030204" pitchFamily="49" charset="0"/>
              </a:rPr>
              <a:t> </a:t>
            </a:r>
            <a:r>
              <a:rPr lang="en-US" sz="1100" dirty="0" err="1">
                <a:solidFill>
                  <a:srgbClr val="F8F8F2"/>
                </a:solidFill>
                <a:latin typeface="Consolas" panose="020B0609020204030204" pitchFamily="49" charset="0"/>
                <a:cs typeface="Consolas" panose="020B0609020204030204" pitchFamily="49" charset="0"/>
              </a:rPr>
              <a:t>pasta</a:t>
            </a:r>
            <a:r>
              <a:rPr lang="en-US" sz="1100" dirty="0" err="1">
                <a:solidFill>
                  <a:srgbClr val="F92672"/>
                </a:solidFill>
                <a:latin typeface="Consolas" panose="020B0609020204030204" pitchFamily="49" charset="0"/>
                <a:cs typeface="Consolas" panose="020B0609020204030204" pitchFamily="49" charset="0"/>
              </a:rPr>
              <a:t>.</a:t>
            </a:r>
            <a:r>
              <a:rPr lang="en-US" sz="1100" dirty="0" err="1">
                <a:solidFill>
                  <a:srgbClr val="F8F8F2"/>
                </a:solidFill>
                <a:latin typeface="Consolas" panose="020B0609020204030204" pitchFamily="49" charset="0"/>
                <a:cs typeface="Consolas" panose="020B0609020204030204" pitchFamily="49" charset="0"/>
              </a:rPr>
              <a:t>mkdir</a:t>
            </a:r>
            <a:r>
              <a:rPr lang="en-US" sz="1100" dirty="0">
                <a:solidFill>
                  <a:srgbClr val="F8F8F2"/>
                </a:solidFill>
                <a:latin typeface="Consolas" panose="020B0609020204030204" pitchFamily="49" charset="0"/>
                <a:cs typeface="Consolas" panose="020B0609020204030204" pitchFamily="49" charset="0"/>
              </a:rPr>
              <a:t>(</a:t>
            </a:r>
            <a:r>
              <a:rPr lang="en-US" sz="1100" dirty="0" err="1">
                <a:solidFill>
                  <a:srgbClr val="F8F8F2"/>
                </a:solidFill>
                <a:latin typeface="Consolas" panose="020B0609020204030204" pitchFamily="49" charset="0"/>
                <a:cs typeface="Consolas" panose="020B0609020204030204" pitchFamily="49" charset="0"/>
              </a:rPr>
              <a:t>exist_ok</a:t>
            </a:r>
            <a:r>
              <a:rPr lang="en-US" sz="1100" dirty="0">
                <a:solidFill>
                  <a:srgbClr val="F92672"/>
                </a:solidFill>
                <a:latin typeface="Consolas" panose="020B0609020204030204" pitchFamily="49" charset="0"/>
                <a:cs typeface="Consolas" panose="020B0609020204030204" pitchFamily="49" charset="0"/>
              </a:rPr>
              <a:t>=</a:t>
            </a:r>
            <a:r>
              <a:rPr lang="en-US" sz="1100" dirty="0">
                <a:solidFill>
                  <a:srgbClr val="F8F8F2"/>
                </a:solidFill>
                <a:latin typeface="Consolas" panose="020B0609020204030204" pitchFamily="49" charset="0"/>
                <a:cs typeface="Consolas" panose="020B0609020204030204" pitchFamily="49" charset="0"/>
              </a:rPr>
              <a:t>True)</a:t>
            </a:r>
            <a:br>
              <a:rPr lang="en-US" sz="1100" dirty="0">
                <a:solidFill>
                  <a:srgbClr val="F8F8F2"/>
                </a:solidFill>
                <a:latin typeface="Consolas" panose="020B0609020204030204" pitchFamily="49" charset="0"/>
                <a:cs typeface="Consolas" panose="020B0609020204030204" pitchFamily="49" charset="0"/>
              </a:rPr>
            </a:br>
            <a:br>
              <a:rPr lang="en-US" sz="1100" dirty="0">
                <a:solidFill>
                  <a:srgbClr val="F8F8F2"/>
                </a:solidFill>
                <a:latin typeface="Consolas" panose="020B0609020204030204" pitchFamily="49" charset="0"/>
                <a:cs typeface="Consolas" panose="020B0609020204030204" pitchFamily="49" charset="0"/>
              </a:rPr>
            </a:br>
            <a:r>
              <a:rPr lang="en-US" sz="1100" dirty="0" err="1">
                <a:solidFill>
                  <a:srgbClr val="F8F8F2"/>
                </a:solidFill>
                <a:latin typeface="Consolas" panose="020B0609020204030204" pitchFamily="49" charset="0"/>
                <a:cs typeface="Consolas" panose="020B0609020204030204" pitchFamily="49" charset="0"/>
              </a:rPr>
              <a:t>caminho_log</a:t>
            </a:r>
            <a:r>
              <a:rPr lang="en-US" sz="1100" dirty="0">
                <a:latin typeface="Consolas" panose="020B0609020204030204" pitchFamily="49" charset="0"/>
                <a:cs typeface="Consolas" panose="020B0609020204030204" pitchFamily="49" charset="0"/>
              </a:rPr>
              <a:t> </a:t>
            </a:r>
            <a:r>
              <a:rPr lang="en-US" sz="1100" dirty="0">
                <a:solidFill>
                  <a:srgbClr val="F92672"/>
                </a:solidFill>
                <a:latin typeface="Consolas" panose="020B0609020204030204" pitchFamily="49" charset="0"/>
                <a:cs typeface="Consolas" panose="020B0609020204030204" pitchFamily="49" charset="0"/>
              </a:rPr>
              <a:t>=</a:t>
            </a:r>
            <a:r>
              <a:rPr lang="en-US" sz="1100" dirty="0">
                <a:latin typeface="Consolas" panose="020B0609020204030204" pitchFamily="49" charset="0"/>
                <a:cs typeface="Consolas" panose="020B0609020204030204" pitchFamily="49" charset="0"/>
              </a:rPr>
              <a:t> </a:t>
            </a:r>
            <a:r>
              <a:rPr lang="en-US" sz="1100" dirty="0" err="1">
                <a:solidFill>
                  <a:srgbClr val="F8F8F2"/>
                </a:solidFill>
                <a:latin typeface="Consolas" panose="020B0609020204030204" pitchFamily="49" charset="0"/>
                <a:cs typeface="Consolas" panose="020B0609020204030204" pitchFamily="49" charset="0"/>
              </a:rPr>
              <a:t>pasta</a:t>
            </a:r>
            <a:r>
              <a:rPr lang="en-US" sz="1100" dirty="0" err="1">
                <a:solidFill>
                  <a:srgbClr val="F92672"/>
                </a:solidFill>
                <a:latin typeface="Consolas" panose="020B0609020204030204" pitchFamily="49" charset="0"/>
                <a:cs typeface="Consolas" panose="020B0609020204030204" pitchFamily="49" charset="0"/>
              </a:rPr>
              <a:t>.</a:t>
            </a:r>
            <a:r>
              <a:rPr lang="en-US" sz="1100" dirty="0" err="1">
                <a:solidFill>
                  <a:srgbClr val="F8F8F2"/>
                </a:solidFill>
                <a:latin typeface="Consolas" panose="020B0609020204030204" pitchFamily="49" charset="0"/>
                <a:cs typeface="Consolas" panose="020B0609020204030204" pitchFamily="49" charset="0"/>
              </a:rPr>
              <a:t>joinpath</a:t>
            </a:r>
            <a:r>
              <a:rPr lang="en-US" sz="1100" dirty="0">
                <a:solidFill>
                  <a:srgbClr val="F8F8F2"/>
                </a:solidFill>
                <a:latin typeface="Consolas" panose="020B0609020204030204" pitchFamily="49" charset="0"/>
                <a:cs typeface="Consolas" panose="020B0609020204030204" pitchFamily="49" charset="0"/>
              </a:rPr>
              <a:t>(</a:t>
            </a:r>
            <a:r>
              <a:rPr lang="en-US" sz="1100" dirty="0">
                <a:solidFill>
                  <a:srgbClr val="E6DB74"/>
                </a:solidFill>
                <a:latin typeface="Consolas" panose="020B0609020204030204" pitchFamily="49" charset="0"/>
                <a:cs typeface="Consolas" panose="020B0609020204030204" pitchFamily="49" charset="0"/>
              </a:rPr>
              <a:t>'</a:t>
            </a:r>
            <a:r>
              <a:rPr lang="en-US" sz="1100" dirty="0" err="1">
                <a:solidFill>
                  <a:srgbClr val="E6DB74"/>
                </a:solidFill>
                <a:latin typeface="Consolas" panose="020B0609020204030204" pitchFamily="49" charset="0"/>
                <a:cs typeface="Consolas" panose="020B0609020204030204" pitchFamily="49" charset="0"/>
              </a:rPr>
              <a:t>log.txt</a:t>
            </a:r>
            <a:r>
              <a:rPr lang="en-US" sz="1100" dirty="0">
                <a:solidFill>
                  <a:srgbClr val="E6DB74"/>
                </a:solidFill>
                <a:latin typeface="Consolas" panose="020B0609020204030204" pitchFamily="49" charset="0"/>
                <a:cs typeface="Consolas" panose="020B0609020204030204" pitchFamily="49" charset="0"/>
              </a:rPr>
              <a:t>’</a:t>
            </a:r>
            <a:r>
              <a:rPr lang="en-US" sz="1100" dirty="0">
                <a:solidFill>
                  <a:srgbClr val="F8F8F2"/>
                </a:solidFill>
                <a:latin typeface="Consolas" panose="020B0609020204030204" pitchFamily="49" charset="0"/>
                <a:cs typeface="Consolas" panose="020B0609020204030204" pitchFamily="49" charset="0"/>
              </a:rPr>
              <a:t>)</a:t>
            </a:r>
            <a:br>
              <a:rPr lang="en-US" sz="1100" dirty="0">
                <a:solidFill>
                  <a:srgbClr val="F8F8F2"/>
                </a:solidFill>
                <a:latin typeface="Consolas" panose="020B0609020204030204" pitchFamily="49" charset="0"/>
                <a:cs typeface="Consolas" panose="020B0609020204030204" pitchFamily="49" charset="0"/>
              </a:rPr>
            </a:br>
            <a:br>
              <a:rPr lang="en-US" sz="1100" dirty="0">
                <a:solidFill>
                  <a:srgbClr val="F8F8F2"/>
                </a:solidFill>
                <a:latin typeface="Consolas" panose="020B0609020204030204" pitchFamily="49" charset="0"/>
                <a:cs typeface="Consolas" panose="020B0609020204030204" pitchFamily="49" charset="0"/>
              </a:rPr>
            </a:br>
            <a:r>
              <a:rPr lang="en-US" sz="1100" dirty="0">
                <a:solidFill>
                  <a:srgbClr val="66D9EF"/>
                </a:solidFill>
                <a:latin typeface="Consolas" panose="020B0609020204030204" pitchFamily="49" charset="0"/>
                <a:cs typeface="Consolas" panose="020B0609020204030204" pitchFamily="49" charset="0"/>
              </a:rPr>
              <a:t>with</a:t>
            </a:r>
            <a:r>
              <a:rPr lang="en-US" sz="1100" dirty="0">
                <a:latin typeface="Consolas" panose="020B0609020204030204" pitchFamily="49" charset="0"/>
                <a:cs typeface="Consolas" panose="020B0609020204030204" pitchFamily="49" charset="0"/>
              </a:rPr>
              <a:t> </a:t>
            </a:r>
            <a:r>
              <a:rPr lang="en-US" sz="1100" dirty="0">
                <a:solidFill>
                  <a:srgbClr val="F8F8F2"/>
                </a:solidFill>
                <a:latin typeface="Consolas" panose="020B0609020204030204" pitchFamily="49" charset="0"/>
                <a:cs typeface="Consolas" panose="020B0609020204030204" pitchFamily="49" charset="0"/>
              </a:rPr>
              <a:t>open(</a:t>
            </a:r>
            <a:r>
              <a:rPr lang="en-US" sz="1100" dirty="0" err="1">
                <a:solidFill>
                  <a:srgbClr val="F8F8F2"/>
                </a:solidFill>
                <a:latin typeface="Consolas" panose="020B0609020204030204" pitchFamily="49" charset="0"/>
                <a:cs typeface="Consolas" panose="020B0609020204030204" pitchFamily="49" charset="0"/>
              </a:rPr>
              <a:t>caminho_log</a:t>
            </a:r>
            <a:r>
              <a:rPr lang="en-US" sz="1100" dirty="0">
                <a:solidFill>
                  <a:srgbClr val="F8F8F2"/>
                </a:solidFill>
                <a:latin typeface="Consolas" panose="020B0609020204030204" pitchFamily="49" charset="0"/>
                <a:cs typeface="Consolas" panose="020B0609020204030204" pitchFamily="49" charset="0"/>
              </a:rPr>
              <a:t>,</a:t>
            </a:r>
            <a:r>
              <a:rPr lang="en-US" sz="1100" dirty="0">
                <a:latin typeface="Consolas" panose="020B0609020204030204" pitchFamily="49" charset="0"/>
                <a:cs typeface="Consolas" panose="020B0609020204030204" pitchFamily="49" charset="0"/>
              </a:rPr>
              <a:t> </a:t>
            </a:r>
            <a:r>
              <a:rPr lang="en-US" sz="1100" dirty="0">
                <a:solidFill>
                  <a:srgbClr val="E6DB74"/>
                </a:solidFill>
                <a:latin typeface="Consolas" panose="020B0609020204030204" pitchFamily="49" charset="0"/>
                <a:cs typeface="Consolas" panose="020B0609020204030204" pitchFamily="49" charset="0"/>
              </a:rPr>
              <a:t>'w'</a:t>
            </a:r>
            <a:r>
              <a:rPr lang="en-US" sz="1100" dirty="0">
                <a:solidFill>
                  <a:srgbClr val="F8F8F2"/>
                </a:solidFill>
                <a:latin typeface="Consolas" panose="020B0609020204030204" pitchFamily="49" charset="0"/>
                <a:cs typeface="Consolas" panose="020B0609020204030204" pitchFamily="49" charset="0"/>
              </a:rPr>
              <a:t>)</a:t>
            </a:r>
            <a:r>
              <a:rPr lang="en-US" sz="1100" dirty="0">
                <a:latin typeface="Consolas" panose="020B0609020204030204" pitchFamily="49" charset="0"/>
                <a:cs typeface="Consolas" panose="020B0609020204030204" pitchFamily="49" charset="0"/>
              </a:rPr>
              <a:t> </a:t>
            </a:r>
            <a:r>
              <a:rPr lang="en-US" sz="1100" dirty="0">
                <a:solidFill>
                  <a:srgbClr val="66D9EF"/>
                </a:solidFill>
                <a:latin typeface="Consolas" panose="020B0609020204030204" pitchFamily="49" charset="0"/>
                <a:cs typeface="Consolas" panose="020B0609020204030204" pitchFamily="49" charset="0"/>
              </a:rPr>
              <a:t>as</a:t>
            </a:r>
            <a:r>
              <a:rPr lang="en-US" sz="1100" dirty="0">
                <a:latin typeface="Consolas" panose="020B0609020204030204" pitchFamily="49" charset="0"/>
                <a:cs typeface="Consolas" panose="020B0609020204030204" pitchFamily="49" charset="0"/>
              </a:rPr>
              <a:t> </a:t>
            </a:r>
            <a:r>
              <a:rPr lang="en-US" sz="1100" dirty="0" err="1">
                <a:solidFill>
                  <a:srgbClr val="F8F8F2"/>
                </a:solidFill>
                <a:latin typeface="Consolas" panose="020B0609020204030204" pitchFamily="49" charset="0"/>
                <a:cs typeface="Consolas" panose="020B0609020204030204" pitchFamily="49" charset="0"/>
              </a:rPr>
              <a:t>arquivo</a:t>
            </a:r>
            <a:r>
              <a:rPr lang="en-US" sz="1100" dirty="0">
                <a:solidFill>
                  <a:srgbClr val="F8F8F2"/>
                </a:solidFill>
                <a:latin typeface="Consolas" panose="020B0609020204030204" pitchFamily="49" charset="0"/>
                <a:cs typeface="Consolas" panose="020B0609020204030204" pitchFamily="49" charset="0"/>
              </a:rPr>
              <a:t>:</a:t>
            </a:r>
          </a:p>
          <a:p>
            <a:r>
              <a:rPr lang="en-US" sz="1100" dirty="0">
                <a:solidFill>
                  <a:srgbClr val="F8F8F2"/>
                </a:solidFill>
                <a:latin typeface="Consolas" panose="020B0609020204030204" pitchFamily="49" charset="0"/>
                <a:cs typeface="Consolas" panose="020B0609020204030204" pitchFamily="49" charset="0"/>
              </a:rPr>
              <a:t>    </a:t>
            </a:r>
            <a:r>
              <a:rPr lang="en-US" sz="1100" dirty="0" err="1">
                <a:solidFill>
                  <a:srgbClr val="F8F8F2"/>
                </a:solidFill>
                <a:latin typeface="Consolas" panose="020B0609020204030204" pitchFamily="49" charset="0"/>
                <a:cs typeface="Consolas" panose="020B0609020204030204" pitchFamily="49" charset="0"/>
              </a:rPr>
              <a:t>arquivo</a:t>
            </a:r>
            <a:r>
              <a:rPr lang="en-US" sz="1100" dirty="0" err="1">
                <a:solidFill>
                  <a:srgbClr val="F92672"/>
                </a:solidFill>
                <a:latin typeface="Consolas" panose="020B0609020204030204" pitchFamily="49" charset="0"/>
                <a:cs typeface="Consolas" panose="020B0609020204030204" pitchFamily="49" charset="0"/>
              </a:rPr>
              <a:t>.</a:t>
            </a:r>
            <a:r>
              <a:rPr lang="en-US" sz="1100" dirty="0" err="1">
                <a:solidFill>
                  <a:srgbClr val="F8F8F2"/>
                </a:solidFill>
                <a:latin typeface="Consolas" panose="020B0609020204030204" pitchFamily="49" charset="0"/>
                <a:cs typeface="Consolas" panose="020B0609020204030204" pitchFamily="49" charset="0"/>
              </a:rPr>
              <a:t>write</a:t>
            </a:r>
            <a:r>
              <a:rPr lang="en-US" sz="1100" dirty="0">
                <a:solidFill>
                  <a:srgbClr val="F8F8F2"/>
                </a:solidFill>
                <a:latin typeface="Consolas" panose="020B0609020204030204" pitchFamily="49" charset="0"/>
                <a:cs typeface="Consolas" panose="020B0609020204030204" pitchFamily="49" charset="0"/>
              </a:rPr>
              <a:t>(</a:t>
            </a:r>
            <a:r>
              <a:rPr lang="en-US" sz="1100" dirty="0">
                <a:solidFill>
                  <a:srgbClr val="E6DB74"/>
                </a:solidFill>
                <a:latin typeface="Consolas" panose="020B0609020204030204" pitchFamily="49" charset="0"/>
                <a:cs typeface="Consolas" panose="020B0609020204030204" pitchFamily="49" charset="0"/>
              </a:rPr>
              <a:t>'</a:t>
            </a:r>
            <a:r>
              <a:rPr lang="en-US" sz="1100" dirty="0" err="1">
                <a:solidFill>
                  <a:srgbClr val="E6DB74"/>
                </a:solidFill>
                <a:latin typeface="Consolas" panose="020B0609020204030204" pitchFamily="49" charset="0"/>
                <a:cs typeface="Consolas" panose="020B0609020204030204" pitchFamily="49" charset="0"/>
              </a:rPr>
              <a:t>Iniciando</a:t>
            </a:r>
            <a:r>
              <a:rPr lang="en-US" sz="1100" dirty="0">
                <a:solidFill>
                  <a:srgbClr val="E6DB74"/>
                </a:solidFill>
                <a:latin typeface="Consolas" panose="020B0609020204030204" pitchFamily="49" charset="0"/>
                <a:cs typeface="Consolas" panose="020B0609020204030204" pitchFamily="49" charset="0"/>
              </a:rPr>
              <a:t> app...'</a:t>
            </a:r>
            <a:r>
              <a:rPr lang="en-US" sz="1100" dirty="0">
                <a:solidFill>
                  <a:srgbClr val="F8F8F2"/>
                </a:solidFill>
                <a:latin typeface="Consolas" panose="020B0609020204030204" pitchFamily="49" charset="0"/>
                <a:cs typeface="Consolas" panose="020B0609020204030204" pitchFamily="49" charset="0"/>
              </a:rPr>
              <a:t>)</a:t>
            </a:r>
            <a:endParaRPr lang="en-BR" sz="11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32969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p:nvPr/>
        </p:nvSpPr>
        <p:spPr>
          <a:xfrm>
            <a:off x="450000" y="373500"/>
            <a:ext cx="7156200"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2600" b="1" dirty="0">
                <a:latin typeface="Montserrat"/>
                <a:ea typeface="Montserrat"/>
                <a:cs typeface="Montserrat"/>
                <a:sym typeface="Montserrat"/>
              </a:rPr>
              <a:t>Na aula anterior...</a:t>
            </a:r>
            <a:endParaRPr sz="2600" b="1" dirty="0">
              <a:latin typeface="Montserrat"/>
              <a:ea typeface="Montserrat"/>
              <a:cs typeface="Montserrat"/>
              <a:sym typeface="Montserrat"/>
            </a:endParaRPr>
          </a:p>
        </p:txBody>
      </p:sp>
      <p:pic>
        <p:nvPicPr>
          <p:cNvPr id="9" name="Google Shape;81;p16">
            <a:extLst>
              <a:ext uri="{FF2B5EF4-FFF2-40B4-BE49-F238E27FC236}">
                <a16:creationId xmlns:a16="http://schemas.microsoft.com/office/drawing/2014/main" id="{280165E0-35B5-D94F-989F-ADA311792B6B}"/>
              </a:ext>
            </a:extLst>
          </p:cNvPr>
          <p:cNvPicPr preferRelativeResize="0"/>
          <p:nvPr/>
        </p:nvPicPr>
        <p:blipFill>
          <a:blip r:embed="rId3">
            <a:alphaModFix/>
          </a:blip>
          <a:stretch>
            <a:fillRect/>
          </a:stretch>
        </p:blipFill>
        <p:spPr>
          <a:xfrm>
            <a:off x="7707800" y="4408557"/>
            <a:ext cx="1139979" cy="365875"/>
          </a:xfrm>
          <a:prstGeom prst="rect">
            <a:avLst/>
          </a:prstGeom>
          <a:noFill/>
          <a:ln>
            <a:noFill/>
          </a:ln>
        </p:spPr>
      </p:pic>
      <p:sp>
        <p:nvSpPr>
          <p:cNvPr id="12" name="Google Shape;97;p18">
            <a:extLst>
              <a:ext uri="{FF2B5EF4-FFF2-40B4-BE49-F238E27FC236}">
                <a16:creationId xmlns:a16="http://schemas.microsoft.com/office/drawing/2014/main" id="{CC66FD1B-7D66-0044-89FB-641BEE52F97D}"/>
              </a:ext>
            </a:extLst>
          </p:cNvPr>
          <p:cNvSpPr txBox="1"/>
          <p:nvPr/>
        </p:nvSpPr>
        <p:spPr>
          <a:xfrm>
            <a:off x="449999" y="1115700"/>
            <a:ext cx="3961134" cy="430857"/>
          </a:xfrm>
          <a:prstGeom prst="rect">
            <a:avLst/>
          </a:prstGeom>
          <a:noFill/>
          <a:ln>
            <a:noFill/>
          </a:ln>
        </p:spPr>
        <p:txBody>
          <a:bodyPr spcFirstLastPara="1" wrap="square" lIns="91425" tIns="91425" rIns="91425" bIns="91425" anchor="t" anchorCtr="0">
            <a:spAutoFit/>
          </a:bodyPr>
          <a:lstStyle/>
          <a:p>
            <a:pPr lvl="0">
              <a:defRPr/>
            </a:pPr>
            <a:r>
              <a:rPr lang="pt-BR" sz="1600" b="1" dirty="0" err="1">
                <a:solidFill>
                  <a:srgbClr val="FF609A"/>
                </a:solidFill>
                <a:latin typeface="Montserrat"/>
                <a:ea typeface="Montserrat"/>
                <a:cs typeface="Montserrat"/>
                <a:sym typeface="Montserrat"/>
              </a:rPr>
              <a:t>JSONs</a:t>
            </a:r>
            <a:r>
              <a:rPr lang="pt-BR" sz="1600" b="1" dirty="0">
                <a:solidFill>
                  <a:srgbClr val="FF609A"/>
                </a:solidFill>
                <a:latin typeface="Montserrat"/>
                <a:ea typeface="Montserrat"/>
                <a:cs typeface="Montserrat"/>
                <a:sym typeface="Montserrat"/>
              </a:rPr>
              <a:t> e </a:t>
            </a:r>
            <a:r>
              <a:rPr lang="pt-BR" sz="1600" b="1" dirty="0" err="1">
                <a:solidFill>
                  <a:srgbClr val="FF609A"/>
                </a:solidFill>
                <a:latin typeface="Montserrat"/>
                <a:ea typeface="Montserrat"/>
                <a:cs typeface="Montserrat"/>
                <a:sym typeface="Montserrat"/>
              </a:rPr>
              <a:t>CSVs</a:t>
            </a:r>
            <a:endParaRPr lang="pt-BR" sz="1600" b="1" dirty="0">
              <a:solidFill>
                <a:srgbClr val="FF609A"/>
              </a:solidFill>
              <a:latin typeface="Montserrat"/>
              <a:ea typeface="Montserrat"/>
              <a:cs typeface="Montserrat"/>
              <a:sym typeface="Montserrat"/>
            </a:endParaRPr>
          </a:p>
        </p:txBody>
      </p:sp>
      <p:pic>
        <p:nvPicPr>
          <p:cNvPr id="2" name="Picture 1">
            <a:extLst>
              <a:ext uri="{FF2B5EF4-FFF2-40B4-BE49-F238E27FC236}">
                <a16:creationId xmlns:a16="http://schemas.microsoft.com/office/drawing/2014/main" id="{4C2B5047-BA8B-984F-8949-FF97CEBC4B56}"/>
              </a:ext>
            </a:extLst>
          </p:cNvPr>
          <p:cNvPicPr>
            <a:picLocks noChangeAspect="1"/>
          </p:cNvPicPr>
          <p:nvPr/>
        </p:nvPicPr>
        <p:blipFill>
          <a:blip r:embed="rId4"/>
          <a:stretch>
            <a:fillRect/>
          </a:stretch>
        </p:blipFill>
        <p:spPr>
          <a:xfrm>
            <a:off x="449999" y="1871133"/>
            <a:ext cx="2870200" cy="2349500"/>
          </a:xfrm>
          <a:prstGeom prst="rect">
            <a:avLst/>
          </a:prstGeom>
        </p:spPr>
      </p:pic>
      <p:pic>
        <p:nvPicPr>
          <p:cNvPr id="3" name="Picture 2">
            <a:extLst>
              <a:ext uri="{FF2B5EF4-FFF2-40B4-BE49-F238E27FC236}">
                <a16:creationId xmlns:a16="http://schemas.microsoft.com/office/drawing/2014/main" id="{D2BE084A-9D46-4946-9155-12114898AA21}"/>
              </a:ext>
            </a:extLst>
          </p:cNvPr>
          <p:cNvPicPr>
            <a:picLocks noChangeAspect="1"/>
          </p:cNvPicPr>
          <p:nvPr/>
        </p:nvPicPr>
        <p:blipFill>
          <a:blip r:embed="rId5"/>
          <a:stretch>
            <a:fillRect/>
          </a:stretch>
        </p:blipFill>
        <p:spPr>
          <a:xfrm>
            <a:off x="4411133" y="2446867"/>
            <a:ext cx="3659335" cy="970844"/>
          </a:xfrm>
          <a:prstGeom prst="rect">
            <a:avLst/>
          </a:prstGeom>
        </p:spPr>
      </p:pic>
    </p:spTree>
    <p:extLst>
      <p:ext uri="{BB962C8B-B14F-4D97-AF65-F5344CB8AC3E}">
        <p14:creationId xmlns:p14="http://schemas.microsoft.com/office/powerpoint/2010/main" val="2628942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p:nvPr/>
        </p:nvSpPr>
        <p:spPr>
          <a:xfrm>
            <a:off x="450000" y="373500"/>
            <a:ext cx="7156200"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2600" b="1" dirty="0" err="1">
                <a:latin typeface="Montserrat"/>
                <a:ea typeface="Montserrat"/>
                <a:cs typeface="Montserrat"/>
                <a:sym typeface="Montserrat"/>
              </a:rPr>
              <a:t>Decorators</a:t>
            </a:r>
            <a:endParaRPr sz="2600" b="1" dirty="0">
              <a:latin typeface="Montserrat"/>
              <a:ea typeface="Montserrat"/>
              <a:cs typeface="Montserrat"/>
              <a:sym typeface="Montserrat"/>
            </a:endParaRPr>
          </a:p>
        </p:txBody>
      </p:sp>
      <p:pic>
        <p:nvPicPr>
          <p:cNvPr id="9" name="Google Shape;81;p16">
            <a:extLst>
              <a:ext uri="{FF2B5EF4-FFF2-40B4-BE49-F238E27FC236}">
                <a16:creationId xmlns:a16="http://schemas.microsoft.com/office/drawing/2014/main" id="{280165E0-35B5-D94F-989F-ADA311792B6B}"/>
              </a:ext>
            </a:extLst>
          </p:cNvPr>
          <p:cNvPicPr preferRelativeResize="0"/>
          <p:nvPr/>
        </p:nvPicPr>
        <p:blipFill>
          <a:blip r:embed="rId3">
            <a:alphaModFix/>
          </a:blip>
          <a:stretch>
            <a:fillRect/>
          </a:stretch>
        </p:blipFill>
        <p:spPr>
          <a:xfrm>
            <a:off x="7707800" y="4408557"/>
            <a:ext cx="1139979" cy="365875"/>
          </a:xfrm>
          <a:prstGeom prst="rect">
            <a:avLst/>
          </a:prstGeom>
          <a:noFill/>
          <a:ln>
            <a:noFill/>
          </a:ln>
        </p:spPr>
      </p:pic>
      <p:sp>
        <p:nvSpPr>
          <p:cNvPr id="7" name="Google Shape;89;p17">
            <a:extLst>
              <a:ext uri="{FF2B5EF4-FFF2-40B4-BE49-F238E27FC236}">
                <a16:creationId xmlns:a16="http://schemas.microsoft.com/office/drawing/2014/main" id="{CF58CAE0-A4E4-4A40-9984-0AA7746D7CE1}"/>
              </a:ext>
            </a:extLst>
          </p:cNvPr>
          <p:cNvSpPr txBox="1"/>
          <p:nvPr/>
        </p:nvSpPr>
        <p:spPr>
          <a:xfrm>
            <a:off x="450000" y="1127578"/>
            <a:ext cx="8039244" cy="630912"/>
          </a:xfrm>
          <a:prstGeom prst="rect">
            <a:avLst/>
          </a:prstGeom>
          <a:noFill/>
          <a:ln>
            <a:noFill/>
          </a:ln>
        </p:spPr>
        <p:txBody>
          <a:bodyPr spcFirstLastPara="1" wrap="square" lIns="91425" tIns="91425" rIns="91425" bIns="91425" anchor="t" anchorCtr="0">
            <a:spAutoFit/>
          </a:bodyPr>
          <a:lstStyle/>
          <a:p>
            <a:pPr marL="457200" lvl="0" indent="-342900">
              <a:spcBef>
                <a:spcPts val="600"/>
              </a:spcBef>
              <a:buClr>
                <a:srgbClr val="0C343D"/>
              </a:buClr>
              <a:buSzPts val="1800"/>
              <a:buFont typeface="Montserrat"/>
              <a:buChar char="▹"/>
              <a:defRPr/>
            </a:pPr>
            <a:r>
              <a:rPr lang="pt-BR" sz="1200" b="1" i="1" dirty="0" err="1">
                <a:solidFill>
                  <a:srgbClr val="FA609B"/>
                </a:solidFill>
                <a:latin typeface="Montserrat"/>
                <a:ea typeface="Montserrat"/>
                <a:cs typeface="Montserrat"/>
                <a:sym typeface="Montserrat"/>
              </a:rPr>
              <a:t>Decorators</a:t>
            </a:r>
            <a:r>
              <a:rPr lang="pt-BR" sz="1200" dirty="0">
                <a:latin typeface="Montserrat"/>
                <a:ea typeface="Montserrat"/>
                <a:cs typeface="Montserrat"/>
                <a:sym typeface="Montserrat"/>
              </a:rPr>
              <a:t> são formas de adicionar funcionalidades em blocos de código sem necessariamente alterá-los, deixando o código mais limpo e conciso.</a:t>
            </a:r>
          </a:p>
        </p:txBody>
      </p:sp>
      <p:pic>
        <p:nvPicPr>
          <p:cNvPr id="4" name="Picture 3">
            <a:extLst>
              <a:ext uri="{FF2B5EF4-FFF2-40B4-BE49-F238E27FC236}">
                <a16:creationId xmlns:a16="http://schemas.microsoft.com/office/drawing/2014/main" id="{6A013D88-3A51-D948-A16A-93B9E47D7FAD}"/>
              </a:ext>
            </a:extLst>
          </p:cNvPr>
          <p:cNvPicPr>
            <a:picLocks noChangeAspect="1"/>
          </p:cNvPicPr>
          <p:nvPr/>
        </p:nvPicPr>
        <p:blipFill>
          <a:blip r:embed="rId4"/>
          <a:stretch>
            <a:fillRect/>
          </a:stretch>
        </p:blipFill>
        <p:spPr>
          <a:xfrm>
            <a:off x="3239108" y="1737762"/>
            <a:ext cx="2153469" cy="816155"/>
          </a:xfrm>
          <a:prstGeom prst="rect">
            <a:avLst/>
          </a:prstGeom>
        </p:spPr>
      </p:pic>
      <p:sp>
        <p:nvSpPr>
          <p:cNvPr id="10" name="Google Shape;89;p17">
            <a:extLst>
              <a:ext uri="{FF2B5EF4-FFF2-40B4-BE49-F238E27FC236}">
                <a16:creationId xmlns:a16="http://schemas.microsoft.com/office/drawing/2014/main" id="{7EC79868-4BB2-6F41-B098-BFC782B15138}"/>
              </a:ext>
            </a:extLst>
          </p:cNvPr>
          <p:cNvSpPr txBox="1"/>
          <p:nvPr/>
        </p:nvSpPr>
        <p:spPr>
          <a:xfrm>
            <a:off x="450000" y="2626663"/>
            <a:ext cx="8039244" cy="2123628"/>
          </a:xfrm>
          <a:prstGeom prst="rect">
            <a:avLst/>
          </a:prstGeom>
          <a:noFill/>
          <a:ln>
            <a:noFill/>
          </a:ln>
        </p:spPr>
        <p:txBody>
          <a:bodyPr spcFirstLastPara="1" wrap="square" lIns="91425" tIns="91425" rIns="91425" bIns="91425" anchor="t" anchorCtr="0">
            <a:spAutoFit/>
          </a:bodyPr>
          <a:lstStyle/>
          <a:p>
            <a:pPr marL="457200" lvl="0" indent="-342900">
              <a:spcBef>
                <a:spcPts val="600"/>
              </a:spcBef>
              <a:buClr>
                <a:srgbClr val="0C343D"/>
              </a:buClr>
              <a:buSzPts val="1800"/>
              <a:buFont typeface="Montserrat"/>
              <a:buChar char="▹"/>
              <a:defRPr/>
            </a:pPr>
            <a:r>
              <a:rPr lang="pt-BR" sz="1200" dirty="0">
                <a:latin typeface="Montserrat"/>
                <a:ea typeface="Montserrat"/>
                <a:cs typeface="Montserrat"/>
                <a:sym typeface="Montserrat"/>
              </a:rPr>
              <a:t>A sintaxe de uso de um </a:t>
            </a:r>
            <a:r>
              <a:rPr lang="pt-BR" sz="1200" i="1" dirty="0" err="1">
                <a:latin typeface="Montserrat"/>
                <a:ea typeface="Montserrat"/>
                <a:cs typeface="Montserrat"/>
                <a:sym typeface="Montserrat"/>
              </a:rPr>
              <a:t>decorator</a:t>
            </a:r>
            <a:r>
              <a:rPr lang="pt-BR" sz="1200" dirty="0">
                <a:latin typeface="Montserrat"/>
                <a:ea typeface="Montserrat"/>
                <a:cs typeface="Montserrat"/>
                <a:sym typeface="Montserrat"/>
              </a:rPr>
              <a:t> é adicionar o nome do </a:t>
            </a:r>
            <a:r>
              <a:rPr lang="pt-BR" sz="1200" i="1" dirty="0" err="1">
                <a:latin typeface="Montserrat"/>
                <a:ea typeface="Montserrat"/>
                <a:cs typeface="Montserrat"/>
                <a:sym typeface="Montserrat"/>
              </a:rPr>
              <a:t>decorator</a:t>
            </a:r>
            <a:r>
              <a:rPr lang="pt-BR" sz="1200" dirty="0">
                <a:latin typeface="Montserrat"/>
                <a:ea typeface="Montserrat"/>
                <a:cs typeface="Montserrat"/>
                <a:sym typeface="Montserrat"/>
              </a:rPr>
              <a:t> com o caractere </a:t>
            </a:r>
            <a:r>
              <a:rPr lang="pt-BR" sz="1200" b="1" dirty="0">
                <a:solidFill>
                  <a:srgbClr val="FA609B"/>
                </a:solidFill>
                <a:latin typeface="Montserrat"/>
                <a:ea typeface="Montserrat"/>
                <a:cs typeface="Montserrat"/>
                <a:sym typeface="Montserrat"/>
              </a:rPr>
              <a:t>@</a:t>
            </a:r>
            <a:r>
              <a:rPr lang="pt-BR" sz="1200" dirty="0">
                <a:latin typeface="Montserrat"/>
                <a:ea typeface="Montserrat"/>
                <a:cs typeface="Montserrat"/>
                <a:sym typeface="Montserrat"/>
              </a:rPr>
              <a:t> antes do bloco de código a ser chamado.</a:t>
            </a:r>
          </a:p>
          <a:p>
            <a:pPr marL="457200" lvl="0" indent="-342900">
              <a:spcBef>
                <a:spcPts val="600"/>
              </a:spcBef>
              <a:buClr>
                <a:srgbClr val="0C343D"/>
              </a:buClr>
              <a:buSzPts val="1800"/>
              <a:buFont typeface="Montserrat"/>
              <a:buChar char="▹"/>
              <a:defRPr/>
            </a:pPr>
            <a:r>
              <a:rPr lang="pt-BR" sz="1200" i="1" dirty="0" err="1">
                <a:latin typeface="Montserrat"/>
                <a:ea typeface="Montserrat"/>
                <a:cs typeface="Montserrat"/>
                <a:sym typeface="Montserrat"/>
              </a:rPr>
              <a:t>Decorators</a:t>
            </a:r>
            <a:r>
              <a:rPr lang="pt-BR" sz="1200" dirty="0">
                <a:latin typeface="Montserrat"/>
                <a:ea typeface="Montserrat"/>
                <a:cs typeface="Montserrat"/>
                <a:sym typeface="Montserrat"/>
              </a:rPr>
              <a:t> permitem que adicionemos códigos que podem rodar antes e/ou depois de uma função.</a:t>
            </a:r>
          </a:p>
          <a:p>
            <a:pPr marL="457200" lvl="0" indent="-342900">
              <a:spcBef>
                <a:spcPts val="600"/>
              </a:spcBef>
              <a:buClr>
                <a:srgbClr val="0C343D"/>
              </a:buClr>
              <a:buSzPts val="1800"/>
              <a:buFont typeface="Montserrat"/>
              <a:buChar char="▹"/>
              <a:defRPr/>
            </a:pPr>
            <a:r>
              <a:rPr lang="pt-BR" sz="1200" dirty="0">
                <a:latin typeface="Montserrat"/>
                <a:ea typeface="Montserrat"/>
                <a:cs typeface="Montserrat"/>
                <a:sym typeface="Montserrat"/>
              </a:rPr>
              <a:t>Decoradores são frequentemente usados em frameworks como </a:t>
            </a:r>
            <a:r>
              <a:rPr lang="pt-BR" sz="1200" b="1" dirty="0" err="1">
                <a:solidFill>
                  <a:srgbClr val="FA609B"/>
                </a:solidFill>
                <a:latin typeface="Montserrat"/>
                <a:ea typeface="Montserrat"/>
                <a:cs typeface="Montserrat"/>
                <a:sym typeface="Montserrat"/>
              </a:rPr>
              <a:t>Flask</a:t>
            </a:r>
            <a:r>
              <a:rPr lang="pt-BR" sz="1200" dirty="0">
                <a:latin typeface="Montserrat"/>
                <a:ea typeface="Montserrat"/>
                <a:cs typeface="Montserrat"/>
                <a:sym typeface="Montserrat"/>
              </a:rPr>
              <a:t> e </a:t>
            </a:r>
            <a:r>
              <a:rPr lang="pt-BR" sz="1200" b="1" dirty="0" err="1">
                <a:solidFill>
                  <a:srgbClr val="FA609B"/>
                </a:solidFill>
                <a:latin typeface="Montserrat"/>
                <a:ea typeface="Montserrat"/>
                <a:cs typeface="Montserrat"/>
                <a:sym typeface="Montserrat"/>
              </a:rPr>
              <a:t>Django</a:t>
            </a:r>
            <a:r>
              <a:rPr lang="pt-BR" sz="1200" dirty="0">
                <a:latin typeface="Montserrat"/>
                <a:ea typeface="Montserrat"/>
                <a:cs typeface="Montserrat"/>
                <a:sym typeface="Montserrat"/>
              </a:rPr>
              <a:t>.</a:t>
            </a:r>
          </a:p>
          <a:p>
            <a:pPr marL="457200" lvl="0" indent="-342900">
              <a:spcBef>
                <a:spcPts val="600"/>
              </a:spcBef>
              <a:buClr>
                <a:srgbClr val="0C343D"/>
              </a:buClr>
              <a:buSzPts val="1800"/>
              <a:buFont typeface="Montserrat"/>
              <a:buChar char="▹"/>
              <a:defRPr/>
            </a:pPr>
            <a:r>
              <a:rPr lang="pt-BR" sz="1200" dirty="0">
                <a:latin typeface="Montserrat"/>
                <a:ea typeface="Montserrat"/>
                <a:cs typeface="Montserrat"/>
                <a:sym typeface="Montserrat"/>
              </a:rPr>
              <a:t>A interação mais comum com </a:t>
            </a:r>
            <a:r>
              <a:rPr lang="pt-BR" sz="1200" i="1" dirty="0" err="1">
                <a:latin typeface="Montserrat"/>
                <a:ea typeface="Montserrat"/>
                <a:cs typeface="Montserrat"/>
                <a:sym typeface="Montserrat"/>
              </a:rPr>
              <a:t>decorators</a:t>
            </a:r>
            <a:r>
              <a:rPr lang="pt-BR" sz="1200" dirty="0">
                <a:latin typeface="Montserrat"/>
                <a:ea typeface="Montserrat"/>
                <a:cs typeface="Montserrat"/>
                <a:sym typeface="Montserrat"/>
              </a:rPr>
              <a:t> para aplicações web é usar, não criar. </a:t>
            </a:r>
          </a:p>
          <a:p>
            <a:pPr marL="457200" lvl="0" indent="-342900">
              <a:spcBef>
                <a:spcPts val="600"/>
              </a:spcBef>
              <a:buClr>
                <a:srgbClr val="0C343D"/>
              </a:buClr>
              <a:buSzPts val="1800"/>
              <a:buFont typeface="Montserrat"/>
              <a:buChar char="▹"/>
              <a:defRPr/>
            </a:pPr>
            <a:r>
              <a:rPr lang="pt-BR" sz="1200" dirty="0">
                <a:latin typeface="Montserrat"/>
                <a:ea typeface="Montserrat"/>
                <a:cs typeface="Montserrat"/>
                <a:sym typeface="Montserrat"/>
              </a:rPr>
              <a:t>Ainda assim é interessante entender como eles funcionam por baixo dos panos.</a:t>
            </a:r>
          </a:p>
          <a:p>
            <a:pPr marL="457200" lvl="0" indent="-342900">
              <a:spcBef>
                <a:spcPts val="600"/>
              </a:spcBef>
              <a:buClr>
                <a:srgbClr val="0C343D"/>
              </a:buClr>
              <a:buSzPts val="1800"/>
              <a:buFont typeface="Montserrat"/>
              <a:buChar char="▹"/>
              <a:defRPr/>
            </a:pPr>
            <a:endParaRPr lang="pt-BR" sz="1200" dirty="0">
              <a:latin typeface="Montserrat"/>
              <a:ea typeface="Montserrat"/>
              <a:cs typeface="Montserrat"/>
              <a:sym typeface="Montserrat"/>
            </a:endParaRPr>
          </a:p>
        </p:txBody>
      </p:sp>
    </p:spTree>
    <p:extLst>
      <p:ext uri="{BB962C8B-B14F-4D97-AF65-F5344CB8AC3E}">
        <p14:creationId xmlns:p14="http://schemas.microsoft.com/office/powerpoint/2010/main" val="1653491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p:nvPr/>
        </p:nvSpPr>
        <p:spPr>
          <a:xfrm>
            <a:off x="385616" y="391552"/>
            <a:ext cx="62769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2400" b="1" dirty="0">
                <a:solidFill>
                  <a:schemeClr val="dk1"/>
                </a:solidFill>
                <a:latin typeface="Montserrat"/>
                <a:ea typeface="Montserrat"/>
                <a:cs typeface="Montserrat"/>
                <a:sym typeface="Montserrat"/>
              </a:rPr>
              <a:t>[Hora do Código]</a:t>
            </a:r>
          </a:p>
        </p:txBody>
      </p:sp>
      <p:pic>
        <p:nvPicPr>
          <p:cNvPr id="82" name="Google Shape;82;p16"/>
          <p:cNvPicPr preferRelativeResize="0"/>
          <p:nvPr/>
        </p:nvPicPr>
        <p:blipFill rotWithShape="1">
          <a:blip r:embed="rId3">
            <a:alphaModFix amt="72000"/>
          </a:blip>
          <a:srcRect t="42847"/>
          <a:stretch/>
        </p:blipFill>
        <p:spPr>
          <a:xfrm>
            <a:off x="8918300" y="1082579"/>
            <a:ext cx="225700" cy="1662299"/>
          </a:xfrm>
          <a:prstGeom prst="rect">
            <a:avLst/>
          </a:prstGeom>
          <a:noFill/>
          <a:ln>
            <a:noFill/>
          </a:ln>
        </p:spPr>
      </p:pic>
    </p:spTree>
    <p:extLst>
      <p:ext uri="{BB962C8B-B14F-4D97-AF65-F5344CB8AC3E}">
        <p14:creationId xmlns:p14="http://schemas.microsoft.com/office/powerpoint/2010/main" val="1433984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p:nvPr/>
        </p:nvSpPr>
        <p:spPr>
          <a:xfrm>
            <a:off x="450000" y="373500"/>
            <a:ext cx="7156200"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2600" b="1" dirty="0" err="1">
                <a:latin typeface="Montserrat"/>
                <a:ea typeface="Montserrat"/>
                <a:cs typeface="Montserrat"/>
                <a:sym typeface="Montserrat"/>
              </a:rPr>
              <a:t>APIs</a:t>
            </a:r>
            <a:endParaRPr sz="2600" b="1" dirty="0">
              <a:latin typeface="Montserrat"/>
              <a:ea typeface="Montserrat"/>
              <a:cs typeface="Montserrat"/>
              <a:sym typeface="Montserrat"/>
            </a:endParaRPr>
          </a:p>
        </p:txBody>
      </p:sp>
      <p:pic>
        <p:nvPicPr>
          <p:cNvPr id="9" name="Google Shape;81;p16">
            <a:extLst>
              <a:ext uri="{FF2B5EF4-FFF2-40B4-BE49-F238E27FC236}">
                <a16:creationId xmlns:a16="http://schemas.microsoft.com/office/drawing/2014/main" id="{280165E0-35B5-D94F-989F-ADA311792B6B}"/>
              </a:ext>
            </a:extLst>
          </p:cNvPr>
          <p:cNvPicPr preferRelativeResize="0"/>
          <p:nvPr/>
        </p:nvPicPr>
        <p:blipFill>
          <a:blip r:embed="rId3">
            <a:alphaModFix/>
          </a:blip>
          <a:stretch>
            <a:fillRect/>
          </a:stretch>
        </p:blipFill>
        <p:spPr>
          <a:xfrm>
            <a:off x="7707800" y="4408557"/>
            <a:ext cx="1139979" cy="365875"/>
          </a:xfrm>
          <a:prstGeom prst="rect">
            <a:avLst/>
          </a:prstGeom>
          <a:noFill/>
          <a:ln>
            <a:noFill/>
          </a:ln>
        </p:spPr>
      </p:pic>
      <p:sp>
        <p:nvSpPr>
          <p:cNvPr id="7" name="Google Shape;89;p17">
            <a:extLst>
              <a:ext uri="{FF2B5EF4-FFF2-40B4-BE49-F238E27FC236}">
                <a16:creationId xmlns:a16="http://schemas.microsoft.com/office/drawing/2014/main" id="{CF58CAE0-A4E4-4A40-9984-0AA7746D7CE1}"/>
              </a:ext>
            </a:extLst>
          </p:cNvPr>
          <p:cNvSpPr txBox="1"/>
          <p:nvPr/>
        </p:nvSpPr>
        <p:spPr>
          <a:xfrm>
            <a:off x="450000" y="1040861"/>
            <a:ext cx="8039244" cy="2339072"/>
          </a:xfrm>
          <a:prstGeom prst="rect">
            <a:avLst/>
          </a:prstGeom>
          <a:noFill/>
          <a:ln>
            <a:noFill/>
          </a:ln>
        </p:spPr>
        <p:txBody>
          <a:bodyPr spcFirstLastPara="1" wrap="square" lIns="91425" tIns="91425" rIns="91425" bIns="91425" anchor="t" anchorCtr="0">
            <a:spAutoFit/>
          </a:bodyPr>
          <a:lstStyle/>
          <a:p>
            <a:pPr marL="457200" indent="-342900">
              <a:spcBef>
                <a:spcPts val="600"/>
              </a:spcBef>
              <a:buClr>
                <a:srgbClr val="0C343D"/>
              </a:buClr>
              <a:buSzPts val="1800"/>
              <a:buFont typeface="Montserrat"/>
              <a:buChar char="▹"/>
              <a:defRPr/>
            </a:pPr>
            <a:r>
              <a:rPr lang="pt-BR" sz="1150" dirty="0">
                <a:latin typeface="Montserrat"/>
                <a:sym typeface="Montserrat"/>
              </a:rPr>
              <a:t>Em uma aplicação web, o servidor de Front-</a:t>
            </a:r>
            <a:r>
              <a:rPr lang="pt-BR" sz="1150" dirty="0" err="1">
                <a:latin typeface="Montserrat"/>
                <a:sym typeface="Montserrat"/>
              </a:rPr>
              <a:t>End</a:t>
            </a:r>
            <a:r>
              <a:rPr lang="pt-BR" sz="1150" dirty="0">
                <a:latin typeface="Montserrat"/>
                <a:sym typeface="Montserrat"/>
              </a:rPr>
              <a:t> precisa chamar funções do servidor de Back-</a:t>
            </a:r>
            <a:r>
              <a:rPr lang="pt-BR" sz="1150" dirty="0" err="1">
                <a:latin typeface="Montserrat"/>
                <a:sym typeface="Montserrat"/>
              </a:rPr>
              <a:t>End</a:t>
            </a:r>
            <a:endParaRPr lang="pt-BR" sz="1150" dirty="0">
              <a:latin typeface="Montserrat"/>
              <a:sym typeface="Montserrat"/>
            </a:endParaRPr>
          </a:p>
          <a:p>
            <a:pPr marL="457200" indent="-342900">
              <a:spcBef>
                <a:spcPts val="600"/>
              </a:spcBef>
              <a:buClr>
                <a:srgbClr val="0C343D"/>
              </a:buClr>
              <a:buSzPts val="1800"/>
              <a:buFont typeface="Montserrat"/>
              <a:buChar char="▹"/>
              <a:defRPr/>
            </a:pPr>
            <a:r>
              <a:rPr lang="pt-BR" sz="1150" dirty="0">
                <a:latin typeface="Montserrat"/>
                <a:sym typeface="Montserrat"/>
              </a:rPr>
              <a:t>Esses servidores geralmente se encontram em computadores diferentes, podem ser escritos em linguagens de programação diferentes e precisam utilizar a internet (ou algum tipo de rede interna) para se comunicar.</a:t>
            </a:r>
          </a:p>
          <a:p>
            <a:pPr marL="457200" indent="-342900">
              <a:spcBef>
                <a:spcPts val="600"/>
              </a:spcBef>
              <a:buClr>
                <a:srgbClr val="0C343D"/>
              </a:buClr>
              <a:buSzPts val="1800"/>
              <a:buFont typeface="Montserrat"/>
              <a:buChar char="▹"/>
              <a:defRPr/>
            </a:pPr>
            <a:r>
              <a:rPr lang="pt-BR" sz="1150" dirty="0">
                <a:latin typeface="Montserrat"/>
                <a:sym typeface="Montserrat"/>
              </a:rPr>
              <a:t>Também é comum que servidores de Back-</a:t>
            </a:r>
            <a:r>
              <a:rPr lang="pt-BR" sz="1150" dirty="0" err="1">
                <a:latin typeface="Montserrat"/>
                <a:sym typeface="Montserrat"/>
              </a:rPr>
              <a:t>End</a:t>
            </a:r>
            <a:r>
              <a:rPr lang="pt-BR" sz="1150" dirty="0">
                <a:latin typeface="Montserrat"/>
                <a:sym typeface="Montserrat"/>
              </a:rPr>
              <a:t> muitas se comuniquem com outros servidores (internos ou externos) que já fornecem funcionalidades prontas. </a:t>
            </a:r>
          </a:p>
          <a:p>
            <a:pPr marL="457200" indent="-342900">
              <a:spcBef>
                <a:spcPts val="600"/>
              </a:spcBef>
              <a:buClr>
                <a:srgbClr val="0C343D"/>
              </a:buClr>
              <a:buSzPts val="1800"/>
              <a:buFont typeface="Montserrat"/>
              <a:buChar char="▹"/>
              <a:defRPr/>
            </a:pPr>
            <a:r>
              <a:rPr lang="pt-BR" sz="1150" dirty="0" err="1">
                <a:latin typeface="Montserrat"/>
                <a:sym typeface="Montserrat"/>
              </a:rPr>
              <a:t>Ex</a:t>
            </a:r>
            <a:r>
              <a:rPr lang="pt-BR" sz="1150" dirty="0">
                <a:latin typeface="Montserrat"/>
                <a:sym typeface="Montserrat"/>
              </a:rPr>
              <a:t>: servidor de banco de dados ou servidor que provê serviços de inteligência artificial</a:t>
            </a:r>
          </a:p>
          <a:p>
            <a:pPr marL="457200" lvl="0" indent="-342900">
              <a:spcBef>
                <a:spcPts val="600"/>
              </a:spcBef>
              <a:buClr>
                <a:srgbClr val="0C343D"/>
              </a:buClr>
              <a:buSzPts val="1800"/>
              <a:buFont typeface="Montserrat"/>
              <a:buChar char="▹"/>
              <a:defRPr/>
            </a:pPr>
            <a:r>
              <a:rPr lang="pt-BR" sz="1150" b="1" dirty="0">
                <a:solidFill>
                  <a:srgbClr val="FA609B"/>
                </a:solidFill>
                <a:latin typeface="Montserrat"/>
                <a:sym typeface="Montserrat"/>
              </a:rPr>
              <a:t>API (</a:t>
            </a:r>
            <a:r>
              <a:rPr lang="pt-BR" sz="1150" b="1" dirty="0" err="1">
                <a:solidFill>
                  <a:srgbClr val="FA609B"/>
                </a:solidFill>
                <a:latin typeface="Montserrat"/>
                <a:sym typeface="Montserrat"/>
              </a:rPr>
              <a:t>Application</a:t>
            </a:r>
            <a:r>
              <a:rPr lang="pt-BR" sz="1150" b="1" dirty="0">
                <a:solidFill>
                  <a:srgbClr val="FA609B"/>
                </a:solidFill>
                <a:latin typeface="Montserrat"/>
                <a:sym typeface="Montserrat"/>
              </a:rPr>
              <a:t> </a:t>
            </a:r>
            <a:r>
              <a:rPr lang="pt-BR" sz="1150" b="1" dirty="0" err="1">
                <a:solidFill>
                  <a:srgbClr val="FA609B"/>
                </a:solidFill>
                <a:latin typeface="Montserrat"/>
                <a:sym typeface="Montserrat"/>
              </a:rPr>
              <a:t>Programming</a:t>
            </a:r>
            <a:r>
              <a:rPr lang="pt-BR" sz="1150" b="1" dirty="0">
                <a:solidFill>
                  <a:srgbClr val="FA609B"/>
                </a:solidFill>
                <a:latin typeface="Montserrat"/>
                <a:sym typeface="Montserrat"/>
              </a:rPr>
              <a:t> Interface) </a:t>
            </a:r>
            <a:r>
              <a:rPr lang="pt-BR" sz="1150" dirty="0">
                <a:latin typeface="Montserrat"/>
                <a:sym typeface="Montserrat"/>
              </a:rPr>
              <a:t>é o nome dado a interface que vai ser para que dois programas conversem entre si. </a:t>
            </a:r>
            <a:br>
              <a:rPr lang="pt-BR" sz="1150" dirty="0">
                <a:latin typeface="Montserrat"/>
                <a:sym typeface="Montserrat"/>
              </a:rPr>
            </a:br>
            <a:endParaRPr lang="pt-BR" sz="1150" dirty="0">
              <a:latin typeface="Montserrat"/>
              <a:sym typeface="Montserrat"/>
            </a:endParaRPr>
          </a:p>
        </p:txBody>
      </p:sp>
      <p:sp>
        <p:nvSpPr>
          <p:cNvPr id="2" name="Rectangle 1">
            <a:extLst>
              <a:ext uri="{FF2B5EF4-FFF2-40B4-BE49-F238E27FC236}">
                <a16:creationId xmlns:a16="http://schemas.microsoft.com/office/drawing/2014/main" id="{2BF7B7C3-8A52-3E45-A035-4FB498DF4A17}"/>
              </a:ext>
            </a:extLst>
          </p:cNvPr>
          <p:cNvSpPr/>
          <p:nvPr/>
        </p:nvSpPr>
        <p:spPr>
          <a:xfrm>
            <a:off x="1292577" y="3466650"/>
            <a:ext cx="1467556" cy="1256149"/>
          </a:xfrm>
          <a:prstGeom prst="rect">
            <a:avLst/>
          </a:prstGeom>
          <a:solidFill>
            <a:srgbClr val="FCAFD0"/>
          </a:solidFill>
          <a:ln>
            <a:solidFill>
              <a:srgbClr val="FA60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R" dirty="0"/>
              <a:t>Front-End</a:t>
            </a:r>
          </a:p>
        </p:txBody>
      </p:sp>
      <p:sp>
        <p:nvSpPr>
          <p:cNvPr id="13" name="Rectangle 12">
            <a:extLst>
              <a:ext uri="{FF2B5EF4-FFF2-40B4-BE49-F238E27FC236}">
                <a16:creationId xmlns:a16="http://schemas.microsoft.com/office/drawing/2014/main" id="{F20821D4-81B3-794B-9663-7863B9F485B8}"/>
              </a:ext>
            </a:extLst>
          </p:cNvPr>
          <p:cNvSpPr/>
          <p:nvPr/>
        </p:nvSpPr>
        <p:spPr>
          <a:xfrm>
            <a:off x="6138644" y="3470751"/>
            <a:ext cx="1467556" cy="1256149"/>
          </a:xfrm>
          <a:prstGeom prst="rect">
            <a:avLst/>
          </a:prstGeom>
          <a:solidFill>
            <a:srgbClr val="FCAFD0"/>
          </a:solidFill>
          <a:ln>
            <a:solidFill>
              <a:srgbClr val="FA60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R" dirty="0"/>
              <a:t>Back-End</a:t>
            </a:r>
          </a:p>
        </p:txBody>
      </p:sp>
      <p:sp>
        <p:nvSpPr>
          <p:cNvPr id="3" name="Right Arrow 2">
            <a:extLst>
              <a:ext uri="{FF2B5EF4-FFF2-40B4-BE49-F238E27FC236}">
                <a16:creationId xmlns:a16="http://schemas.microsoft.com/office/drawing/2014/main" id="{04970D19-C414-3A4B-8F1C-BF3219C1F2C9}"/>
              </a:ext>
            </a:extLst>
          </p:cNvPr>
          <p:cNvSpPr/>
          <p:nvPr/>
        </p:nvSpPr>
        <p:spPr>
          <a:xfrm>
            <a:off x="2760133" y="3987480"/>
            <a:ext cx="3378511" cy="214488"/>
          </a:xfrm>
          <a:prstGeom prst="rightArrow">
            <a:avLst/>
          </a:prstGeom>
          <a:solidFill>
            <a:srgbClr val="FCAFD0"/>
          </a:solidFill>
          <a:ln>
            <a:solidFill>
              <a:srgbClr val="FA60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Tree>
    <p:extLst>
      <p:ext uri="{BB962C8B-B14F-4D97-AF65-F5344CB8AC3E}">
        <p14:creationId xmlns:p14="http://schemas.microsoft.com/office/powerpoint/2010/main" val="339306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p:nvPr/>
        </p:nvSpPr>
        <p:spPr>
          <a:xfrm>
            <a:off x="450000" y="373500"/>
            <a:ext cx="7156200"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2600" b="1" dirty="0" err="1">
                <a:latin typeface="Montserrat"/>
                <a:ea typeface="Montserrat"/>
                <a:cs typeface="Montserrat"/>
                <a:sym typeface="Montserrat"/>
              </a:rPr>
              <a:t>APIs</a:t>
            </a:r>
            <a:endParaRPr sz="2600" b="1" dirty="0">
              <a:latin typeface="Montserrat"/>
              <a:ea typeface="Montserrat"/>
              <a:cs typeface="Montserrat"/>
              <a:sym typeface="Montserrat"/>
            </a:endParaRPr>
          </a:p>
        </p:txBody>
      </p:sp>
      <p:pic>
        <p:nvPicPr>
          <p:cNvPr id="9" name="Google Shape;81;p16">
            <a:extLst>
              <a:ext uri="{FF2B5EF4-FFF2-40B4-BE49-F238E27FC236}">
                <a16:creationId xmlns:a16="http://schemas.microsoft.com/office/drawing/2014/main" id="{280165E0-35B5-D94F-989F-ADA311792B6B}"/>
              </a:ext>
            </a:extLst>
          </p:cNvPr>
          <p:cNvPicPr preferRelativeResize="0"/>
          <p:nvPr/>
        </p:nvPicPr>
        <p:blipFill>
          <a:blip r:embed="rId3">
            <a:alphaModFix/>
          </a:blip>
          <a:stretch>
            <a:fillRect/>
          </a:stretch>
        </p:blipFill>
        <p:spPr>
          <a:xfrm>
            <a:off x="7707800" y="4408557"/>
            <a:ext cx="1139979" cy="365875"/>
          </a:xfrm>
          <a:prstGeom prst="rect">
            <a:avLst/>
          </a:prstGeom>
          <a:noFill/>
          <a:ln>
            <a:noFill/>
          </a:ln>
        </p:spPr>
      </p:pic>
      <p:sp>
        <p:nvSpPr>
          <p:cNvPr id="7" name="Google Shape;89;p17">
            <a:extLst>
              <a:ext uri="{FF2B5EF4-FFF2-40B4-BE49-F238E27FC236}">
                <a16:creationId xmlns:a16="http://schemas.microsoft.com/office/drawing/2014/main" id="{CF58CAE0-A4E4-4A40-9984-0AA7746D7CE1}"/>
              </a:ext>
            </a:extLst>
          </p:cNvPr>
          <p:cNvSpPr txBox="1"/>
          <p:nvPr/>
        </p:nvSpPr>
        <p:spPr>
          <a:xfrm>
            <a:off x="450000" y="972119"/>
            <a:ext cx="8039244" cy="2416016"/>
          </a:xfrm>
          <a:prstGeom prst="rect">
            <a:avLst/>
          </a:prstGeom>
          <a:noFill/>
          <a:ln>
            <a:noFill/>
          </a:ln>
        </p:spPr>
        <p:txBody>
          <a:bodyPr spcFirstLastPara="1" wrap="square" lIns="91425" tIns="91425" rIns="91425" bIns="91425" anchor="t" anchorCtr="0">
            <a:spAutoFit/>
          </a:bodyPr>
          <a:lstStyle/>
          <a:p>
            <a:pPr marL="457200" lvl="0" indent="-342900">
              <a:spcBef>
                <a:spcPts val="600"/>
              </a:spcBef>
              <a:buClr>
                <a:srgbClr val="0C343D"/>
              </a:buClr>
              <a:buSzPts val="1800"/>
              <a:buFont typeface="Montserrat"/>
              <a:buChar char="▹"/>
              <a:defRPr/>
            </a:pPr>
            <a:r>
              <a:rPr lang="pt-BR" sz="1150" dirty="0">
                <a:latin typeface="Montserrat"/>
                <a:sym typeface="Montserrat"/>
              </a:rPr>
              <a:t>Para chamar uma função em outro servidor,  é preciso saber o nome da função, os parâmetros que ela recebe e o que ela retorna.</a:t>
            </a:r>
          </a:p>
          <a:p>
            <a:pPr marL="457200" lvl="0" indent="-342900">
              <a:spcBef>
                <a:spcPts val="600"/>
              </a:spcBef>
              <a:buClr>
                <a:srgbClr val="0C343D"/>
              </a:buClr>
              <a:buSzPts val="1800"/>
              <a:buFont typeface="Montserrat"/>
              <a:buChar char="▹"/>
              <a:defRPr/>
            </a:pPr>
            <a:r>
              <a:rPr lang="pt-BR" sz="1150" dirty="0">
                <a:latin typeface="Montserrat"/>
                <a:sym typeface="Montserrat"/>
              </a:rPr>
              <a:t>A API define todos os nomes de funções, parâmetros e retornos que ficam expostos em um servidor.</a:t>
            </a:r>
          </a:p>
          <a:p>
            <a:pPr marL="457200" lvl="0" indent="-342900">
              <a:spcBef>
                <a:spcPts val="600"/>
              </a:spcBef>
              <a:buClr>
                <a:srgbClr val="0C343D"/>
              </a:buClr>
              <a:buSzPts val="1800"/>
              <a:buFont typeface="Montserrat"/>
              <a:buChar char="▹"/>
              <a:defRPr/>
            </a:pPr>
            <a:r>
              <a:rPr lang="pt-BR" sz="1150" dirty="0">
                <a:latin typeface="Montserrat"/>
                <a:sym typeface="Montserrat"/>
              </a:rPr>
              <a:t>Quando falamos de </a:t>
            </a:r>
            <a:r>
              <a:rPr lang="pt-BR" sz="1150" dirty="0" err="1">
                <a:latin typeface="Montserrat"/>
                <a:sym typeface="Montserrat"/>
              </a:rPr>
              <a:t>APIs</a:t>
            </a:r>
            <a:r>
              <a:rPr lang="pt-BR" sz="1150" dirty="0">
                <a:latin typeface="Montserrat"/>
                <a:sym typeface="Montserrat"/>
              </a:rPr>
              <a:t> web, geralmente estamos falando de </a:t>
            </a:r>
            <a:r>
              <a:rPr lang="pt-BR" sz="1150" dirty="0" err="1">
                <a:latin typeface="Montserrat"/>
                <a:sym typeface="Montserrat"/>
              </a:rPr>
              <a:t>APIs</a:t>
            </a:r>
            <a:r>
              <a:rPr lang="pt-BR" sz="1150" dirty="0">
                <a:latin typeface="Montserrat"/>
                <a:sym typeface="Montserrat"/>
              </a:rPr>
              <a:t> </a:t>
            </a:r>
            <a:r>
              <a:rPr lang="pt-BR" sz="1150" dirty="0" err="1">
                <a:latin typeface="Montserrat"/>
                <a:sym typeface="Montserrat"/>
              </a:rPr>
              <a:t>RESTful</a:t>
            </a:r>
            <a:r>
              <a:rPr lang="pt-BR" sz="1150" dirty="0">
                <a:latin typeface="Montserrat"/>
                <a:sym typeface="Montserrat"/>
              </a:rPr>
              <a:t>.</a:t>
            </a:r>
          </a:p>
          <a:p>
            <a:pPr marL="457200" lvl="1" indent="-342900">
              <a:spcBef>
                <a:spcPts val="600"/>
              </a:spcBef>
              <a:buClr>
                <a:srgbClr val="0C343D"/>
              </a:buClr>
              <a:buSzPts val="1800"/>
              <a:buFont typeface="Montserrat"/>
              <a:buChar char="▹"/>
              <a:defRPr/>
            </a:pPr>
            <a:r>
              <a:rPr lang="pt-BR" sz="1150" b="1" dirty="0">
                <a:solidFill>
                  <a:srgbClr val="FA609B"/>
                </a:solidFill>
                <a:latin typeface="Montserrat"/>
                <a:sym typeface="Montserrat"/>
              </a:rPr>
              <a:t>REST (</a:t>
            </a:r>
            <a:r>
              <a:rPr lang="pt-BR" sz="1150" b="1" i="1" dirty="0" err="1">
                <a:solidFill>
                  <a:srgbClr val="FA609B"/>
                </a:solidFill>
                <a:latin typeface="Montserrat"/>
                <a:sym typeface="Montserrat"/>
              </a:rPr>
              <a:t>Representational</a:t>
            </a:r>
            <a:r>
              <a:rPr lang="pt-BR" sz="1150" b="1" i="1" dirty="0">
                <a:solidFill>
                  <a:srgbClr val="FA609B"/>
                </a:solidFill>
                <a:latin typeface="Montserrat"/>
                <a:sym typeface="Montserrat"/>
              </a:rPr>
              <a:t> </a:t>
            </a:r>
            <a:r>
              <a:rPr lang="pt-BR" sz="1150" b="1" i="1" dirty="0" err="1">
                <a:solidFill>
                  <a:srgbClr val="FA609B"/>
                </a:solidFill>
                <a:latin typeface="Montserrat"/>
                <a:sym typeface="Montserrat"/>
              </a:rPr>
              <a:t>State</a:t>
            </a:r>
            <a:r>
              <a:rPr lang="pt-BR" sz="1150" b="1" i="1" dirty="0">
                <a:solidFill>
                  <a:srgbClr val="FA609B"/>
                </a:solidFill>
                <a:latin typeface="Montserrat"/>
                <a:sym typeface="Montserrat"/>
              </a:rPr>
              <a:t> </a:t>
            </a:r>
            <a:r>
              <a:rPr lang="pt-BR" sz="1150" b="1" i="1" dirty="0" err="1">
                <a:solidFill>
                  <a:srgbClr val="FA609B"/>
                </a:solidFill>
                <a:latin typeface="Montserrat"/>
                <a:sym typeface="Montserrat"/>
              </a:rPr>
              <a:t>Transfer</a:t>
            </a:r>
            <a:r>
              <a:rPr lang="pt-BR" sz="1150" b="1" dirty="0">
                <a:solidFill>
                  <a:srgbClr val="FA609B"/>
                </a:solidFill>
                <a:latin typeface="Montserrat"/>
                <a:sym typeface="Montserrat"/>
              </a:rPr>
              <a:t>) </a:t>
            </a:r>
            <a:r>
              <a:rPr lang="pt-BR" sz="1150" dirty="0">
                <a:latin typeface="Montserrat"/>
                <a:sym typeface="Montserrat"/>
              </a:rPr>
              <a:t>é um guia de projeto e desenvolvimento de </a:t>
            </a:r>
            <a:r>
              <a:rPr lang="pt-BR" sz="1150" dirty="0" err="1">
                <a:latin typeface="Montserrat"/>
                <a:sym typeface="Montserrat"/>
              </a:rPr>
              <a:t>APIs</a:t>
            </a:r>
            <a:r>
              <a:rPr lang="pt-BR" sz="1150" dirty="0">
                <a:latin typeface="Montserrat"/>
                <a:sym typeface="Montserrat"/>
              </a:rPr>
              <a:t> web que se alinham ao protocolo </a:t>
            </a:r>
            <a:r>
              <a:rPr lang="pt-BR" sz="1150" b="1" dirty="0">
                <a:solidFill>
                  <a:srgbClr val="FA609B"/>
                </a:solidFill>
                <a:latin typeface="Montserrat"/>
                <a:sym typeface="Montserrat"/>
              </a:rPr>
              <a:t>HTTP</a:t>
            </a:r>
            <a:r>
              <a:rPr lang="pt-BR" sz="1150" dirty="0">
                <a:latin typeface="Montserrat"/>
                <a:sym typeface="Montserrat"/>
              </a:rPr>
              <a:t> de comunicação.</a:t>
            </a:r>
          </a:p>
          <a:p>
            <a:pPr marL="457200" lvl="1" indent="-342900">
              <a:spcBef>
                <a:spcPts val="600"/>
              </a:spcBef>
              <a:buClr>
                <a:srgbClr val="0C343D"/>
              </a:buClr>
              <a:buSzPts val="1800"/>
              <a:buFont typeface="Montserrat"/>
              <a:buChar char="▹"/>
              <a:defRPr/>
            </a:pPr>
            <a:r>
              <a:rPr lang="pt-BR" sz="1150" dirty="0">
                <a:latin typeface="Montserrat"/>
                <a:sym typeface="Montserrat"/>
              </a:rPr>
              <a:t>Na prática, serviços </a:t>
            </a:r>
            <a:r>
              <a:rPr lang="pt-BR" sz="1150" dirty="0" err="1">
                <a:latin typeface="Montserrat"/>
                <a:sym typeface="Montserrat"/>
              </a:rPr>
              <a:t>RESTful</a:t>
            </a:r>
            <a:r>
              <a:rPr lang="pt-BR" sz="1150" dirty="0">
                <a:latin typeface="Montserrat"/>
                <a:sym typeface="Montserrat"/>
              </a:rPr>
              <a:t> expõe seus recursos como substantivos, e usam os verbos definidos pelo protocolo HTTP para manipular esses recursos: </a:t>
            </a:r>
            <a:r>
              <a:rPr lang="pt-BR" sz="1150" b="1" dirty="0">
                <a:solidFill>
                  <a:srgbClr val="FA609B"/>
                </a:solidFill>
                <a:latin typeface="Montserrat"/>
                <a:sym typeface="Montserrat"/>
              </a:rPr>
              <a:t>GET</a:t>
            </a:r>
            <a:r>
              <a:rPr lang="pt-BR" sz="1150" dirty="0">
                <a:latin typeface="Montserrat"/>
                <a:sym typeface="Montserrat"/>
              </a:rPr>
              <a:t>, </a:t>
            </a:r>
            <a:r>
              <a:rPr lang="pt-BR" sz="1150" b="1" dirty="0">
                <a:solidFill>
                  <a:srgbClr val="FA609B"/>
                </a:solidFill>
                <a:latin typeface="Montserrat"/>
                <a:sym typeface="Montserrat"/>
              </a:rPr>
              <a:t>POST</a:t>
            </a:r>
            <a:r>
              <a:rPr lang="pt-BR" sz="1150" dirty="0">
                <a:latin typeface="Montserrat"/>
                <a:sym typeface="Montserrat"/>
              </a:rPr>
              <a:t>, </a:t>
            </a:r>
            <a:r>
              <a:rPr lang="pt-BR" sz="1150" b="1" dirty="0">
                <a:solidFill>
                  <a:srgbClr val="FA609B"/>
                </a:solidFill>
                <a:latin typeface="Montserrat"/>
                <a:sym typeface="Montserrat"/>
              </a:rPr>
              <a:t>PUT</a:t>
            </a:r>
            <a:r>
              <a:rPr lang="pt-BR" sz="1150" dirty="0">
                <a:latin typeface="Montserrat"/>
                <a:sym typeface="Montserrat"/>
              </a:rPr>
              <a:t> e </a:t>
            </a:r>
            <a:r>
              <a:rPr lang="pt-BR" sz="1150" b="1" dirty="0">
                <a:solidFill>
                  <a:srgbClr val="FA609B"/>
                </a:solidFill>
                <a:latin typeface="Montserrat"/>
                <a:sym typeface="Montserrat"/>
              </a:rPr>
              <a:t>DELETE</a:t>
            </a:r>
          </a:p>
          <a:p>
            <a:pPr marL="457200" lvl="1" indent="-342900">
              <a:spcBef>
                <a:spcPts val="600"/>
              </a:spcBef>
              <a:buClr>
                <a:srgbClr val="0C343D"/>
              </a:buClr>
              <a:buSzPts val="1800"/>
              <a:buFont typeface="Montserrat"/>
              <a:buChar char="▹"/>
              <a:defRPr/>
            </a:pPr>
            <a:r>
              <a:rPr lang="pt-BR" sz="1150" dirty="0">
                <a:latin typeface="Montserrat"/>
                <a:sym typeface="Montserrat"/>
              </a:rPr>
              <a:t>Para lidar com um recurso em uma API </a:t>
            </a:r>
            <a:r>
              <a:rPr lang="pt-BR" sz="1150" dirty="0" err="1">
                <a:latin typeface="Montserrat"/>
                <a:sym typeface="Montserrat"/>
              </a:rPr>
              <a:t>RESTful</a:t>
            </a:r>
            <a:r>
              <a:rPr lang="pt-BR" sz="1150" dirty="0">
                <a:latin typeface="Montserrat"/>
                <a:sym typeface="Montserrat"/>
              </a:rPr>
              <a:t>, usamos algum dos métodos HTTP em uma URL que expõe esse recurso, documentada pelo servidor, que envia uma resposta.</a:t>
            </a:r>
          </a:p>
        </p:txBody>
      </p:sp>
      <p:sp>
        <p:nvSpPr>
          <p:cNvPr id="2" name="Rectangle 1">
            <a:extLst>
              <a:ext uri="{FF2B5EF4-FFF2-40B4-BE49-F238E27FC236}">
                <a16:creationId xmlns:a16="http://schemas.microsoft.com/office/drawing/2014/main" id="{2BF7B7C3-8A52-3E45-A035-4FB498DF4A17}"/>
              </a:ext>
            </a:extLst>
          </p:cNvPr>
          <p:cNvSpPr/>
          <p:nvPr/>
        </p:nvSpPr>
        <p:spPr>
          <a:xfrm>
            <a:off x="1292577" y="3466650"/>
            <a:ext cx="1467556" cy="1256149"/>
          </a:xfrm>
          <a:prstGeom prst="rect">
            <a:avLst/>
          </a:prstGeom>
          <a:solidFill>
            <a:srgbClr val="FCAFD0"/>
          </a:solidFill>
          <a:ln>
            <a:solidFill>
              <a:srgbClr val="FA60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R" dirty="0"/>
              <a:t>Front-End</a:t>
            </a:r>
          </a:p>
        </p:txBody>
      </p:sp>
      <p:sp>
        <p:nvSpPr>
          <p:cNvPr id="13" name="Rectangle 12">
            <a:extLst>
              <a:ext uri="{FF2B5EF4-FFF2-40B4-BE49-F238E27FC236}">
                <a16:creationId xmlns:a16="http://schemas.microsoft.com/office/drawing/2014/main" id="{F20821D4-81B3-794B-9663-7863B9F485B8}"/>
              </a:ext>
            </a:extLst>
          </p:cNvPr>
          <p:cNvSpPr/>
          <p:nvPr/>
        </p:nvSpPr>
        <p:spPr>
          <a:xfrm>
            <a:off x="6138644" y="3470751"/>
            <a:ext cx="1467556" cy="1256149"/>
          </a:xfrm>
          <a:prstGeom prst="rect">
            <a:avLst/>
          </a:prstGeom>
          <a:solidFill>
            <a:srgbClr val="FCAFD0"/>
          </a:solidFill>
          <a:ln>
            <a:solidFill>
              <a:srgbClr val="FA60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R" dirty="0"/>
              <a:t>Back-End</a:t>
            </a:r>
          </a:p>
        </p:txBody>
      </p:sp>
      <p:sp>
        <p:nvSpPr>
          <p:cNvPr id="3" name="Right Arrow 2">
            <a:extLst>
              <a:ext uri="{FF2B5EF4-FFF2-40B4-BE49-F238E27FC236}">
                <a16:creationId xmlns:a16="http://schemas.microsoft.com/office/drawing/2014/main" id="{04970D19-C414-3A4B-8F1C-BF3219C1F2C9}"/>
              </a:ext>
            </a:extLst>
          </p:cNvPr>
          <p:cNvSpPr/>
          <p:nvPr/>
        </p:nvSpPr>
        <p:spPr>
          <a:xfrm>
            <a:off x="2760133" y="3987480"/>
            <a:ext cx="3378511" cy="214488"/>
          </a:xfrm>
          <a:prstGeom prst="rightArrow">
            <a:avLst/>
          </a:prstGeom>
          <a:solidFill>
            <a:srgbClr val="FCAFD0"/>
          </a:solidFill>
          <a:ln>
            <a:solidFill>
              <a:srgbClr val="FA60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5" name="TextBox 4">
            <a:extLst>
              <a:ext uri="{FF2B5EF4-FFF2-40B4-BE49-F238E27FC236}">
                <a16:creationId xmlns:a16="http://schemas.microsoft.com/office/drawing/2014/main" id="{A43CBBD5-CB40-2C44-9BD7-0232BEDE7D30}"/>
              </a:ext>
            </a:extLst>
          </p:cNvPr>
          <p:cNvSpPr txBox="1"/>
          <p:nvPr/>
        </p:nvSpPr>
        <p:spPr>
          <a:xfrm>
            <a:off x="4063742" y="4410410"/>
            <a:ext cx="405880" cy="253916"/>
          </a:xfrm>
          <a:prstGeom prst="rect">
            <a:avLst/>
          </a:prstGeom>
          <a:noFill/>
        </p:spPr>
        <p:txBody>
          <a:bodyPr wrap="none" rtlCol="0">
            <a:spAutoFit/>
          </a:bodyPr>
          <a:lstStyle/>
          <a:p>
            <a:r>
              <a:rPr lang="en-BR" sz="1050" dirty="0">
                <a:solidFill>
                  <a:schemeClr val="tx1"/>
                </a:solidFill>
                <a:latin typeface="Consolas" panose="020B0609020204030204" pitchFamily="49" charset="0"/>
                <a:cs typeface="Consolas" panose="020B0609020204030204" pitchFamily="49" charset="0"/>
              </a:rPr>
              <a:t>200</a:t>
            </a:r>
          </a:p>
        </p:txBody>
      </p:sp>
      <p:sp>
        <p:nvSpPr>
          <p:cNvPr id="14" name="TextBox 13">
            <a:extLst>
              <a:ext uri="{FF2B5EF4-FFF2-40B4-BE49-F238E27FC236}">
                <a16:creationId xmlns:a16="http://schemas.microsoft.com/office/drawing/2014/main" id="{B210481B-FA02-ED41-BFB3-37997340C5FC}"/>
              </a:ext>
            </a:extLst>
          </p:cNvPr>
          <p:cNvSpPr txBox="1"/>
          <p:nvPr/>
        </p:nvSpPr>
        <p:spPr>
          <a:xfrm>
            <a:off x="3344955" y="3793213"/>
            <a:ext cx="2249334" cy="253916"/>
          </a:xfrm>
          <a:prstGeom prst="rect">
            <a:avLst/>
          </a:prstGeom>
          <a:noFill/>
        </p:spPr>
        <p:txBody>
          <a:bodyPr wrap="none" rtlCol="0">
            <a:spAutoFit/>
          </a:bodyPr>
          <a:lstStyle/>
          <a:p>
            <a:r>
              <a:rPr lang="en-BR" sz="1050" dirty="0">
                <a:solidFill>
                  <a:schemeClr val="tx1"/>
                </a:solidFill>
                <a:latin typeface="Consolas" panose="020B0609020204030204" pitchFamily="49" charset="0"/>
                <a:cs typeface="Consolas" panose="020B0609020204030204" pitchFamily="49" charset="0"/>
              </a:rPr>
              <a:t>GET: https://&lt;url&gt;/&lt;recurso&gt;</a:t>
            </a:r>
          </a:p>
        </p:txBody>
      </p:sp>
      <p:sp>
        <p:nvSpPr>
          <p:cNvPr id="15" name="Right Arrow 14">
            <a:extLst>
              <a:ext uri="{FF2B5EF4-FFF2-40B4-BE49-F238E27FC236}">
                <a16:creationId xmlns:a16="http://schemas.microsoft.com/office/drawing/2014/main" id="{6870AEDD-3CD9-F94C-BD4D-D9EB73C5C456}"/>
              </a:ext>
            </a:extLst>
          </p:cNvPr>
          <p:cNvSpPr/>
          <p:nvPr/>
        </p:nvSpPr>
        <p:spPr>
          <a:xfrm rot="10800000">
            <a:off x="2780366" y="4174086"/>
            <a:ext cx="3358278" cy="290450"/>
          </a:xfrm>
          <a:prstGeom prst="rightArrow">
            <a:avLst/>
          </a:prstGeom>
          <a:solidFill>
            <a:srgbClr val="FCAFD0"/>
          </a:solidFill>
          <a:ln>
            <a:solidFill>
              <a:srgbClr val="FA60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Tree>
    <p:extLst>
      <p:ext uri="{BB962C8B-B14F-4D97-AF65-F5344CB8AC3E}">
        <p14:creationId xmlns:p14="http://schemas.microsoft.com/office/powerpoint/2010/main" val="3182601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 name="Google Shape;81;p16">
            <a:extLst>
              <a:ext uri="{FF2B5EF4-FFF2-40B4-BE49-F238E27FC236}">
                <a16:creationId xmlns:a16="http://schemas.microsoft.com/office/drawing/2014/main" id="{280165E0-35B5-D94F-989F-ADA311792B6B}"/>
              </a:ext>
            </a:extLst>
          </p:cNvPr>
          <p:cNvPicPr preferRelativeResize="0"/>
          <p:nvPr/>
        </p:nvPicPr>
        <p:blipFill>
          <a:blip r:embed="rId3">
            <a:alphaModFix/>
          </a:blip>
          <a:stretch>
            <a:fillRect/>
          </a:stretch>
        </p:blipFill>
        <p:spPr>
          <a:xfrm>
            <a:off x="7707800" y="4408557"/>
            <a:ext cx="1139979" cy="365875"/>
          </a:xfrm>
          <a:prstGeom prst="rect">
            <a:avLst/>
          </a:prstGeom>
          <a:noFill/>
          <a:ln>
            <a:noFill/>
          </a:ln>
        </p:spPr>
      </p:pic>
      <p:pic>
        <p:nvPicPr>
          <p:cNvPr id="10" name="Picture 9">
            <a:extLst>
              <a:ext uri="{FF2B5EF4-FFF2-40B4-BE49-F238E27FC236}">
                <a16:creationId xmlns:a16="http://schemas.microsoft.com/office/drawing/2014/main" id="{7AE23BF6-4EF4-B34F-8466-1D3EC788C599}"/>
              </a:ext>
            </a:extLst>
          </p:cNvPr>
          <p:cNvPicPr>
            <a:picLocks noChangeAspect="1"/>
          </p:cNvPicPr>
          <p:nvPr/>
        </p:nvPicPr>
        <p:blipFill>
          <a:blip r:embed="rId4"/>
          <a:stretch>
            <a:fillRect/>
          </a:stretch>
        </p:blipFill>
        <p:spPr>
          <a:xfrm>
            <a:off x="-7165" y="0"/>
            <a:ext cx="5452636" cy="5143500"/>
          </a:xfrm>
          <a:prstGeom prst="rect">
            <a:avLst/>
          </a:prstGeom>
        </p:spPr>
      </p:pic>
      <p:sp>
        <p:nvSpPr>
          <p:cNvPr id="11" name="Rectangle 10">
            <a:extLst>
              <a:ext uri="{FF2B5EF4-FFF2-40B4-BE49-F238E27FC236}">
                <a16:creationId xmlns:a16="http://schemas.microsoft.com/office/drawing/2014/main" id="{C2B65F31-61B4-B541-848B-A19661DD4BDD}"/>
              </a:ext>
            </a:extLst>
          </p:cNvPr>
          <p:cNvSpPr/>
          <p:nvPr/>
        </p:nvSpPr>
        <p:spPr>
          <a:xfrm>
            <a:off x="1467556" y="2844800"/>
            <a:ext cx="2573866" cy="191911"/>
          </a:xfrm>
          <a:prstGeom prst="rect">
            <a:avLst/>
          </a:prstGeom>
          <a:noFill/>
          <a:ln>
            <a:solidFill>
              <a:srgbClr val="FA60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2" name="Google Shape;89;p17">
            <a:extLst>
              <a:ext uri="{FF2B5EF4-FFF2-40B4-BE49-F238E27FC236}">
                <a16:creationId xmlns:a16="http://schemas.microsoft.com/office/drawing/2014/main" id="{E58797A1-5537-374B-94FA-33B7AFDEE431}"/>
              </a:ext>
            </a:extLst>
          </p:cNvPr>
          <p:cNvSpPr txBox="1"/>
          <p:nvPr/>
        </p:nvSpPr>
        <p:spPr>
          <a:xfrm>
            <a:off x="5603413" y="889304"/>
            <a:ext cx="1261321" cy="438551"/>
          </a:xfrm>
          <a:prstGeom prst="rect">
            <a:avLst/>
          </a:prstGeom>
          <a:noFill/>
          <a:ln>
            <a:solidFill>
              <a:srgbClr val="FA609B"/>
            </a:solidFill>
          </a:ln>
        </p:spPr>
        <p:txBody>
          <a:bodyPr spcFirstLastPara="1" wrap="square" lIns="91425" tIns="91425" rIns="91425" bIns="91425" anchor="t" anchorCtr="0">
            <a:spAutoFit/>
          </a:bodyPr>
          <a:lstStyle/>
          <a:p>
            <a:pPr marL="114300" lvl="0">
              <a:spcBef>
                <a:spcPts val="600"/>
              </a:spcBef>
              <a:buClr>
                <a:srgbClr val="0C343D"/>
              </a:buClr>
              <a:buSzPts val="1800"/>
              <a:defRPr/>
            </a:pPr>
            <a:r>
              <a:rPr lang="pt-BR" sz="1150" dirty="0">
                <a:latin typeface="Montserrat"/>
                <a:sym typeface="Montserrat"/>
              </a:rPr>
              <a:t>URL da API</a:t>
            </a:r>
          </a:p>
        </p:txBody>
      </p:sp>
      <p:cxnSp>
        <p:nvCxnSpPr>
          <p:cNvPr id="14" name="Straight Arrow Connector 13">
            <a:extLst>
              <a:ext uri="{FF2B5EF4-FFF2-40B4-BE49-F238E27FC236}">
                <a16:creationId xmlns:a16="http://schemas.microsoft.com/office/drawing/2014/main" id="{C2D3F997-0A3F-BB47-A4CE-29DA6DFD455D}"/>
              </a:ext>
            </a:extLst>
          </p:cNvPr>
          <p:cNvCxnSpPr>
            <a:stCxn id="11" idx="3"/>
            <a:endCxn id="12" idx="1"/>
          </p:cNvCxnSpPr>
          <p:nvPr/>
        </p:nvCxnSpPr>
        <p:spPr>
          <a:xfrm flipV="1">
            <a:off x="4041422" y="1108580"/>
            <a:ext cx="1561991" cy="1832176"/>
          </a:xfrm>
          <a:prstGeom prst="straightConnector1">
            <a:avLst/>
          </a:prstGeom>
          <a:ln>
            <a:solidFill>
              <a:srgbClr val="FA609B"/>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C584A41C-214D-4E48-88F6-29BA8C6858E4}"/>
              </a:ext>
            </a:extLst>
          </p:cNvPr>
          <p:cNvSpPr/>
          <p:nvPr/>
        </p:nvSpPr>
        <p:spPr>
          <a:xfrm>
            <a:off x="5603412" y="266574"/>
            <a:ext cx="3066865" cy="307777"/>
          </a:xfrm>
          <a:prstGeom prst="rect">
            <a:avLst/>
          </a:prstGeom>
        </p:spPr>
        <p:txBody>
          <a:bodyPr wrap="none">
            <a:spAutoFit/>
          </a:bodyPr>
          <a:lstStyle/>
          <a:p>
            <a:r>
              <a:rPr lang="en-BR" dirty="0">
                <a:hlinkClick r:id="rId5"/>
              </a:rPr>
              <a:t>https://openweathermap.org/current</a:t>
            </a:r>
            <a:r>
              <a:rPr lang="en-BR" dirty="0"/>
              <a:t> </a:t>
            </a:r>
          </a:p>
        </p:txBody>
      </p:sp>
      <p:sp>
        <p:nvSpPr>
          <p:cNvPr id="18" name="Google Shape;89;p17">
            <a:extLst>
              <a:ext uri="{FF2B5EF4-FFF2-40B4-BE49-F238E27FC236}">
                <a16:creationId xmlns:a16="http://schemas.microsoft.com/office/drawing/2014/main" id="{F6DA0AE2-9E16-8A4F-A417-9C5E79DBA99E}"/>
              </a:ext>
            </a:extLst>
          </p:cNvPr>
          <p:cNvSpPr txBox="1"/>
          <p:nvPr/>
        </p:nvSpPr>
        <p:spPr>
          <a:xfrm>
            <a:off x="5936236" y="2448553"/>
            <a:ext cx="2401216" cy="792494"/>
          </a:xfrm>
          <a:prstGeom prst="rect">
            <a:avLst/>
          </a:prstGeom>
          <a:noFill/>
          <a:ln>
            <a:solidFill>
              <a:srgbClr val="FA609B"/>
            </a:solidFill>
          </a:ln>
        </p:spPr>
        <p:txBody>
          <a:bodyPr spcFirstLastPara="1" wrap="square" lIns="91425" tIns="91425" rIns="91425" bIns="91425" anchor="t" anchorCtr="0">
            <a:spAutoFit/>
          </a:bodyPr>
          <a:lstStyle/>
          <a:p>
            <a:pPr marL="114300" lvl="0">
              <a:spcBef>
                <a:spcPts val="600"/>
              </a:spcBef>
              <a:buClr>
                <a:srgbClr val="0C343D"/>
              </a:buClr>
              <a:buSzPts val="1800"/>
              <a:defRPr/>
            </a:pPr>
            <a:r>
              <a:rPr lang="pt-BR" sz="1150" dirty="0">
                <a:latin typeface="Montserrat"/>
                <a:sym typeface="Montserrat"/>
              </a:rPr>
              <a:t>O </a:t>
            </a:r>
            <a:r>
              <a:rPr lang="pt-BR" sz="1150" dirty="0" err="1">
                <a:latin typeface="Montserrat"/>
                <a:sym typeface="Montserrat"/>
              </a:rPr>
              <a:t>OpenWeather</a:t>
            </a:r>
            <a:r>
              <a:rPr lang="pt-BR" sz="1150" dirty="0">
                <a:latin typeface="Montserrat"/>
                <a:sym typeface="Montserrat"/>
              </a:rPr>
              <a:t> é um site que provê </a:t>
            </a:r>
            <a:r>
              <a:rPr lang="pt-BR" sz="1150" dirty="0" err="1">
                <a:latin typeface="Montserrat"/>
                <a:sym typeface="Montserrat"/>
              </a:rPr>
              <a:t>APIs</a:t>
            </a:r>
            <a:r>
              <a:rPr lang="pt-BR" sz="1150" dirty="0">
                <a:latin typeface="Montserrat"/>
                <a:sym typeface="Montserrat"/>
              </a:rPr>
              <a:t> gratuitas (e pagas) sobre clima</a:t>
            </a:r>
          </a:p>
        </p:txBody>
      </p:sp>
    </p:spTree>
    <p:extLst>
      <p:ext uri="{BB962C8B-B14F-4D97-AF65-F5344CB8AC3E}">
        <p14:creationId xmlns:p14="http://schemas.microsoft.com/office/powerpoint/2010/main" val="2195748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 name="Google Shape;81;p16">
            <a:extLst>
              <a:ext uri="{FF2B5EF4-FFF2-40B4-BE49-F238E27FC236}">
                <a16:creationId xmlns:a16="http://schemas.microsoft.com/office/drawing/2014/main" id="{280165E0-35B5-D94F-989F-ADA311792B6B}"/>
              </a:ext>
            </a:extLst>
          </p:cNvPr>
          <p:cNvPicPr preferRelativeResize="0"/>
          <p:nvPr/>
        </p:nvPicPr>
        <p:blipFill>
          <a:blip r:embed="rId3">
            <a:alphaModFix/>
          </a:blip>
          <a:stretch>
            <a:fillRect/>
          </a:stretch>
        </p:blipFill>
        <p:spPr>
          <a:xfrm>
            <a:off x="7707800" y="4408557"/>
            <a:ext cx="1139979" cy="365875"/>
          </a:xfrm>
          <a:prstGeom prst="rect">
            <a:avLst/>
          </a:prstGeom>
          <a:noFill/>
          <a:ln>
            <a:noFill/>
          </a:ln>
        </p:spPr>
      </p:pic>
      <p:pic>
        <p:nvPicPr>
          <p:cNvPr id="10" name="Picture 9">
            <a:extLst>
              <a:ext uri="{FF2B5EF4-FFF2-40B4-BE49-F238E27FC236}">
                <a16:creationId xmlns:a16="http://schemas.microsoft.com/office/drawing/2014/main" id="{7AE23BF6-4EF4-B34F-8466-1D3EC788C599}"/>
              </a:ext>
            </a:extLst>
          </p:cNvPr>
          <p:cNvPicPr>
            <a:picLocks noChangeAspect="1"/>
          </p:cNvPicPr>
          <p:nvPr/>
        </p:nvPicPr>
        <p:blipFill>
          <a:blip r:embed="rId4"/>
          <a:stretch>
            <a:fillRect/>
          </a:stretch>
        </p:blipFill>
        <p:spPr>
          <a:xfrm>
            <a:off x="-7165" y="0"/>
            <a:ext cx="5452636" cy="5143500"/>
          </a:xfrm>
          <a:prstGeom prst="rect">
            <a:avLst/>
          </a:prstGeom>
        </p:spPr>
      </p:pic>
      <p:sp>
        <p:nvSpPr>
          <p:cNvPr id="11" name="Rectangle 10">
            <a:extLst>
              <a:ext uri="{FF2B5EF4-FFF2-40B4-BE49-F238E27FC236}">
                <a16:creationId xmlns:a16="http://schemas.microsoft.com/office/drawing/2014/main" id="{C2B65F31-61B4-B541-848B-A19661DD4BDD}"/>
              </a:ext>
            </a:extLst>
          </p:cNvPr>
          <p:cNvSpPr/>
          <p:nvPr/>
        </p:nvSpPr>
        <p:spPr>
          <a:xfrm>
            <a:off x="3939822" y="2844800"/>
            <a:ext cx="259645" cy="214489"/>
          </a:xfrm>
          <a:prstGeom prst="rect">
            <a:avLst/>
          </a:prstGeom>
          <a:noFill/>
          <a:ln>
            <a:solidFill>
              <a:srgbClr val="FA60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2" name="Google Shape;89;p17">
            <a:extLst>
              <a:ext uri="{FF2B5EF4-FFF2-40B4-BE49-F238E27FC236}">
                <a16:creationId xmlns:a16="http://schemas.microsoft.com/office/drawing/2014/main" id="{E58797A1-5537-374B-94FA-33B7AFDEE431}"/>
              </a:ext>
            </a:extLst>
          </p:cNvPr>
          <p:cNvSpPr txBox="1"/>
          <p:nvPr/>
        </p:nvSpPr>
        <p:spPr>
          <a:xfrm>
            <a:off x="5603413" y="889304"/>
            <a:ext cx="1261321" cy="438551"/>
          </a:xfrm>
          <a:prstGeom prst="rect">
            <a:avLst/>
          </a:prstGeom>
          <a:noFill/>
          <a:ln>
            <a:solidFill>
              <a:srgbClr val="FA609B"/>
            </a:solidFill>
          </a:ln>
        </p:spPr>
        <p:txBody>
          <a:bodyPr spcFirstLastPara="1" wrap="square" lIns="91425" tIns="91425" rIns="91425" bIns="91425" anchor="t" anchorCtr="0">
            <a:spAutoFit/>
          </a:bodyPr>
          <a:lstStyle/>
          <a:p>
            <a:pPr marL="114300" lvl="0">
              <a:spcBef>
                <a:spcPts val="600"/>
              </a:spcBef>
              <a:buClr>
                <a:srgbClr val="0C343D"/>
              </a:buClr>
              <a:buSzPts val="1800"/>
              <a:defRPr/>
            </a:pPr>
            <a:r>
              <a:rPr lang="pt-BR" sz="1150" dirty="0">
                <a:latin typeface="Montserrat"/>
                <a:sym typeface="Montserrat"/>
              </a:rPr>
              <a:t>URL da API</a:t>
            </a:r>
          </a:p>
        </p:txBody>
      </p:sp>
      <p:cxnSp>
        <p:nvCxnSpPr>
          <p:cNvPr id="14" name="Straight Arrow Connector 13">
            <a:extLst>
              <a:ext uri="{FF2B5EF4-FFF2-40B4-BE49-F238E27FC236}">
                <a16:creationId xmlns:a16="http://schemas.microsoft.com/office/drawing/2014/main" id="{C2D3F997-0A3F-BB47-A4CE-29DA6DFD455D}"/>
              </a:ext>
            </a:extLst>
          </p:cNvPr>
          <p:cNvCxnSpPr>
            <a:cxnSpLocks/>
            <a:stCxn id="11" idx="3"/>
            <a:endCxn id="13" idx="1"/>
          </p:cNvCxnSpPr>
          <p:nvPr/>
        </p:nvCxnSpPr>
        <p:spPr>
          <a:xfrm flipV="1">
            <a:off x="4199467" y="2079162"/>
            <a:ext cx="1403945" cy="872883"/>
          </a:xfrm>
          <a:prstGeom prst="straightConnector1">
            <a:avLst/>
          </a:prstGeom>
          <a:ln>
            <a:solidFill>
              <a:srgbClr val="FA609B"/>
            </a:solidFill>
            <a:tailEnd type="triangle"/>
          </a:ln>
        </p:spPr>
        <p:style>
          <a:lnRef idx="1">
            <a:schemeClr val="accent1"/>
          </a:lnRef>
          <a:fillRef idx="0">
            <a:schemeClr val="accent1"/>
          </a:fillRef>
          <a:effectRef idx="0">
            <a:schemeClr val="accent1"/>
          </a:effectRef>
          <a:fontRef idx="minor">
            <a:schemeClr val="tx1"/>
          </a:fontRef>
        </p:style>
      </p:cxnSp>
      <p:sp>
        <p:nvSpPr>
          <p:cNvPr id="13" name="Google Shape;89;p17">
            <a:extLst>
              <a:ext uri="{FF2B5EF4-FFF2-40B4-BE49-F238E27FC236}">
                <a16:creationId xmlns:a16="http://schemas.microsoft.com/office/drawing/2014/main" id="{CAB251E9-92CB-3F4E-A0AB-257FF08B3640}"/>
              </a:ext>
            </a:extLst>
          </p:cNvPr>
          <p:cNvSpPr txBox="1"/>
          <p:nvPr/>
        </p:nvSpPr>
        <p:spPr>
          <a:xfrm>
            <a:off x="5603412" y="1771400"/>
            <a:ext cx="2705210" cy="615523"/>
          </a:xfrm>
          <a:prstGeom prst="rect">
            <a:avLst/>
          </a:prstGeom>
          <a:noFill/>
          <a:ln>
            <a:solidFill>
              <a:srgbClr val="FA609B"/>
            </a:solidFill>
          </a:ln>
        </p:spPr>
        <p:txBody>
          <a:bodyPr spcFirstLastPara="1" wrap="square" lIns="91425" tIns="91425" rIns="91425" bIns="91425" anchor="t" anchorCtr="0">
            <a:spAutoFit/>
          </a:bodyPr>
          <a:lstStyle/>
          <a:p>
            <a:pPr marL="114300" lvl="0">
              <a:spcBef>
                <a:spcPts val="600"/>
              </a:spcBef>
              <a:buClr>
                <a:srgbClr val="0C343D"/>
              </a:buClr>
              <a:buSzPts val="1800"/>
              <a:defRPr/>
            </a:pPr>
            <a:r>
              <a:rPr lang="pt-BR" sz="1150" dirty="0">
                <a:latin typeface="Montserrat"/>
                <a:sym typeface="Montserrat"/>
              </a:rPr>
              <a:t>O </a:t>
            </a:r>
            <a:r>
              <a:rPr lang="pt-BR" sz="1150" b="1" dirty="0">
                <a:solidFill>
                  <a:srgbClr val="FA609B"/>
                </a:solidFill>
                <a:latin typeface="Montserrat"/>
                <a:sym typeface="Montserrat"/>
              </a:rPr>
              <a:t>?</a:t>
            </a:r>
            <a:r>
              <a:rPr lang="pt-BR" sz="1150" dirty="0">
                <a:latin typeface="Montserrat"/>
                <a:sym typeface="Montserrat"/>
              </a:rPr>
              <a:t> separa a URL principal dos parâmetros</a:t>
            </a:r>
          </a:p>
        </p:txBody>
      </p:sp>
      <p:sp>
        <p:nvSpPr>
          <p:cNvPr id="15" name="Rectangle 14">
            <a:extLst>
              <a:ext uri="{FF2B5EF4-FFF2-40B4-BE49-F238E27FC236}">
                <a16:creationId xmlns:a16="http://schemas.microsoft.com/office/drawing/2014/main" id="{8CB1E85D-5FCD-9B43-93DF-7E19C60B8D66}"/>
              </a:ext>
            </a:extLst>
          </p:cNvPr>
          <p:cNvSpPr/>
          <p:nvPr/>
        </p:nvSpPr>
        <p:spPr>
          <a:xfrm>
            <a:off x="5603412" y="266574"/>
            <a:ext cx="3066865" cy="307777"/>
          </a:xfrm>
          <a:prstGeom prst="rect">
            <a:avLst/>
          </a:prstGeom>
        </p:spPr>
        <p:txBody>
          <a:bodyPr wrap="none">
            <a:spAutoFit/>
          </a:bodyPr>
          <a:lstStyle/>
          <a:p>
            <a:r>
              <a:rPr lang="en-BR" dirty="0">
                <a:hlinkClick r:id="rId5"/>
              </a:rPr>
              <a:t>https://openweathermap.org/current</a:t>
            </a:r>
            <a:r>
              <a:rPr lang="en-BR" dirty="0"/>
              <a:t> </a:t>
            </a:r>
          </a:p>
        </p:txBody>
      </p:sp>
    </p:spTree>
    <p:extLst>
      <p:ext uri="{BB962C8B-B14F-4D97-AF65-F5344CB8AC3E}">
        <p14:creationId xmlns:p14="http://schemas.microsoft.com/office/powerpoint/2010/main" val="13902961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5842</TotalTime>
  <Words>841</Words>
  <Application>Microsoft Macintosh PowerPoint</Application>
  <PresentationFormat>On-screen Show (16:9)</PresentationFormat>
  <Paragraphs>120</Paragraphs>
  <Slides>15</Slides>
  <Notes>15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Arial</vt:lpstr>
      <vt:lpstr>Wingdings</vt:lpstr>
      <vt:lpstr>Segoe UI</vt:lpstr>
      <vt:lpstr>Consolas</vt:lpstr>
      <vt:lpstr>Montserrat Black</vt:lpstr>
      <vt:lpstr>Montserrat</vt:lpstr>
      <vt:lpstr>Segoe UI Light</vt:lpstr>
      <vt:lpstr>Simple Light</vt:lpstr>
      <vt:lpstr>WHITE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Cla Simões</cp:lastModifiedBy>
  <cp:revision>158</cp:revision>
  <dcterms:modified xsi:type="dcterms:W3CDTF">2022-05-01T17:46:04Z</dcterms:modified>
</cp:coreProperties>
</file>