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312" r:id="rId3"/>
    <p:sldId id="295" r:id="rId4"/>
    <p:sldId id="319" r:id="rId5"/>
    <p:sldId id="320" r:id="rId6"/>
    <p:sldId id="316" r:id="rId7"/>
    <p:sldId id="323" r:id="rId8"/>
    <p:sldId id="321" r:id="rId9"/>
    <p:sldId id="322" r:id="rId10"/>
    <p:sldId id="325" r:id="rId11"/>
    <p:sldId id="326" r:id="rId12"/>
    <p:sldId id="324" r:id="rId13"/>
    <p:sldId id="327" r:id="rId14"/>
    <p:sldId id="330" r:id="rId15"/>
    <p:sldId id="332" r:id="rId16"/>
    <p:sldId id="328" r:id="rId17"/>
    <p:sldId id="335" r:id="rId18"/>
    <p:sldId id="334" r:id="rId19"/>
    <p:sldId id="337" r:id="rId20"/>
    <p:sldId id="336" r:id="rId21"/>
    <p:sldId id="313" r:id="rId22"/>
    <p:sldId id="267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Montserrat Black" panose="020F0502020204030204" pitchFamily="34" charset="0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55573"/>
  </p:normalViewPr>
  <p:slideViewPr>
    <p:cSldViewPr snapToGrid="0">
      <p:cViewPr varScale="1">
        <p:scale>
          <a:sx n="76" d="100"/>
          <a:sy n="76" d="100"/>
        </p:scale>
        <p:origin x="2520" y="176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51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49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3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3071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8165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  <a:p>
            <a:pPr lvl="1"/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4420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611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pt-BR" sz="1100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227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69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8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529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Orientação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a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Objetos</a:t>
            </a: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8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Modelagem de um sistema orientado a objetos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56986-8210-A642-B9DF-631F95FD9BB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76749" y="2690283"/>
            <a:ext cx="1270000" cy="0"/>
          </a:xfrm>
          <a:prstGeom prst="straightConnector1">
            <a:avLst/>
          </a:prstGeom>
          <a:ln w="28575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A158C-C899-7B47-BFBD-ACF5AF5664FD}"/>
              </a:ext>
            </a:extLst>
          </p:cNvPr>
          <p:cNvCxnSpPr>
            <a:cxnSpLocks/>
          </p:cNvCxnSpPr>
          <p:nvPr/>
        </p:nvCxnSpPr>
        <p:spPr>
          <a:xfrm>
            <a:off x="5886749" y="2690283"/>
            <a:ext cx="1151467" cy="0"/>
          </a:xfrm>
          <a:prstGeom prst="straightConnector1">
            <a:avLst/>
          </a:prstGeom>
          <a:ln w="28575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9;p17">
            <a:extLst>
              <a:ext uri="{FF2B5EF4-FFF2-40B4-BE49-F238E27FC236}">
                <a16:creationId xmlns:a16="http://schemas.microsoft.com/office/drawing/2014/main" id="{EE32F4C5-975E-A14C-987E-3134F75E85DB}"/>
              </a:ext>
            </a:extLst>
          </p:cNvPr>
          <p:cNvSpPr txBox="1"/>
          <p:nvPr/>
        </p:nvSpPr>
        <p:spPr>
          <a:xfrm>
            <a:off x="833416" y="2344049"/>
            <a:ext cx="1243333" cy="6924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Dados de Entrada</a:t>
            </a:r>
            <a:endParaRPr lang="pt-BR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  <p:sp>
        <p:nvSpPr>
          <p:cNvPr id="13" name="Google Shape;89;p17">
            <a:extLst>
              <a:ext uri="{FF2B5EF4-FFF2-40B4-BE49-F238E27FC236}">
                <a16:creationId xmlns:a16="http://schemas.microsoft.com/office/drawing/2014/main" id="{B8F5D704-1357-7141-BB8A-48F5670A6947}"/>
              </a:ext>
            </a:extLst>
          </p:cNvPr>
          <p:cNvSpPr txBox="1"/>
          <p:nvPr/>
        </p:nvSpPr>
        <p:spPr>
          <a:xfrm>
            <a:off x="7021283" y="2344049"/>
            <a:ext cx="1243333" cy="6924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Dados de Saída</a:t>
            </a:r>
            <a:endParaRPr lang="pt-BR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A4E1-FA8E-F943-92DB-2D62D933FE2A}"/>
              </a:ext>
            </a:extLst>
          </p:cNvPr>
          <p:cNvSpPr/>
          <p:nvPr/>
        </p:nvSpPr>
        <p:spPr>
          <a:xfrm>
            <a:off x="3346749" y="2197855"/>
            <a:ext cx="2540000" cy="984855"/>
          </a:xfrm>
          <a:prstGeom prst="roundRect">
            <a:avLst/>
          </a:prstGeom>
          <a:solidFill>
            <a:schemeClr val="accent2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chemeClr val="bg1"/>
                </a:solidFill>
                <a:latin typeface="Montserrat"/>
                <a:cs typeface="Arial"/>
              </a:rPr>
              <a:t>Sistema– Executa o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65889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Modelagem de um sistema orientado a objetos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4721B991-532F-2246-A77B-C07050CCEE0B}"/>
              </a:ext>
            </a:extLst>
          </p:cNvPr>
          <p:cNvSpPr txBox="1"/>
          <p:nvPr/>
        </p:nvSpPr>
        <p:spPr>
          <a:xfrm>
            <a:off x="450000" y="1358355"/>
            <a:ext cx="8244000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latin typeface="Montserrat"/>
                <a:ea typeface="Montserrat"/>
                <a:cs typeface="Montserrat"/>
                <a:sym typeface="Montserrat"/>
              </a:rPr>
              <a:t>A programação orientada a objetos cria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modelos</a:t>
            </a:r>
            <a:r>
              <a:rPr lang="pt-BR" sz="1150" dirty="0">
                <a:latin typeface="Montserrat"/>
                <a:ea typeface="Montserrat"/>
                <a:cs typeface="Montserrat"/>
                <a:sym typeface="Montserrat"/>
              </a:rPr>
              <a:t> do mundo em que os dados são operados.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Os modelos possuem classes que representam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atores 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do mundo real, e como eles interagem entre si.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Durante a fase de modelagem, você examina uma descrição de um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domínio 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e tenta analisar os atores e as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regras de negócio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Atores 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atuam no domínio e executam uma ação. Por exemplo, um carro (ator) acelera (ação).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Atores costumam atuar sobre de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dados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, que são a entrada necessária para executar uma ação.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O que os atores fazem para executar essa ação é o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comportamento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Atores podem interagir uns com os outros para chegar a um resultado tangível.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O resultado da atuação e interação entre os atores sobre os dados gera uma </a:t>
            </a:r>
            <a:r>
              <a:rPr lang="pt-BR" sz="1150" b="1" dirty="0">
                <a:solidFill>
                  <a:srgbClr val="FA609B"/>
                </a:solidFill>
                <a:latin typeface="Montserrat"/>
                <a:sym typeface="Montserrat"/>
              </a:rPr>
              <a:t>saída</a:t>
            </a:r>
            <a:r>
              <a:rPr lang="pt-BR" sz="1150" dirty="0">
                <a:solidFill>
                  <a:schemeClr val="tx1"/>
                </a:solidFill>
                <a:latin typeface="Montserrat"/>
                <a:sym typeface="Montserrat"/>
              </a:rPr>
              <a:t> para o nosso programa.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CBE6C-2C49-F948-8B5E-228839BFF307}"/>
              </a:ext>
            </a:extLst>
          </p:cNvPr>
          <p:cNvGrpSpPr/>
          <p:nvPr/>
        </p:nvGrpSpPr>
        <p:grpSpPr>
          <a:xfrm>
            <a:off x="-135467" y="4105231"/>
            <a:ext cx="9279467" cy="1038269"/>
            <a:chOff x="-135467" y="4105231"/>
            <a:chExt cx="9279467" cy="10382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9E51B0-A610-9243-B15E-3102D6B6E9D4}"/>
                </a:ext>
              </a:extLst>
            </p:cNvPr>
            <p:cNvSpPr/>
            <p:nvPr/>
          </p:nvSpPr>
          <p:spPr>
            <a:xfrm>
              <a:off x="0" y="4105231"/>
              <a:ext cx="9144000" cy="1038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7" name="Google Shape;89;p17">
              <a:extLst>
                <a:ext uri="{FF2B5EF4-FFF2-40B4-BE49-F238E27FC236}">
                  <a16:creationId xmlns:a16="http://schemas.microsoft.com/office/drawing/2014/main" id="{BBD410E8-7F98-3447-BCB4-294110737E9F}"/>
                </a:ext>
              </a:extLst>
            </p:cNvPr>
            <p:cNvSpPr txBox="1"/>
            <p:nvPr/>
          </p:nvSpPr>
          <p:spPr>
            <a:xfrm>
              <a:off x="-135467" y="4303709"/>
              <a:ext cx="9144000" cy="630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14300" lvl="0" algn="ctr">
                <a:spcBef>
                  <a:spcPts val="600"/>
                </a:spcBef>
                <a:buClr>
                  <a:srgbClr val="0C343D"/>
                </a:buClr>
                <a:buSzPts val="1800"/>
                <a:defRPr/>
              </a:pPr>
              <a:r>
                <a:rPr lang="pt-BR" sz="1200" b="1" dirty="0">
                  <a:solidFill>
                    <a:srgbClr val="FA609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Modelagem </a:t>
              </a:r>
              <a:r>
                <a:rPr lang="pt-BR"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é o processo de identificar os </a:t>
              </a:r>
              <a:r>
                <a:rPr lang="pt-BR" sz="1200" b="1" dirty="0">
                  <a:solidFill>
                    <a:srgbClr val="FA609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atores</a:t>
              </a:r>
              <a:r>
                <a:rPr lang="pt-BR"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os </a:t>
              </a:r>
              <a:r>
                <a:rPr lang="pt-BR" sz="1200" b="1" dirty="0">
                  <a:solidFill>
                    <a:srgbClr val="FA609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dados</a:t>
              </a:r>
              <a:r>
                <a:rPr lang="pt-BR"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necessários e o tipo de </a:t>
              </a:r>
              <a:r>
                <a:rPr lang="pt-BR" sz="1200" b="1" dirty="0">
                  <a:solidFill>
                    <a:srgbClr val="FA609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interação</a:t>
              </a:r>
              <a:r>
                <a:rPr lang="pt-BR"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que está ocorrendo. Para modelar um sistema, é necessário conhecer suas </a:t>
              </a:r>
              <a:r>
                <a:rPr lang="pt-BR" sz="1200" b="1" dirty="0">
                  <a:solidFill>
                    <a:srgbClr val="FA609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regras de negócio</a:t>
              </a:r>
              <a:r>
                <a:rPr lang="pt-BR"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1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Estacionamento: Requisitos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BFEA7-1062-6E42-850C-7873F7422225}"/>
              </a:ext>
            </a:extLst>
          </p:cNvPr>
          <p:cNvSpPr/>
          <p:nvPr/>
        </p:nvSpPr>
        <p:spPr>
          <a:xfrm>
            <a:off x="297600" y="1122848"/>
            <a:ext cx="8244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O estacionamento é um pátio de apenas um andar. Ele possui 50 vagas.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Há 5 vagas para carros e 5 vagas para motos. Vagas para carro são maiores do que as vagas para motos.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e motos são identificados por suas placas.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Vagas são identificadas por um número. Cada vaga tem um número identificador único.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só podem ser estacionado em vagas específicas para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Motos preferencialmente são estacionadas em vagas de motos, mas se não houver mais vagas exclusivas de motos disponíveis, motos podem ser estacionadas em vagas de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ter controle sobre qual carro está em qual vaga para agilizar a saída quando o dono vem buscar.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saber o número de vagas livres de carro e de moto para que o estacionamento saiba se pode novos carros e motos.</a:t>
            </a:r>
          </a:p>
        </p:txBody>
      </p:sp>
    </p:spTree>
    <p:extLst>
      <p:ext uri="{BB962C8B-B14F-4D97-AF65-F5344CB8AC3E}">
        <p14:creationId xmlns:p14="http://schemas.microsoft.com/office/powerpoint/2010/main" val="195077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1CACBD-B888-D546-99F2-2E083FCDCF14}"/>
              </a:ext>
            </a:extLst>
          </p:cNvPr>
          <p:cNvGrpSpPr/>
          <p:nvPr/>
        </p:nvGrpSpPr>
        <p:grpSpPr>
          <a:xfrm>
            <a:off x="450000" y="1550311"/>
            <a:ext cx="2631869" cy="2298011"/>
            <a:chOff x="314531" y="1347111"/>
            <a:chExt cx="2631869" cy="22980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D51DAE-148C-3A46-BDDB-00EF382CF13F}"/>
                </a:ext>
              </a:extLst>
            </p:cNvPr>
            <p:cNvSpPr txBox="1"/>
            <p:nvPr/>
          </p:nvSpPr>
          <p:spPr>
            <a:xfrm>
              <a:off x="314533" y="1347111"/>
              <a:ext cx="2631867" cy="340519"/>
            </a:xfrm>
            <a:prstGeom prst="roundRect">
              <a:avLst/>
            </a:prstGeom>
            <a:noFill/>
            <a:ln>
              <a:solidFill>
                <a:srgbClr val="FA609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R" dirty="0"/>
                <a:t>Estacionamento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79313C-16BA-8646-A714-DAA216EDE446}"/>
                </a:ext>
              </a:extLst>
            </p:cNvPr>
            <p:cNvSpPr txBox="1"/>
            <p:nvPr/>
          </p:nvSpPr>
          <p:spPr>
            <a:xfrm>
              <a:off x="314532" y="1999608"/>
              <a:ext cx="2631867" cy="340519"/>
            </a:xfrm>
            <a:prstGeom prst="roundRect">
              <a:avLst/>
            </a:prstGeom>
            <a:noFill/>
            <a:ln>
              <a:solidFill>
                <a:srgbClr val="FA609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R" dirty="0"/>
                <a:t>Vaga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6B6E4-9239-8847-B642-13265786D788}"/>
                </a:ext>
              </a:extLst>
            </p:cNvPr>
            <p:cNvSpPr txBox="1"/>
            <p:nvPr/>
          </p:nvSpPr>
          <p:spPr>
            <a:xfrm>
              <a:off x="314532" y="2652105"/>
              <a:ext cx="2631867" cy="340519"/>
            </a:xfrm>
            <a:prstGeom prst="roundRect">
              <a:avLst/>
            </a:prstGeom>
            <a:noFill/>
            <a:ln>
              <a:solidFill>
                <a:srgbClr val="FA609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R" dirty="0"/>
                <a:t>Carro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3DF973-D6AF-8A4C-B3C3-360369ACD9C6}"/>
                </a:ext>
              </a:extLst>
            </p:cNvPr>
            <p:cNvSpPr txBox="1"/>
            <p:nvPr/>
          </p:nvSpPr>
          <p:spPr>
            <a:xfrm>
              <a:off x="314531" y="3304603"/>
              <a:ext cx="2631867" cy="340519"/>
            </a:xfrm>
            <a:prstGeom prst="roundRect">
              <a:avLst/>
            </a:prstGeom>
            <a:noFill/>
            <a:ln>
              <a:solidFill>
                <a:srgbClr val="FA609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R" dirty="0"/>
                <a:t>Moto</a:t>
              </a:r>
            </a:p>
          </p:txBody>
        </p:sp>
      </p:grpSp>
      <p:sp>
        <p:nvSpPr>
          <p:cNvPr id="8" name="Google Shape;107;p19">
            <a:extLst>
              <a:ext uri="{FF2B5EF4-FFF2-40B4-BE49-F238E27FC236}">
                <a16:creationId xmlns:a16="http://schemas.microsoft.com/office/drawing/2014/main" id="{80CAAD6F-A97A-EB40-8208-2DBBAA254CC1}"/>
              </a:ext>
            </a:extLst>
          </p:cNvPr>
          <p:cNvSpPr txBox="1"/>
          <p:nvPr/>
        </p:nvSpPr>
        <p:spPr>
          <a:xfrm>
            <a:off x="449999" y="1078912"/>
            <a:ext cx="159893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FF609A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Atores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609A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0063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Estacionamento: Requisitos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BFEA7-1062-6E42-850C-7873F7422225}"/>
              </a:ext>
            </a:extLst>
          </p:cNvPr>
          <p:cNvSpPr/>
          <p:nvPr/>
        </p:nvSpPr>
        <p:spPr>
          <a:xfrm>
            <a:off x="297600" y="1122848"/>
            <a:ext cx="8244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O estacionamento é um pátio de apenas um andar. Ele possui 50 vagas.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Há 5 vagas para carros e 5 vagas para motos. Vagas para carro são maiores do que as vagas para motos.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e motos são identificados por suas placas.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Vagas são identificadas por um número. Cada vaga tem um número identificador único.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só podem ser estacionado em vagas específicas para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Motos preferencialmente são estacionadas em vagas de motos, mas se não houver mais vagas exclusivas de motos disponíveis, motos podem ser estacionadas em vagas de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ter controle sobre qual carro está em qual vaga para agilizar a saída quando o dono vem buscar.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saber o número de vagas livres de carro e de moto para que o estacionamento saiba se pode novos carros e motos.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78980-E263-9A4C-969B-D8A77DB3FE5B}"/>
              </a:ext>
            </a:extLst>
          </p:cNvPr>
          <p:cNvSpPr/>
          <p:nvPr/>
        </p:nvSpPr>
        <p:spPr>
          <a:xfrm>
            <a:off x="5384800" y="1122848"/>
            <a:ext cx="1930400" cy="299552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A0DAB-C6C1-1B44-89E6-FC7D9FE40932}"/>
              </a:ext>
            </a:extLst>
          </p:cNvPr>
          <p:cNvSpPr/>
          <p:nvPr/>
        </p:nvSpPr>
        <p:spPr>
          <a:xfrm>
            <a:off x="740999" y="1422400"/>
            <a:ext cx="4280705" cy="273524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A5A2D-5A80-FB4B-9039-09FA3006ACFF}"/>
              </a:ext>
            </a:extLst>
          </p:cNvPr>
          <p:cNvSpPr/>
          <p:nvPr/>
        </p:nvSpPr>
        <p:spPr>
          <a:xfrm>
            <a:off x="740999" y="1910443"/>
            <a:ext cx="4457533" cy="299552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BF153-7C58-F844-A547-1D9438068F3F}"/>
              </a:ext>
            </a:extLst>
          </p:cNvPr>
          <p:cNvSpPr/>
          <p:nvPr/>
        </p:nvSpPr>
        <p:spPr>
          <a:xfrm>
            <a:off x="740999" y="2218657"/>
            <a:ext cx="3831001" cy="290890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5C0DE-ED81-9940-B786-08DE7D31CC17}"/>
              </a:ext>
            </a:extLst>
          </p:cNvPr>
          <p:cNvSpPr/>
          <p:nvPr/>
        </p:nvSpPr>
        <p:spPr>
          <a:xfrm>
            <a:off x="1977132" y="3713454"/>
            <a:ext cx="4000335" cy="30719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E033A-84AC-7440-AB31-FA9BA989D45B}"/>
              </a:ext>
            </a:extLst>
          </p:cNvPr>
          <p:cNvSpPr/>
          <p:nvPr/>
        </p:nvSpPr>
        <p:spPr>
          <a:xfrm>
            <a:off x="1655398" y="4235170"/>
            <a:ext cx="4609935" cy="299553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13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1DAE-148C-3A46-BDDB-00EF382CF13F}"/>
              </a:ext>
            </a:extLst>
          </p:cNvPr>
          <p:cNvSpPr txBox="1"/>
          <p:nvPr/>
        </p:nvSpPr>
        <p:spPr>
          <a:xfrm>
            <a:off x="450000" y="1546621"/>
            <a:ext cx="2631867" cy="2910721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Estacionamento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vagas_de_carro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agas_de_moto</a:t>
            </a: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carro_para_vaga</a:t>
            </a: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moto_para_vaga</a:t>
            </a: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total_vagas_livres_carro</a:t>
            </a: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total_vagas_livres_moto</a:t>
            </a:r>
          </a:p>
          <a:p>
            <a:endParaRPr lang="en-B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9313C-16BA-8646-A714-DAA216EDE446}"/>
              </a:ext>
            </a:extLst>
          </p:cNvPr>
          <p:cNvSpPr txBox="1"/>
          <p:nvPr/>
        </p:nvSpPr>
        <p:spPr>
          <a:xfrm>
            <a:off x="3370132" y="1546621"/>
            <a:ext cx="2631867" cy="2553891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Vaga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tipo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livre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6B6E4-9239-8847-B642-13265786D788}"/>
              </a:ext>
            </a:extLst>
          </p:cNvPr>
          <p:cNvSpPr txBox="1"/>
          <p:nvPr/>
        </p:nvSpPr>
        <p:spPr>
          <a:xfrm>
            <a:off x="6290265" y="1546621"/>
            <a:ext cx="2631867" cy="1328023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F973-D6AF-8A4C-B3C3-360369ACD9C6}"/>
              </a:ext>
            </a:extLst>
          </p:cNvPr>
          <p:cNvSpPr txBox="1"/>
          <p:nvPr/>
        </p:nvSpPr>
        <p:spPr>
          <a:xfrm>
            <a:off x="6290265" y="3386876"/>
            <a:ext cx="2631867" cy="1328023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37273-FB61-A343-9B2C-AD0C8B9557F5}"/>
              </a:ext>
            </a:extLst>
          </p:cNvPr>
          <p:cNvSpPr/>
          <p:nvPr/>
        </p:nvSpPr>
        <p:spPr>
          <a:xfrm>
            <a:off x="3522132" y="2436283"/>
            <a:ext cx="643467" cy="27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74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Estacionamento: Requisitos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BFEA7-1062-6E42-850C-7873F7422225}"/>
              </a:ext>
            </a:extLst>
          </p:cNvPr>
          <p:cNvSpPr/>
          <p:nvPr/>
        </p:nvSpPr>
        <p:spPr>
          <a:xfrm>
            <a:off x="297600" y="1122848"/>
            <a:ext cx="8244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O estacionamento é um pátio de apenas um andar. Ele possui 50 vagas.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Há 5 vagas para carros e 5 vagas para motos. Vagas para carro são maiores do que as vagas para motos.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e motos são identificados por suas placas.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Vagas são identificadas por um número. Cada vaga tem um número identificador único.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 só podem ser estacionados em vagas específicas para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Motos preferencialmente são estacionadas em vagas de motos, mas se não houver mais vagas exclusivas de motos disponíveis, motos podem ser estacionadas em vagas de carros.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ter controle sobre qual carro está em qual vaga para agilizar a saída quando o dono vem buscar.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É preciso saber o número de vagas livres de carro e de moto para que o estacionamento saiba se pode novos carros e motos.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E033A-84AC-7440-AB31-FA9BA989D45B}"/>
              </a:ext>
            </a:extLst>
          </p:cNvPr>
          <p:cNvSpPr/>
          <p:nvPr/>
        </p:nvSpPr>
        <p:spPr>
          <a:xfrm>
            <a:off x="1727200" y="2657433"/>
            <a:ext cx="2201333" cy="3397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407CF-9831-2D42-A7E8-83A353931FFD}"/>
              </a:ext>
            </a:extLst>
          </p:cNvPr>
          <p:cNvSpPr/>
          <p:nvPr/>
        </p:nvSpPr>
        <p:spPr>
          <a:xfrm>
            <a:off x="3064932" y="2997200"/>
            <a:ext cx="1710267" cy="3397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5B38F-AC8B-5C4D-B6A1-B451A8A89FE9}"/>
              </a:ext>
            </a:extLst>
          </p:cNvPr>
          <p:cNvSpPr/>
          <p:nvPr/>
        </p:nvSpPr>
        <p:spPr>
          <a:xfrm>
            <a:off x="778933" y="3680885"/>
            <a:ext cx="7762667" cy="535515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88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1DAE-148C-3A46-BDDB-00EF382CF13F}"/>
              </a:ext>
            </a:extLst>
          </p:cNvPr>
          <p:cNvSpPr txBox="1"/>
          <p:nvPr/>
        </p:nvSpPr>
        <p:spPr>
          <a:xfrm>
            <a:off x="450000" y="1546621"/>
            <a:ext cx="2631867" cy="3111460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Estacionamento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agas_de_carro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agas_de_moto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carro_para_vaga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moto_para_vaga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total_vagas_livres_carro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total_vagas_livres_moto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estacionar_carro(carro)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estacionar_moto(moto)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remover_carro(carro)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remover_moto(moto)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9313C-16BA-8646-A714-DAA216EDE446}"/>
              </a:ext>
            </a:extLst>
          </p:cNvPr>
          <p:cNvSpPr txBox="1"/>
          <p:nvPr/>
        </p:nvSpPr>
        <p:spPr>
          <a:xfrm>
            <a:off x="3370132" y="1546621"/>
            <a:ext cx="2631867" cy="2734092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Vaga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tipo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livre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ocupar()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desocupar()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C96D7-FE4B-E54D-B0F0-EADB4E176093}"/>
              </a:ext>
            </a:extLst>
          </p:cNvPr>
          <p:cNvSpPr/>
          <p:nvPr/>
        </p:nvSpPr>
        <p:spPr>
          <a:xfrm>
            <a:off x="660399" y="3386876"/>
            <a:ext cx="2065868" cy="98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BA448-068B-4E42-B227-FC089A695018}"/>
              </a:ext>
            </a:extLst>
          </p:cNvPr>
          <p:cNvSpPr txBox="1"/>
          <p:nvPr/>
        </p:nvSpPr>
        <p:spPr>
          <a:xfrm>
            <a:off x="6290265" y="1546621"/>
            <a:ext cx="2631867" cy="1328023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9DD8-DD52-2D41-BCF4-414CF59808AE}"/>
              </a:ext>
            </a:extLst>
          </p:cNvPr>
          <p:cNvSpPr txBox="1"/>
          <p:nvPr/>
        </p:nvSpPr>
        <p:spPr>
          <a:xfrm>
            <a:off x="6290265" y="3386876"/>
            <a:ext cx="2631867" cy="1328023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F45F2-7C29-CC43-A862-EF5FF3290903}"/>
              </a:ext>
            </a:extLst>
          </p:cNvPr>
          <p:cNvSpPr/>
          <p:nvPr/>
        </p:nvSpPr>
        <p:spPr>
          <a:xfrm>
            <a:off x="3539066" y="2656415"/>
            <a:ext cx="1032934" cy="85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979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Modelagem de um sistema orientado a objetos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54B803-76F6-4D46-82CE-F12F72BCE05B}"/>
              </a:ext>
            </a:extLst>
          </p:cNvPr>
          <p:cNvSpPr/>
          <p:nvPr/>
        </p:nvSpPr>
        <p:spPr>
          <a:xfrm>
            <a:off x="3346749" y="2197855"/>
            <a:ext cx="2540000" cy="984855"/>
          </a:xfrm>
          <a:prstGeom prst="roundRect">
            <a:avLst/>
          </a:prstGeom>
          <a:solidFill>
            <a:schemeClr val="accent2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chemeClr val="bg1"/>
                </a:solidFill>
                <a:latin typeface="Montserrat"/>
                <a:cs typeface="Arial"/>
              </a:rPr>
              <a:t>Sistema– Executa o processamento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56986-8210-A642-B9DF-631F95FD9BBD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2076749" y="2690283"/>
            <a:ext cx="1270000" cy="0"/>
          </a:xfrm>
          <a:prstGeom prst="straightConnector1">
            <a:avLst/>
          </a:prstGeom>
          <a:ln w="28575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A158C-C899-7B47-BFBD-ACF5AF5664F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886749" y="2690283"/>
            <a:ext cx="1151467" cy="0"/>
          </a:xfrm>
          <a:prstGeom prst="straightConnector1">
            <a:avLst/>
          </a:prstGeom>
          <a:ln w="28575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9;p17">
            <a:extLst>
              <a:ext uri="{FF2B5EF4-FFF2-40B4-BE49-F238E27FC236}">
                <a16:creationId xmlns:a16="http://schemas.microsoft.com/office/drawing/2014/main" id="{EE32F4C5-975E-A14C-987E-3134F75E85DB}"/>
              </a:ext>
            </a:extLst>
          </p:cNvPr>
          <p:cNvSpPr txBox="1"/>
          <p:nvPr/>
        </p:nvSpPr>
        <p:spPr>
          <a:xfrm>
            <a:off x="833416" y="2344049"/>
            <a:ext cx="1243333" cy="6924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Dados de Entrada</a:t>
            </a:r>
            <a:endParaRPr lang="pt-BR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  <p:sp>
        <p:nvSpPr>
          <p:cNvPr id="13" name="Google Shape;89;p17">
            <a:extLst>
              <a:ext uri="{FF2B5EF4-FFF2-40B4-BE49-F238E27FC236}">
                <a16:creationId xmlns:a16="http://schemas.microsoft.com/office/drawing/2014/main" id="{B8F5D704-1357-7141-BB8A-48F5670A6947}"/>
              </a:ext>
            </a:extLst>
          </p:cNvPr>
          <p:cNvSpPr txBox="1"/>
          <p:nvPr/>
        </p:nvSpPr>
        <p:spPr>
          <a:xfrm>
            <a:off x="7021283" y="2344049"/>
            <a:ext cx="1243333" cy="692467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Dados de Saída</a:t>
            </a:r>
            <a:endParaRPr lang="pt-BR" b="1" dirty="0">
              <a:solidFill>
                <a:srgbClr val="FA609B"/>
              </a:solidFill>
              <a:latin typeface="Montserrat"/>
              <a:sym typeface="Montserra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4FF552-FF7B-9548-A5DB-7D0B5BDFAAC2}"/>
              </a:ext>
            </a:extLst>
          </p:cNvPr>
          <p:cNvSpPr/>
          <p:nvPr/>
        </p:nvSpPr>
        <p:spPr>
          <a:xfrm>
            <a:off x="959305" y="3228862"/>
            <a:ext cx="99155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Carros</a:t>
            </a:r>
          </a:p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Motos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ADA37-66AF-4D4C-9483-03509A6E92F0}"/>
              </a:ext>
            </a:extLst>
          </p:cNvPr>
          <p:cNvSpPr/>
          <p:nvPr/>
        </p:nvSpPr>
        <p:spPr>
          <a:xfrm>
            <a:off x="6699538" y="3266016"/>
            <a:ext cx="1813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Estado do estacionamento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3A445-F807-9245-9C5E-5CB6450E77C2}"/>
              </a:ext>
            </a:extLst>
          </p:cNvPr>
          <p:cNvSpPr/>
          <p:nvPr/>
        </p:nvSpPr>
        <p:spPr>
          <a:xfrm>
            <a:off x="3710087" y="3275029"/>
            <a:ext cx="1813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dirty="0">
                <a:solidFill>
                  <a:schemeClr val="tx1"/>
                </a:solidFill>
                <a:latin typeface="Montserrat"/>
                <a:sym typeface="Montserrat"/>
              </a:rPr>
              <a:t>Controla as vagas e a entrada e saída de carros</a:t>
            </a:r>
          </a:p>
        </p:txBody>
      </p:sp>
    </p:spTree>
    <p:extLst>
      <p:ext uri="{BB962C8B-B14F-4D97-AF65-F5344CB8AC3E}">
        <p14:creationId xmlns:p14="http://schemas.microsoft.com/office/powerpoint/2010/main" val="23691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04909956-1E88-2E4D-A1CE-411C9E7BE361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Programação orientada a objetos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0FFB75B7-5812-0D4A-9848-2234EC2196C6}"/>
              </a:ext>
            </a:extLst>
          </p:cNvPr>
          <p:cNvSpPr txBox="1"/>
          <p:nvPr/>
        </p:nvSpPr>
        <p:spPr>
          <a:xfrm>
            <a:off x="309394" y="1206175"/>
            <a:ext cx="7942784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Programação tradicional:  dados e funções que trabalham com esses dados são entidades separadas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D0FB0-9822-CC4F-9EDB-D4C84B40A735}"/>
              </a:ext>
            </a:extLst>
          </p:cNvPr>
          <p:cNvSpPr/>
          <p:nvPr/>
        </p:nvSpPr>
        <p:spPr>
          <a:xfrm>
            <a:off x="2557407" y="1837087"/>
            <a:ext cx="3446756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muda_canal_para_cima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E96C8C6A-AB15-4145-8BAD-3542CA682CE8}"/>
              </a:ext>
            </a:extLst>
          </p:cNvPr>
          <p:cNvSpPr txBox="1"/>
          <p:nvPr/>
        </p:nvSpPr>
        <p:spPr>
          <a:xfrm>
            <a:off x="309394" y="2240098"/>
            <a:ext cx="794278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Programação orientada a objetos: é um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paradigma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de programação que modela os dados e comportamentos como se fossem objetos do mundo real.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Objetos 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em Python são a representação de um objeto do mundo real.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Objetos 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possuem em geral dois componentes:</a:t>
            </a:r>
          </a:p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1. Propriedades </a:t>
            </a:r>
            <a:b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200" b="1" dirty="0" err="1">
                <a:latin typeface="Montserrat"/>
                <a:ea typeface="Montserrat"/>
                <a:cs typeface="Montserrat"/>
                <a:sym typeface="Montserrat"/>
              </a:rPr>
              <a:t>Ex</a:t>
            </a:r>
            <a:r>
              <a:rPr lang="pt-BR" sz="1200" b="1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ligado/desligado, canal, canal máximo/mínimo, volume, volume máximo/mínimo</a:t>
            </a:r>
          </a:p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2. Comportamentos</a:t>
            </a:r>
          </a:p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200" b="1" dirty="0" err="1">
                <a:latin typeface="Montserrat"/>
                <a:ea typeface="Montserrat"/>
                <a:cs typeface="Montserrat"/>
                <a:sym typeface="Montserrat"/>
              </a:rPr>
              <a:t>Ex</a:t>
            </a:r>
            <a:r>
              <a:rPr lang="pt-BR" sz="1200" b="1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mudar canal/volume para cima/baixo, ligar/desligar</a:t>
            </a:r>
          </a:p>
        </p:txBody>
      </p:sp>
      <p:pic>
        <p:nvPicPr>
          <p:cNvPr id="8" name="Google Shape;81;p16">
            <a:extLst>
              <a:ext uri="{FF2B5EF4-FFF2-40B4-BE49-F238E27FC236}">
                <a16:creationId xmlns:a16="http://schemas.microsoft.com/office/drawing/2014/main" id="{BCE8A140-8623-704E-B85E-C9616DFA39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E13BAA-4F0E-9342-A709-81638659EA86}"/>
              </a:ext>
            </a:extLst>
          </p:cNvPr>
          <p:cNvSpPr/>
          <p:nvPr/>
        </p:nvSpPr>
        <p:spPr>
          <a:xfrm>
            <a:off x="2786626" y="4412794"/>
            <a:ext cx="2988319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2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mudar_canal_para_cima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Exemplo Estacionamento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1DAE-148C-3A46-BDDB-00EF382CF13F}"/>
              </a:ext>
            </a:extLst>
          </p:cNvPr>
          <p:cNvSpPr txBox="1"/>
          <p:nvPr/>
        </p:nvSpPr>
        <p:spPr>
          <a:xfrm>
            <a:off x="450000" y="1546621"/>
            <a:ext cx="2631867" cy="3111460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Estacionamento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agas_de_carro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agas_de_moto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carro_para_vaga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moto_para_vaga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total_vagas_livres_carro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total_vagas_livres_moto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estacionar_carro(carro)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estacionar_moto(moto)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remover_carro(carro)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remover_moto(moto)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estado_do_estacionamento()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9313C-16BA-8646-A714-DAA216EDE446}"/>
              </a:ext>
            </a:extLst>
          </p:cNvPr>
          <p:cNvSpPr txBox="1"/>
          <p:nvPr/>
        </p:nvSpPr>
        <p:spPr>
          <a:xfrm>
            <a:off x="3370132" y="1546621"/>
            <a:ext cx="2631867" cy="2734092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Vaga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tipo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livre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ocupar()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desocupar()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BA448-068B-4E42-B227-FC089A695018}"/>
              </a:ext>
            </a:extLst>
          </p:cNvPr>
          <p:cNvSpPr txBox="1"/>
          <p:nvPr/>
        </p:nvSpPr>
        <p:spPr>
          <a:xfrm>
            <a:off x="6290265" y="1546621"/>
            <a:ext cx="2631867" cy="1532334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estacionado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estacionar()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sair_da_vaga()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9DD8-DD52-2D41-BCF4-414CF59808AE}"/>
              </a:ext>
            </a:extLst>
          </p:cNvPr>
          <p:cNvSpPr txBox="1"/>
          <p:nvPr/>
        </p:nvSpPr>
        <p:spPr>
          <a:xfrm>
            <a:off x="6290265" y="3386876"/>
            <a:ext cx="2631867" cy="1532334"/>
          </a:xfrm>
          <a:prstGeom prst="roundRect">
            <a:avLst/>
          </a:prstGeom>
          <a:noFill/>
          <a:ln>
            <a:solidFill>
              <a:srgbClr val="FA609B"/>
            </a:solidFill>
          </a:ln>
        </p:spPr>
        <p:txBody>
          <a:bodyPr wrap="square" rtlCol="0">
            <a:spAutoFit/>
          </a:bodyPr>
          <a:lstStyle/>
          <a:p>
            <a:r>
              <a:rPr lang="en-BR" sz="1200" b="1" dirty="0">
                <a:solidFill>
                  <a:srgbClr val="FA60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placa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estacionado</a:t>
            </a:r>
          </a:p>
          <a:p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stacionar()</a:t>
            </a:r>
          </a:p>
          <a:p>
            <a:r>
              <a:rPr lang="en-BR" sz="1200" dirty="0">
                <a:latin typeface="Consolas" panose="020B0609020204030204" pitchFamily="49" charset="0"/>
                <a:cs typeface="Consolas" panose="020B0609020204030204" pitchFamily="49" charset="0"/>
              </a:rPr>
              <a:t>sair_da_vaga()</a:t>
            </a:r>
          </a:p>
        </p:txBody>
      </p:sp>
    </p:spTree>
    <p:extLst>
      <p:ext uri="{BB962C8B-B14F-4D97-AF65-F5344CB8AC3E}">
        <p14:creationId xmlns:p14="http://schemas.microsoft.com/office/powerpoint/2010/main" val="15695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98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Programação orientada a objetos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C8573EED-02A7-8B4D-8552-5BB292F04E41}"/>
              </a:ext>
            </a:extLst>
          </p:cNvPr>
          <p:cNvSpPr txBox="1"/>
          <p:nvPr/>
        </p:nvSpPr>
        <p:spPr>
          <a:xfrm>
            <a:off x="450000" y="958245"/>
            <a:ext cx="7942784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Na programação orientada a objetos (POO), objetos não são </a:t>
            </a:r>
            <a:r>
              <a:rPr lang="pt-BR" sz="1200" u="sng" dirty="0">
                <a:latin typeface="Montserrat"/>
                <a:ea typeface="Montserrat"/>
                <a:cs typeface="Montserrat"/>
                <a:sym typeface="Montserrat"/>
              </a:rPr>
              <a:t>só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variáveis (pedaços da memória que guardam valores).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Eles também são representações de algo no mundo real (sujeito/ator), e reúnem propriedades e comportamentos desse sujeito.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Objetos são </a:t>
            </a:r>
            <a:r>
              <a:rPr lang="pt-BR" sz="1200" dirty="0" err="1">
                <a:latin typeface="Montserrat"/>
                <a:ea typeface="Montserrat"/>
                <a:cs typeface="Montserrat"/>
                <a:sym typeface="Montserrat"/>
              </a:rPr>
              <a:t>auto-contidos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e reutilizáveis: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E38B5-7C85-914B-89F7-400B9B678A3A}"/>
              </a:ext>
            </a:extLst>
          </p:cNvPr>
          <p:cNvSpPr/>
          <p:nvPr/>
        </p:nvSpPr>
        <p:spPr>
          <a:xfrm>
            <a:off x="3466304" y="2437948"/>
            <a:ext cx="1628972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2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4C55F09E-24A7-EB44-99D5-51A28FDF18CF}"/>
              </a:ext>
            </a:extLst>
          </p:cNvPr>
          <p:cNvSpPr txBox="1"/>
          <p:nvPr/>
        </p:nvSpPr>
        <p:spPr>
          <a:xfrm>
            <a:off x="450000" y="3246536"/>
            <a:ext cx="7942784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Essa forma de modelar o mundo real cria códigos claros que mostram quem é o sujeito (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objeto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) e qual é o comportamento que está sendo invocado (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método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POO não substitui a programação tradicional – ela te dá mais ferramentas para escrever um código limpo, conciso e legível.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POO traz novos conceitos para a linguagem: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herança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encapsulamento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abstrações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polimorfismo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AF725-D2AE-5F45-A920-1D05334F1664}"/>
              </a:ext>
            </a:extLst>
          </p:cNvPr>
          <p:cNvSpPr/>
          <p:nvPr/>
        </p:nvSpPr>
        <p:spPr>
          <a:xfrm>
            <a:off x="3041508" y="2842610"/>
            <a:ext cx="2478564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2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aumentar_volume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C8573EED-02A7-8B4D-8552-5BB292F04E41}"/>
              </a:ext>
            </a:extLst>
          </p:cNvPr>
          <p:cNvSpPr txBox="1"/>
          <p:nvPr/>
        </p:nvSpPr>
        <p:spPr>
          <a:xfrm>
            <a:off x="450000" y="958245"/>
            <a:ext cx="5060784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Como criar meus próprios objetos em Python? Utilizando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Classes estruturas usadas para definir um novo tipo de dados (criado pela programadora).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Classes descrevem o que um objeto vai ser, mas elas não criam o objeto em si.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endParaRPr lang="pt-BR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D770D-3BD2-5444-A461-1DB328E18E87}"/>
              </a:ext>
            </a:extLst>
          </p:cNvPr>
          <p:cNvSpPr/>
          <p:nvPr/>
        </p:nvSpPr>
        <p:spPr>
          <a:xfrm>
            <a:off x="5944704" y="1109701"/>
            <a:ext cx="1394880" cy="255803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FF528-E55F-184C-8475-C2989BE736C3}"/>
              </a:ext>
            </a:extLst>
          </p:cNvPr>
          <p:cNvSpPr/>
          <p:nvPr/>
        </p:nvSpPr>
        <p:spPr>
          <a:xfrm>
            <a:off x="1600200" y="3110279"/>
            <a:ext cx="2971800" cy="630912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BR" sz="1200" dirty="0">
                <a:solidFill>
                  <a:srgbClr val="000000"/>
                </a:solidFill>
                <a:latin typeface="Montserrat"/>
              </a:rPr>
              <a:t>Classes são definidas com a palavra-chave </a:t>
            </a:r>
            <a:r>
              <a:rPr lang="en-BR" sz="1200" b="1" dirty="0">
                <a:solidFill>
                  <a:srgbClr val="FA609B"/>
                </a:solidFill>
                <a:latin typeface="Montserrat"/>
              </a:rPr>
              <a:t>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4CD98D-54F8-1B41-BBF4-16334C0E71E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4572000" y="1237603"/>
            <a:ext cx="1372704" cy="2188132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C8573EED-02A7-8B4D-8552-5BB292F04E41}"/>
              </a:ext>
            </a:extLst>
          </p:cNvPr>
          <p:cNvSpPr txBox="1"/>
          <p:nvPr/>
        </p:nvSpPr>
        <p:spPr>
          <a:xfrm>
            <a:off x="450000" y="958245"/>
            <a:ext cx="5060784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Para criar um objeto daquela classe, nós temos que definir uma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instância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Uma classe pode ter múltiplas instâncias, cada uma delas vai ser um objeto diferente e </a:t>
            </a:r>
            <a:r>
              <a:rPr lang="pt-BR" sz="1200" dirty="0" err="1">
                <a:latin typeface="Montserrat"/>
                <a:ea typeface="Montserrat"/>
                <a:cs typeface="Montserrat"/>
                <a:sym typeface="Montserrat"/>
              </a:rPr>
              <a:t>auto-contido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Classes sempre possuem nomes no singular.  Se queremos um conjunto de objetos do tipo da classe, podemos criar coleções de objetos com aquele tipo.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D770D-3BD2-5444-A461-1DB328E18E87}"/>
              </a:ext>
            </a:extLst>
          </p:cNvPr>
          <p:cNvSpPr/>
          <p:nvPr/>
        </p:nvSpPr>
        <p:spPr>
          <a:xfrm>
            <a:off x="6005663" y="2982377"/>
            <a:ext cx="1688963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FF528-E55F-184C-8475-C2989BE736C3}"/>
              </a:ext>
            </a:extLst>
          </p:cNvPr>
          <p:cNvSpPr/>
          <p:nvPr/>
        </p:nvSpPr>
        <p:spPr>
          <a:xfrm>
            <a:off x="1600200" y="3196046"/>
            <a:ext cx="2971800" cy="815578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Para instanciar um objeto, você adiciona parênteses ao nome da classe.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4CD98D-54F8-1B41-BBF4-16334C0E71E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572000" y="3089212"/>
            <a:ext cx="1433663" cy="514623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3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7BFAA-2E81-5F49-A1EE-D3642B7D7CBE}"/>
              </a:ext>
            </a:extLst>
          </p:cNvPr>
          <p:cNvSpPr/>
          <p:nvPr/>
        </p:nvSpPr>
        <p:spPr>
          <a:xfrm>
            <a:off x="6232086" y="1315949"/>
            <a:ext cx="1688963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EBD62-F25E-FF40-A683-A9462062227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458788" y="1422784"/>
            <a:ext cx="1773298" cy="1884512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2AC232-B5B3-5440-80BE-223C87F27DC9}"/>
              </a:ext>
            </a:extLst>
          </p:cNvPr>
          <p:cNvSpPr/>
          <p:nvPr/>
        </p:nvSpPr>
        <p:spPr>
          <a:xfrm>
            <a:off x="449999" y="2899507"/>
            <a:ext cx="4008789" cy="815578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O método especial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__</a:t>
            </a:r>
            <a:r>
              <a:rPr lang="pt-BR" sz="1200" b="1" dirty="0" err="1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init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__ </a:t>
            </a:r>
            <a:r>
              <a:rPr lang="pt-BR" sz="1200" dirty="0">
                <a:latin typeface="Montserrat"/>
                <a:sym typeface="Montserrat"/>
              </a:rPr>
              <a:t>será chamado sempre que criarmos um novo objeto do tipo da classe</a:t>
            </a:r>
            <a:endParaRPr lang="en-BR" sz="1200" b="1" dirty="0">
              <a:solidFill>
                <a:srgbClr val="FA609B"/>
              </a:solidFill>
              <a:latin typeface="Montserrat"/>
            </a:endParaRPr>
          </a:p>
        </p:txBody>
      </p:sp>
      <p:sp>
        <p:nvSpPr>
          <p:cNvPr id="14" name="Google Shape;89;p17">
            <a:extLst>
              <a:ext uri="{FF2B5EF4-FFF2-40B4-BE49-F238E27FC236}">
                <a16:creationId xmlns:a16="http://schemas.microsoft.com/office/drawing/2014/main" id="{18EF6256-6E60-6547-B77C-0A414F9A83D8}"/>
              </a:ext>
            </a:extLst>
          </p:cNvPr>
          <p:cNvSpPr txBox="1"/>
          <p:nvPr/>
        </p:nvSpPr>
        <p:spPr>
          <a:xfrm>
            <a:off x="450000" y="958245"/>
            <a:ext cx="5060784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Toda classe tem um método especial chamado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construtor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Ele inicializa o novo objeto da classe com seus valores padrão.</a:t>
            </a:r>
          </a:p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endParaRPr lang="pt-BR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5822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7BFAA-2E81-5F49-A1EE-D3642B7D7CBE}"/>
              </a:ext>
            </a:extLst>
          </p:cNvPr>
          <p:cNvSpPr/>
          <p:nvPr/>
        </p:nvSpPr>
        <p:spPr>
          <a:xfrm>
            <a:off x="6283838" y="1315949"/>
            <a:ext cx="1410789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24D75-06F3-3546-85CB-4F8498A4C48F}"/>
              </a:ext>
            </a:extLst>
          </p:cNvPr>
          <p:cNvSpPr/>
          <p:nvPr/>
        </p:nvSpPr>
        <p:spPr>
          <a:xfrm>
            <a:off x="6283838" y="1957197"/>
            <a:ext cx="1410789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Google Shape;89;p17">
            <a:extLst>
              <a:ext uri="{FF2B5EF4-FFF2-40B4-BE49-F238E27FC236}">
                <a16:creationId xmlns:a16="http://schemas.microsoft.com/office/drawing/2014/main" id="{87F0008F-DF9F-1348-BAA1-5E2A5AC0E480}"/>
              </a:ext>
            </a:extLst>
          </p:cNvPr>
          <p:cNvSpPr txBox="1"/>
          <p:nvPr/>
        </p:nvSpPr>
        <p:spPr>
          <a:xfrm>
            <a:off x="450000" y="958245"/>
            <a:ext cx="5060784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Tudo que aprendemos com funções é também válido para métodos. 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A principal diferença é que um método é associado a uma classe e atua sobre um objeto. 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O primeiro parâmetro do método é chamado self e representa a instância sobre a qual o método atuará.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0E7C5-2BC1-774E-A00D-44F2E55C54D2}"/>
              </a:ext>
            </a:extLst>
          </p:cNvPr>
          <p:cNvSpPr/>
          <p:nvPr/>
        </p:nvSpPr>
        <p:spPr>
          <a:xfrm>
            <a:off x="6283838" y="2491610"/>
            <a:ext cx="1410789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358B8B-D1B5-3347-A9D4-99E8CD14D70A}"/>
              </a:ext>
            </a:extLst>
          </p:cNvPr>
          <p:cNvSpPr/>
          <p:nvPr/>
        </p:nvSpPr>
        <p:spPr>
          <a:xfrm>
            <a:off x="1056300" y="2925613"/>
            <a:ext cx="3515700" cy="446246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da classe Televisão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37991-D01D-C24F-B8C5-C9FD3D8EF30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72000" y="1428206"/>
            <a:ext cx="1711838" cy="1720530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78EFF2-CCC3-EC4F-B01B-73327550FAE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572000" y="2064032"/>
            <a:ext cx="1711838" cy="1084704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7BE7E2-B8C7-B249-A3EA-BD700FDCE146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4572000" y="2598445"/>
            <a:ext cx="1711838" cy="55029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7BFAA-2E81-5F49-A1EE-D3642B7D7CBE}"/>
              </a:ext>
            </a:extLst>
          </p:cNvPr>
          <p:cNvSpPr/>
          <p:nvPr/>
        </p:nvSpPr>
        <p:spPr>
          <a:xfrm>
            <a:off x="7236823" y="1315949"/>
            <a:ext cx="457804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EBD62-F25E-FF40-A683-A9462062227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72000" y="2752357"/>
            <a:ext cx="2057499" cy="396379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2AC232-B5B3-5440-80BE-223C87F27DC9}"/>
              </a:ext>
            </a:extLst>
          </p:cNvPr>
          <p:cNvSpPr/>
          <p:nvPr/>
        </p:nvSpPr>
        <p:spPr>
          <a:xfrm>
            <a:off x="1056300" y="2925613"/>
            <a:ext cx="3515700" cy="446246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representa o objeto em si</a:t>
            </a:r>
          </a:p>
        </p:txBody>
      </p:sp>
      <p:sp>
        <p:nvSpPr>
          <p:cNvPr id="14" name="Google Shape;89;p17">
            <a:extLst>
              <a:ext uri="{FF2B5EF4-FFF2-40B4-BE49-F238E27FC236}">
                <a16:creationId xmlns:a16="http://schemas.microsoft.com/office/drawing/2014/main" id="{18EF6256-6E60-6547-B77C-0A414F9A83D8}"/>
              </a:ext>
            </a:extLst>
          </p:cNvPr>
          <p:cNvSpPr txBox="1"/>
          <p:nvPr/>
        </p:nvSpPr>
        <p:spPr>
          <a:xfrm>
            <a:off x="450000" y="958245"/>
            <a:ext cx="5060784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O parâmetro especial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é a indica a instância da classe que está sendo considerada.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en-US" sz="1200" dirty="0">
                <a:latin typeface="Montserrat"/>
              </a:rPr>
              <a:t>Observe </a:t>
            </a:r>
            <a:r>
              <a:rPr lang="en-US" sz="1200" dirty="0" err="1">
                <a:latin typeface="Montserrat"/>
              </a:rPr>
              <a:t>também</a:t>
            </a:r>
            <a:r>
              <a:rPr lang="en-US" sz="1200" dirty="0">
                <a:latin typeface="Montserrat"/>
              </a:rPr>
              <a:t> que </a:t>
            </a:r>
            <a:r>
              <a:rPr lang="en-US" sz="1200" dirty="0" err="1">
                <a:latin typeface="Montserrat"/>
              </a:rPr>
              <a:t>escrevemos</a:t>
            </a:r>
            <a:r>
              <a:rPr lang="en-US" sz="1200" dirty="0">
                <a:latin typeface="Montserrat"/>
              </a:rPr>
              <a:t> </a:t>
            </a:r>
            <a:r>
              <a:rPr lang="pt-BR" sz="1200" b="1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.canal </a:t>
            </a:r>
            <a:r>
              <a:rPr lang="en-US" sz="1200" dirty="0">
                <a:latin typeface="Montserrat"/>
              </a:rPr>
              <a:t>para </a:t>
            </a:r>
            <a:r>
              <a:rPr lang="en-US" sz="1200" dirty="0" err="1">
                <a:latin typeface="Montserrat"/>
              </a:rPr>
              <a:t>criar</a:t>
            </a:r>
            <a:r>
              <a:rPr lang="en-US" sz="1200" dirty="0">
                <a:latin typeface="Montserrat"/>
              </a:rPr>
              <a:t> um </a:t>
            </a:r>
            <a:r>
              <a:rPr lang="en-US" sz="1200" dirty="0" err="1">
                <a:latin typeface="Montserrat"/>
              </a:rPr>
              <a:t>atributo</a:t>
            </a:r>
            <a:r>
              <a:rPr lang="en-US" sz="1200" dirty="0">
                <a:latin typeface="Montserrat"/>
              </a:rPr>
              <a:t>, e </a:t>
            </a:r>
            <a:r>
              <a:rPr lang="en-US" sz="1200" dirty="0" err="1">
                <a:latin typeface="Montserrat"/>
              </a:rPr>
              <a:t>não</a:t>
            </a:r>
            <a:r>
              <a:rPr lang="en-US" sz="1200" dirty="0">
                <a:latin typeface="Montserrat"/>
              </a:rPr>
              <a:t> </a:t>
            </a:r>
            <a:r>
              <a:rPr lang="en-US" sz="1200" dirty="0" err="1">
                <a:latin typeface="Montserrat"/>
              </a:rPr>
              <a:t>uma</a:t>
            </a:r>
            <a:r>
              <a:rPr lang="en-US" sz="1200" dirty="0">
                <a:latin typeface="Montserrat"/>
              </a:rPr>
              <a:t> simples </a:t>
            </a:r>
            <a:r>
              <a:rPr lang="en-US" sz="1200" dirty="0" err="1">
                <a:latin typeface="Montserrat"/>
              </a:rPr>
              <a:t>variável</a:t>
            </a:r>
            <a:r>
              <a:rPr lang="en-US" sz="1200" dirty="0">
                <a:latin typeface="Montserrat"/>
              </a:rPr>
              <a:t> local. 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Atributos definidos dentro de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podem ser acessados por qualquer método dentro da classe.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endParaRPr lang="pt-BR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B7147-31D6-C047-AC19-3E09D7AFF1C1}"/>
              </a:ext>
            </a:extLst>
          </p:cNvPr>
          <p:cNvSpPr/>
          <p:nvPr/>
        </p:nvSpPr>
        <p:spPr>
          <a:xfrm>
            <a:off x="6629499" y="2177478"/>
            <a:ext cx="836226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4D8495-4E47-6D45-A476-50D04161505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72000" y="2284313"/>
            <a:ext cx="2057499" cy="864423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F34BCB3-7D57-AB4A-BA7D-D470164418D3}"/>
              </a:ext>
            </a:extLst>
          </p:cNvPr>
          <p:cNvSpPr/>
          <p:nvPr/>
        </p:nvSpPr>
        <p:spPr>
          <a:xfrm>
            <a:off x="6645306" y="2645519"/>
            <a:ext cx="836226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4EE9FB-2B74-B54F-A976-2DA5ED29452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72000" y="1419893"/>
            <a:ext cx="2664823" cy="1728843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6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8">
            <a:extLst>
              <a:ext uri="{FF2B5EF4-FFF2-40B4-BE49-F238E27FC236}">
                <a16:creationId xmlns:a16="http://schemas.microsoft.com/office/drawing/2014/main" id="{8316735F-FB20-0E42-8C3E-32332737185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769BA572-944E-6B40-AF03-43E0DD8DC7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627" y="4498780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E20FB9-6AAA-F642-8CE4-5311C9FCB86E}"/>
              </a:ext>
            </a:extLst>
          </p:cNvPr>
          <p:cNvSpPr/>
          <p:nvPr/>
        </p:nvSpPr>
        <p:spPr>
          <a:xfrm>
            <a:off x="5944704" y="1109701"/>
            <a:ext cx="2749296" cy="263149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ligada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11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Televisao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tv_sala</a:t>
            </a:r>
            <a:r>
              <a:rPr lang="en-US" sz="11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desligar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7BFAA-2E81-5F49-A1EE-D3642B7D7CBE}"/>
              </a:ext>
            </a:extLst>
          </p:cNvPr>
          <p:cNvSpPr/>
          <p:nvPr/>
        </p:nvSpPr>
        <p:spPr>
          <a:xfrm>
            <a:off x="7236823" y="1315949"/>
            <a:ext cx="457804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EBD62-F25E-FF40-A683-A9462062227A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 flipV="1">
            <a:off x="4572000" y="3264616"/>
            <a:ext cx="1436914" cy="34578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2AC232-B5B3-5440-80BE-223C87F27DC9}"/>
              </a:ext>
            </a:extLst>
          </p:cNvPr>
          <p:cNvSpPr/>
          <p:nvPr/>
        </p:nvSpPr>
        <p:spPr>
          <a:xfrm>
            <a:off x="1056300" y="2925613"/>
            <a:ext cx="3515700" cy="1369575"/>
          </a:xfrm>
          <a:prstGeom prst="rect">
            <a:avLst/>
          </a:prstGeom>
          <a:noFill/>
          <a:ln w="19050">
            <a:solidFill>
              <a:srgbClr val="FA609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  <a:defRPr/>
            </a:pP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necessário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passar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parâmetro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chamar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classe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interpretador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faz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isso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aumaticamente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nós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Entretanto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se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esqueça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declarar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self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primeiro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parâmetro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seus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200" dirty="0">
              <a:latin typeface="Montserra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34BCB3-7D57-AB4A-BA7D-D470164418D3}"/>
              </a:ext>
            </a:extLst>
          </p:cNvPr>
          <p:cNvSpPr/>
          <p:nvPr/>
        </p:nvSpPr>
        <p:spPr>
          <a:xfrm>
            <a:off x="6008914" y="3172274"/>
            <a:ext cx="1310438" cy="184683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24D75-06F3-3546-85CB-4F8498A4C48F}"/>
              </a:ext>
            </a:extLst>
          </p:cNvPr>
          <p:cNvSpPr/>
          <p:nvPr/>
        </p:nvSpPr>
        <p:spPr>
          <a:xfrm>
            <a:off x="6008913" y="3508413"/>
            <a:ext cx="1410789" cy="213669"/>
          </a:xfrm>
          <a:prstGeom prst="rect">
            <a:avLst/>
          </a:prstGeom>
          <a:noFill/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6CB1A5-EBB7-F64F-A294-3D3A64D41EA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572000" y="3610401"/>
            <a:ext cx="1436913" cy="4847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9;p17">
            <a:extLst>
              <a:ext uri="{FF2B5EF4-FFF2-40B4-BE49-F238E27FC236}">
                <a16:creationId xmlns:a16="http://schemas.microsoft.com/office/drawing/2014/main" id="{87F0008F-DF9F-1348-BAA1-5E2A5AC0E480}"/>
              </a:ext>
            </a:extLst>
          </p:cNvPr>
          <p:cNvSpPr txBox="1"/>
          <p:nvPr/>
        </p:nvSpPr>
        <p:spPr>
          <a:xfrm>
            <a:off x="450000" y="958245"/>
            <a:ext cx="5060784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O parâmetro especial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é a indica a instância da classe que está sendo considerada.</a:t>
            </a:r>
          </a:p>
          <a:p>
            <a:pPr marL="45720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en-US" sz="1200" dirty="0">
                <a:latin typeface="Montserrat"/>
              </a:rPr>
              <a:t>Observe </a:t>
            </a:r>
            <a:r>
              <a:rPr lang="en-US" sz="1200" dirty="0" err="1">
                <a:latin typeface="Montserrat"/>
              </a:rPr>
              <a:t>também</a:t>
            </a:r>
            <a:r>
              <a:rPr lang="en-US" sz="1200" dirty="0">
                <a:latin typeface="Montserrat"/>
              </a:rPr>
              <a:t> que </a:t>
            </a:r>
            <a:r>
              <a:rPr lang="en-US" sz="1200" dirty="0" err="1">
                <a:latin typeface="Montserrat"/>
              </a:rPr>
              <a:t>escrevemos</a:t>
            </a:r>
            <a:r>
              <a:rPr lang="en-US" sz="1200" dirty="0">
                <a:latin typeface="Montserrat"/>
              </a:rPr>
              <a:t> </a:t>
            </a:r>
            <a:r>
              <a:rPr lang="pt-BR" sz="1200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.canal </a:t>
            </a:r>
            <a:r>
              <a:rPr lang="en-US" sz="1200" dirty="0">
                <a:latin typeface="Montserrat"/>
              </a:rPr>
              <a:t>para </a:t>
            </a:r>
            <a:r>
              <a:rPr lang="en-US" sz="1200" dirty="0" err="1">
                <a:latin typeface="Montserrat"/>
              </a:rPr>
              <a:t>criar</a:t>
            </a:r>
            <a:r>
              <a:rPr lang="en-US" sz="1200" dirty="0">
                <a:latin typeface="Montserrat"/>
              </a:rPr>
              <a:t> um </a:t>
            </a:r>
            <a:r>
              <a:rPr lang="en-US" sz="1200" dirty="0" err="1">
                <a:latin typeface="Montserrat"/>
              </a:rPr>
              <a:t>atributo</a:t>
            </a:r>
            <a:r>
              <a:rPr lang="en-US" sz="1200" dirty="0">
                <a:latin typeface="Montserrat"/>
              </a:rPr>
              <a:t>, e </a:t>
            </a:r>
            <a:r>
              <a:rPr lang="en-US" sz="1200" dirty="0" err="1">
                <a:latin typeface="Montserrat"/>
              </a:rPr>
              <a:t>não</a:t>
            </a:r>
            <a:r>
              <a:rPr lang="en-US" sz="1200" dirty="0">
                <a:latin typeface="Montserrat"/>
              </a:rPr>
              <a:t> </a:t>
            </a:r>
            <a:r>
              <a:rPr lang="en-US" sz="1200" dirty="0" err="1">
                <a:latin typeface="Montserrat"/>
              </a:rPr>
              <a:t>uma</a:t>
            </a:r>
            <a:r>
              <a:rPr lang="en-US" sz="1200" dirty="0">
                <a:latin typeface="Montserrat"/>
              </a:rPr>
              <a:t> simples </a:t>
            </a:r>
            <a:r>
              <a:rPr lang="en-US" sz="1200" dirty="0" err="1">
                <a:latin typeface="Montserrat"/>
              </a:rPr>
              <a:t>variável</a:t>
            </a:r>
            <a:r>
              <a:rPr lang="en-US" sz="1200" dirty="0">
                <a:latin typeface="Montserrat"/>
              </a:rPr>
              <a:t> local. 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Atributos definidos dentro de </a:t>
            </a:r>
            <a:r>
              <a:rPr lang="pt-BR" sz="1200" b="1" dirty="0">
                <a:solidFill>
                  <a:srgbClr val="FA609B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 podem ser acessados por qualquer método dentro da classe.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endParaRPr lang="pt-BR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endParaRPr lang="pt-BR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22683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2007</Words>
  <Application>Microsoft Macintosh PowerPoint</Application>
  <PresentationFormat>On-screen Show (16:9)</PresentationFormat>
  <Paragraphs>299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 Black</vt:lpstr>
      <vt:lpstr>Arial</vt:lpstr>
      <vt:lpstr>Montserrat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167</cp:revision>
  <dcterms:modified xsi:type="dcterms:W3CDTF">2022-05-09T00:33:37Z</dcterms:modified>
</cp:coreProperties>
</file>