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1"/>
  </p:notesMasterIdLst>
  <p:sldIdLst>
    <p:sldId id="256" r:id="rId3"/>
    <p:sldId id="312" r:id="rId4"/>
    <p:sldId id="341" r:id="rId5"/>
    <p:sldId id="342" r:id="rId6"/>
    <p:sldId id="313" r:id="rId7"/>
    <p:sldId id="343" r:id="rId8"/>
    <p:sldId id="344" r:id="rId9"/>
    <p:sldId id="346" r:id="rId10"/>
    <p:sldId id="347" r:id="rId11"/>
    <p:sldId id="348" r:id="rId12"/>
    <p:sldId id="345" r:id="rId13"/>
    <p:sldId id="258" r:id="rId14"/>
    <p:sldId id="349" r:id="rId15"/>
    <p:sldId id="350" r:id="rId16"/>
    <p:sldId id="352" r:id="rId17"/>
    <p:sldId id="353" r:id="rId18"/>
    <p:sldId id="354" r:id="rId19"/>
    <p:sldId id="267" r:id="rId20"/>
  </p:sldIdLst>
  <p:sldSz cx="9144000" cy="5143500" type="screen16x9"/>
  <p:notesSz cx="6858000" cy="9144000"/>
  <p:embeddedFontLst>
    <p:embeddedFont>
      <p:font typeface="Consolas" panose="020B0609020204030204" pitchFamily="49" charset="0"/>
      <p:regular r:id="rId22"/>
      <p:bold r:id="rId23"/>
      <p:italic r:id="rId24"/>
      <p:boldItalic r:id="rId25"/>
    </p:embeddedFont>
    <p:embeddedFont>
      <p:font typeface="Montserrat" pitchFamily="2" charset="77"/>
      <p:regular r:id="rId26"/>
      <p:bold r:id="rId27"/>
      <p:italic r:id="rId28"/>
      <p:boldItalic r:id="rId29"/>
    </p:embeddedFont>
    <p:embeddedFont>
      <p:font typeface="Montserrat Black" panose="020F0502020204030204" pitchFamily="34" charset="0"/>
      <p:bold r:id="rId30"/>
      <p:italic r:id="rId31"/>
      <p:boldItalic r:id="rId32"/>
    </p:embeddedFont>
    <p:embeddedFont>
      <p:font typeface="Segoe UI" panose="020B0702040204020203" pitchFamily="3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5">
          <p15:clr>
            <a:srgbClr val="A4A3A4"/>
          </p15:clr>
        </p15:guide>
        <p15:guide id="2" pos="2880">
          <p15:clr>
            <a:srgbClr val="A4A3A4"/>
          </p15:clr>
        </p15:guide>
        <p15:guide id="3" pos="283">
          <p15:clr>
            <a:srgbClr val="9AA0A6"/>
          </p15:clr>
        </p15:guide>
        <p15:guide id="4" pos="5477">
          <p15:clr>
            <a:srgbClr val="9AA0A6"/>
          </p15:clr>
        </p15:guide>
        <p15:guide id="5" orient="horz" pos="3005">
          <p15:clr>
            <a:srgbClr val="9AA0A6"/>
          </p15:clr>
        </p15:guide>
        <p15:guide id="6" orient="horz" pos="794">
          <p15:clr>
            <a:srgbClr val="9AA0A6"/>
          </p15:clr>
        </p15:guide>
        <p15:guide id="7" orient="horz" pos="27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609B"/>
    <a:srgbClr val="FCAFD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2C9FAB-2874-4607-9E5F-5376A0A64374}">
  <a:tblStyle styleId="{FA2C9FAB-2874-4607-9E5F-5376A0A643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p:restoredTop sz="38881"/>
  </p:normalViewPr>
  <p:slideViewPr>
    <p:cSldViewPr snapToGrid="0">
      <p:cViewPr varScale="1">
        <p:scale>
          <a:sx n="62" d="100"/>
          <a:sy n="62" d="100"/>
        </p:scale>
        <p:origin x="3648" y="176"/>
      </p:cViewPr>
      <p:guideLst>
        <p:guide orient="horz" pos="235"/>
        <p:guide pos="2880"/>
        <p:guide pos="283"/>
        <p:guide pos="5477"/>
        <p:guide orient="horz" pos="3005"/>
        <p:guide orient="horz" pos="794"/>
        <p:guide orient="horz" pos="27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4216687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816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59654baf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59654baf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0434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67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490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9364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644525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322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59654baf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59654baf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endParaRPr lang="en-US" dirty="0"/>
          </a:p>
        </p:txBody>
      </p:sp>
    </p:spTree>
    <p:extLst>
      <p:ext uri="{BB962C8B-B14F-4D97-AF65-F5344CB8AC3E}">
        <p14:creationId xmlns:p14="http://schemas.microsoft.com/office/powerpoint/2010/main" val="400839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25936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059654baf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059654baf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8844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59654baf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59654baf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52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1379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spcBef>
                <a:spcPts val="600"/>
              </a:spcBef>
              <a:buClr>
                <a:srgbClr val="0C343D"/>
              </a:buClr>
              <a:buSzPts val="1800"/>
              <a:buFont typeface="Montserrat"/>
              <a:buChar char="▹"/>
              <a:defRPr/>
            </a:pPr>
            <a:endPar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Tree>
    <p:extLst>
      <p:ext uri="{BB962C8B-B14F-4D97-AF65-F5344CB8AC3E}">
        <p14:creationId xmlns:p14="http://schemas.microsoft.com/office/powerpoint/2010/main" val="241753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263469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059654baf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059654baf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313059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57955" y="4532957"/>
            <a:ext cx="1210174" cy="259272"/>
          </a:xfrm>
          <a:prstGeom prst="rect">
            <a:avLst/>
          </a:prstGeom>
        </p:spPr>
      </p:pic>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3331245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6476903" y="0"/>
            <a:ext cx="2667097" cy="51435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57955" y="4532957"/>
            <a:ext cx="1210174" cy="259272"/>
          </a:xfrm>
          <a:prstGeom prst="rect">
            <a:avLst/>
          </a:prstGeom>
        </p:spPr>
      </p:pic>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541112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955" y="4517894"/>
            <a:ext cx="1679023" cy="274335"/>
          </a:xfrm>
          <a:prstGeom prst="rect">
            <a:avLst/>
          </a:prstGeom>
        </p:spPr>
      </p:pic>
      <p:sp>
        <p:nvSpPr>
          <p:cNvPr id="2" name="Rectangle 1"/>
          <p:cNvSpPr/>
          <p:nvPr userDrawn="1"/>
        </p:nvSpPr>
        <p:spPr bwMode="auto">
          <a:xfrm>
            <a:off x="6476903" y="0"/>
            <a:ext cx="2667097" cy="51435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01930" y="2040390"/>
            <a:ext cx="6202880" cy="672414"/>
          </a:xfrm>
          <a:noFill/>
        </p:spPr>
        <p:txBody>
          <a:bodyPr lIns="91440" tIns="91440" rIns="91440" bIns="91440">
            <a:noAutofit/>
          </a:bodyPr>
          <a:lstStyle>
            <a:lvl1pPr marL="0" indent="0">
              <a:spcBef>
                <a:spcPts val="0"/>
              </a:spcBef>
              <a:buNone/>
              <a:defRPr sz="205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01929" y="1233493"/>
            <a:ext cx="6202880" cy="806897"/>
          </a:xfrm>
          <a:noFill/>
        </p:spPr>
        <p:txBody>
          <a:bodyPr lIns="91440" tIns="91440" rIns="91440" bIns="91440" anchor="t" anchorCtr="0"/>
          <a:lstStyle>
            <a:lvl1pPr>
              <a:defRPr sz="4412" spc="-59" baseline="0">
                <a:solidFill>
                  <a:schemeClr val="bg1"/>
                </a:solidFill>
              </a:defRPr>
            </a:lvl1pPr>
          </a:lstStyle>
          <a:p>
            <a:r>
              <a:rPr lang="en-US" dirty="0"/>
              <a:t>Presentation title</a:t>
            </a:r>
          </a:p>
        </p:txBody>
      </p:sp>
      <p:grpSp>
        <p:nvGrpSpPr>
          <p:cNvPr id="49" name="Group 48"/>
          <p:cNvGrpSpPr/>
          <p:nvPr userDrawn="1"/>
        </p:nvGrpSpPr>
        <p:grpSpPr>
          <a:xfrm>
            <a:off x="6807054" y="1246534"/>
            <a:ext cx="2062820" cy="2650432"/>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717406" eaLnBrk="1" fontAlgn="auto" latinLnBrk="0" hangingPunct="1">
                  <a:lnSpc>
                    <a:spcPct val="100000"/>
                  </a:lnSpc>
                  <a:spcBef>
                    <a:spcPts val="0"/>
                  </a:spcBef>
                  <a:spcAft>
                    <a:spcPts val="0"/>
                  </a:spcAft>
                  <a:buClrTx/>
                  <a:buSzTx/>
                  <a:buFontTx/>
                  <a:buNone/>
                  <a:tabLst/>
                  <a:defRPr/>
                </a:pPr>
                <a:endParaRPr kumimoji="0" lang="en-US" sz="141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273890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3458027" y="4336603"/>
            <a:ext cx="5292107" cy="806897"/>
          </a:xfrm>
          <a:prstGeom prst="rect">
            <a:avLst/>
          </a:prstGeom>
        </p:spPr>
      </p:pic>
    </p:spTree>
    <p:extLst>
      <p:ext uri="{BB962C8B-B14F-4D97-AF65-F5344CB8AC3E}">
        <p14:creationId xmlns:p14="http://schemas.microsoft.com/office/powerpoint/2010/main" val="14222963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008621"/>
            <a:ext cx="8605678" cy="1502810"/>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15385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8928" y="1008621"/>
            <a:ext cx="8605678" cy="1502810"/>
          </a:xfrm>
        </p:spPr>
        <p:txBody>
          <a:bodyPr>
            <a:spAutoFit/>
          </a:bodyPr>
          <a:lstStyle>
            <a:lvl1pPr marL="0" indent="0">
              <a:spcBef>
                <a:spcPts val="441"/>
              </a:spcBef>
              <a:buNone/>
              <a:defRPr sz="2059" spc="-22" baseline="0">
                <a:solidFill>
                  <a:srgbClr val="0072C6"/>
                </a:solidFill>
                <a:latin typeface="+mj-lt"/>
              </a:defRPr>
            </a:lvl1pPr>
            <a:lvl2pPr marL="168090" indent="-168090">
              <a:spcBef>
                <a:spcPts val="441"/>
              </a:spcBef>
              <a:buFont typeface="Arial" charset="0"/>
              <a:buChar char="•"/>
              <a:defRPr sz="1471"/>
            </a:lvl2pPr>
            <a:lvl3pPr marL="336179" indent="-168090">
              <a:spcBef>
                <a:spcPts val="441"/>
              </a:spcBef>
              <a:buFont typeface="Arial" charset="0"/>
              <a:buChar char="•"/>
              <a:defRPr/>
            </a:lvl3pPr>
            <a:lvl4pPr marL="504269" indent="-168090">
              <a:spcBef>
                <a:spcPts val="441"/>
              </a:spcBef>
              <a:buFont typeface="Arial" charset="0"/>
              <a:buChar char="•"/>
              <a:defRPr/>
            </a:lvl4pPr>
            <a:lvl5pPr marL="672358" indent="-168090">
              <a:spcBef>
                <a:spcPts val="441"/>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3737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8928" y="941380"/>
            <a:ext cx="8605678" cy="1408399"/>
          </a:xfrm>
        </p:spPr>
        <p:txBody>
          <a:bodyPr>
            <a:spAutoFit/>
          </a:bodyPr>
          <a:lstStyle>
            <a:lvl1pPr>
              <a:spcBef>
                <a:spcPts val="441"/>
              </a:spcBef>
              <a:defRPr sz="1471"/>
            </a:lvl1pPr>
            <a:lvl2pPr>
              <a:spcBef>
                <a:spcPts val="441"/>
              </a:spcBef>
              <a:defRPr sz="1471"/>
            </a:lvl2pPr>
            <a:lvl3pPr>
              <a:spcBef>
                <a:spcPts val="441"/>
              </a:spcBef>
              <a:defRPr sz="1471"/>
            </a:lvl3pPr>
            <a:lvl4pPr>
              <a:spcBef>
                <a:spcPts val="441"/>
              </a:spcBef>
              <a:defRPr sz="1471"/>
            </a:lvl4pPr>
            <a:lvl5pPr>
              <a:spcBef>
                <a:spcPts val="441"/>
              </a:spcBef>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753756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8927" y="1008621"/>
            <a:ext cx="4168375" cy="1502810"/>
          </a:xfrm>
        </p:spPr>
        <p:txBody>
          <a:bodyPr wrap="square">
            <a:spAutoFit/>
          </a:bodyPr>
          <a:lstStyle>
            <a:lvl1pPr marL="0" indent="0">
              <a:spcBef>
                <a:spcPts val="441"/>
              </a:spcBef>
              <a:buClr>
                <a:schemeClr val="tx1"/>
              </a:buClr>
              <a:buFont typeface="Wingdings" pitchFamily="2" charset="2"/>
              <a:buNone/>
              <a:defRPr sz="2059" spc="-22" baseline="0">
                <a:solidFill>
                  <a:srgbClr val="0072C6"/>
                </a:solidFill>
                <a:latin typeface="+mj-lt"/>
              </a:defRPr>
            </a:lvl1pPr>
            <a:lvl2pPr marL="0" indent="0">
              <a:spcBef>
                <a:spcPts val="441"/>
              </a:spcBef>
              <a:buNone/>
              <a:defRPr sz="1471"/>
            </a:lvl2pPr>
            <a:lvl3pPr marL="170424" indent="0">
              <a:spcBef>
                <a:spcPts val="441"/>
              </a:spcBef>
              <a:buNone/>
              <a:tabLst/>
              <a:defRPr sz="1471"/>
            </a:lvl3pPr>
            <a:lvl4pPr marL="338514" indent="0">
              <a:spcBef>
                <a:spcPts val="441"/>
              </a:spcBef>
              <a:buNone/>
              <a:defRPr/>
            </a:lvl4pPr>
            <a:lvl5pPr marL="504269" indent="0">
              <a:spcBef>
                <a:spcPts val="441"/>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706230" y="1008621"/>
            <a:ext cx="4168375" cy="1502810"/>
          </a:xfrm>
        </p:spPr>
        <p:txBody>
          <a:bodyPr wrap="square">
            <a:spAutoFit/>
          </a:bodyPr>
          <a:lstStyle>
            <a:lvl1pPr marL="0" indent="0">
              <a:spcBef>
                <a:spcPts val="441"/>
              </a:spcBef>
              <a:buClr>
                <a:schemeClr val="tx1"/>
              </a:buClr>
              <a:buFont typeface="Wingdings" pitchFamily="2" charset="2"/>
              <a:buNone/>
              <a:defRPr sz="2059" spc="-22" baseline="0">
                <a:solidFill>
                  <a:srgbClr val="0072C6"/>
                </a:solidFill>
                <a:latin typeface="+mj-lt"/>
              </a:defRPr>
            </a:lvl1pPr>
            <a:lvl2pPr marL="0" indent="0">
              <a:spcBef>
                <a:spcPts val="441"/>
              </a:spcBef>
              <a:buNone/>
              <a:defRPr sz="1471"/>
            </a:lvl2pPr>
            <a:lvl3pPr marL="170424" indent="0">
              <a:spcBef>
                <a:spcPts val="441"/>
              </a:spcBef>
              <a:buNone/>
              <a:tabLst/>
              <a:defRPr sz="1471"/>
            </a:lvl3pPr>
            <a:lvl4pPr marL="338514" indent="0">
              <a:spcBef>
                <a:spcPts val="441"/>
              </a:spcBef>
              <a:buNone/>
              <a:defRPr/>
            </a:lvl4pPr>
            <a:lvl5pPr marL="504269" indent="0">
              <a:spcBef>
                <a:spcPts val="441"/>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494702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68928" y="1008621"/>
            <a:ext cx="4168375" cy="1502810"/>
          </a:xfrm>
        </p:spPr>
        <p:txBody>
          <a:bodyPr wrap="square">
            <a:spAutoFit/>
          </a:bodyPr>
          <a:lstStyle>
            <a:lvl1pPr marL="0" indent="0">
              <a:spcBef>
                <a:spcPts val="441"/>
              </a:spcBef>
              <a:buClr>
                <a:schemeClr val="tx2"/>
              </a:buClr>
              <a:buFont typeface="Arial" pitchFamily="34" charset="0"/>
              <a:buNone/>
              <a:defRPr sz="2059" spc="-22" baseline="0">
                <a:solidFill>
                  <a:srgbClr val="0072C6"/>
                </a:solidFill>
                <a:latin typeface="+mj-lt"/>
              </a:defRPr>
            </a:lvl1pPr>
            <a:lvl2pPr marL="168090" indent="-168090">
              <a:spcBef>
                <a:spcPts val="441"/>
              </a:spcBef>
              <a:defRPr sz="1471"/>
            </a:lvl2pPr>
            <a:lvl3pPr marL="336179" indent="-168090">
              <a:spcBef>
                <a:spcPts val="441"/>
              </a:spcBef>
              <a:tabLst/>
              <a:defRPr sz="1471"/>
            </a:lvl3pPr>
            <a:lvl4pPr marL="504269" indent="-168090">
              <a:spcBef>
                <a:spcPts val="441"/>
              </a:spcBef>
              <a:defRPr sz="1471"/>
            </a:lvl4pPr>
            <a:lvl5pPr marL="672358" indent="-168090">
              <a:spcBef>
                <a:spcPts val="441"/>
              </a:spcBef>
              <a:tabLst/>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706230" y="1008621"/>
            <a:ext cx="4168375" cy="1502810"/>
          </a:xfrm>
        </p:spPr>
        <p:txBody>
          <a:bodyPr wrap="square">
            <a:spAutoFit/>
          </a:bodyPr>
          <a:lstStyle>
            <a:lvl1pPr marL="0" indent="0">
              <a:spcBef>
                <a:spcPts val="441"/>
              </a:spcBef>
              <a:buClr>
                <a:schemeClr val="tx2"/>
              </a:buClr>
              <a:buFont typeface="Arial" pitchFamily="34" charset="0"/>
              <a:buNone/>
              <a:defRPr sz="2059" spc="-22" baseline="0">
                <a:solidFill>
                  <a:srgbClr val="0072C6"/>
                </a:solidFill>
                <a:latin typeface="+mj-lt"/>
              </a:defRPr>
            </a:lvl1pPr>
            <a:lvl2pPr marL="168090" indent="-168090">
              <a:spcBef>
                <a:spcPts val="441"/>
              </a:spcBef>
              <a:defRPr sz="1471"/>
            </a:lvl2pPr>
            <a:lvl3pPr marL="336179" indent="-168090">
              <a:spcBef>
                <a:spcPts val="441"/>
              </a:spcBef>
              <a:tabLst/>
              <a:defRPr sz="1471"/>
            </a:lvl3pPr>
            <a:lvl4pPr marL="504269" indent="-168090">
              <a:spcBef>
                <a:spcPts val="441"/>
              </a:spcBef>
              <a:defRPr sz="1471"/>
            </a:lvl4pPr>
            <a:lvl5pPr marL="672358" indent="-168090">
              <a:spcBef>
                <a:spcPts val="441"/>
              </a:spcBef>
              <a:tabLst/>
              <a:defRPr sz="147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24157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485727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268928" y="268965"/>
            <a:ext cx="8605678" cy="605173"/>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68928" y="874138"/>
            <a:ext cx="8605678" cy="605173"/>
          </a:xfrm>
        </p:spPr>
        <p:txBody>
          <a:bodyPr/>
          <a:lstStyle>
            <a:lvl1pPr marL="0" indent="0">
              <a:buNone/>
              <a:defRPr sz="2059" spc="-22"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418632967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3428825" y="1882759"/>
            <a:ext cx="1546333" cy="1546552"/>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1882492" y="1882759"/>
            <a:ext cx="1546333" cy="1546552"/>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336159" y="1882759"/>
            <a:ext cx="1546333" cy="1546552"/>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268928" y="268965"/>
            <a:ext cx="8605678" cy="605173"/>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268928" y="874138"/>
            <a:ext cx="8605678" cy="605173"/>
          </a:xfrm>
        </p:spPr>
        <p:txBody>
          <a:bodyPr/>
          <a:lstStyle>
            <a:lvl1pPr marL="0" indent="0">
              <a:buNone/>
              <a:defRPr sz="2059" spc="-22"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4975158" y="1882759"/>
            <a:ext cx="1546333" cy="1546552"/>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2324001" y="3714620"/>
            <a:ext cx="6564444" cy="1428880"/>
          </a:xfrm>
          <a:prstGeom prst="rect">
            <a:avLst/>
          </a:prstGeom>
        </p:spPr>
      </p:pic>
    </p:spTree>
    <p:extLst>
      <p:ext uri="{BB962C8B-B14F-4D97-AF65-F5344CB8AC3E}">
        <p14:creationId xmlns:p14="http://schemas.microsoft.com/office/powerpoint/2010/main" val="6145596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268927" y="268965"/>
            <a:ext cx="4033912" cy="1143104"/>
          </a:xfrm>
        </p:spPr>
        <p:txBody>
          <a:bodyPr/>
          <a:lstStyle/>
          <a:p>
            <a:r>
              <a:rPr lang="en-US" dirty="0"/>
              <a:t>Click to edit Master title style</a:t>
            </a:r>
          </a:p>
        </p:txBody>
      </p:sp>
      <p:sp>
        <p:nvSpPr>
          <p:cNvPr id="4" name="Picture Placeholder 3"/>
          <p:cNvSpPr>
            <a:spLocks noGrp="1"/>
          </p:cNvSpPr>
          <p:nvPr>
            <p:ph type="pic" sz="quarter" idx="10"/>
          </p:nvPr>
        </p:nvSpPr>
        <p:spPr>
          <a:xfrm>
            <a:off x="4571766" y="0"/>
            <a:ext cx="4571767" cy="5143967"/>
          </a:xfrm>
        </p:spPr>
        <p:txBody>
          <a:bodyPr/>
          <a:lstStyle/>
          <a:p>
            <a:endParaRPr lang="en-US"/>
          </a:p>
        </p:txBody>
      </p:sp>
      <p:sp>
        <p:nvSpPr>
          <p:cNvPr id="6" name="Text Placeholder 5"/>
          <p:cNvSpPr>
            <a:spLocks noGrp="1"/>
          </p:cNvSpPr>
          <p:nvPr>
            <p:ph type="body" sz="quarter" idx="11"/>
          </p:nvPr>
        </p:nvSpPr>
        <p:spPr>
          <a:xfrm>
            <a:off x="268927" y="1546552"/>
            <a:ext cx="4033912" cy="1408399"/>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0241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4840694" y="268965"/>
            <a:ext cx="4033912" cy="1143104"/>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4571767" cy="5143967"/>
          </a:xfrm>
        </p:spPr>
        <p:txBody>
          <a:bodyPr/>
          <a:lstStyle/>
          <a:p>
            <a:endParaRPr lang="en-US"/>
          </a:p>
        </p:txBody>
      </p:sp>
      <p:sp>
        <p:nvSpPr>
          <p:cNvPr id="6" name="Text Placeholder 5"/>
          <p:cNvSpPr>
            <a:spLocks noGrp="1"/>
          </p:cNvSpPr>
          <p:nvPr>
            <p:ph type="body" sz="quarter" idx="11"/>
          </p:nvPr>
        </p:nvSpPr>
        <p:spPr>
          <a:xfrm>
            <a:off x="4840694" y="1546552"/>
            <a:ext cx="4033912" cy="1408399"/>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1974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9143533" cy="5143967"/>
          </a:xfrm>
          <a:prstGeom prst="rect">
            <a:avLst/>
          </a:prstGeom>
        </p:spPr>
      </p:pic>
      <p:sp>
        <p:nvSpPr>
          <p:cNvPr id="2" name="Title 1"/>
          <p:cNvSpPr>
            <a:spLocks noGrp="1"/>
          </p:cNvSpPr>
          <p:nvPr>
            <p:ph type="title"/>
          </p:nvPr>
        </p:nvSpPr>
        <p:spPr>
          <a:xfrm>
            <a:off x="268928" y="537931"/>
            <a:ext cx="5714708" cy="501548"/>
          </a:xfrm>
        </p:spPr>
        <p:txBody>
          <a:bodyPr>
            <a:spAutoFit/>
          </a:bodyPr>
          <a:lstStyle>
            <a:lvl1pPr>
              <a:lnSpc>
                <a:spcPct val="100000"/>
              </a:lnSpc>
              <a:defRPr sz="2059" spc="-22"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3303559" y="2571983"/>
            <a:ext cx="5401199" cy="2577587"/>
          </a:xfrm>
          <a:prstGeom prst="rect">
            <a:avLst/>
          </a:prstGeom>
        </p:spPr>
      </p:pic>
    </p:spTree>
    <p:extLst>
      <p:ext uri="{BB962C8B-B14F-4D97-AF65-F5344CB8AC3E}">
        <p14:creationId xmlns:p14="http://schemas.microsoft.com/office/powerpoint/2010/main" val="102223090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9143533" cy="5143967"/>
          </a:xfrm>
          <a:prstGeom prst="rect">
            <a:avLst/>
          </a:prstGeom>
        </p:spPr>
      </p:pic>
      <p:sp>
        <p:nvSpPr>
          <p:cNvPr id="2" name="Title 1"/>
          <p:cNvSpPr>
            <a:spLocks noGrp="1"/>
          </p:cNvSpPr>
          <p:nvPr>
            <p:ph type="title"/>
          </p:nvPr>
        </p:nvSpPr>
        <p:spPr>
          <a:xfrm>
            <a:off x="3159898" y="537931"/>
            <a:ext cx="5714708" cy="501548"/>
          </a:xfrm>
        </p:spPr>
        <p:txBody>
          <a:bodyPr>
            <a:spAutoFit/>
          </a:bodyPr>
          <a:lstStyle>
            <a:lvl1pPr algn="r">
              <a:lnSpc>
                <a:spcPct val="100000"/>
              </a:lnSpc>
              <a:defRPr sz="2059" spc="-22"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482061" y="2403646"/>
            <a:ext cx="5487729" cy="2241380"/>
          </a:xfrm>
          <a:prstGeom prst="rect">
            <a:avLst/>
          </a:prstGeom>
        </p:spPr>
      </p:pic>
    </p:spTree>
    <p:extLst>
      <p:ext uri="{BB962C8B-B14F-4D97-AF65-F5344CB8AC3E}">
        <p14:creationId xmlns:p14="http://schemas.microsoft.com/office/powerpoint/2010/main" val="338600918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27" y="806897"/>
            <a:ext cx="5378549" cy="917880"/>
          </a:xfrm>
          <a:noFill/>
        </p:spPr>
        <p:txBody>
          <a:bodyPr tIns="91440" bIns="91440" anchor="t" anchorCtr="0">
            <a:spAutoFit/>
          </a:bodyPr>
          <a:lstStyle>
            <a:lvl1pPr>
              <a:defRPr sz="5294" spc="-59"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65744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917880"/>
          </a:xfrm>
          <a:noFill/>
        </p:spPr>
        <p:txBody>
          <a:bodyPr tIns="91440" bIns="91440" anchor="t" anchorCtr="0">
            <a:spAutoFit/>
          </a:bodyPr>
          <a:lstStyle>
            <a:lvl1pPr>
              <a:defRPr sz="5294" spc="-74"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01930" y="2907957"/>
            <a:ext cx="7395505" cy="662104"/>
          </a:xfrm>
          <a:noFill/>
        </p:spPr>
        <p:txBody>
          <a:bodyPr lIns="182880" tIns="146304" rIns="182880" bIns="146304">
            <a:spAutoFit/>
          </a:bodyPr>
          <a:lstStyle>
            <a:lvl1pPr marL="0" indent="0">
              <a:spcBef>
                <a:spcPts val="0"/>
              </a:spcBef>
              <a:buNone/>
              <a:defRPr sz="2647"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101539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917880"/>
          </a:xfrm>
          <a:noFill/>
        </p:spPr>
        <p:txBody>
          <a:bodyPr tIns="91440" bIns="91440" anchor="t" anchorCtr="0">
            <a:spAutoFit/>
          </a:bodyPr>
          <a:lstStyle>
            <a:lvl1pPr>
              <a:defRPr lang="en-US" sz="5294" b="0" kern="1200" cap="none" spc="-74"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647708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2501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0834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8928" y="1008621"/>
            <a:ext cx="8605678" cy="1530547"/>
          </a:xfrm>
        </p:spPr>
        <p:txBody>
          <a:bodyPr>
            <a:spAutoFit/>
          </a:bodyPr>
          <a:lstStyle>
            <a:lvl1pPr marL="0" indent="0">
              <a:spcBef>
                <a:spcPts val="441"/>
              </a:spcBef>
              <a:buNone/>
              <a:defRPr sz="235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68090"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336179"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04269"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672358" indent="0">
              <a:spcBef>
                <a:spcPts val="441"/>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018847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57955" y="4084682"/>
            <a:ext cx="8605678" cy="701317"/>
          </a:xfrm>
          <a:prstGeom prst="rect">
            <a:avLst/>
          </a:prstGeom>
          <a:noFill/>
          <a:ln w="12700">
            <a:noFill/>
            <a:miter lim="800000"/>
            <a:headEnd type="none" w="sm" len="sm"/>
            <a:tailEnd type="none" w="sm" len="sm"/>
          </a:ln>
          <a:effectLst/>
        </p:spPr>
        <p:txBody>
          <a:bodyPr vert="horz" wrap="square" lIns="67232" tIns="67232" rIns="67232" bIns="67232" numCol="1" anchor="t" anchorCtr="0" compatLnSpc="1">
            <a:prstTxWarp prst="textNoShape">
              <a:avLst/>
            </a:prstTxWarp>
            <a:spAutoFit/>
          </a:bodyPr>
          <a:lstStyle/>
          <a:p>
            <a:pPr defTabSz="685513" eaLnBrk="0" hangingPunct="0"/>
            <a:r>
              <a:rPr lang="en-US" sz="735"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685513" eaLnBrk="0" hangingPunct="0"/>
            <a:r>
              <a:rPr lang="en-US" sz="735"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37652" y="2312740"/>
            <a:ext cx="2417896" cy="518021"/>
          </a:xfrm>
          <a:prstGeom prst="rect">
            <a:avLst/>
          </a:prstGeom>
        </p:spPr>
      </p:pic>
    </p:spTree>
    <p:extLst>
      <p:ext uri="{BB962C8B-B14F-4D97-AF65-F5344CB8AC3E}">
        <p14:creationId xmlns:p14="http://schemas.microsoft.com/office/powerpoint/2010/main" val="143091737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8928" y="1008621"/>
            <a:ext cx="8605678" cy="1408399"/>
          </a:xfrm>
          <a:prstGeom prst="rect">
            <a:avLst/>
          </a:prstGeom>
        </p:spPr>
        <p:txBody>
          <a:bodyPr>
            <a:spAutoFit/>
          </a:bodyPr>
          <a:lstStyle>
            <a:lvl1pPr marL="168090"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336179"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504269"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672358"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840448" indent="-168090">
              <a:spcBef>
                <a:spcPts val="441"/>
              </a:spcBef>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4606036"/>
            <a:ext cx="9144001" cy="537931"/>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2353"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723846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32.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tags" Target="../tags/tag4.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16.xml"/><Relationship Id="rId61" Type="http://schemas.openxmlformats.org/officeDocument/2006/relationships/tags" Target="../tags/tag3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19.xml"/><Relationship Id="rId51" Type="http://schemas.openxmlformats.org/officeDocument/2006/relationships/tags" Target="../tags/tag26.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31.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21.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68966"/>
            <a:ext cx="8605678" cy="672414"/>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268928" y="941380"/>
            <a:ext cx="8605678" cy="1344828"/>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236261" y="547"/>
            <a:ext cx="403391" cy="403448"/>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833576" y="547"/>
            <a:ext cx="403391" cy="403448"/>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424158" y="547"/>
            <a:ext cx="403391" cy="403448"/>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endPar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236180" y="811818"/>
            <a:ext cx="403391" cy="403448"/>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833664" y="811818"/>
            <a:ext cx="403391" cy="403448"/>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424145" y="811818"/>
            <a:ext cx="403391" cy="403448"/>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228728" y="1628170"/>
            <a:ext cx="410597" cy="403448"/>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825133" y="1628170"/>
            <a:ext cx="407465" cy="403448"/>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416692" y="1628170"/>
            <a:ext cx="403391" cy="403448"/>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244173" y="2434034"/>
            <a:ext cx="417600" cy="403448"/>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834654" y="2434034"/>
            <a:ext cx="410578" cy="403448"/>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425133" y="2434034"/>
            <a:ext cx="403391" cy="403448"/>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238102" y="3237831"/>
            <a:ext cx="413143" cy="403448"/>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830997" y="3237831"/>
            <a:ext cx="403391" cy="403448"/>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427516" y="3237831"/>
            <a:ext cx="403391" cy="403448"/>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236180" y="409089"/>
            <a:ext cx="403391" cy="403448"/>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833663" y="409083"/>
            <a:ext cx="409589" cy="403448"/>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424158" y="409089"/>
            <a:ext cx="403391" cy="403448"/>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236363" y="1220354"/>
            <a:ext cx="403391" cy="403448"/>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832990" y="1220354"/>
            <a:ext cx="403391" cy="403448"/>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424158" y="1220354"/>
            <a:ext cx="403391" cy="403448"/>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240258" y="2031618"/>
            <a:ext cx="401285" cy="403448"/>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833401" y="2031618"/>
            <a:ext cx="403810" cy="403448"/>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430273" y="2031618"/>
            <a:ext cx="410407" cy="403448"/>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513651" eaLnBrk="1" fontAlgn="base" latinLnBrk="0" hangingPunct="1">
              <a:lnSpc>
                <a:spcPct val="90000"/>
              </a:lnSpc>
              <a:spcBef>
                <a:spcPct val="0"/>
              </a:spcBef>
              <a:spcAft>
                <a:spcPct val="0"/>
              </a:spcAft>
              <a:buClrTx/>
              <a:buSzTx/>
              <a:buFontTx/>
              <a:buNone/>
              <a:tabLst/>
              <a:defRPr/>
            </a:pPr>
            <a:endPar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244174" y="2836449"/>
            <a:ext cx="410773" cy="403448"/>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835346" y="2836449"/>
            <a:ext cx="423614" cy="403448"/>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425941" y="2836449"/>
            <a:ext cx="401816" cy="403448"/>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238104" y="3645647"/>
            <a:ext cx="413144" cy="403448"/>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830644" y="3645647"/>
            <a:ext cx="403391" cy="403448"/>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427518" y="3645647"/>
            <a:ext cx="403574" cy="403448"/>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830577" y="4047605"/>
            <a:ext cx="403391" cy="403448"/>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427449" y="4047605"/>
            <a:ext cx="403574" cy="403448"/>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839585" y="4451065"/>
            <a:ext cx="412400" cy="403448"/>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238103" y="4449908"/>
            <a:ext cx="402900" cy="403448"/>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430274" y="4451055"/>
            <a:ext cx="411644" cy="403459"/>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238103" y="4047599"/>
            <a:ext cx="403391" cy="403448"/>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841587" y="4975864"/>
            <a:ext cx="402313" cy="403448"/>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246544" y="4975864"/>
            <a:ext cx="397493" cy="403448"/>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431999" y="4975854"/>
            <a:ext cx="401634" cy="403459"/>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00745" tIns="80596" rIns="100745" bIns="80596" numCol="1" spcCol="0" rtlCol="0" fromWordArt="0" anchor="t" anchorCtr="0" forceAA="0" compatLnSpc="1">
            <a:prstTxWarp prst="textNoShape">
              <a:avLst/>
            </a:prstTxWarp>
            <a:noAutofit/>
          </a:bodyPr>
          <a:lstStyle/>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513651" eaLnBrk="1" fontAlgn="base" latinLnBrk="0" hangingPunct="1">
              <a:lnSpc>
                <a:spcPct val="90000"/>
              </a:lnSpc>
              <a:spcBef>
                <a:spcPct val="0"/>
              </a:spcBef>
              <a:spcAft>
                <a:spcPct val="0"/>
              </a:spcAft>
              <a:buClrTx/>
              <a:buSzTx/>
              <a:buFontTx/>
              <a:buNone/>
              <a:tabLst/>
              <a:defRPr/>
            </a:pPr>
            <a:r>
              <a:rPr kumimoji="0" lang="en-US" sz="661"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326341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txStyles>
    <p:titleStyle>
      <a:lvl1pPr algn="l" defTabSz="685845" rtl="0" eaLnBrk="1" latinLnBrk="0" hangingPunct="1">
        <a:lnSpc>
          <a:spcPct val="90000"/>
        </a:lnSpc>
        <a:spcBef>
          <a:spcPct val="0"/>
        </a:spcBef>
        <a:buNone/>
        <a:defRPr lang="en-US" sz="3529" b="0" kern="1200" cap="none" spc="-51" baseline="0" dirty="0" smtClean="0">
          <a:ln w="3175">
            <a:noFill/>
          </a:ln>
          <a:solidFill>
            <a:srgbClr val="0072C6"/>
          </a:solidFill>
          <a:effectLst/>
          <a:latin typeface="+mj-lt"/>
          <a:ea typeface="+mn-ea"/>
          <a:cs typeface="Segoe UI" pitchFamily="34" charset="0"/>
        </a:defRPr>
      </a:lvl1pPr>
    </p:titleStyle>
    <p:bodyStyle>
      <a:lvl1pPr marL="168090"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1pPr>
      <a:lvl2pPr marL="336179"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2pPr>
      <a:lvl3pPr marL="504269"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672358"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840448" marR="0" indent="-168090" algn="l" defTabSz="685845" rtl="0" eaLnBrk="1" fontAlgn="auto" latinLnBrk="0" hangingPunct="1">
        <a:lnSpc>
          <a:spcPct val="90000"/>
        </a:lnSpc>
        <a:spcBef>
          <a:spcPts val="441"/>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nti.com/h5qiom9yb7"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450000" y="1080000"/>
            <a:ext cx="65820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dirty="0" err="1">
                <a:solidFill>
                  <a:schemeClr val="lt1"/>
                </a:solidFill>
                <a:latin typeface="Montserrat Black"/>
                <a:ea typeface="Montserrat Black"/>
                <a:cs typeface="Montserrat Black"/>
                <a:sym typeface="Montserrat Black"/>
              </a:rPr>
              <a:t>Módulo</a:t>
            </a:r>
            <a:r>
              <a:rPr lang="en-US" sz="3600" dirty="0">
                <a:solidFill>
                  <a:schemeClr val="lt1"/>
                </a:solidFill>
                <a:latin typeface="Montserrat Black"/>
                <a:ea typeface="Montserrat Black"/>
                <a:cs typeface="Montserrat Black"/>
                <a:sym typeface="Montserrat Black"/>
              </a:rPr>
              <a:t> 2</a:t>
            </a:r>
          </a:p>
          <a:p>
            <a:pPr marL="0" lvl="0" indent="0" algn="l" rtl="0">
              <a:spcBef>
                <a:spcPts val="0"/>
              </a:spcBef>
              <a:spcAft>
                <a:spcPts val="0"/>
              </a:spcAft>
              <a:buNone/>
            </a:pPr>
            <a:r>
              <a:rPr lang="en-US" sz="3600" dirty="0" err="1">
                <a:solidFill>
                  <a:schemeClr val="lt1"/>
                </a:solidFill>
                <a:latin typeface="Montserrat Black"/>
                <a:ea typeface="Montserrat Black"/>
                <a:cs typeface="Montserrat Black"/>
                <a:sym typeface="Montserrat Black"/>
              </a:rPr>
              <a:t>Orientação</a:t>
            </a:r>
            <a:r>
              <a:rPr lang="en-US" sz="3600" dirty="0">
                <a:solidFill>
                  <a:schemeClr val="lt1"/>
                </a:solidFill>
                <a:latin typeface="Montserrat Black"/>
                <a:ea typeface="Montserrat Black"/>
                <a:cs typeface="Montserrat Black"/>
                <a:sym typeface="Montserrat Black"/>
              </a:rPr>
              <a:t> a </a:t>
            </a:r>
            <a:r>
              <a:rPr lang="en-US" sz="3600" dirty="0" err="1">
                <a:solidFill>
                  <a:schemeClr val="lt1"/>
                </a:solidFill>
                <a:latin typeface="Montserrat Black"/>
                <a:ea typeface="Montserrat Black"/>
                <a:cs typeface="Montserrat Black"/>
                <a:sym typeface="Montserrat Black"/>
              </a:rPr>
              <a:t>Objetos</a:t>
            </a:r>
            <a:endParaRPr lang="en-US" sz="3600" dirty="0">
              <a:solidFill>
                <a:schemeClr val="lt1"/>
              </a:solidFill>
              <a:latin typeface="Montserrat Black"/>
              <a:ea typeface="Montserrat Black"/>
              <a:cs typeface="Montserrat Black"/>
              <a:sym typeface="Montserrat Black"/>
            </a:endParaRPr>
          </a:p>
          <a:p>
            <a:pPr marL="0" lvl="0" indent="0" algn="l" rtl="0">
              <a:spcBef>
                <a:spcPts val="0"/>
              </a:spcBef>
              <a:spcAft>
                <a:spcPts val="0"/>
              </a:spcAft>
              <a:buNone/>
            </a:pPr>
            <a:endParaRPr lang="en-US" sz="3600" dirty="0">
              <a:solidFill>
                <a:schemeClr val="lt1"/>
              </a:solidFill>
              <a:latin typeface="Montserrat Black"/>
              <a:ea typeface="Montserrat Black"/>
              <a:cs typeface="Montserrat Black"/>
              <a:sym typeface="Montserrat Black"/>
            </a:endParaRPr>
          </a:p>
          <a:p>
            <a:pPr marL="0" lvl="0" indent="0" algn="l" rtl="0">
              <a:spcBef>
                <a:spcPts val="0"/>
              </a:spcBef>
              <a:spcAft>
                <a:spcPts val="0"/>
              </a:spcAft>
              <a:buNone/>
            </a:pPr>
            <a:r>
              <a:rPr lang="en-US" sz="3600" dirty="0">
                <a:solidFill>
                  <a:schemeClr val="lt1"/>
                </a:solidFill>
                <a:latin typeface="Montserrat Black"/>
                <a:ea typeface="Montserrat Black"/>
                <a:cs typeface="Montserrat Black"/>
                <a:sym typeface="Montserrat Black"/>
              </a:rPr>
              <a:t>Aula 9</a:t>
            </a:r>
            <a:endParaRPr sz="3600" dirty="0">
              <a:solidFill>
                <a:schemeClr val="lt1"/>
              </a:solidFill>
              <a:latin typeface="Montserrat Black"/>
              <a:ea typeface="Montserrat Black"/>
              <a:cs typeface="Montserrat Black"/>
              <a:sym typeface="Montserrat Black"/>
            </a:endParaRPr>
          </a:p>
        </p:txBody>
      </p:sp>
      <p:sp>
        <p:nvSpPr>
          <p:cNvPr id="55" name="Google Shape;55;p13"/>
          <p:cNvSpPr txBox="1"/>
          <p:nvPr/>
        </p:nvSpPr>
        <p:spPr>
          <a:xfrm>
            <a:off x="450001" y="4327833"/>
            <a:ext cx="658199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000" b="1" dirty="0" err="1">
                <a:solidFill>
                  <a:srgbClr val="FF609A"/>
                </a:solidFill>
                <a:latin typeface="Montserrat"/>
                <a:ea typeface="Montserrat"/>
                <a:cs typeface="Montserrat"/>
                <a:sym typeface="Montserrat"/>
              </a:rPr>
              <a:t>ConstruDelas</a:t>
            </a:r>
            <a:r>
              <a:rPr lang="pt-BR" sz="2000" b="1" dirty="0">
                <a:solidFill>
                  <a:srgbClr val="FF609A"/>
                </a:solidFill>
                <a:latin typeface="Montserrat"/>
                <a:ea typeface="Montserrat"/>
                <a:cs typeface="Montserrat"/>
                <a:sym typeface="Montserrat"/>
              </a:rPr>
              <a:t> 2022</a:t>
            </a:r>
            <a:endParaRPr lang="pt-BR" sz="2000" b="1" dirty="0">
              <a:solidFill>
                <a:srgbClr val="FF609A"/>
              </a:solidFill>
              <a:latin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165624" y="278845"/>
            <a:ext cx="4668982" cy="584745"/>
          </a:xfrm>
          <a:prstGeom prst="rect">
            <a:avLst/>
          </a:prstGeom>
          <a:noFill/>
          <a:ln>
            <a:noFill/>
          </a:ln>
        </p:spPr>
        <p:txBody>
          <a:bodyPr spcFirstLastPara="1" wrap="square" lIns="91425" tIns="91425" rIns="91425" bIns="9142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Propriedades</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sp>
        <p:nvSpPr>
          <p:cNvPr id="11" name="Rectangle 10">
            <a:extLst>
              <a:ext uri="{FF2B5EF4-FFF2-40B4-BE49-F238E27FC236}">
                <a16:creationId xmlns:a16="http://schemas.microsoft.com/office/drawing/2014/main" id="{B3E75EED-8763-2A4F-9662-9284E98CF40D}"/>
              </a:ext>
            </a:extLst>
          </p:cNvPr>
          <p:cNvSpPr/>
          <p:nvPr/>
        </p:nvSpPr>
        <p:spPr>
          <a:xfrm>
            <a:off x="0" y="0"/>
            <a:ext cx="3759023" cy="5170646"/>
          </a:xfrm>
          <a:prstGeom prst="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class</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__</a:t>
            </a:r>
            <a:r>
              <a:rPr lang="en-US" sz="1100" dirty="0" err="1">
                <a:solidFill>
                  <a:srgbClr val="A6E22E"/>
                </a:solidFill>
                <a:latin typeface="Consolas" panose="020B0609020204030204" pitchFamily="49" charset="0"/>
                <a:cs typeface="Consolas" panose="020B0609020204030204" pitchFamily="49" charset="0"/>
              </a:rPr>
              <a:t>init</a:t>
            </a:r>
            <a:r>
              <a:rPr lang="en-US" sz="1100" dirty="0">
                <a:solidFill>
                  <a:srgbClr val="A6E22E"/>
                </a:solidFill>
                <a:latin typeface="Consolas" panose="020B0609020204030204" pitchFamily="49" charset="0"/>
                <a:cs typeface="Consolas" panose="020B0609020204030204" pitchFamily="49" charset="0"/>
              </a:rPr>
              <a:t>__</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altura.setter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largura.setter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area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u="sng"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2</a:t>
            </a:r>
            <a:r>
              <a:rPr lang="en-US" sz="1100" dirty="0">
                <a:solidFill>
                  <a:srgbClr val="F8F8F2"/>
                </a:solidFill>
                <a:latin typeface="Consolas" panose="020B0609020204030204" pitchFamily="49" charset="0"/>
                <a:cs typeface="Consolas" panose="020B0609020204030204" pitchFamily="49" charset="0"/>
              </a:rPr>
              <a:t>)</a:t>
            </a:r>
            <a:endParaRPr lang="en-US" sz="1100" dirty="0">
              <a:solidFill>
                <a:srgbClr val="00B050"/>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quadrado.altura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3</a:t>
            </a:r>
          </a:p>
          <a:p>
            <a:r>
              <a:rPr lang="en-US" sz="1100" dirty="0" err="1">
                <a:solidFill>
                  <a:srgbClr val="F8F8F2"/>
                </a:solidFill>
                <a:latin typeface="Consolas" panose="020B0609020204030204" pitchFamily="49" charset="0"/>
                <a:cs typeface="Consolas" panose="020B0609020204030204" pitchFamily="49" charset="0"/>
              </a:rPr>
              <a:t>quadrado.largura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2</a:t>
            </a:r>
            <a:endParaRPr lang="en-US" sz="1100" dirty="0">
              <a:solidFill>
                <a:srgbClr val="00B050"/>
              </a:solidFill>
              <a:latin typeface="Consolas" panose="020B0609020204030204" pitchFamily="49" charset="0"/>
              <a:cs typeface="Consolas" panose="020B0609020204030204" pitchFamily="49" charset="0"/>
            </a:endParaRPr>
          </a:p>
        </p:txBody>
      </p:sp>
      <p:grpSp>
        <p:nvGrpSpPr>
          <p:cNvPr id="16" name="Group 15">
            <a:extLst>
              <a:ext uri="{FF2B5EF4-FFF2-40B4-BE49-F238E27FC236}">
                <a16:creationId xmlns:a16="http://schemas.microsoft.com/office/drawing/2014/main" id="{736D82EC-1689-C345-BAB5-D444363556CA}"/>
              </a:ext>
            </a:extLst>
          </p:cNvPr>
          <p:cNvGrpSpPr/>
          <p:nvPr/>
        </p:nvGrpSpPr>
        <p:grpSpPr>
          <a:xfrm>
            <a:off x="237589" y="209570"/>
            <a:ext cx="8526713" cy="4224545"/>
            <a:chOff x="237589" y="209570"/>
            <a:chExt cx="8526713" cy="4224545"/>
          </a:xfrm>
        </p:grpSpPr>
        <p:grpSp>
          <p:nvGrpSpPr>
            <p:cNvPr id="14" name="Group 13">
              <a:extLst>
                <a:ext uri="{FF2B5EF4-FFF2-40B4-BE49-F238E27FC236}">
                  <a16:creationId xmlns:a16="http://schemas.microsoft.com/office/drawing/2014/main" id="{86BF42E7-55AE-A348-A9C2-6ED876A7B0EF}"/>
                </a:ext>
              </a:extLst>
            </p:cNvPr>
            <p:cNvGrpSpPr/>
            <p:nvPr/>
          </p:nvGrpSpPr>
          <p:grpSpPr>
            <a:xfrm>
              <a:off x="237589" y="209570"/>
              <a:ext cx="8526713" cy="2149214"/>
              <a:chOff x="96981" y="2171983"/>
              <a:chExt cx="8526713" cy="2149214"/>
            </a:xfrm>
          </p:grpSpPr>
          <p:sp>
            <p:nvSpPr>
              <p:cNvPr id="2" name="Rectangle 1">
                <a:extLst>
                  <a:ext uri="{FF2B5EF4-FFF2-40B4-BE49-F238E27FC236}">
                    <a16:creationId xmlns:a16="http://schemas.microsoft.com/office/drawing/2014/main" id="{20C9B7AD-7124-0A4A-BBBD-20B9925CD8C0}"/>
                  </a:ext>
                </a:extLst>
              </p:cNvPr>
              <p:cNvSpPr/>
              <p:nvPr/>
            </p:nvSpPr>
            <p:spPr>
              <a:xfrm>
                <a:off x="96981" y="2171983"/>
                <a:ext cx="2978728" cy="576412"/>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0" name="Rectangle 9">
                <a:extLst>
                  <a:ext uri="{FF2B5EF4-FFF2-40B4-BE49-F238E27FC236}">
                    <a16:creationId xmlns:a16="http://schemas.microsoft.com/office/drawing/2014/main" id="{51985402-B740-7F4C-BE18-0ECFC3196C67}"/>
                  </a:ext>
                </a:extLst>
              </p:cNvPr>
              <p:cNvSpPr/>
              <p:nvPr/>
            </p:nvSpPr>
            <p:spPr>
              <a:xfrm>
                <a:off x="4095320" y="3670033"/>
                <a:ext cx="4528374" cy="651164"/>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solidFill>
                      <a:srgbClr val="000000"/>
                    </a:solidFill>
                    <a:latin typeface="Montserrat"/>
                  </a:rPr>
                  <a:t>As propriedades podem ser acessadas como se fossem atributos comuns, mas na verdade os métodos </a:t>
                </a:r>
                <a:r>
                  <a:rPr lang="en-US" b="1" dirty="0">
                    <a:solidFill>
                      <a:srgbClr val="FA609B"/>
                    </a:solidFill>
                    <a:latin typeface="Montserrat"/>
                  </a:rPr>
                  <a:t>getter </a:t>
                </a:r>
                <a:r>
                  <a:rPr lang="en-BR" dirty="0">
                    <a:solidFill>
                      <a:srgbClr val="000000"/>
                    </a:solidFill>
                    <a:latin typeface="Montserrat"/>
                  </a:rPr>
                  <a:t>e</a:t>
                </a:r>
                <a:r>
                  <a:rPr lang="en-US" b="1" dirty="0">
                    <a:solidFill>
                      <a:srgbClr val="FA609B"/>
                    </a:solidFill>
                    <a:latin typeface="Montserrat"/>
                  </a:rPr>
                  <a:t> setter </a:t>
                </a:r>
                <a:r>
                  <a:rPr lang="en-BR" dirty="0">
                    <a:solidFill>
                      <a:srgbClr val="000000"/>
                    </a:solidFill>
                    <a:latin typeface="Montserrat"/>
                  </a:rPr>
                  <a:t>estão sendo chamados.</a:t>
                </a:r>
                <a:endParaRPr lang="en-BR" dirty="0">
                  <a:solidFill>
                    <a:schemeClr val="tx1"/>
                  </a:solidFill>
                </a:endParaRPr>
              </a:p>
            </p:txBody>
          </p:sp>
          <p:cxnSp>
            <p:nvCxnSpPr>
              <p:cNvPr id="4" name="Straight Connector 3">
                <a:extLst>
                  <a:ext uri="{FF2B5EF4-FFF2-40B4-BE49-F238E27FC236}">
                    <a16:creationId xmlns:a16="http://schemas.microsoft.com/office/drawing/2014/main" id="{169B933C-2F67-C442-A992-64578F9DEEE8}"/>
                  </a:ext>
                </a:extLst>
              </p:cNvPr>
              <p:cNvCxnSpPr>
                <a:cxnSpLocks/>
                <a:stCxn id="2" idx="3"/>
                <a:endCxn id="10" idx="1"/>
              </p:cNvCxnSpPr>
              <p:nvPr/>
            </p:nvCxnSpPr>
            <p:spPr>
              <a:xfrm>
                <a:off x="3075709" y="2460189"/>
                <a:ext cx="1019611" cy="1535426"/>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4706AC92-B371-B944-B3B7-11C96C9BCA37}"/>
                </a:ext>
              </a:extLst>
            </p:cNvPr>
            <p:cNvSpPr/>
            <p:nvPr/>
          </p:nvSpPr>
          <p:spPr>
            <a:xfrm>
              <a:off x="237589" y="3857703"/>
              <a:ext cx="2978728" cy="576412"/>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15" name="Straight Connector 14">
              <a:extLst>
                <a:ext uri="{FF2B5EF4-FFF2-40B4-BE49-F238E27FC236}">
                  <a16:creationId xmlns:a16="http://schemas.microsoft.com/office/drawing/2014/main" id="{7228D730-926B-744A-8847-EDE505406A80}"/>
                </a:ext>
              </a:extLst>
            </p:cNvPr>
            <p:cNvCxnSpPr>
              <a:cxnSpLocks/>
              <a:stCxn id="13" idx="3"/>
              <a:endCxn id="10" idx="1"/>
            </p:cNvCxnSpPr>
            <p:nvPr/>
          </p:nvCxnSpPr>
          <p:spPr>
            <a:xfrm flipV="1">
              <a:off x="3216317" y="2033202"/>
              <a:ext cx="1019611" cy="2112707"/>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581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193883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sp>
        <p:nvSpPr>
          <p:cNvPr id="71" name="Google Shape;71;p15"/>
          <p:cNvSpPr txBox="1"/>
          <p:nvPr/>
        </p:nvSpPr>
        <p:spPr>
          <a:xfrm>
            <a:off x="1151850" y="1208880"/>
            <a:ext cx="6840300" cy="495744"/>
          </a:xfrm>
          <a:prstGeom prst="rect">
            <a:avLst/>
          </a:prstGeom>
          <a:noFill/>
          <a:ln>
            <a:noFill/>
          </a:ln>
        </p:spPr>
        <p:txBody>
          <a:bodyPr spcFirstLastPara="1" wrap="square" lIns="91425" tIns="91425" rIns="91425" bIns="91425" anchor="t" anchorCtr="0">
            <a:noAutofit/>
          </a:bodyPr>
          <a:lstStyle/>
          <a:p>
            <a:pPr lvl="0" algn="ctr">
              <a:lnSpc>
                <a:spcPct val="70000"/>
              </a:lnSpc>
              <a:buClr>
                <a:srgbClr val="FFFFFF"/>
              </a:buClr>
              <a:buSzPts val="3657"/>
              <a:defRPr/>
            </a:pPr>
            <a:r>
              <a:rPr lang="pt-BR" sz="2833" dirty="0">
                <a:solidFill>
                  <a:srgbClr val="FFFFFF"/>
                </a:solidFill>
                <a:latin typeface="Consolas"/>
                <a:ea typeface="Consolas"/>
                <a:cs typeface="Consolas"/>
                <a:sym typeface="Consolas"/>
                <a:hlinkClick r:id="rId3"/>
              </a:rPr>
              <a:t>https://www.menti.com/h5qiom9yb7</a:t>
            </a:r>
            <a:r>
              <a:rPr lang="pt-BR" sz="2833" dirty="0">
                <a:solidFill>
                  <a:srgbClr val="FFFFFF"/>
                </a:solidFill>
                <a:latin typeface="Consolas"/>
                <a:ea typeface="Consolas"/>
                <a:cs typeface="Consolas"/>
                <a:sym typeface="Consolas"/>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2" name="Google Shape;72;p15"/>
          <p:cNvPicPr preferRelativeResize="0"/>
          <p:nvPr/>
        </p:nvPicPr>
        <p:blipFill>
          <a:blip r:embed="rId4">
            <a:alphaModFix/>
          </a:blip>
          <a:stretch>
            <a:fillRect/>
          </a:stretch>
        </p:blipFill>
        <p:spPr>
          <a:xfrm>
            <a:off x="7559257" y="4404125"/>
            <a:ext cx="1134744" cy="365875"/>
          </a:xfrm>
          <a:prstGeom prst="rect">
            <a:avLst/>
          </a:prstGeom>
          <a:noFill/>
          <a:ln>
            <a:noFill/>
          </a:ln>
        </p:spPr>
      </p:pic>
      <p:pic>
        <p:nvPicPr>
          <p:cNvPr id="3" name="Picture 2">
            <a:extLst>
              <a:ext uri="{FF2B5EF4-FFF2-40B4-BE49-F238E27FC236}">
                <a16:creationId xmlns:a16="http://schemas.microsoft.com/office/drawing/2014/main" id="{C995AFC4-84B9-3948-B5B7-EF88D9C95C75}"/>
              </a:ext>
            </a:extLst>
          </p:cNvPr>
          <p:cNvPicPr>
            <a:picLocks noChangeAspect="1"/>
          </p:cNvPicPr>
          <p:nvPr/>
        </p:nvPicPr>
        <p:blipFill>
          <a:blip r:embed="rId5"/>
          <a:stretch>
            <a:fillRect/>
          </a:stretch>
        </p:blipFill>
        <p:spPr>
          <a:xfrm>
            <a:off x="2951798" y="1905510"/>
            <a:ext cx="2713106" cy="2713106"/>
          </a:xfrm>
          <a:prstGeom prst="rect">
            <a:avLst/>
          </a:prstGeom>
        </p:spPr>
      </p:pic>
      <p:sp>
        <p:nvSpPr>
          <p:cNvPr id="8" name="Google Shape;87;p17">
            <a:extLst>
              <a:ext uri="{FF2B5EF4-FFF2-40B4-BE49-F238E27FC236}">
                <a16:creationId xmlns:a16="http://schemas.microsoft.com/office/drawing/2014/main" id="{4680076C-0AD3-6B4C-88D1-B6CEACBA60A6}"/>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FA609B"/>
                </a:solidFill>
                <a:effectLst/>
                <a:uLnTx/>
                <a:uFillTx/>
                <a:latin typeface="Montserrat"/>
                <a:ea typeface="Montserrat"/>
                <a:cs typeface="Montserrat"/>
                <a:sym typeface="Montserrat"/>
              </a:rPr>
              <a:t>Desafio 16</a:t>
            </a:r>
            <a:endParaRPr kumimoji="0" sz="2600" b="1" i="0" u="none" strike="noStrike" kern="0" cap="none" spc="0" normalizeH="0" baseline="0" noProof="0" dirty="0">
              <a:ln>
                <a:noFill/>
              </a:ln>
              <a:solidFill>
                <a:srgbClr val="FA609B"/>
              </a:solidFill>
              <a:effectLst/>
              <a:uLnTx/>
              <a:uFillTx/>
              <a:latin typeface="Montserrat"/>
              <a:ea typeface="Montserrat"/>
              <a:cs typeface="Montserrat"/>
              <a:sym typeface="Montserrat"/>
            </a:endParaRPr>
          </a:p>
        </p:txBody>
      </p:sp>
    </p:spTree>
    <p:extLst>
      <p:ext uri="{BB962C8B-B14F-4D97-AF65-F5344CB8AC3E}">
        <p14:creationId xmlns:p14="http://schemas.microsoft.com/office/powerpoint/2010/main" val="64385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Herança</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9" name="Google Shape;89;p17"/>
          <p:cNvSpPr txBox="1"/>
          <p:nvPr/>
        </p:nvSpPr>
        <p:spPr>
          <a:xfrm>
            <a:off x="450000" y="1237733"/>
            <a:ext cx="8243998" cy="2000517"/>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kumimoji="0" lang="en-US" b="1" i="0" u="none" strike="noStrike" kern="0" cap="none" spc="0" normalizeH="0" baseline="0" noProof="0" dirty="0" err="1">
                <a:ln>
                  <a:noFill/>
                </a:ln>
                <a:solidFill>
                  <a:srgbClr val="FA609B"/>
                </a:solidFill>
                <a:effectLst/>
                <a:uLnTx/>
                <a:uFillTx/>
                <a:latin typeface="Montserrat"/>
                <a:ea typeface="Montserrat"/>
                <a:cs typeface="Montserrat"/>
                <a:sym typeface="Montserrat"/>
              </a:rPr>
              <a:t>Herança</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é</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um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conceito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comum</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todas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as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linguagens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de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programação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que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fornecem</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orientação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objetos</a:t>
            </a:r>
            <a:endPar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457200" lvl="0" indent="-342900">
              <a:spcBef>
                <a:spcPts val="600"/>
              </a:spcBef>
              <a:buClr>
                <a:srgbClr val="0C343D"/>
              </a:buClr>
              <a:buSzPts val="1800"/>
              <a:buFont typeface="Montserrat"/>
              <a:buChar char="▹"/>
              <a:defRPr/>
            </a:pPr>
            <a:r>
              <a:rPr lang="en-US" dirty="0">
                <a:latin typeface="Montserrat"/>
                <a:ea typeface="Montserrat"/>
                <a:cs typeface="Montserrat"/>
                <a:sym typeface="Montserrat"/>
              </a:rPr>
              <a:t>Com a </a:t>
            </a:r>
            <a:r>
              <a:rPr lang="en-US" dirty="0" err="1">
                <a:latin typeface="Montserrat"/>
                <a:ea typeface="Montserrat"/>
                <a:cs typeface="Montserrat"/>
                <a:sym typeface="Montserrat"/>
              </a:rPr>
              <a:t>herança</a:t>
            </a:r>
            <a:r>
              <a:rPr lang="en-US" dirty="0">
                <a:latin typeface="Montserrat"/>
                <a:ea typeface="Montserrat"/>
                <a:cs typeface="Montserrat"/>
                <a:sym typeface="Montserrat"/>
              </a:rPr>
              <a:t>, </a:t>
            </a:r>
            <a:r>
              <a:rPr lang="en-US" dirty="0" err="1">
                <a:latin typeface="Montserrat"/>
                <a:ea typeface="Montserrat"/>
                <a:cs typeface="Montserrat"/>
                <a:sym typeface="Montserrat"/>
              </a:rPr>
              <a:t>uma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 </a:t>
            </a:r>
            <a:r>
              <a:rPr lang="en-US" dirty="0" err="1">
                <a:latin typeface="Montserrat"/>
                <a:ea typeface="Montserrat"/>
                <a:cs typeface="Montserrat"/>
                <a:sym typeface="Montserrat"/>
              </a:rPr>
              <a:t>pode</a:t>
            </a:r>
            <a:r>
              <a:rPr lang="en-US" dirty="0">
                <a:latin typeface="Montserrat"/>
                <a:ea typeface="Montserrat"/>
                <a:cs typeface="Montserrat"/>
                <a:sym typeface="Montserrat"/>
              </a:rPr>
              <a:t> </a:t>
            </a:r>
            <a:r>
              <a:rPr lang="en-US" b="1" dirty="0" err="1">
                <a:solidFill>
                  <a:srgbClr val="FA609B"/>
                </a:solidFill>
                <a:latin typeface="Montserrat"/>
                <a:ea typeface="Montserrat"/>
                <a:cs typeface="Montserrat"/>
                <a:sym typeface="Montserrat"/>
              </a:rPr>
              <a:t>herdar</a:t>
            </a:r>
            <a:r>
              <a:rPr lang="en-US" dirty="0">
                <a:latin typeface="Montserrat"/>
                <a:ea typeface="Montserrat"/>
                <a:cs typeface="Montserrat"/>
                <a:sym typeface="Montserrat"/>
              </a:rPr>
              <a:t> </a:t>
            </a:r>
            <a:r>
              <a:rPr lang="en-US" dirty="0" err="1">
                <a:latin typeface="Montserrat"/>
                <a:ea typeface="Montserrat"/>
                <a:cs typeface="Montserrat"/>
                <a:sym typeface="Montserrat"/>
              </a:rPr>
              <a:t>os</a:t>
            </a:r>
            <a:r>
              <a:rPr lang="en-US" dirty="0">
                <a:latin typeface="Montserrat"/>
                <a:ea typeface="Montserrat"/>
                <a:cs typeface="Montserrat"/>
                <a:sym typeface="Montserrat"/>
              </a:rPr>
              <a:t> </a:t>
            </a:r>
            <a:r>
              <a:rPr lang="en-US" dirty="0" err="1">
                <a:latin typeface="Montserrat"/>
                <a:ea typeface="Montserrat"/>
                <a:cs typeface="Montserrat"/>
                <a:sym typeface="Montserrat"/>
              </a:rPr>
              <a:t>métodos</a:t>
            </a:r>
            <a:r>
              <a:rPr lang="en-US" dirty="0">
                <a:latin typeface="Montserrat"/>
                <a:ea typeface="Montserrat"/>
                <a:cs typeface="Montserrat"/>
                <a:sym typeface="Montserrat"/>
              </a:rPr>
              <a:t> e </a:t>
            </a:r>
            <a:r>
              <a:rPr lang="en-US" dirty="0" err="1">
                <a:latin typeface="Montserrat"/>
                <a:ea typeface="Montserrat"/>
                <a:cs typeface="Montserrat"/>
                <a:sym typeface="Montserrat"/>
              </a:rPr>
              <a:t>propriedades</a:t>
            </a:r>
            <a:r>
              <a:rPr lang="en-US" dirty="0">
                <a:latin typeface="Montserrat"/>
                <a:ea typeface="Montserrat"/>
                <a:cs typeface="Montserrat"/>
                <a:sym typeface="Montserrat"/>
              </a:rPr>
              <a:t> de </a:t>
            </a:r>
            <a:r>
              <a:rPr lang="en-US" dirty="0" err="1">
                <a:latin typeface="Montserrat"/>
                <a:ea typeface="Montserrat"/>
                <a:cs typeface="Montserrat"/>
                <a:sym typeface="Montserrat"/>
              </a:rPr>
              <a:t>outra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dirty="0">
                <a:latin typeface="Montserrat"/>
                <a:ea typeface="Montserrat"/>
                <a:cs typeface="Montserrat"/>
                <a:sym typeface="Montserrat"/>
              </a:rPr>
              <a:t>A </a:t>
            </a:r>
            <a:r>
              <a:rPr lang="en-US" dirty="0" err="1">
                <a:latin typeface="Montserrat"/>
                <a:ea typeface="Montserrat"/>
                <a:cs typeface="Montserrat"/>
                <a:sym typeface="Montserrat"/>
              </a:rPr>
              <a:t>herança</a:t>
            </a:r>
            <a:r>
              <a:rPr lang="en-US" dirty="0">
                <a:latin typeface="Montserrat"/>
                <a:ea typeface="Montserrat"/>
                <a:cs typeface="Montserrat"/>
                <a:sym typeface="Montserrat"/>
              </a:rPr>
              <a:t> </a:t>
            </a:r>
            <a:r>
              <a:rPr lang="en-US" dirty="0" err="1">
                <a:latin typeface="Montserrat"/>
                <a:ea typeface="Montserrat"/>
                <a:cs typeface="Montserrat"/>
                <a:sym typeface="Montserrat"/>
              </a:rPr>
              <a:t>cria</a:t>
            </a:r>
            <a:r>
              <a:rPr lang="en-US" dirty="0">
                <a:latin typeface="Montserrat"/>
                <a:ea typeface="Montserrat"/>
                <a:cs typeface="Montserrat"/>
                <a:sym typeface="Montserrat"/>
              </a:rPr>
              <a:t> </a:t>
            </a:r>
            <a:r>
              <a:rPr lang="en-US" dirty="0" err="1">
                <a:latin typeface="Montserrat"/>
                <a:ea typeface="Montserrat"/>
                <a:cs typeface="Montserrat"/>
                <a:sym typeface="Montserrat"/>
              </a:rPr>
              <a:t>uma</a:t>
            </a:r>
            <a:r>
              <a:rPr lang="en-US" dirty="0">
                <a:latin typeface="Montserrat"/>
                <a:ea typeface="Montserrat"/>
                <a:cs typeface="Montserrat"/>
                <a:sym typeface="Montserrat"/>
              </a:rPr>
              <a:t> </a:t>
            </a:r>
            <a:r>
              <a:rPr lang="en-US" dirty="0" err="1">
                <a:latin typeface="Montserrat"/>
                <a:ea typeface="Montserrat"/>
                <a:cs typeface="Montserrat"/>
                <a:sym typeface="Montserrat"/>
              </a:rPr>
              <a:t>relação</a:t>
            </a:r>
            <a:r>
              <a:rPr lang="en-US" dirty="0">
                <a:latin typeface="Montserrat"/>
                <a:ea typeface="Montserrat"/>
                <a:cs typeface="Montserrat"/>
                <a:sym typeface="Montserrat"/>
              </a:rPr>
              <a:t> de </a:t>
            </a:r>
            <a:r>
              <a:rPr lang="en-US" dirty="0" err="1">
                <a:latin typeface="Montserrat"/>
                <a:ea typeface="Montserrat"/>
                <a:cs typeface="Montserrat"/>
                <a:sym typeface="Montserrat"/>
              </a:rPr>
              <a:t>uma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 </a:t>
            </a:r>
            <a:r>
              <a:rPr lang="en-US" b="1" dirty="0">
                <a:solidFill>
                  <a:srgbClr val="FA609B"/>
                </a:solidFill>
                <a:latin typeface="Montserrat"/>
                <a:ea typeface="Montserrat"/>
                <a:cs typeface="Montserrat"/>
                <a:sym typeface="Montserrat"/>
              </a:rPr>
              <a:t>“</a:t>
            </a:r>
            <a:r>
              <a:rPr lang="en-US" b="1" dirty="0" err="1">
                <a:solidFill>
                  <a:srgbClr val="FA609B"/>
                </a:solidFill>
                <a:latin typeface="Montserrat"/>
                <a:ea typeface="Montserrat"/>
                <a:cs typeface="Montserrat"/>
                <a:sym typeface="Montserrat"/>
              </a:rPr>
              <a:t>é</a:t>
            </a:r>
            <a:r>
              <a:rPr lang="en-US" b="1" dirty="0">
                <a:solidFill>
                  <a:srgbClr val="FA609B"/>
                </a:solidFill>
                <a:latin typeface="Montserrat"/>
                <a:ea typeface="Montserrat"/>
                <a:cs typeface="Montserrat"/>
                <a:sym typeface="Montserrat"/>
              </a:rPr>
              <a:t>”</a:t>
            </a:r>
            <a:r>
              <a:rPr lang="en-US" dirty="0">
                <a:latin typeface="Montserrat"/>
                <a:ea typeface="Montserrat"/>
                <a:cs typeface="Montserrat"/>
                <a:sym typeface="Montserrat"/>
              </a:rPr>
              <a:t> do </a:t>
            </a:r>
            <a:r>
              <a:rPr lang="en-US" dirty="0" err="1">
                <a:latin typeface="Montserrat"/>
                <a:ea typeface="Montserrat"/>
                <a:cs typeface="Montserrat"/>
                <a:sym typeface="Montserrat"/>
              </a:rPr>
              <a:t>mesmo</a:t>
            </a:r>
            <a:r>
              <a:rPr lang="en-US" dirty="0">
                <a:latin typeface="Montserrat"/>
                <a:ea typeface="Montserrat"/>
                <a:cs typeface="Montserrat"/>
                <a:sym typeface="Montserrat"/>
              </a:rPr>
              <a:t> </a:t>
            </a:r>
            <a:r>
              <a:rPr lang="en-US" dirty="0" err="1">
                <a:latin typeface="Montserrat"/>
                <a:ea typeface="Montserrat"/>
                <a:cs typeface="Montserrat"/>
                <a:sym typeface="Montserrat"/>
              </a:rPr>
              <a:t>tipo</a:t>
            </a:r>
            <a:r>
              <a:rPr lang="en-US" dirty="0">
                <a:latin typeface="Montserrat"/>
                <a:ea typeface="Montserrat"/>
                <a:cs typeface="Montserrat"/>
                <a:sym typeface="Montserrat"/>
              </a:rPr>
              <a:t> de </a:t>
            </a:r>
            <a:r>
              <a:rPr lang="en-US" dirty="0" err="1">
                <a:latin typeface="Montserrat"/>
                <a:ea typeface="Montserrat"/>
                <a:cs typeface="Montserrat"/>
                <a:sym typeface="Montserrat"/>
              </a:rPr>
              <a:t>outra</a:t>
            </a:r>
            <a:r>
              <a:rPr lang="en-US" dirty="0">
                <a:latin typeface="Montserrat"/>
                <a:ea typeface="Montserrat"/>
                <a:cs typeface="Montserrat"/>
                <a:sym typeface="Montserrat"/>
              </a:rPr>
              <a:t>. Por </a:t>
            </a:r>
            <a:r>
              <a:rPr lang="en-US" dirty="0" err="1">
                <a:latin typeface="Montserrat"/>
                <a:ea typeface="Montserrat"/>
                <a:cs typeface="Montserrat"/>
                <a:sym typeface="Montserrat"/>
              </a:rPr>
              <a:t>exemplo</a:t>
            </a:r>
            <a:r>
              <a:rPr lang="en-US" dirty="0">
                <a:latin typeface="Montserrat"/>
                <a:ea typeface="Montserrat"/>
                <a:cs typeface="Montserrat"/>
                <a:sym typeface="Montserrat"/>
              </a:rPr>
              <a:t>: um </a:t>
            </a:r>
            <a:r>
              <a:rPr lang="en-US" dirty="0" err="1">
                <a:latin typeface="Montserrat"/>
                <a:ea typeface="Montserrat"/>
                <a:cs typeface="Montserrat"/>
                <a:sym typeface="Montserrat"/>
              </a:rPr>
              <a:t>estudante</a:t>
            </a:r>
            <a:r>
              <a:rPr lang="en-US" dirty="0">
                <a:latin typeface="Montserrat"/>
                <a:ea typeface="Montserrat"/>
                <a:cs typeface="Montserrat"/>
                <a:sym typeface="Montserrat"/>
              </a:rPr>
              <a:t> </a:t>
            </a:r>
            <a:r>
              <a:rPr lang="en-US" dirty="0" err="1">
                <a:latin typeface="Montserrat"/>
                <a:ea typeface="Montserrat"/>
                <a:cs typeface="Montserrat"/>
                <a:sym typeface="Montserrat"/>
              </a:rPr>
              <a:t>é</a:t>
            </a:r>
            <a:r>
              <a:rPr lang="en-US" dirty="0">
                <a:latin typeface="Montserrat"/>
                <a:ea typeface="Montserrat"/>
                <a:cs typeface="Montserrat"/>
                <a:sym typeface="Montserrat"/>
              </a:rPr>
              <a:t> </a:t>
            </a:r>
            <a:r>
              <a:rPr lang="en-US" dirty="0" err="1">
                <a:latin typeface="Montserrat"/>
                <a:ea typeface="Montserrat"/>
                <a:cs typeface="Montserrat"/>
                <a:sym typeface="Montserrat"/>
              </a:rPr>
              <a:t>uma</a:t>
            </a:r>
            <a:r>
              <a:rPr lang="en-US" dirty="0">
                <a:latin typeface="Montserrat"/>
                <a:ea typeface="Montserrat"/>
                <a:cs typeface="Montserrat"/>
                <a:sym typeface="Montserrat"/>
              </a:rPr>
              <a:t> </a:t>
            </a:r>
            <a:r>
              <a:rPr lang="en-US" dirty="0" err="1">
                <a:latin typeface="Montserrat"/>
                <a:ea typeface="Montserrat"/>
                <a:cs typeface="Montserrat"/>
                <a:sym typeface="Montserrat"/>
              </a:rPr>
              <a:t>pessoa</a:t>
            </a:r>
            <a:r>
              <a:rPr lang="en-US"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dirty="0">
                <a:latin typeface="Montserrat"/>
                <a:ea typeface="Montserrat"/>
                <a:cs typeface="Montserrat"/>
                <a:sym typeface="Montserrat"/>
              </a:rPr>
              <a:t>A </a:t>
            </a:r>
            <a:r>
              <a:rPr lang="en-US" dirty="0" err="1">
                <a:latin typeface="Montserrat"/>
                <a:ea typeface="Montserrat"/>
                <a:cs typeface="Montserrat"/>
                <a:sym typeface="Montserrat"/>
              </a:rPr>
              <a:t>relação</a:t>
            </a:r>
            <a:r>
              <a:rPr lang="en-US" dirty="0">
                <a:latin typeface="Montserrat"/>
                <a:ea typeface="Montserrat"/>
                <a:cs typeface="Montserrat"/>
                <a:sym typeface="Montserrat"/>
              </a:rPr>
              <a:t> de “</a:t>
            </a:r>
            <a:r>
              <a:rPr lang="en-US" dirty="0" err="1">
                <a:latin typeface="Montserrat"/>
                <a:ea typeface="Montserrat"/>
                <a:cs typeface="Montserrat"/>
                <a:sym typeface="Montserrat"/>
              </a:rPr>
              <a:t>é</a:t>
            </a:r>
            <a:r>
              <a:rPr lang="en-US" dirty="0">
                <a:latin typeface="Montserrat"/>
                <a:ea typeface="Montserrat"/>
                <a:cs typeface="Montserrat"/>
                <a:sym typeface="Montserrat"/>
              </a:rPr>
              <a:t>” se </a:t>
            </a:r>
            <a:r>
              <a:rPr lang="en-US" dirty="0" err="1">
                <a:latin typeface="Montserrat"/>
                <a:ea typeface="Montserrat"/>
                <a:cs typeface="Montserrat"/>
                <a:sym typeface="Montserrat"/>
              </a:rPr>
              <a:t>opõe</a:t>
            </a:r>
            <a:r>
              <a:rPr lang="en-US" dirty="0">
                <a:latin typeface="Montserrat"/>
                <a:ea typeface="Montserrat"/>
                <a:cs typeface="Montserrat"/>
                <a:sym typeface="Montserrat"/>
              </a:rPr>
              <a:t> a outro </a:t>
            </a:r>
            <a:r>
              <a:rPr lang="en-US" dirty="0" err="1">
                <a:latin typeface="Montserrat"/>
                <a:ea typeface="Montserrat"/>
                <a:cs typeface="Montserrat"/>
                <a:sym typeface="Montserrat"/>
              </a:rPr>
              <a:t>tipo</a:t>
            </a:r>
            <a:r>
              <a:rPr lang="en-US" dirty="0">
                <a:latin typeface="Montserrat"/>
                <a:ea typeface="Montserrat"/>
                <a:cs typeface="Montserrat"/>
                <a:sym typeface="Montserrat"/>
              </a:rPr>
              <a:t> de </a:t>
            </a:r>
            <a:r>
              <a:rPr lang="en-US" dirty="0" err="1">
                <a:latin typeface="Montserrat"/>
                <a:ea typeface="Montserrat"/>
                <a:cs typeface="Montserrat"/>
                <a:sym typeface="Montserrat"/>
              </a:rPr>
              <a:t>relação</a:t>
            </a:r>
            <a:r>
              <a:rPr lang="en-US" dirty="0">
                <a:latin typeface="Montserrat"/>
                <a:ea typeface="Montserrat"/>
                <a:cs typeface="Montserrat"/>
                <a:sym typeface="Montserrat"/>
              </a:rPr>
              <a:t>, que </a:t>
            </a:r>
            <a:r>
              <a:rPr lang="en-US" dirty="0" err="1">
                <a:latin typeface="Montserrat"/>
                <a:ea typeface="Montserrat"/>
                <a:cs typeface="Montserrat"/>
                <a:sym typeface="Montserrat"/>
              </a:rPr>
              <a:t>é</a:t>
            </a:r>
            <a:r>
              <a:rPr lang="en-US" dirty="0">
                <a:latin typeface="Montserrat"/>
                <a:ea typeface="Montserrat"/>
                <a:cs typeface="Montserrat"/>
                <a:sym typeface="Montserrat"/>
              </a:rPr>
              <a:t> o </a:t>
            </a:r>
            <a:r>
              <a:rPr lang="en-US" b="1" dirty="0">
                <a:solidFill>
                  <a:srgbClr val="FA609B"/>
                </a:solidFill>
                <a:latin typeface="Montserrat"/>
                <a:ea typeface="Montserrat"/>
                <a:cs typeface="Montserrat"/>
                <a:sym typeface="Montserrat"/>
              </a:rPr>
              <a:t>“</a:t>
            </a:r>
            <a:r>
              <a:rPr lang="en-US" b="1" dirty="0" err="1">
                <a:solidFill>
                  <a:srgbClr val="FA609B"/>
                </a:solidFill>
                <a:latin typeface="Montserrat"/>
                <a:ea typeface="Montserrat"/>
                <a:cs typeface="Montserrat"/>
                <a:sym typeface="Montserrat"/>
              </a:rPr>
              <a:t>tem</a:t>
            </a:r>
            <a:r>
              <a:rPr lang="en-US" b="1" dirty="0">
                <a:solidFill>
                  <a:srgbClr val="FA609B"/>
                </a:solidFill>
                <a:latin typeface="Montserrat"/>
                <a:ea typeface="Montserrat"/>
                <a:cs typeface="Montserrat"/>
                <a:sym typeface="Montserrat"/>
              </a:rPr>
              <a:t>”</a:t>
            </a:r>
            <a:r>
              <a:rPr lang="en-US" dirty="0">
                <a:latin typeface="Montserrat"/>
                <a:ea typeface="Montserrat"/>
                <a:cs typeface="Montserrat"/>
                <a:sym typeface="Montserrat"/>
              </a:rPr>
              <a:t>. Por </a:t>
            </a:r>
            <a:r>
              <a:rPr lang="en-US" dirty="0" err="1">
                <a:latin typeface="Montserrat"/>
                <a:ea typeface="Montserrat"/>
                <a:cs typeface="Montserrat"/>
                <a:sym typeface="Montserrat"/>
              </a:rPr>
              <a:t>exemplo</a:t>
            </a:r>
            <a:r>
              <a:rPr lang="en-US" dirty="0">
                <a:latin typeface="Montserrat"/>
                <a:ea typeface="Montserrat"/>
                <a:cs typeface="Montserrat"/>
                <a:sym typeface="Montserrat"/>
              </a:rPr>
              <a:t>: um </a:t>
            </a:r>
            <a:r>
              <a:rPr lang="en-US" dirty="0" err="1">
                <a:latin typeface="Montserrat"/>
                <a:ea typeface="Montserrat"/>
                <a:cs typeface="Montserrat"/>
                <a:sym typeface="Montserrat"/>
              </a:rPr>
              <a:t>estudante</a:t>
            </a:r>
            <a:r>
              <a:rPr lang="en-US" dirty="0">
                <a:latin typeface="Montserrat"/>
                <a:ea typeface="Montserrat"/>
                <a:cs typeface="Montserrat"/>
                <a:sym typeface="Montserrat"/>
              </a:rPr>
              <a:t> </a:t>
            </a:r>
            <a:r>
              <a:rPr lang="en-US" dirty="0" err="1">
                <a:latin typeface="Montserrat"/>
                <a:ea typeface="Montserrat"/>
                <a:cs typeface="Montserrat"/>
                <a:sym typeface="Montserrat"/>
              </a:rPr>
              <a:t>tem</a:t>
            </a:r>
            <a:r>
              <a:rPr lang="en-US" dirty="0">
                <a:latin typeface="Montserrat"/>
                <a:ea typeface="Montserrat"/>
                <a:cs typeface="Montserrat"/>
                <a:sym typeface="Montserrat"/>
              </a:rPr>
              <a:t> </a:t>
            </a:r>
            <a:r>
              <a:rPr lang="en-US" dirty="0" err="1">
                <a:latin typeface="Montserrat"/>
                <a:ea typeface="Montserrat"/>
                <a:cs typeface="Montserrat"/>
                <a:sym typeface="Montserrat"/>
              </a:rPr>
              <a:t>livros</a:t>
            </a:r>
            <a:r>
              <a:rPr lang="en-US" dirty="0">
                <a:latin typeface="Montserrat"/>
                <a:ea typeface="Montserrat"/>
                <a:cs typeface="Montserrat"/>
                <a:sym typeface="Montserrat"/>
              </a:rPr>
              <a:t>.</a:t>
            </a: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sp>
        <p:nvSpPr>
          <p:cNvPr id="7" name="Google Shape;89;p17">
            <a:extLst>
              <a:ext uri="{FF2B5EF4-FFF2-40B4-BE49-F238E27FC236}">
                <a16:creationId xmlns:a16="http://schemas.microsoft.com/office/drawing/2014/main" id="{2E75CBDF-C372-4543-9D8E-A3F0B5C90FD6}"/>
              </a:ext>
            </a:extLst>
          </p:cNvPr>
          <p:cNvSpPr txBox="1"/>
          <p:nvPr/>
        </p:nvSpPr>
        <p:spPr>
          <a:xfrm>
            <a:off x="3688655" y="3238250"/>
            <a:ext cx="1366734" cy="477023"/>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dirty="0">
                <a:latin typeface="Montserrat"/>
                <a:ea typeface="Montserrat"/>
                <a:cs typeface="Montserrat"/>
                <a:sym typeface="Montserrat"/>
              </a:rPr>
              <a:t>Pessoa</a:t>
            </a:r>
            <a:endParaRPr lang="pt-BR" b="1" dirty="0">
              <a:solidFill>
                <a:srgbClr val="FA609B"/>
              </a:solidFill>
              <a:latin typeface="Montserrat"/>
              <a:sym typeface="Montserrat"/>
            </a:endParaRPr>
          </a:p>
        </p:txBody>
      </p:sp>
      <p:sp>
        <p:nvSpPr>
          <p:cNvPr id="10" name="Google Shape;89;p17">
            <a:extLst>
              <a:ext uri="{FF2B5EF4-FFF2-40B4-BE49-F238E27FC236}">
                <a16:creationId xmlns:a16="http://schemas.microsoft.com/office/drawing/2014/main" id="{3F958974-C5C4-D540-B004-8DF4BBAED816}"/>
              </a:ext>
            </a:extLst>
          </p:cNvPr>
          <p:cNvSpPr txBox="1"/>
          <p:nvPr/>
        </p:nvSpPr>
        <p:spPr>
          <a:xfrm>
            <a:off x="3677366" y="4349554"/>
            <a:ext cx="1391345" cy="477023"/>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dirty="0">
                <a:latin typeface="Montserrat"/>
                <a:ea typeface="Montserrat"/>
                <a:cs typeface="Montserrat"/>
                <a:sym typeface="Montserrat"/>
              </a:rPr>
              <a:t>Estudante</a:t>
            </a:r>
            <a:endParaRPr lang="pt-BR" b="1" dirty="0">
              <a:solidFill>
                <a:srgbClr val="FA609B"/>
              </a:solidFill>
              <a:latin typeface="Montserrat"/>
              <a:sym typeface="Montserrat"/>
            </a:endParaRPr>
          </a:p>
        </p:txBody>
      </p:sp>
      <p:cxnSp>
        <p:nvCxnSpPr>
          <p:cNvPr id="11" name="Straight Connector 10">
            <a:extLst>
              <a:ext uri="{FF2B5EF4-FFF2-40B4-BE49-F238E27FC236}">
                <a16:creationId xmlns:a16="http://schemas.microsoft.com/office/drawing/2014/main" id="{8394E0CA-DC5E-A542-A408-6CE799DFF68C}"/>
              </a:ext>
            </a:extLst>
          </p:cNvPr>
          <p:cNvCxnSpPr>
            <a:cxnSpLocks/>
            <a:stCxn id="7" idx="2"/>
            <a:endCxn id="10" idx="0"/>
          </p:cNvCxnSpPr>
          <p:nvPr/>
        </p:nvCxnSpPr>
        <p:spPr>
          <a:xfrm>
            <a:off x="4372022" y="3715273"/>
            <a:ext cx="1017" cy="634281"/>
          </a:xfrm>
          <a:prstGeom prst="line">
            <a:avLst/>
          </a:prstGeom>
          <a:ln w="28575">
            <a:solidFill>
              <a:srgbClr val="FA609B"/>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46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Benefícios do uso de Herança</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9" name="Google Shape;89;p17"/>
          <p:cNvSpPr txBox="1"/>
          <p:nvPr/>
        </p:nvSpPr>
        <p:spPr>
          <a:xfrm>
            <a:off x="1912846" y="1141105"/>
            <a:ext cx="6955511" cy="3339345"/>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A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herança</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permite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modelar</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relações</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do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mundo</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real.</a:t>
            </a:r>
          </a:p>
          <a:p>
            <a:pPr marL="457200" lvl="0" indent="-342900">
              <a:spcBef>
                <a:spcPts val="600"/>
              </a:spcBef>
              <a:buClr>
                <a:srgbClr val="0C343D"/>
              </a:buClr>
              <a:buSzPts val="1800"/>
              <a:buFont typeface="Montserrat"/>
              <a:buChar char="▹"/>
              <a:defRPr/>
            </a:pPr>
            <a:r>
              <a:rPr lang="en-US" sz="1200" b="1" dirty="0" err="1">
                <a:latin typeface="Montserrat"/>
                <a:ea typeface="Montserrat"/>
                <a:cs typeface="Montserrat"/>
                <a:sym typeface="Montserrat"/>
              </a:rPr>
              <a:t>Herança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é</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mais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uma</a:t>
            </a:r>
            <a:r>
              <a:rPr lang="en-US" sz="1200" dirty="0">
                <a:latin typeface="Montserrat"/>
                <a:ea typeface="Montserrat"/>
                <a:cs typeface="Montserrat"/>
                <a:sym typeface="Montserrat"/>
              </a:rPr>
              <a:t> ferramenta que </a:t>
            </a:r>
            <a:r>
              <a:rPr lang="en-US" sz="1200" dirty="0" err="1">
                <a:latin typeface="Montserrat"/>
                <a:ea typeface="Montserrat"/>
                <a:cs typeface="Montserrat"/>
                <a:sym typeface="Montserrat"/>
              </a:rPr>
              <a:t>permite</a:t>
            </a:r>
            <a:r>
              <a:rPr lang="en-US" sz="1200" dirty="0">
                <a:latin typeface="Montserrat"/>
                <a:ea typeface="Montserrat"/>
                <a:cs typeface="Montserrat"/>
                <a:sym typeface="Montserrat"/>
              </a:rPr>
              <a:t> o </a:t>
            </a:r>
            <a:r>
              <a:rPr lang="en-US" sz="1200" b="1" dirty="0" err="1">
                <a:solidFill>
                  <a:srgbClr val="FA609B"/>
                </a:solidFill>
                <a:latin typeface="Montserrat"/>
                <a:ea typeface="Montserrat"/>
                <a:cs typeface="Montserrat"/>
                <a:sym typeface="Montserrat"/>
              </a:rPr>
              <a:t>reuso</a:t>
            </a:r>
            <a:r>
              <a:rPr lang="en-US" sz="1200" b="1" dirty="0">
                <a:solidFill>
                  <a:srgbClr val="FA609B"/>
                </a:solidFill>
                <a:latin typeface="Montserrat"/>
                <a:ea typeface="Montserrat"/>
                <a:cs typeface="Montserrat"/>
                <a:sym typeface="Montserrat"/>
              </a:rPr>
              <a:t> de </a:t>
            </a:r>
            <a:r>
              <a:rPr lang="en-US" sz="1200" b="1" dirty="0" err="1">
                <a:solidFill>
                  <a:srgbClr val="FA609B"/>
                </a:solidFill>
                <a:latin typeface="Montserrat"/>
                <a:ea typeface="Montserrat"/>
                <a:cs typeface="Montserrat"/>
                <a:sym typeface="Montserrat"/>
              </a:rPr>
              <a:t>código</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já</a:t>
            </a:r>
            <a:r>
              <a:rPr lang="en-US" sz="1200" dirty="0">
                <a:latin typeface="Montserrat"/>
                <a:ea typeface="Montserrat"/>
                <a:cs typeface="Montserrat"/>
                <a:sym typeface="Montserrat"/>
              </a:rPr>
              <a:t> que o </a:t>
            </a:r>
            <a:r>
              <a:rPr lang="en-US" sz="1200" dirty="0" err="1">
                <a:latin typeface="Montserrat"/>
                <a:ea typeface="Montserrat"/>
                <a:cs typeface="Montserrat"/>
                <a:sym typeface="Montserrat"/>
              </a:rPr>
              <a:t>programador</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não</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precisa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escrever</a:t>
            </a:r>
            <a:r>
              <a:rPr lang="en-US" sz="1200" dirty="0">
                <a:latin typeface="Montserrat"/>
                <a:ea typeface="Montserrat"/>
                <a:cs typeface="Montserrat"/>
                <a:sym typeface="Montserrat"/>
              </a:rPr>
              <a:t> as </a:t>
            </a:r>
            <a:r>
              <a:rPr lang="en-US" sz="1200" dirty="0" err="1">
                <a:latin typeface="Montserrat"/>
                <a:ea typeface="Montserrat"/>
                <a:cs typeface="Montserrat"/>
                <a:sym typeface="Montserrat"/>
              </a:rPr>
              <a:t>mesmas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funcionalidades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várias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vezes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em</a:t>
            </a:r>
            <a:r>
              <a:rPr lang="en-US" sz="1200" dirty="0">
                <a:latin typeface="Montserrat"/>
                <a:ea typeface="Montserrat"/>
                <a:cs typeface="Montserrat"/>
                <a:sym typeface="Montserrat"/>
              </a:rPr>
              <a:t> classes </a:t>
            </a:r>
            <a:r>
              <a:rPr lang="en-US" sz="1200" dirty="0" err="1">
                <a:latin typeface="Montserrat"/>
                <a:ea typeface="Montserrat"/>
                <a:cs typeface="Montserrat"/>
                <a:sym typeface="Montserrat"/>
              </a:rPr>
              <a:t>diferentes</a:t>
            </a:r>
            <a:r>
              <a:rPr lang="en-US" sz="1200"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kumimoji="0" lang="en-US" sz="1200" b="1" i="0" u="none" strike="noStrike" kern="0" cap="none" spc="0" normalizeH="0" baseline="0" noProof="0" dirty="0" err="1">
                <a:ln>
                  <a:noFill/>
                </a:ln>
                <a:solidFill>
                  <a:srgbClr val="000000"/>
                </a:solidFill>
                <a:effectLst/>
                <a:uLnTx/>
                <a:uFillTx/>
                <a:latin typeface="Montserrat"/>
                <a:ea typeface="Montserrat"/>
                <a:cs typeface="Montserrat"/>
                <a:sym typeface="Montserrat"/>
              </a:rPr>
              <a:t>Herança</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permite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adicionar</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novas</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funcionalidades</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sem</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modificar</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uma</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classe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que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já</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existe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o que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pode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ser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feito</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criando</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uma</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classe</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200" b="1" i="0" u="none" strike="noStrike" kern="0" cap="none" spc="0" normalizeH="0" baseline="0" noProof="0" dirty="0" err="1">
                <a:ln>
                  <a:noFill/>
                </a:ln>
                <a:solidFill>
                  <a:srgbClr val="FA609B"/>
                </a:solidFill>
                <a:effectLst/>
                <a:uLnTx/>
                <a:uFillTx/>
                <a:latin typeface="Montserrat"/>
                <a:ea typeface="Montserrat"/>
                <a:cs typeface="Montserrat"/>
                <a:sym typeface="Montserrat"/>
              </a:rPr>
              <a:t>derivada</a:t>
            </a:r>
            <a:r>
              <a:rPr kumimoji="0" lang="en-US" sz="1200" b="1" i="0" u="none" strike="noStrike" kern="0" cap="none" spc="0" normalizeH="0" baseline="0" noProof="0" dirty="0">
                <a:ln>
                  <a:noFill/>
                </a:ln>
                <a:solidFill>
                  <a:srgbClr val="FA609B"/>
                </a:solidFill>
                <a:effectLst/>
                <a:uLnTx/>
                <a:uFillTx/>
                <a:latin typeface="Montserrat"/>
                <a:ea typeface="Montserrat"/>
                <a:cs typeface="Montserrat"/>
                <a:sym typeface="Montserrat"/>
              </a:rPr>
              <a:t> </a:t>
            </a:r>
            <a:r>
              <a:rPr kumimoji="0" lang="en-US" sz="1200" i="0" u="none" strike="noStrike" kern="0" cap="none" spc="0" normalizeH="0" baseline="0" noProof="0" dirty="0">
                <a:ln>
                  <a:noFill/>
                </a:ln>
                <a:solidFill>
                  <a:schemeClr val="tx1"/>
                </a:solidFill>
                <a:effectLst/>
                <a:uLnTx/>
                <a:uFillTx/>
                <a:latin typeface="Montserrat"/>
                <a:ea typeface="Montserrat"/>
                <a:cs typeface="Montserrat"/>
                <a:sym typeface="Montserrat"/>
              </a:rPr>
              <a:t>(</a:t>
            </a:r>
            <a:r>
              <a:rPr kumimoji="0" lang="en-US" sz="1200" i="0" u="none" strike="noStrike" kern="0" cap="none" spc="0" normalizeH="0" baseline="0" noProof="0" dirty="0" err="1">
                <a:ln>
                  <a:noFill/>
                </a:ln>
                <a:solidFill>
                  <a:schemeClr val="tx1"/>
                </a:solidFill>
                <a:effectLst/>
                <a:uLnTx/>
                <a:uFillTx/>
                <a:latin typeface="Montserrat"/>
                <a:ea typeface="Montserrat"/>
                <a:cs typeface="Montserrat"/>
                <a:sym typeface="Montserrat"/>
              </a:rPr>
              <a:t>ou</a:t>
            </a:r>
            <a:r>
              <a:rPr kumimoji="0" lang="en-US" sz="12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200" i="0" u="none" strike="noStrike" kern="0" cap="none" spc="0" normalizeH="0" baseline="0" noProof="0" dirty="0" err="1">
                <a:ln>
                  <a:noFill/>
                </a:ln>
                <a:solidFill>
                  <a:schemeClr val="tx1"/>
                </a:solidFill>
                <a:effectLst/>
                <a:uLnTx/>
                <a:uFillTx/>
                <a:latin typeface="Montserrat"/>
                <a:ea typeface="Montserrat"/>
                <a:cs typeface="Montserrat"/>
                <a:sym typeface="Montserrat"/>
              </a:rPr>
              <a:t>classe</a:t>
            </a:r>
            <a:r>
              <a:rPr kumimoji="0" lang="en-US" sz="1200" i="0" u="none" strike="noStrike" kern="0" cap="none" spc="0" normalizeH="0" baseline="0" noProof="0" dirty="0">
                <a:ln>
                  <a:noFill/>
                </a:ln>
                <a:solidFill>
                  <a:schemeClr val="tx1"/>
                </a:solidFill>
                <a:effectLst/>
                <a:uLnTx/>
                <a:uFillTx/>
                <a:latin typeface="Montserrat"/>
                <a:ea typeface="Montserrat"/>
                <a:cs typeface="Montserrat"/>
                <a:sym typeface="Montserrat"/>
              </a:rPr>
              <a:t> </a:t>
            </a:r>
            <a:r>
              <a:rPr kumimoji="0" lang="en-US" sz="1200" b="1" i="0" u="none" strike="noStrike" kern="0" cap="none" spc="0" normalizeH="0" baseline="0" noProof="0" dirty="0" err="1">
                <a:ln>
                  <a:noFill/>
                </a:ln>
                <a:solidFill>
                  <a:srgbClr val="FA609B"/>
                </a:solidFill>
                <a:effectLst/>
                <a:uLnTx/>
                <a:uFillTx/>
                <a:latin typeface="Montserrat"/>
                <a:ea typeface="Montserrat"/>
                <a:cs typeface="Montserrat"/>
                <a:sym typeface="Montserrat"/>
              </a:rPr>
              <a:t>filha</a:t>
            </a:r>
            <a:r>
              <a:rPr kumimoji="0" lang="en-US" sz="1200" i="0" u="none" strike="noStrike" kern="0" cap="none" spc="0" normalizeH="0" baseline="0" noProof="0" dirty="0">
                <a:ln>
                  <a:noFill/>
                </a:ln>
                <a:solidFill>
                  <a:schemeClr val="tx1"/>
                </a:solidFill>
                <a:effectLst/>
                <a:uLnTx/>
                <a:uFillTx/>
                <a:latin typeface="Montserrat"/>
                <a:ea typeface="Montserrat"/>
                <a:cs typeface="Montserrat"/>
                <a:sym typeface="Montserrat"/>
              </a:rPr>
              <a:t>)</a:t>
            </a:r>
            <a:r>
              <a:rPr kumimoji="0" lang="en-US" sz="12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sz="1200" b="1" dirty="0" err="1">
                <a:latin typeface="Montserrat"/>
                <a:ea typeface="Montserrat"/>
                <a:cs typeface="Montserrat"/>
                <a:sym typeface="Montserrat"/>
              </a:rPr>
              <a:t>Herança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funciona</a:t>
            </a:r>
            <a:r>
              <a:rPr lang="en-US" sz="1200" dirty="0">
                <a:latin typeface="Montserrat"/>
                <a:ea typeface="Montserrat"/>
                <a:cs typeface="Montserrat"/>
                <a:sym typeface="Montserrat"/>
              </a:rPr>
              <a:t> de forma </a:t>
            </a:r>
            <a:r>
              <a:rPr lang="en-US" sz="1200" b="1" dirty="0" err="1">
                <a:solidFill>
                  <a:srgbClr val="FA609B"/>
                </a:solidFill>
                <a:latin typeface="Montserrat"/>
                <a:ea typeface="Montserrat"/>
                <a:cs typeface="Montserrat"/>
                <a:sym typeface="Montserrat"/>
              </a:rPr>
              <a:t>transitiva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ou</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seja</a:t>
            </a:r>
            <a:r>
              <a:rPr lang="en-US" sz="1200" dirty="0">
                <a:latin typeface="Montserrat"/>
                <a:ea typeface="Montserrat"/>
                <a:cs typeface="Montserrat"/>
                <a:sym typeface="Montserrat"/>
              </a:rPr>
              <a:t>, se a </a:t>
            </a:r>
            <a:r>
              <a:rPr lang="en-US" sz="1200" dirty="0" err="1">
                <a:latin typeface="Montserrat"/>
                <a:ea typeface="Montserrat"/>
                <a:cs typeface="Montserrat"/>
                <a:sym typeface="Montserrat"/>
              </a:rPr>
              <a:t>classe</a:t>
            </a:r>
            <a:r>
              <a:rPr lang="en-US" sz="1200" dirty="0">
                <a:latin typeface="Montserrat"/>
                <a:ea typeface="Montserrat"/>
                <a:cs typeface="Montserrat"/>
                <a:sym typeface="Montserrat"/>
              </a:rPr>
              <a:t> B </a:t>
            </a:r>
            <a:r>
              <a:rPr lang="en-US" sz="1200" dirty="0" err="1">
                <a:latin typeface="Montserrat"/>
                <a:ea typeface="Montserrat"/>
                <a:cs typeface="Montserrat"/>
                <a:sym typeface="Montserrat"/>
              </a:rPr>
              <a:t>herda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todas</a:t>
            </a:r>
            <a:r>
              <a:rPr lang="en-US" sz="1200" dirty="0">
                <a:latin typeface="Montserrat"/>
                <a:ea typeface="Montserrat"/>
                <a:cs typeface="Montserrat"/>
                <a:sym typeface="Montserrat"/>
              </a:rPr>
              <a:t> as </a:t>
            </a:r>
            <a:r>
              <a:rPr lang="en-US" sz="1200" dirty="0" err="1">
                <a:latin typeface="Montserrat"/>
                <a:ea typeface="Montserrat"/>
                <a:cs typeface="Montserrat"/>
                <a:sym typeface="Montserrat"/>
              </a:rPr>
              <a:t>funcionalidades</a:t>
            </a:r>
            <a:r>
              <a:rPr lang="en-US" sz="1200" dirty="0">
                <a:latin typeface="Montserrat"/>
                <a:ea typeface="Montserrat"/>
                <a:cs typeface="Montserrat"/>
                <a:sym typeface="Montserrat"/>
              </a:rPr>
              <a:t> da </a:t>
            </a:r>
            <a:r>
              <a:rPr lang="en-US" sz="1200" dirty="0" err="1">
                <a:latin typeface="Montserrat"/>
                <a:ea typeface="Montserrat"/>
                <a:cs typeface="Montserrat"/>
                <a:sym typeface="Montserrat"/>
              </a:rPr>
              <a:t>classe</a:t>
            </a:r>
            <a:r>
              <a:rPr lang="en-US" sz="1200" dirty="0">
                <a:latin typeface="Montserrat"/>
                <a:ea typeface="Montserrat"/>
                <a:cs typeface="Montserrat"/>
                <a:sym typeface="Montserrat"/>
              </a:rPr>
              <a:t> A, </a:t>
            </a:r>
            <a:r>
              <a:rPr lang="en-US" sz="1200" dirty="0" err="1">
                <a:latin typeface="Montserrat"/>
                <a:ea typeface="Montserrat"/>
                <a:cs typeface="Montserrat"/>
                <a:sym typeface="Montserrat"/>
              </a:rPr>
              <a:t>todas</a:t>
            </a:r>
            <a:r>
              <a:rPr lang="en-US" sz="1200" dirty="0">
                <a:latin typeface="Montserrat"/>
                <a:ea typeface="Montserrat"/>
                <a:cs typeface="Montserrat"/>
                <a:sym typeface="Montserrat"/>
              </a:rPr>
              <a:t> as classes que </a:t>
            </a:r>
            <a:r>
              <a:rPr lang="en-US" sz="1200" dirty="0" err="1">
                <a:latin typeface="Montserrat"/>
                <a:ea typeface="Montserrat"/>
                <a:cs typeface="Montserrat"/>
                <a:sym typeface="Montserrat"/>
              </a:rPr>
              <a:t>herdam</a:t>
            </a:r>
            <a:r>
              <a:rPr lang="en-US" sz="1200" dirty="0">
                <a:latin typeface="Montserrat"/>
                <a:ea typeface="Montserrat"/>
                <a:cs typeface="Montserrat"/>
                <a:sym typeface="Montserrat"/>
              </a:rPr>
              <a:t> de B </a:t>
            </a:r>
            <a:r>
              <a:rPr lang="en-US" sz="1200" dirty="0" err="1">
                <a:latin typeface="Montserrat"/>
                <a:ea typeface="Montserrat"/>
                <a:cs typeface="Montserrat"/>
                <a:sym typeface="Montserrat"/>
              </a:rPr>
              <a:t>também</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ganham</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automaticamente</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todas</a:t>
            </a:r>
            <a:r>
              <a:rPr lang="en-US" sz="1200" dirty="0">
                <a:latin typeface="Montserrat"/>
                <a:ea typeface="Montserrat"/>
                <a:cs typeface="Montserrat"/>
                <a:sym typeface="Montserrat"/>
              </a:rPr>
              <a:t> as </a:t>
            </a:r>
            <a:r>
              <a:rPr lang="en-US" sz="1200" dirty="0" err="1">
                <a:latin typeface="Montserrat"/>
                <a:ea typeface="Montserrat"/>
                <a:cs typeface="Montserrat"/>
                <a:sym typeface="Montserrat"/>
              </a:rPr>
              <a:t>funcionalidades</a:t>
            </a:r>
            <a:r>
              <a:rPr lang="en-US" sz="1200" dirty="0">
                <a:latin typeface="Montserrat"/>
                <a:ea typeface="Montserrat"/>
                <a:cs typeface="Montserrat"/>
                <a:sym typeface="Montserrat"/>
              </a:rPr>
              <a:t> da </a:t>
            </a:r>
            <a:r>
              <a:rPr lang="en-US" sz="1200" dirty="0" err="1">
                <a:latin typeface="Montserrat"/>
                <a:ea typeface="Montserrat"/>
                <a:cs typeface="Montserrat"/>
                <a:sym typeface="Montserrat"/>
              </a:rPr>
              <a:t>classe</a:t>
            </a:r>
            <a:r>
              <a:rPr lang="en-US" sz="1200" dirty="0">
                <a:latin typeface="Montserrat"/>
                <a:ea typeface="Montserrat"/>
                <a:cs typeface="Montserrat"/>
                <a:sym typeface="Montserrat"/>
              </a:rPr>
              <a:t> A.</a:t>
            </a:r>
            <a:br>
              <a:rPr lang="en-US" sz="1200" dirty="0">
                <a:latin typeface="Montserrat"/>
                <a:ea typeface="Montserrat"/>
                <a:cs typeface="Montserrat"/>
                <a:sym typeface="Montserrat"/>
              </a:rPr>
            </a:br>
            <a:br>
              <a:rPr lang="en-US" sz="1200" dirty="0">
                <a:latin typeface="Montserrat"/>
                <a:ea typeface="Montserrat"/>
                <a:cs typeface="Montserrat"/>
                <a:sym typeface="Montserrat"/>
              </a:rPr>
            </a:br>
            <a:r>
              <a:rPr lang="en-US" sz="1200" b="1" dirty="0" err="1">
                <a:latin typeface="Montserrat"/>
                <a:ea typeface="Montserrat"/>
                <a:cs typeface="Montserrat"/>
                <a:sym typeface="Montserrat"/>
              </a:rPr>
              <a:t>Exemplo</a:t>
            </a:r>
            <a:r>
              <a:rPr lang="en-US" sz="1200" dirty="0">
                <a:latin typeface="Montserrat"/>
                <a:ea typeface="Montserrat"/>
                <a:cs typeface="Montserrat"/>
                <a:sym typeface="Montserrat"/>
              </a:rPr>
              <a:t>: um professor </a:t>
            </a:r>
            <a:r>
              <a:rPr lang="en-US" sz="1200" dirty="0" err="1">
                <a:latin typeface="Montserrat"/>
                <a:ea typeface="Montserrat"/>
                <a:cs typeface="Montserrat"/>
                <a:sym typeface="Montserrat"/>
              </a:rPr>
              <a:t>é</a:t>
            </a:r>
            <a:r>
              <a:rPr lang="en-US" sz="1200" dirty="0">
                <a:latin typeface="Montserrat"/>
                <a:ea typeface="Montserrat"/>
                <a:cs typeface="Montserrat"/>
                <a:sym typeface="Montserrat"/>
              </a:rPr>
              <a:t> um </a:t>
            </a:r>
            <a:r>
              <a:rPr lang="en-US" sz="1200" dirty="0" err="1">
                <a:latin typeface="Montserrat"/>
                <a:ea typeface="Montserrat"/>
                <a:cs typeface="Montserrat"/>
                <a:sym typeface="Montserrat"/>
              </a:rPr>
              <a:t>trabalhador</a:t>
            </a:r>
            <a:r>
              <a:rPr lang="en-US" sz="1200" dirty="0">
                <a:latin typeface="Montserrat"/>
                <a:ea typeface="Montserrat"/>
                <a:cs typeface="Montserrat"/>
                <a:sym typeface="Montserrat"/>
              </a:rPr>
              <a:t>, que por </a:t>
            </a:r>
            <a:r>
              <a:rPr lang="en-US" sz="1200" dirty="0" err="1">
                <a:latin typeface="Montserrat"/>
                <a:ea typeface="Montserrat"/>
                <a:cs typeface="Montserrat"/>
                <a:sym typeface="Montserrat"/>
              </a:rPr>
              <a:t>sua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vez</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é</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uma</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pessoa</a:t>
            </a:r>
            <a:r>
              <a:rPr lang="en-US" sz="1200" dirty="0">
                <a:latin typeface="Montserrat"/>
                <a:ea typeface="Montserrat"/>
                <a:cs typeface="Montserrat"/>
                <a:sym typeface="Montserrat"/>
              </a:rPr>
              <a:t>. Logo, a </a:t>
            </a:r>
            <a:r>
              <a:rPr lang="en-US" sz="1200" dirty="0" err="1">
                <a:latin typeface="Montserrat"/>
                <a:ea typeface="Montserrat"/>
                <a:cs typeface="Montserrat"/>
                <a:sym typeface="Montserrat"/>
              </a:rPr>
              <a:t>classe</a:t>
            </a:r>
            <a:r>
              <a:rPr lang="en-US" sz="1200" dirty="0">
                <a:latin typeface="Montserrat"/>
                <a:ea typeface="Montserrat"/>
                <a:cs typeface="Montserrat"/>
                <a:sym typeface="Montserrat"/>
              </a:rPr>
              <a:t> </a:t>
            </a:r>
            <a:r>
              <a:rPr lang="en-US" sz="1200" b="1" dirty="0">
                <a:latin typeface="Consolas" panose="020B0609020204030204" pitchFamily="49" charset="0"/>
                <a:ea typeface="Montserrat"/>
                <a:cs typeface="Consolas" panose="020B0609020204030204" pitchFamily="49" charset="0"/>
                <a:sym typeface="Montserrat"/>
              </a:rPr>
              <a:t>Professor</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vai</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herdar</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todos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os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métodos</a:t>
            </a:r>
            <a:r>
              <a:rPr lang="en-US" sz="1200" dirty="0">
                <a:latin typeface="Montserrat"/>
                <a:ea typeface="Montserrat"/>
                <a:cs typeface="Montserrat"/>
                <a:sym typeface="Montserrat"/>
              </a:rPr>
              <a:t> e </a:t>
            </a:r>
            <a:r>
              <a:rPr lang="en-US" sz="1200" dirty="0" err="1">
                <a:latin typeface="Montserrat"/>
                <a:ea typeface="Montserrat"/>
                <a:cs typeface="Montserrat"/>
                <a:sym typeface="Montserrat"/>
              </a:rPr>
              <a:t>propriedades</a:t>
            </a:r>
            <a:r>
              <a:rPr lang="en-US" sz="1200" dirty="0">
                <a:latin typeface="Montserrat"/>
                <a:ea typeface="Montserrat"/>
                <a:cs typeface="Montserrat"/>
                <a:sym typeface="Montserrat"/>
              </a:rPr>
              <a:t> de </a:t>
            </a:r>
            <a:r>
              <a:rPr lang="en-US" sz="1200" b="1" dirty="0" err="1">
                <a:latin typeface="Consolas" panose="020B0609020204030204" pitchFamily="49" charset="0"/>
                <a:cs typeface="Consolas" panose="020B0609020204030204" pitchFamily="49" charset="0"/>
                <a:sym typeface="Montserrat"/>
              </a:rPr>
              <a:t>Trabalhador</a:t>
            </a:r>
            <a:r>
              <a:rPr lang="en-US" sz="1200" dirty="0">
                <a:latin typeface="Montserrat"/>
                <a:sym typeface="Montserrat"/>
              </a:rPr>
              <a:t>, que por </a:t>
            </a:r>
            <a:r>
              <a:rPr lang="en-US" sz="1200" dirty="0" err="1">
                <a:latin typeface="Montserrat"/>
                <a:sym typeface="Montserrat"/>
              </a:rPr>
              <a:t>sua</a:t>
            </a:r>
            <a:r>
              <a:rPr lang="en-US" sz="1200" dirty="0">
                <a:latin typeface="Montserrat"/>
                <a:sym typeface="Montserrat"/>
              </a:rPr>
              <a:t> </a:t>
            </a:r>
            <a:r>
              <a:rPr lang="en-US" sz="1200" dirty="0" err="1">
                <a:latin typeface="Montserrat"/>
                <a:sym typeface="Montserrat"/>
              </a:rPr>
              <a:t>vez</a:t>
            </a:r>
            <a:r>
              <a:rPr lang="en-US" sz="1200" dirty="0">
                <a:latin typeface="Montserrat"/>
                <a:sym typeface="Montserrat"/>
              </a:rPr>
              <a:t> </a:t>
            </a:r>
            <a:r>
              <a:rPr lang="en-US" sz="1200" dirty="0" err="1">
                <a:latin typeface="Montserrat"/>
                <a:sym typeface="Montserrat"/>
              </a:rPr>
              <a:t>também</a:t>
            </a:r>
            <a:r>
              <a:rPr lang="en-US" sz="1200" dirty="0">
                <a:latin typeface="Montserrat"/>
                <a:sym typeface="Montserrat"/>
              </a:rPr>
              <a:t> </a:t>
            </a:r>
            <a:r>
              <a:rPr lang="en-US" sz="1200" dirty="0" err="1">
                <a:latin typeface="Montserrat"/>
                <a:sym typeface="Montserrat"/>
              </a:rPr>
              <a:t>herda</a:t>
            </a:r>
            <a:r>
              <a:rPr lang="en-US" sz="1200" dirty="0">
                <a:latin typeface="Montserrat"/>
                <a:sym typeface="Montserrat"/>
              </a:rPr>
              <a:t> </a:t>
            </a:r>
            <a:r>
              <a:rPr lang="en-US" sz="1200" dirty="0">
                <a:latin typeface="Montserrat"/>
                <a:ea typeface="Montserrat"/>
                <a:cs typeface="Montserrat"/>
                <a:sym typeface="Montserrat"/>
              </a:rPr>
              <a:t>de </a:t>
            </a:r>
            <a:r>
              <a:rPr lang="en-US" sz="1200" b="1" dirty="0">
                <a:latin typeface="Consolas" panose="020B0609020204030204" pitchFamily="49" charset="0"/>
                <a:cs typeface="Consolas" panose="020B0609020204030204" pitchFamily="49" charset="0"/>
                <a:sym typeface="Montserrat"/>
              </a:rPr>
              <a:t>Pessoa</a:t>
            </a:r>
            <a:r>
              <a:rPr lang="en-US" sz="1200"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sz="1200" dirty="0" err="1">
                <a:latin typeface="Montserrat"/>
                <a:ea typeface="Montserrat"/>
                <a:cs typeface="Montserrat"/>
                <a:sym typeface="Montserrat"/>
              </a:rPr>
              <a:t>Em</a:t>
            </a:r>
            <a:r>
              <a:rPr lang="en-US" sz="1200" dirty="0">
                <a:latin typeface="Montserrat"/>
                <a:ea typeface="Montserrat"/>
                <a:cs typeface="Montserrat"/>
                <a:sym typeface="Montserrat"/>
              </a:rPr>
              <a:t> Python, </a:t>
            </a:r>
            <a:r>
              <a:rPr lang="en-US" sz="1200" dirty="0" err="1">
                <a:latin typeface="Montserrat"/>
                <a:ea typeface="Montserrat"/>
                <a:cs typeface="Montserrat"/>
                <a:sym typeface="Montserrat"/>
              </a:rPr>
              <a:t>todas</a:t>
            </a:r>
            <a:r>
              <a:rPr lang="en-US" sz="1200" dirty="0">
                <a:latin typeface="Montserrat"/>
                <a:ea typeface="Montserrat"/>
                <a:cs typeface="Montserrat"/>
                <a:sym typeface="Montserrat"/>
              </a:rPr>
              <a:t> as classes </a:t>
            </a:r>
            <a:r>
              <a:rPr lang="en-US" sz="1200" dirty="0" err="1">
                <a:latin typeface="Montserrat"/>
                <a:ea typeface="Montserrat"/>
                <a:cs typeface="Montserrat"/>
                <a:sym typeface="Montserrat"/>
              </a:rPr>
              <a:t>herdam</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implicitamente</a:t>
            </a:r>
            <a:r>
              <a:rPr lang="en-US" sz="1200" dirty="0">
                <a:latin typeface="Montserrat"/>
                <a:ea typeface="Montserrat"/>
                <a:cs typeface="Montserrat"/>
                <a:sym typeface="Montserrat"/>
              </a:rPr>
              <a:t> da </a:t>
            </a:r>
            <a:r>
              <a:rPr lang="en-US" sz="1200" dirty="0" err="1">
                <a:latin typeface="Montserrat"/>
                <a:ea typeface="Montserrat"/>
                <a:cs typeface="Montserrat"/>
                <a:sym typeface="Montserrat"/>
              </a:rPr>
              <a:t>classe</a:t>
            </a:r>
            <a:r>
              <a:rPr lang="en-US" sz="1200" dirty="0">
                <a:latin typeface="Montserrat"/>
                <a:ea typeface="Montserrat"/>
                <a:cs typeface="Montserrat"/>
                <a:sym typeface="Montserrat"/>
              </a:rPr>
              <a:t> </a:t>
            </a:r>
            <a:r>
              <a:rPr lang="en-US" sz="1200" b="1" dirty="0">
                <a:solidFill>
                  <a:srgbClr val="FA609B"/>
                </a:solidFill>
                <a:latin typeface="Montserrat"/>
                <a:ea typeface="Montserrat"/>
                <a:cs typeface="Montserrat"/>
                <a:sym typeface="Montserrat"/>
              </a:rPr>
              <a:t>object</a:t>
            </a:r>
            <a:r>
              <a:rPr lang="en-US" sz="1200" dirty="0">
                <a:latin typeface="Montserrat"/>
                <a:ea typeface="Montserrat"/>
                <a:cs typeface="Montserrat"/>
                <a:sym typeface="Montserrat"/>
              </a:rPr>
              <a:t>, que </a:t>
            </a:r>
            <a:r>
              <a:rPr lang="en-US" sz="1200" dirty="0" err="1">
                <a:latin typeface="Montserrat"/>
                <a:ea typeface="Montserrat"/>
                <a:cs typeface="Montserrat"/>
                <a:sym typeface="Montserrat"/>
              </a:rPr>
              <a:t>fornece</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métodos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comuns</a:t>
            </a:r>
            <a:r>
              <a:rPr lang="en-US" sz="1200" dirty="0">
                <a:latin typeface="Montserrat"/>
                <a:ea typeface="Montserrat"/>
                <a:cs typeface="Montserrat"/>
                <a:sym typeface="Montserrat"/>
              </a:rPr>
              <a:t> que </a:t>
            </a:r>
            <a:r>
              <a:rPr lang="en-US" sz="1200" dirty="0" err="1">
                <a:latin typeface="Montserrat"/>
                <a:ea typeface="Montserrat"/>
                <a:cs typeface="Montserrat"/>
                <a:sym typeface="Montserrat"/>
              </a:rPr>
              <a:t>podem</a:t>
            </a:r>
            <a:r>
              <a:rPr lang="en-US" sz="1200" dirty="0">
                <a:latin typeface="Montserrat"/>
                <a:ea typeface="Montserrat"/>
                <a:cs typeface="Montserrat"/>
                <a:sym typeface="Montserrat"/>
              </a:rPr>
              <a:t> ser </a:t>
            </a:r>
            <a:r>
              <a:rPr lang="en-US" sz="1200" dirty="0" err="1">
                <a:latin typeface="Montserrat"/>
                <a:ea typeface="Montserrat"/>
                <a:cs typeface="Montserrat"/>
                <a:sym typeface="Montserrat"/>
              </a:rPr>
              <a:t>sobrescritos</a:t>
            </a:r>
            <a:r>
              <a:rPr lang="en-US" sz="1200" dirty="0">
                <a:latin typeface="Montserrat"/>
                <a:ea typeface="Montserrat"/>
                <a:cs typeface="Montserrat"/>
                <a:sym typeface="Montserrat"/>
              </a:rPr>
              <a:t> </a:t>
            </a:r>
            <a:r>
              <a:rPr lang="en-US" sz="1200" dirty="0" err="1">
                <a:latin typeface="Montserrat"/>
                <a:ea typeface="Montserrat"/>
                <a:cs typeface="Montserrat"/>
                <a:sym typeface="Montserrat"/>
              </a:rPr>
              <a:t>como</a:t>
            </a:r>
            <a:r>
              <a:rPr lang="en-US" sz="1200" dirty="0">
                <a:latin typeface="Montserrat"/>
                <a:ea typeface="Montserrat"/>
                <a:cs typeface="Montserrat"/>
                <a:sym typeface="Montserrat"/>
              </a:rPr>
              <a:t> o </a:t>
            </a:r>
            <a:r>
              <a:rPr lang="en-US" sz="1200" b="1" dirty="0">
                <a:latin typeface="Montserrat"/>
                <a:ea typeface="Montserrat"/>
                <a:cs typeface="Montserrat"/>
                <a:sym typeface="Montserrat"/>
              </a:rPr>
              <a:t>__</a:t>
            </a:r>
            <a:r>
              <a:rPr lang="en-US" sz="1200" b="1" dirty="0" err="1">
                <a:latin typeface="Montserrat"/>
                <a:ea typeface="Montserrat"/>
                <a:cs typeface="Montserrat"/>
                <a:sym typeface="Montserrat"/>
              </a:rPr>
              <a:t>init</a:t>
            </a:r>
            <a:r>
              <a:rPr lang="en-US" sz="1200" b="1" dirty="0">
                <a:latin typeface="Montserrat"/>
                <a:ea typeface="Montserrat"/>
                <a:cs typeface="Montserrat"/>
                <a:sym typeface="Montserrat"/>
              </a:rPr>
              <a:t>__</a:t>
            </a:r>
            <a:r>
              <a:rPr lang="en-US" sz="1200" dirty="0">
                <a:latin typeface="Montserrat"/>
                <a:ea typeface="Montserrat"/>
                <a:cs typeface="Montserrat"/>
                <a:sym typeface="Montserrat"/>
              </a:rPr>
              <a:t>, o </a:t>
            </a:r>
            <a:r>
              <a:rPr lang="en-US" sz="1200" b="1" dirty="0">
                <a:latin typeface="Montserrat"/>
                <a:ea typeface="Montserrat"/>
                <a:cs typeface="Montserrat"/>
                <a:sym typeface="Montserrat"/>
              </a:rPr>
              <a:t>__str__</a:t>
            </a:r>
            <a:r>
              <a:rPr lang="en-US" sz="1200" dirty="0">
                <a:latin typeface="Montserrat"/>
                <a:ea typeface="Montserrat"/>
                <a:cs typeface="Montserrat"/>
                <a:sym typeface="Montserrat"/>
              </a:rPr>
              <a:t> e outros.</a:t>
            </a: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grpSp>
        <p:nvGrpSpPr>
          <p:cNvPr id="4" name="Group 3">
            <a:extLst>
              <a:ext uri="{FF2B5EF4-FFF2-40B4-BE49-F238E27FC236}">
                <a16:creationId xmlns:a16="http://schemas.microsoft.com/office/drawing/2014/main" id="{4546CEC5-CFC8-9E45-9C20-93C64AA30FFE}"/>
              </a:ext>
            </a:extLst>
          </p:cNvPr>
          <p:cNvGrpSpPr/>
          <p:nvPr/>
        </p:nvGrpSpPr>
        <p:grpSpPr>
          <a:xfrm>
            <a:off x="275643" y="1460963"/>
            <a:ext cx="1579728" cy="2782454"/>
            <a:chOff x="7164566" y="1190539"/>
            <a:chExt cx="1579728" cy="2782454"/>
          </a:xfrm>
        </p:grpSpPr>
        <p:sp>
          <p:nvSpPr>
            <p:cNvPr id="6" name="Google Shape;89;p17">
              <a:extLst>
                <a:ext uri="{FF2B5EF4-FFF2-40B4-BE49-F238E27FC236}">
                  <a16:creationId xmlns:a16="http://schemas.microsoft.com/office/drawing/2014/main" id="{10B5E99F-FBBA-E242-BEBA-81DED3D807AA}"/>
                </a:ext>
              </a:extLst>
            </p:cNvPr>
            <p:cNvSpPr txBox="1"/>
            <p:nvPr/>
          </p:nvSpPr>
          <p:spPr>
            <a:xfrm>
              <a:off x="7271063" y="1190539"/>
              <a:ext cx="1366734" cy="477023"/>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dirty="0">
                  <a:latin typeface="Consolas" panose="020B0609020204030204" pitchFamily="49" charset="0"/>
                  <a:ea typeface="Montserrat"/>
                  <a:cs typeface="Consolas" panose="020B0609020204030204" pitchFamily="49" charset="0"/>
                  <a:sym typeface="Montserrat"/>
                </a:rPr>
                <a:t>Pessoa</a:t>
              </a:r>
              <a:endParaRPr lang="pt-BR" b="1" dirty="0">
                <a:solidFill>
                  <a:srgbClr val="FA609B"/>
                </a:solidFill>
                <a:latin typeface="Consolas" panose="020B0609020204030204" pitchFamily="49" charset="0"/>
                <a:cs typeface="Consolas" panose="020B0609020204030204" pitchFamily="49" charset="0"/>
                <a:sym typeface="Montserrat"/>
              </a:endParaRPr>
            </a:p>
          </p:txBody>
        </p:sp>
        <p:sp>
          <p:nvSpPr>
            <p:cNvPr id="7" name="Google Shape;89;p17">
              <a:extLst>
                <a:ext uri="{FF2B5EF4-FFF2-40B4-BE49-F238E27FC236}">
                  <a16:creationId xmlns:a16="http://schemas.microsoft.com/office/drawing/2014/main" id="{DA66D8A6-6BA4-484A-92B7-E9DA9EF5EDA0}"/>
                </a:ext>
              </a:extLst>
            </p:cNvPr>
            <p:cNvSpPr txBox="1"/>
            <p:nvPr/>
          </p:nvSpPr>
          <p:spPr>
            <a:xfrm>
              <a:off x="7259774" y="2301843"/>
              <a:ext cx="1391345" cy="477023"/>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dirty="0">
                  <a:latin typeface="Consolas" panose="020B0609020204030204" pitchFamily="49" charset="0"/>
                  <a:ea typeface="Montserrat"/>
                  <a:cs typeface="Consolas" panose="020B0609020204030204" pitchFamily="49" charset="0"/>
                  <a:sym typeface="Montserrat"/>
                </a:rPr>
                <a:t>Trabalhador</a:t>
              </a:r>
              <a:endParaRPr lang="pt-BR" b="1" dirty="0">
                <a:solidFill>
                  <a:srgbClr val="FA609B"/>
                </a:solidFill>
                <a:latin typeface="Consolas" panose="020B0609020204030204" pitchFamily="49" charset="0"/>
                <a:cs typeface="Consolas" panose="020B0609020204030204" pitchFamily="49" charset="0"/>
                <a:sym typeface="Montserrat"/>
              </a:endParaRPr>
            </a:p>
          </p:txBody>
        </p:sp>
        <p:cxnSp>
          <p:nvCxnSpPr>
            <p:cNvPr id="10" name="Straight Connector 9">
              <a:extLst>
                <a:ext uri="{FF2B5EF4-FFF2-40B4-BE49-F238E27FC236}">
                  <a16:creationId xmlns:a16="http://schemas.microsoft.com/office/drawing/2014/main" id="{2C4A21A1-25D9-BA44-BAD5-49A73B770048}"/>
                </a:ext>
              </a:extLst>
            </p:cNvPr>
            <p:cNvCxnSpPr>
              <a:cxnSpLocks/>
              <a:stCxn id="6" idx="2"/>
              <a:endCxn id="7" idx="0"/>
            </p:cNvCxnSpPr>
            <p:nvPr/>
          </p:nvCxnSpPr>
          <p:spPr>
            <a:xfrm>
              <a:off x="7954430" y="1667562"/>
              <a:ext cx="1017" cy="634281"/>
            </a:xfrm>
            <a:prstGeom prst="line">
              <a:avLst/>
            </a:prstGeom>
            <a:ln w="28575">
              <a:solidFill>
                <a:srgbClr val="FA609B"/>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Google Shape;89;p17">
              <a:extLst>
                <a:ext uri="{FF2B5EF4-FFF2-40B4-BE49-F238E27FC236}">
                  <a16:creationId xmlns:a16="http://schemas.microsoft.com/office/drawing/2014/main" id="{DAE059C4-984D-5E4B-AADD-D148F43C014D}"/>
                </a:ext>
              </a:extLst>
            </p:cNvPr>
            <p:cNvSpPr txBox="1"/>
            <p:nvPr/>
          </p:nvSpPr>
          <p:spPr>
            <a:xfrm>
              <a:off x="7164566" y="3495970"/>
              <a:ext cx="1579728" cy="477023"/>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dirty="0">
                  <a:latin typeface="Consolas" panose="020B0609020204030204" pitchFamily="49" charset="0"/>
                  <a:ea typeface="Montserrat"/>
                  <a:cs typeface="Consolas" panose="020B0609020204030204" pitchFamily="49" charset="0"/>
                  <a:sym typeface="Montserrat"/>
                </a:rPr>
                <a:t>Professor</a:t>
              </a:r>
              <a:endParaRPr lang="pt-BR" b="1" dirty="0">
                <a:solidFill>
                  <a:srgbClr val="FA609B"/>
                </a:solidFill>
                <a:latin typeface="Consolas" panose="020B0609020204030204" pitchFamily="49" charset="0"/>
                <a:cs typeface="Consolas" panose="020B0609020204030204" pitchFamily="49" charset="0"/>
                <a:sym typeface="Montserrat"/>
              </a:endParaRPr>
            </a:p>
          </p:txBody>
        </p:sp>
        <p:cxnSp>
          <p:nvCxnSpPr>
            <p:cNvPr id="12" name="Straight Connector 11">
              <a:extLst>
                <a:ext uri="{FF2B5EF4-FFF2-40B4-BE49-F238E27FC236}">
                  <a16:creationId xmlns:a16="http://schemas.microsoft.com/office/drawing/2014/main" id="{F5E82FC3-4E90-E248-B850-412EA581FDDB}"/>
                </a:ext>
              </a:extLst>
            </p:cNvPr>
            <p:cNvCxnSpPr>
              <a:cxnSpLocks/>
              <a:stCxn id="7" idx="2"/>
              <a:endCxn id="11" idx="0"/>
            </p:cNvCxnSpPr>
            <p:nvPr/>
          </p:nvCxnSpPr>
          <p:spPr>
            <a:xfrm flipH="1">
              <a:off x="7954430" y="2778866"/>
              <a:ext cx="1017" cy="717104"/>
            </a:xfrm>
            <a:prstGeom prst="line">
              <a:avLst/>
            </a:prstGeom>
            <a:ln w="28575">
              <a:solidFill>
                <a:srgbClr val="FA609B"/>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69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4032719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Herança Múltipla (</a:t>
            </a:r>
            <a:r>
              <a:rPr kumimoji="0" lang="pt-BR" sz="2600" b="1" i="0" u="none" strike="noStrike" kern="0" cap="none" spc="0" normalizeH="0" baseline="0" noProof="0" dirty="0" err="1">
                <a:ln>
                  <a:noFill/>
                </a:ln>
                <a:solidFill>
                  <a:srgbClr val="000000"/>
                </a:solidFill>
                <a:effectLst/>
                <a:uLnTx/>
                <a:uFillTx/>
                <a:latin typeface="Montserrat"/>
                <a:ea typeface="Montserrat"/>
                <a:cs typeface="Montserrat"/>
                <a:sym typeface="Montserrat"/>
              </a:rPr>
              <a:t>Mixins</a:t>
            </a: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9" name="Google Shape;89;p17"/>
          <p:cNvSpPr txBox="1"/>
          <p:nvPr/>
        </p:nvSpPr>
        <p:spPr>
          <a:xfrm>
            <a:off x="85225" y="1390267"/>
            <a:ext cx="5665997" cy="3108513"/>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Uma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classe</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pode</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herdar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de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múltiplas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classes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em</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Python.</a:t>
            </a:r>
          </a:p>
          <a:p>
            <a:pPr marL="457200" lvl="0" indent="-342900">
              <a:spcBef>
                <a:spcPts val="600"/>
              </a:spcBef>
              <a:buClr>
                <a:srgbClr val="0C343D"/>
              </a:buClr>
              <a:buSzPts val="1800"/>
              <a:buFont typeface="Montserrat"/>
              <a:buChar char="▹"/>
              <a:defRPr/>
            </a:pPr>
            <a:r>
              <a:rPr lang="en-US" sz="1500" dirty="0">
                <a:latin typeface="Montserrat"/>
                <a:ea typeface="Montserrat"/>
                <a:cs typeface="Montserrat"/>
                <a:sym typeface="Montserrat"/>
              </a:rPr>
              <a:t>Essa </a:t>
            </a:r>
            <a:r>
              <a:rPr lang="en-US" sz="1500" dirty="0" err="1">
                <a:latin typeface="Montserrat"/>
                <a:ea typeface="Montserrat"/>
                <a:cs typeface="Montserrat"/>
                <a:sym typeface="Montserrat"/>
              </a:rPr>
              <a:t>funcionalidade</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não</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existe</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em</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algumas</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outras</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linguagens</a:t>
            </a:r>
            <a:r>
              <a:rPr lang="en-US" sz="1500" dirty="0">
                <a:latin typeface="Montserrat"/>
                <a:ea typeface="Montserrat"/>
                <a:cs typeface="Montserrat"/>
                <a:sym typeface="Montserrat"/>
              </a:rPr>
              <a:t> de </a:t>
            </a:r>
            <a:r>
              <a:rPr lang="en-US" sz="1500" dirty="0" err="1">
                <a:latin typeface="Montserrat"/>
                <a:ea typeface="Montserrat"/>
                <a:cs typeface="Montserrat"/>
                <a:sym typeface="Montserrat"/>
              </a:rPr>
              <a:t>programação</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orientadas</a:t>
            </a:r>
            <a:r>
              <a:rPr lang="en-US" sz="1500" dirty="0">
                <a:latin typeface="Montserrat"/>
                <a:ea typeface="Montserrat"/>
                <a:cs typeface="Montserrat"/>
                <a:sym typeface="Montserrat"/>
              </a:rPr>
              <a:t> a </a:t>
            </a:r>
            <a:r>
              <a:rPr lang="en-US" sz="1500" dirty="0" err="1">
                <a:latin typeface="Montserrat"/>
                <a:ea typeface="Montserrat"/>
                <a:cs typeface="Montserrat"/>
                <a:sym typeface="Montserrat"/>
              </a:rPr>
              <a:t>objetos</a:t>
            </a:r>
            <a:r>
              <a:rPr lang="en-US" sz="1500" dirty="0">
                <a:latin typeface="Montserrat"/>
                <a:ea typeface="Montserrat"/>
                <a:cs typeface="Montserrat"/>
                <a:sym typeface="Montserrat"/>
              </a:rPr>
              <a:t> (C#, Java) por ser </a:t>
            </a:r>
            <a:r>
              <a:rPr lang="en-US" sz="1500" dirty="0" err="1">
                <a:latin typeface="Montserrat"/>
                <a:ea typeface="Montserrat"/>
                <a:cs typeface="Montserrat"/>
                <a:sym typeface="Montserrat"/>
              </a:rPr>
              <a:t>controversa</a:t>
            </a:r>
            <a:endParaRPr lang="en-US" sz="1500" dirty="0">
              <a:latin typeface="Montserrat"/>
              <a:ea typeface="Montserrat"/>
              <a:cs typeface="Montserrat"/>
              <a:sym typeface="Montserrat"/>
            </a:endParaRPr>
          </a:p>
          <a:p>
            <a:pPr marL="457200" lvl="0" indent="-342900">
              <a:spcBef>
                <a:spcPts val="600"/>
              </a:spcBef>
              <a:buClr>
                <a:srgbClr val="0C343D"/>
              </a:buClr>
              <a:buSzPts val="1800"/>
              <a:buFont typeface="Montserrat"/>
              <a:buChar char="▹"/>
              <a:defRPr/>
            </a:pP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Herança</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múltipla</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pode</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fazer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o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código</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ficar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muito</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mais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complicado</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do que o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necessário</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sz="1500" dirty="0">
                <a:latin typeface="Montserrat"/>
                <a:ea typeface="Montserrat"/>
                <a:cs typeface="Montserrat"/>
                <a:sym typeface="Montserrat"/>
              </a:rPr>
              <a:t>O </a:t>
            </a:r>
            <a:r>
              <a:rPr lang="en-US" sz="1500" dirty="0" err="1">
                <a:latin typeface="Montserrat"/>
                <a:ea typeface="Montserrat"/>
                <a:cs typeface="Montserrat"/>
                <a:sym typeface="Montserrat"/>
              </a:rPr>
              <a:t>caso</a:t>
            </a:r>
            <a:r>
              <a:rPr lang="en-US" sz="1500" dirty="0">
                <a:latin typeface="Montserrat"/>
                <a:ea typeface="Montserrat"/>
                <a:cs typeface="Montserrat"/>
                <a:sym typeface="Montserrat"/>
              </a:rPr>
              <a:t> de </a:t>
            </a:r>
            <a:r>
              <a:rPr lang="en-US" sz="1500" dirty="0" err="1">
                <a:latin typeface="Montserrat"/>
                <a:ea typeface="Montserrat"/>
                <a:cs typeface="Montserrat"/>
                <a:sym typeface="Montserrat"/>
              </a:rPr>
              <a:t>uso</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mais</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legítimo</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é</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na</a:t>
            </a:r>
            <a:r>
              <a:rPr lang="en-US" sz="1500" dirty="0">
                <a:latin typeface="Montserrat"/>
                <a:ea typeface="Montserrat"/>
                <a:cs typeface="Montserrat"/>
                <a:sym typeface="Montserrat"/>
              </a:rPr>
              <a:t> </a:t>
            </a:r>
            <a:r>
              <a:rPr lang="en-US" sz="1500" dirty="0" err="1">
                <a:latin typeface="Montserrat"/>
                <a:ea typeface="Montserrat"/>
                <a:cs typeface="Montserrat"/>
                <a:sym typeface="Montserrat"/>
              </a:rPr>
              <a:t>criação</a:t>
            </a:r>
            <a:r>
              <a:rPr lang="en-US" sz="1500" dirty="0">
                <a:latin typeface="Montserrat"/>
                <a:ea typeface="Montserrat"/>
                <a:cs typeface="Montserrat"/>
                <a:sym typeface="Montserrat"/>
              </a:rPr>
              <a:t> de um framework.</a:t>
            </a:r>
          </a:p>
          <a:p>
            <a:pPr marL="457200" lvl="0" indent="-342900">
              <a:spcBef>
                <a:spcPts val="600"/>
              </a:spcBef>
              <a:buClr>
                <a:srgbClr val="0C343D"/>
              </a:buClr>
              <a:buSzPts val="1800"/>
              <a:buFont typeface="Montserrat"/>
              <a:buChar char="▹"/>
              <a:defRPr/>
            </a:pP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Ao</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trabalhar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com Django,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vocês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podem</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ver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casos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onde</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uma</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classe</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vai</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herdar</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de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duas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ou</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sz="1500" b="0" i="0" u="none" strike="noStrike" kern="0" cap="none" spc="0" normalizeH="0" baseline="0" noProof="0" dirty="0" err="1">
                <a:ln>
                  <a:noFill/>
                </a:ln>
                <a:solidFill>
                  <a:srgbClr val="000000"/>
                </a:solidFill>
                <a:effectLst/>
                <a:uLnTx/>
                <a:uFillTx/>
                <a:latin typeface="Montserrat"/>
                <a:ea typeface="Montserrat"/>
                <a:cs typeface="Montserrat"/>
                <a:sym typeface="Montserrat"/>
              </a:rPr>
              <a:t>mais</a:t>
            </a:r>
            <a:r>
              <a:rPr kumimoji="0" lang="en-US" sz="1500" b="0" i="0" u="none" strike="noStrike" kern="0" cap="none" spc="0" normalizeH="0" baseline="0" noProof="0" dirty="0">
                <a:ln>
                  <a:noFill/>
                </a:ln>
                <a:solidFill>
                  <a:srgbClr val="000000"/>
                </a:solidFill>
                <a:effectLst/>
                <a:uLnTx/>
                <a:uFillTx/>
                <a:latin typeface="Montserrat"/>
                <a:ea typeface="Montserrat"/>
                <a:cs typeface="Montserrat"/>
                <a:sym typeface="Montserrat"/>
              </a:rPr>
              <a:t> classes.</a:t>
            </a:r>
            <a:endParaRPr lang="en-US" sz="1500" dirty="0">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grpSp>
        <p:nvGrpSpPr>
          <p:cNvPr id="4" name="Group 3">
            <a:extLst>
              <a:ext uri="{FF2B5EF4-FFF2-40B4-BE49-F238E27FC236}">
                <a16:creationId xmlns:a16="http://schemas.microsoft.com/office/drawing/2014/main" id="{4546CEC5-CFC8-9E45-9C20-93C64AA30FFE}"/>
              </a:ext>
            </a:extLst>
          </p:cNvPr>
          <p:cNvGrpSpPr/>
          <p:nvPr/>
        </p:nvGrpSpPr>
        <p:grpSpPr>
          <a:xfrm>
            <a:off x="5805367" y="1967593"/>
            <a:ext cx="3029239" cy="1576007"/>
            <a:chOff x="7369036" y="1190539"/>
            <a:chExt cx="3029239" cy="1576007"/>
          </a:xfrm>
        </p:grpSpPr>
        <p:sp>
          <p:nvSpPr>
            <p:cNvPr id="6" name="Google Shape;89;p17">
              <a:extLst>
                <a:ext uri="{FF2B5EF4-FFF2-40B4-BE49-F238E27FC236}">
                  <a16:creationId xmlns:a16="http://schemas.microsoft.com/office/drawing/2014/main" id="{10B5E99F-FBBA-E242-BEBA-81DED3D807AA}"/>
                </a:ext>
              </a:extLst>
            </p:cNvPr>
            <p:cNvSpPr txBox="1"/>
            <p:nvPr/>
          </p:nvSpPr>
          <p:spPr>
            <a:xfrm>
              <a:off x="7369036" y="1190539"/>
              <a:ext cx="1366734" cy="446246"/>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sz="1200" dirty="0" err="1">
                  <a:latin typeface="Consolas" panose="020B0609020204030204" pitchFamily="49" charset="0"/>
                  <a:ea typeface="Montserrat"/>
                  <a:cs typeface="Consolas" panose="020B0609020204030204" pitchFamily="49" charset="0"/>
                  <a:sym typeface="Montserrat"/>
                </a:rPr>
                <a:t>Logavel</a:t>
              </a:r>
              <a:endParaRPr lang="pt-BR" sz="1200" b="1" dirty="0">
                <a:solidFill>
                  <a:srgbClr val="FA609B"/>
                </a:solidFill>
                <a:latin typeface="Consolas" panose="020B0609020204030204" pitchFamily="49" charset="0"/>
                <a:cs typeface="Consolas" panose="020B0609020204030204" pitchFamily="49" charset="0"/>
                <a:sym typeface="Montserrat"/>
              </a:endParaRPr>
            </a:p>
          </p:txBody>
        </p:sp>
        <p:sp>
          <p:nvSpPr>
            <p:cNvPr id="7" name="Google Shape;89;p17">
              <a:extLst>
                <a:ext uri="{FF2B5EF4-FFF2-40B4-BE49-F238E27FC236}">
                  <a16:creationId xmlns:a16="http://schemas.microsoft.com/office/drawing/2014/main" id="{DA66D8A6-6BA4-484A-92B7-E9DA9EF5EDA0}"/>
                </a:ext>
              </a:extLst>
            </p:cNvPr>
            <p:cNvSpPr txBox="1"/>
            <p:nvPr/>
          </p:nvSpPr>
          <p:spPr>
            <a:xfrm>
              <a:off x="9006930" y="1190539"/>
              <a:ext cx="1391345" cy="446246"/>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sz="1200" dirty="0" err="1">
                  <a:latin typeface="Consolas" panose="020B0609020204030204" pitchFamily="49" charset="0"/>
                  <a:ea typeface="Montserrat"/>
                  <a:cs typeface="Consolas" panose="020B0609020204030204" pitchFamily="49" charset="0"/>
                  <a:sym typeface="Montserrat"/>
                </a:rPr>
                <a:t>Conexao</a:t>
              </a:r>
              <a:endParaRPr lang="pt-BR" sz="1200" b="1" dirty="0">
                <a:solidFill>
                  <a:srgbClr val="FA609B"/>
                </a:solidFill>
                <a:latin typeface="Consolas" panose="020B0609020204030204" pitchFamily="49" charset="0"/>
                <a:cs typeface="Consolas" panose="020B0609020204030204" pitchFamily="49" charset="0"/>
                <a:sym typeface="Montserrat"/>
              </a:endParaRPr>
            </a:p>
          </p:txBody>
        </p:sp>
        <p:sp>
          <p:nvSpPr>
            <p:cNvPr id="11" name="Google Shape;89;p17">
              <a:extLst>
                <a:ext uri="{FF2B5EF4-FFF2-40B4-BE49-F238E27FC236}">
                  <a16:creationId xmlns:a16="http://schemas.microsoft.com/office/drawing/2014/main" id="{DAE059C4-984D-5E4B-AADD-D148F43C014D}"/>
                </a:ext>
              </a:extLst>
            </p:cNvPr>
            <p:cNvSpPr txBox="1"/>
            <p:nvPr/>
          </p:nvSpPr>
          <p:spPr>
            <a:xfrm>
              <a:off x="8068730" y="2320300"/>
              <a:ext cx="1579728" cy="446246"/>
            </a:xfrm>
            <a:prstGeom prst="rect">
              <a:avLst/>
            </a:prstGeom>
            <a:noFill/>
            <a:ln w="28575">
              <a:solidFill>
                <a:srgbClr val="FA609B"/>
              </a:solid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sz="1200" dirty="0" err="1">
                  <a:latin typeface="Consolas" panose="020B0609020204030204" pitchFamily="49" charset="0"/>
                  <a:ea typeface="Montserrat"/>
                  <a:cs typeface="Consolas" panose="020B0609020204030204" pitchFamily="49" charset="0"/>
                  <a:sym typeface="Montserrat"/>
                </a:rPr>
                <a:t>MySqlDatabase</a:t>
              </a:r>
              <a:endParaRPr lang="pt-BR" sz="1200" b="1" dirty="0">
                <a:solidFill>
                  <a:srgbClr val="FA609B"/>
                </a:solidFill>
                <a:latin typeface="Consolas" panose="020B0609020204030204" pitchFamily="49" charset="0"/>
                <a:cs typeface="Consolas" panose="020B0609020204030204" pitchFamily="49" charset="0"/>
                <a:sym typeface="Montserrat"/>
              </a:endParaRPr>
            </a:p>
          </p:txBody>
        </p:sp>
        <p:cxnSp>
          <p:nvCxnSpPr>
            <p:cNvPr id="12" name="Straight Connector 11">
              <a:extLst>
                <a:ext uri="{FF2B5EF4-FFF2-40B4-BE49-F238E27FC236}">
                  <a16:creationId xmlns:a16="http://schemas.microsoft.com/office/drawing/2014/main" id="{F5E82FC3-4E90-E248-B850-412EA581FDDB}"/>
                </a:ext>
              </a:extLst>
            </p:cNvPr>
            <p:cNvCxnSpPr>
              <a:cxnSpLocks/>
              <a:stCxn id="7" idx="2"/>
              <a:endCxn id="11" idx="0"/>
            </p:cNvCxnSpPr>
            <p:nvPr/>
          </p:nvCxnSpPr>
          <p:spPr>
            <a:xfrm flipH="1">
              <a:off x="8858594" y="1636785"/>
              <a:ext cx="844009" cy="683515"/>
            </a:xfrm>
            <a:prstGeom prst="line">
              <a:avLst/>
            </a:prstGeom>
            <a:ln w="28575">
              <a:solidFill>
                <a:srgbClr val="FA609B"/>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008C17DD-A609-AA4E-B011-8C9DC6B6A45D}"/>
              </a:ext>
            </a:extLst>
          </p:cNvPr>
          <p:cNvCxnSpPr>
            <a:cxnSpLocks/>
            <a:stCxn id="6" idx="2"/>
            <a:endCxn id="11" idx="0"/>
          </p:cNvCxnSpPr>
          <p:nvPr/>
        </p:nvCxnSpPr>
        <p:spPr>
          <a:xfrm>
            <a:off x="6488734" y="2413839"/>
            <a:ext cx="806191" cy="683515"/>
          </a:xfrm>
          <a:prstGeom prst="line">
            <a:avLst/>
          </a:prstGeom>
          <a:ln w="28575">
            <a:solidFill>
              <a:srgbClr val="FA609B"/>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5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147544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609A"/>
        </a:solidFill>
        <a:effectLst/>
      </p:bgPr>
    </p:bg>
    <p:spTree>
      <p:nvGrpSpPr>
        <p:cNvPr id="1" name="Shape 148"/>
        <p:cNvGrpSpPr/>
        <p:nvPr/>
      </p:nvGrpSpPr>
      <p:grpSpPr>
        <a:xfrm>
          <a:off x="0" y="0"/>
          <a:ext cx="0" cy="0"/>
          <a:chOff x="0" y="0"/>
          <a:chExt cx="0" cy="0"/>
        </a:xfrm>
      </p:grpSpPr>
      <p:pic>
        <p:nvPicPr>
          <p:cNvPr id="3" name="Picture 2">
            <a:extLst>
              <a:ext uri="{FF2B5EF4-FFF2-40B4-BE49-F238E27FC236}">
                <a16:creationId xmlns:a16="http://schemas.microsoft.com/office/drawing/2014/main" id="{60981012-8926-224D-A170-BC4DBE994BF8}"/>
              </a:ext>
            </a:extLst>
          </p:cNvPr>
          <p:cNvPicPr>
            <a:picLocks noChangeAspect="1"/>
          </p:cNvPicPr>
          <p:nvPr/>
        </p:nvPicPr>
        <p:blipFill>
          <a:blip r:embed="rId3"/>
          <a:stretch>
            <a:fillRect/>
          </a:stretch>
        </p:blipFill>
        <p:spPr>
          <a:xfrm>
            <a:off x="0" y="0"/>
            <a:ext cx="9144000" cy="5143500"/>
          </a:xfrm>
          <a:prstGeom prst="rect">
            <a:avLst/>
          </a:prstGeom>
        </p:spPr>
      </p:pic>
      <p:sp>
        <p:nvSpPr>
          <p:cNvPr id="152" name="Google Shape;152;p24"/>
          <p:cNvSpPr txBox="1"/>
          <p:nvPr/>
        </p:nvSpPr>
        <p:spPr>
          <a:xfrm>
            <a:off x="450000" y="927425"/>
            <a:ext cx="4206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3600" dirty="0">
                <a:solidFill>
                  <a:srgbClr val="FFFFFF"/>
                </a:solidFill>
                <a:latin typeface="Montserrat Black"/>
                <a:ea typeface="Montserrat Black"/>
                <a:cs typeface="Montserrat Black"/>
                <a:sym typeface="Montserrat Black"/>
              </a:rPr>
              <a:t>Obrigada!</a:t>
            </a:r>
            <a:endParaRPr sz="3600" dirty="0">
              <a:solidFill>
                <a:srgbClr val="FFFFFF"/>
              </a:solidFill>
              <a:latin typeface="Montserrat Black"/>
              <a:ea typeface="Montserrat Black"/>
              <a:cs typeface="Montserrat Black"/>
              <a:sym typeface="Montserrat Black"/>
            </a:endParaRPr>
          </a:p>
        </p:txBody>
      </p:sp>
      <p:pic>
        <p:nvPicPr>
          <p:cNvPr id="155" name="Google Shape;155;p24"/>
          <p:cNvPicPr preferRelativeResize="0"/>
          <p:nvPr/>
        </p:nvPicPr>
        <p:blipFill>
          <a:blip r:embed="rId4">
            <a:alphaModFix/>
          </a:blip>
          <a:stretch>
            <a:fillRect/>
          </a:stretch>
        </p:blipFill>
        <p:spPr>
          <a:xfrm>
            <a:off x="7559263" y="4404125"/>
            <a:ext cx="1134737" cy="36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Google Shape;95;p18">
            <a:extLst>
              <a:ext uri="{FF2B5EF4-FFF2-40B4-BE49-F238E27FC236}">
                <a16:creationId xmlns:a16="http://schemas.microsoft.com/office/drawing/2014/main" id="{04909956-1E88-2E4D-A1CE-411C9E7BE361}"/>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Na aula anterior...</a:t>
            </a:r>
            <a:endParaRPr sz="2600" b="1" dirty="0">
              <a:latin typeface="Montserrat"/>
              <a:ea typeface="Montserrat"/>
              <a:cs typeface="Montserrat"/>
              <a:sym typeface="Montserrat"/>
            </a:endParaRPr>
          </a:p>
        </p:txBody>
      </p:sp>
      <p:sp>
        <p:nvSpPr>
          <p:cNvPr id="5" name="Rectangle 4">
            <a:extLst>
              <a:ext uri="{FF2B5EF4-FFF2-40B4-BE49-F238E27FC236}">
                <a16:creationId xmlns:a16="http://schemas.microsoft.com/office/drawing/2014/main" id="{B45D0FB0-9822-CC4F-9EDB-D4C84B40A735}"/>
              </a:ext>
            </a:extLst>
          </p:cNvPr>
          <p:cNvSpPr/>
          <p:nvPr/>
        </p:nvSpPr>
        <p:spPr>
          <a:xfrm>
            <a:off x="581344" y="1233524"/>
            <a:ext cx="3446756" cy="276999"/>
          </a:xfrm>
          <a:prstGeom prst="rect">
            <a:avLst/>
          </a:prstGeom>
          <a:solidFill>
            <a:schemeClr val="accent2"/>
          </a:solidFill>
        </p:spPr>
        <p:txBody>
          <a:bodyPr wrap="square">
            <a:spAutoFit/>
          </a:bodyPr>
          <a:lstStyle/>
          <a:p>
            <a:pPr algn="ctr"/>
            <a:r>
              <a:rPr lang="en-US" sz="1200" dirty="0" err="1">
                <a:solidFill>
                  <a:srgbClr val="F8F8F2"/>
                </a:solidFill>
                <a:latin typeface="Consolas" panose="020B0609020204030204" pitchFamily="49" charset="0"/>
                <a:cs typeface="Consolas" panose="020B0609020204030204" pitchFamily="49" charset="0"/>
              </a:rPr>
              <a:t>muda_canal_para_cima</a:t>
            </a:r>
            <a:r>
              <a:rPr lang="en-US" sz="1200" dirty="0">
                <a:solidFill>
                  <a:srgbClr val="F8F8F2"/>
                </a:solidFill>
                <a:latin typeface="Consolas" panose="020B0609020204030204" pitchFamily="49" charset="0"/>
                <a:cs typeface="Consolas" panose="020B0609020204030204" pitchFamily="49" charset="0"/>
              </a:rPr>
              <a:t>(</a:t>
            </a:r>
            <a:r>
              <a:rPr lang="en-US" sz="1200" dirty="0" err="1">
                <a:solidFill>
                  <a:srgbClr val="F8F8F2"/>
                </a:solidFill>
                <a:latin typeface="Consolas" panose="020B0609020204030204" pitchFamily="49" charset="0"/>
                <a:cs typeface="Consolas" panose="020B0609020204030204" pitchFamily="49" charset="0"/>
              </a:rPr>
              <a:t>televisao</a:t>
            </a:r>
            <a:r>
              <a:rPr lang="en-US" sz="1200" dirty="0">
                <a:solidFill>
                  <a:srgbClr val="F8F8F2"/>
                </a:solidFill>
                <a:latin typeface="Consolas" panose="020B0609020204030204" pitchFamily="49" charset="0"/>
                <a:cs typeface="Consolas" panose="020B0609020204030204" pitchFamily="49" charset="0"/>
              </a:rPr>
              <a:t>,</a:t>
            </a:r>
            <a:r>
              <a:rPr lang="en-US" sz="1200" dirty="0">
                <a:solidFill>
                  <a:srgbClr val="333333"/>
                </a:solidFill>
                <a:latin typeface="Consolas" panose="020B0609020204030204" pitchFamily="49" charset="0"/>
                <a:cs typeface="Consolas" panose="020B0609020204030204" pitchFamily="49" charset="0"/>
              </a:rPr>
              <a:t> </a:t>
            </a:r>
            <a:r>
              <a:rPr lang="en-US" sz="1200" dirty="0">
                <a:solidFill>
                  <a:srgbClr val="F8F8F2"/>
                </a:solidFill>
                <a:latin typeface="Consolas" panose="020B0609020204030204" pitchFamily="49" charset="0"/>
                <a:cs typeface="Consolas" panose="020B0609020204030204" pitchFamily="49" charset="0"/>
              </a:rPr>
              <a:t>canal)</a:t>
            </a:r>
            <a:r>
              <a:rPr lang="en-US" sz="1200" dirty="0">
                <a:solidFill>
                  <a:srgbClr val="333333"/>
                </a:solidFill>
                <a:latin typeface="Consolas" panose="020B0609020204030204" pitchFamily="49" charset="0"/>
                <a:cs typeface="Consolas" panose="020B0609020204030204" pitchFamily="49" charset="0"/>
              </a:rPr>
              <a:t> </a:t>
            </a:r>
          </a:p>
        </p:txBody>
      </p:sp>
      <p:sp>
        <p:nvSpPr>
          <p:cNvPr id="7" name="Google Shape;89;p17">
            <a:extLst>
              <a:ext uri="{FF2B5EF4-FFF2-40B4-BE49-F238E27FC236}">
                <a16:creationId xmlns:a16="http://schemas.microsoft.com/office/drawing/2014/main" id="{E96C8C6A-AB15-4145-8BAD-3542CA682CE8}"/>
              </a:ext>
            </a:extLst>
          </p:cNvPr>
          <p:cNvSpPr txBox="1"/>
          <p:nvPr/>
        </p:nvSpPr>
        <p:spPr>
          <a:xfrm>
            <a:off x="450000" y="1848240"/>
            <a:ext cx="5188800" cy="1523464"/>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pt-BR" sz="1200" b="1" dirty="0">
                <a:solidFill>
                  <a:srgbClr val="FA609B"/>
                </a:solidFill>
                <a:latin typeface="Montserrat"/>
                <a:ea typeface="Montserrat"/>
                <a:cs typeface="Montserrat"/>
                <a:sym typeface="Montserrat"/>
              </a:rPr>
              <a:t>Programação orientada a objetos</a:t>
            </a:r>
            <a:r>
              <a:rPr lang="pt-BR" sz="1200" dirty="0">
                <a:latin typeface="Montserrat"/>
                <a:ea typeface="Montserrat"/>
                <a:cs typeface="Montserrat"/>
                <a:sym typeface="Montserrat"/>
              </a:rPr>
              <a:t>: é um </a:t>
            </a:r>
            <a:r>
              <a:rPr lang="pt-BR" sz="1200" b="1" dirty="0">
                <a:solidFill>
                  <a:srgbClr val="FA609B"/>
                </a:solidFill>
                <a:latin typeface="Montserrat"/>
                <a:ea typeface="Montserrat"/>
                <a:cs typeface="Montserrat"/>
                <a:sym typeface="Montserrat"/>
              </a:rPr>
              <a:t>paradigma</a:t>
            </a:r>
            <a:r>
              <a:rPr lang="pt-BR" sz="1200" dirty="0">
                <a:latin typeface="Montserrat"/>
                <a:ea typeface="Montserrat"/>
                <a:cs typeface="Montserrat"/>
                <a:sym typeface="Montserrat"/>
              </a:rPr>
              <a:t> de programação que modela os dados e comportamentos como se fossem objetos do mundo real.</a:t>
            </a:r>
          </a:p>
          <a:p>
            <a:pPr marL="457200" lvl="0" indent="-342900">
              <a:spcBef>
                <a:spcPts val="600"/>
              </a:spcBef>
              <a:buClr>
                <a:srgbClr val="0C343D"/>
              </a:buClr>
              <a:buSzPts val="1800"/>
              <a:buFont typeface="Montserrat"/>
              <a:buChar char="▹"/>
              <a:defRPr/>
            </a:pPr>
            <a:r>
              <a:rPr lang="pt-BR" sz="1200" b="1" dirty="0">
                <a:solidFill>
                  <a:srgbClr val="FA609B"/>
                </a:solidFill>
                <a:latin typeface="Montserrat"/>
                <a:ea typeface="Montserrat"/>
                <a:cs typeface="Montserrat"/>
                <a:sym typeface="Montserrat"/>
              </a:rPr>
              <a:t>Objetos </a:t>
            </a:r>
            <a:r>
              <a:rPr lang="pt-BR" sz="1200" dirty="0">
                <a:latin typeface="Montserrat"/>
                <a:ea typeface="Montserrat"/>
                <a:cs typeface="Montserrat"/>
                <a:sym typeface="Montserrat"/>
              </a:rPr>
              <a:t>em Python são a representação de um objeto do mundo real, e possuem </a:t>
            </a:r>
            <a:r>
              <a:rPr lang="pt-BR" sz="1200" b="1" dirty="0">
                <a:solidFill>
                  <a:srgbClr val="FA609B"/>
                </a:solidFill>
                <a:latin typeface="Montserrat"/>
                <a:ea typeface="Montserrat"/>
                <a:cs typeface="Montserrat"/>
                <a:sym typeface="Montserrat"/>
              </a:rPr>
              <a:t>propriedades</a:t>
            </a:r>
            <a:r>
              <a:rPr lang="pt-BR" sz="1200" dirty="0">
                <a:latin typeface="Montserrat"/>
                <a:ea typeface="Montserrat"/>
                <a:cs typeface="Montserrat"/>
                <a:sym typeface="Montserrat"/>
              </a:rPr>
              <a:t> e </a:t>
            </a:r>
            <a:r>
              <a:rPr lang="pt-BR" sz="1200" b="1" dirty="0">
                <a:solidFill>
                  <a:srgbClr val="FA609B"/>
                </a:solidFill>
                <a:latin typeface="Montserrat"/>
                <a:ea typeface="Montserrat"/>
                <a:cs typeface="Montserrat"/>
                <a:sym typeface="Montserrat"/>
              </a:rPr>
              <a:t>comportamentos</a:t>
            </a:r>
            <a:r>
              <a:rPr lang="pt-BR" sz="1200"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pt-BR" sz="1200" dirty="0">
                <a:latin typeface="Montserrat"/>
                <a:ea typeface="Montserrat"/>
                <a:cs typeface="Montserrat"/>
                <a:sym typeface="Montserrat"/>
              </a:rPr>
              <a:t>Objetos são modelados através de </a:t>
            </a:r>
            <a:r>
              <a:rPr lang="pt-BR" sz="1200" b="1" dirty="0">
                <a:solidFill>
                  <a:srgbClr val="FA609B"/>
                </a:solidFill>
                <a:latin typeface="Montserrat"/>
                <a:ea typeface="Montserrat"/>
                <a:cs typeface="Montserrat"/>
                <a:sym typeface="Montserrat"/>
              </a:rPr>
              <a:t>classes</a:t>
            </a:r>
            <a:r>
              <a:rPr lang="pt-BR" sz="1200" dirty="0">
                <a:latin typeface="Montserrat"/>
                <a:ea typeface="Montserrat"/>
                <a:cs typeface="Montserrat"/>
                <a:sym typeface="Montserrat"/>
              </a:rPr>
              <a:t>.</a:t>
            </a:r>
          </a:p>
        </p:txBody>
      </p:sp>
      <p:pic>
        <p:nvPicPr>
          <p:cNvPr id="8" name="Google Shape;81;p16">
            <a:extLst>
              <a:ext uri="{FF2B5EF4-FFF2-40B4-BE49-F238E27FC236}">
                <a16:creationId xmlns:a16="http://schemas.microsoft.com/office/drawing/2014/main" id="{BCE8A140-8623-704E-B85E-C9616DFA3968}"/>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sp>
        <p:nvSpPr>
          <p:cNvPr id="6" name="Rectangle 5">
            <a:extLst>
              <a:ext uri="{FF2B5EF4-FFF2-40B4-BE49-F238E27FC236}">
                <a16:creationId xmlns:a16="http://schemas.microsoft.com/office/drawing/2014/main" id="{00E13BAA-4F0E-9342-A709-81638659EA86}"/>
              </a:ext>
            </a:extLst>
          </p:cNvPr>
          <p:cNvSpPr/>
          <p:nvPr/>
        </p:nvSpPr>
        <p:spPr>
          <a:xfrm>
            <a:off x="5101778" y="1233524"/>
            <a:ext cx="2988319" cy="276999"/>
          </a:xfrm>
          <a:prstGeom prst="rect">
            <a:avLst/>
          </a:prstGeom>
          <a:solidFill>
            <a:schemeClr val="accent2"/>
          </a:solidFill>
        </p:spPr>
        <p:txBody>
          <a:bodyPr wrap="none">
            <a:spAutoFit/>
          </a:bodyPr>
          <a:lstStyle/>
          <a:p>
            <a:pPr algn="ctr"/>
            <a:r>
              <a:rPr lang="en-US" sz="1200" dirty="0" err="1">
                <a:solidFill>
                  <a:srgbClr val="F8F8F2"/>
                </a:solidFill>
                <a:latin typeface="Consolas" panose="020B0609020204030204" pitchFamily="49" charset="0"/>
                <a:cs typeface="Consolas" panose="020B0609020204030204" pitchFamily="49" charset="0"/>
              </a:rPr>
              <a:t>televisao</a:t>
            </a:r>
            <a:r>
              <a:rPr lang="en-US" sz="1200" dirty="0" err="1">
                <a:solidFill>
                  <a:srgbClr val="F92672"/>
                </a:solidFill>
                <a:latin typeface="Consolas" panose="020B0609020204030204" pitchFamily="49" charset="0"/>
                <a:cs typeface="Consolas" panose="020B0609020204030204" pitchFamily="49" charset="0"/>
              </a:rPr>
              <a:t>.</a:t>
            </a:r>
            <a:r>
              <a:rPr lang="en-US" sz="1200" dirty="0" err="1">
                <a:solidFill>
                  <a:srgbClr val="F8F8F2"/>
                </a:solidFill>
                <a:latin typeface="Consolas" panose="020B0609020204030204" pitchFamily="49" charset="0"/>
                <a:cs typeface="Consolas" panose="020B0609020204030204" pitchFamily="49" charset="0"/>
              </a:rPr>
              <a:t>mudar_canal_para_cima</a:t>
            </a:r>
            <a:r>
              <a:rPr lang="en-US" sz="1200" dirty="0">
                <a:solidFill>
                  <a:srgbClr val="F8F8F2"/>
                </a:solidFill>
                <a:latin typeface="Consolas" panose="020B0609020204030204" pitchFamily="49" charset="0"/>
                <a:cs typeface="Consolas" panose="020B0609020204030204" pitchFamily="49" charset="0"/>
              </a:rPr>
              <a:t>()</a:t>
            </a:r>
            <a:endParaRPr lang="en-BR" sz="1200" dirty="0">
              <a:latin typeface="Consolas" panose="020B0609020204030204" pitchFamily="49" charset="0"/>
              <a:cs typeface="Consolas" panose="020B0609020204030204" pitchFamily="49" charset="0"/>
            </a:endParaRPr>
          </a:p>
        </p:txBody>
      </p:sp>
      <p:cxnSp>
        <p:nvCxnSpPr>
          <p:cNvPr id="9" name="Straight Arrow Connector 8">
            <a:extLst>
              <a:ext uri="{FF2B5EF4-FFF2-40B4-BE49-F238E27FC236}">
                <a16:creationId xmlns:a16="http://schemas.microsoft.com/office/drawing/2014/main" id="{A59714FA-EDD9-774D-A11A-D208B8D4EC2A}"/>
              </a:ext>
            </a:extLst>
          </p:cNvPr>
          <p:cNvCxnSpPr>
            <a:cxnSpLocks/>
            <a:stCxn id="5" idx="3"/>
            <a:endCxn id="6" idx="1"/>
          </p:cNvCxnSpPr>
          <p:nvPr/>
        </p:nvCxnSpPr>
        <p:spPr>
          <a:xfrm>
            <a:off x="4028100" y="1372024"/>
            <a:ext cx="1073678" cy="0"/>
          </a:xfrm>
          <a:prstGeom prst="straightConnector1">
            <a:avLst/>
          </a:prstGeom>
          <a:ln w="19050">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54F5D09-C4C4-6545-A195-D5749E537F79}"/>
              </a:ext>
            </a:extLst>
          </p:cNvPr>
          <p:cNvSpPr/>
          <p:nvPr/>
        </p:nvSpPr>
        <p:spPr>
          <a:xfrm>
            <a:off x="5929199" y="1867290"/>
            <a:ext cx="2749296" cy="2631490"/>
          </a:xfrm>
          <a:prstGeom prst="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class</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Televisao</a:t>
            </a:r>
            <a:r>
              <a:rPr lang="en-US" sz="1100" dirty="0">
                <a:solidFill>
                  <a:srgbClr val="F8F8F2"/>
                </a:solidFill>
                <a:latin typeface="Consolas" panose="020B0609020204030204" pitchFamily="49" charset="0"/>
                <a:cs typeface="Consolas" panose="020B0609020204030204" pitchFamily="49" charset="0"/>
              </a:rPr>
              <a:t>:</a:t>
            </a:r>
            <a:br>
              <a:rPr lang="en-US" sz="1100" dirty="0">
                <a:solidFill>
                  <a:srgbClr val="F8F8F2"/>
                </a:solidFill>
                <a:latin typeface="Consolas" panose="020B0609020204030204" pitchFamily="49" charset="0"/>
                <a:cs typeface="Consolas" panose="020B0609020204030204" pitchFamily="49" charset="0"/>
              </a:rPr>
            </a:b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__</a:t>
            </a:r>
            <a:r>
              <a:rPr lang="en-US" sz="1100" dirty="0" err="1">
                <a:solidFill>
                  <a:srgbClr val="A6E22E"/>
                </a:solidFill>
                <a:latin typeface="Consolas" panose="020B0609020204030204" pitchFamily="49" charset="0"/>
                <a:cs typeface="Consolas" panose="020B0609020204030204" pitchFamily="49" charset="0"/>
              </a:rPr>
              <a:t>init</a:t>
            </a:r>
            <a:r>
              <a:rPr lang="en-US" sz="1100" dirty="0">
                <a:solidFill>
                  <a:srgbClr val="A6E22E"/>
                </a:solidFill>
                <a:latin typeface="Consolas" panose="020B0609020204030204" pitchFamily="49" charset="0"/>
                <a:cs typeface="Consolas" panose="020B0609020204030204" pitchFamily="49" charset="0"/>
              </a:rPr>
              <a:t>__</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self</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ligada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False</a:t>
            </a:r>
          </a:p>
          <a:p>
            <a:r>
              <a:rPr lang="en-US" sz="1100" dirty="0">
                <a:solidFill>
                  <a:srgbClr val="AE81FF"/>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canal</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3</a:t>
            </a:r>
          </a:p>
          <a:p>
            <a:r>
              <a:rPr lang="en-US" sz="1100" dirty="0">
                <a:solidFill>
                  <a:srgbClr val="AE81FF"/>
                </a:solidFill>
                <a:latin typeface="Consolas" panose="020B0609020204030204" pitchFamily="49" charset="0"/>
                <a:cs typeface="Consolas" panose="020B0609020204030204" pitchFamily="49" charset="0"/>
              </a:rPr>
              <a:t>    </a:t>
            </a:r>
          </a:p>
          <a:p>
            <a:r>
              <a:rPr lang="en-US" sz="1100" dirty="0">
                <a:solidFill>
                  <a:srgbClr val="AE81FF"/>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ligar</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self</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AE81FF"/>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ligada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True</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desligar</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self</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AE81FF"/>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ligada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False</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tv_sala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Televisao</a:t>
            </a:r>
            <a:r>
              <a:rPr lang="en-US" sz="1100" dirty="0">
                <a:solidFill>
                  <a:srgbClr val="F8F8F2"/>
                </a:solidFill>
                <a:latin typeface="Consolas" panose="020B0609020204030204" pitchFamily="49" charset="0"/>
                <a:cs typeface="Consolas" panose="020B0609020204030204" pitchFamily="49" charset="0"/>
              </a:rPr>
              <a:t>()</a:t>
            </a:r>
          </a:p>
          <a:p>
            <a:r>
              <a:rPr lang="en-US" sz="1100" dirty="0" err="1">
                <a:solidFill>
                  <a:srgbClr val="F8F8F2"/>
                </a:solidFill>
                <a:latin typeface="Consolas" panose="020B0609020204030204" pitchFamily="49" charset="0"/>
                <a:cs typeface="Consolas" panose="020B0609020204030204" pitchFamily="49" charset="0"/>
              </a:rPr>
              <a:t>tv_sala</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ligar</a:t>
            </a:r>
            <a:r>
              <a:rPr lang="en-US" sz="1100" dirty="0">
                <a:solidFill>
                  <a:srgbClr val="F8F8F2"/>
                </a:solidFill>
                <a:latin typeface="Consolas" panose="020B0609020204030204" pitchFamily="49" charset="0"/>
                <a:cs typeface="Consolas" panose="020B0609020204030204" pitchFamily="49" charset="0"/>
              </a:rPr>
              <a:t>()</a:t>
            </a:r>
          </a:p>
          <a:p>
            <a:r>
              <a:rPr lang="en-US" sz="1100" dirty="0" err="1">
                <a:solidFill>
                  <a:srgbClr val="F8F8F2"/>
                </a:solidFill>
                <a:latin typeface="Consolas" panose="020B0609020204030204" pitchFamily="49" charset="0"/>
                <a:cs typeface="Consolas" panose="020B0609020204030204" pitchFamily="49" charset="0"/>
              </a:rPr>
              <a:t>tv_sala</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canal</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4</a:t>
            </a:r>
          </a:p>
          <a:p>
            <a:r>
              <a:rPr lang="en-US" sz="1100" dirty="0" err="1">
                <a:solidFill>
                  <a:srgbClr val="F8F8F2"/>
                </a:solidFill>
                <a:latin typeface="Consolas" panose="020B0609020204030204" pitchFamily="49" charset="0"/>
                <a:cs typeface="Consolas" panose="020B0609020204030204" pitchFamily="49" charset="0"/>
              </a:rPr>
              <a:t>tv_sala</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desligar</a:t>
            </a:r>
            <a:r>
              <a:rPr lang="en-US" sz="1100" dirty="0">
                <a:solidFill>
                  <a:srgbClr val="F8F8F2"/>
                </a:solidFill>
                <a:latin typeface="Consolas" panose="020B0609020204030204" pitchFamily="49" charset="0"/>
                <a:cs typeface="Consolas" panose="020B0609020204030204" pitchFamily="49" charset="0"/>
              </a:rPr>
              <a:t>()</a:t>
            </a:r>
            <a:endParaRPr lang="en-BR" sz="11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3296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Google Shape;95;p18">
            <a:extLst>
              <a:ext uri="{FF2B5EF4-FFF2-40B4-BE49-F238E27FC236}">
                <a16:creationId xmlns:a16="http://schemas.microsoft.com/office/drawing/2014/main" id="{8316735F-FB20-0E42-8C3E-323327371857}"/>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Na aula anterior...</a:t>
            </a:r>
            <a:endParaRPr sz="2600" b="1" dirty="0">
              <a:latin typeface="Montserrat"/>
              <a:ea typeface="Montserrat"/>
              <a:cs typeface="Montserrat"/>
              <a:sym typeface="Montserrat"/>
            </a:endParaRPr>
          </a:p>
        </p:txBody>
      </p:sp>
      <p:grpSp>
        <p:nvGrpSpPr>
          <p:cNvPr id="7" name="Group 6">
            <a:extLst>
              <a:ext uri="{FF2B5EF4-FFF2-40B4-BE49-F238E27FC236}">
                <a16:creationId xmlns:a16="http://schemas.microsoft.com/office/drawing/2014/main" id="{1B4C54C4-90F9-7D45-AA5D-E92933BB0CEB}"/>
              </a:ext>
            </a:extLst>
          </p:cNvPr>
          <p:cNvGrpSpPr/>
          <p:nvPr/>
        </p:nvGrpSpPr>
        <p:grpSpPr>
          <a:xfrm>
            <a:off x="-135467" y="4105231"/>
            <a:ext cx="9279467" cy="1038269"/>
            <a:chOff x="-135467" y="4105231"/>
            <a:chExt cx="9279467" cy="1038269"/>
          </a:xfrm>
        </p:grpSpPr>
        <p:sp>
          <p:nvSpPr>
            <p:cNvPr id="8" name="Rectangle 7">
              <a:extLst>
                <a:ext uri="{FF2B5EF4-FFF2-40B4-BE49-F238E27FC236}">
                  <a16:creationId xmlns:a16="http://schemas.microsoft.com/office/drawing/2014/main" id="{3F51B02E-2AB3-2547-8649-D665D178BFB3}"/>
                </a:ext>
              </a:extLst>
            </p:cNvPr>
            <p:cNvSpPr/>
            <p:nvPr/>
          </p:nvSpPr>
          <p:spPr>
            <a:xfrm>
              <a:off x="0" y="4105231"/>
              <a:ext cx="9144000" cy="1038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1" name="Google Shape;89;p17">
              <a:extLst>
                <a:ext uri="{FF2B5EF4-FFF2-40B4-BE49-F238E27FC236}">
                  <a16:creationId xmlns:a16="http://schemas.microsoft.com/office/drawing/2014/main" id="{73A9171E-D5A1-5142-937B-97F9926D1050}"/>
                </a:ext>
              </a:extLst>
            </p:cNvPr>
            <p:cNvSpPr txBox="1"/>
            <p:nvPr/>
          </p:nvSpPr>
          <p:spPr>
            <a:xfrm>
              <a:off x="-135467" y="4303709"/>
              <a:ext cx="9144000" cy="630912"/>
            </a:xfrm>
            <a:prstGeom prst="rect">
              <a:avLst/>
            </a:prstGeom>
            <a:noFill/>
            <a:ln>
              <a:no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sz="1200" b="1" dirty="0">
                  <a:solidFill>
                    <a:srgbClr val="FA609B"/>
                  </a:solidFill>
                  <a:latin typeface="Montserrat"/>
                  <a:ea typeface="Montserrat"/>
                  <a:cs typeface="Montserrat"/>
                  <a:sym typeface="Montserrat"/>
                </a:rPr>
                <a:t>Modelagem </a:t>
              </a:r>
              <a:r>
                <a:rPr lang="pt-BR" sz="1200" dirty="0">
                  <a:solidFill>
                    <a:schemeClr val="bg1"/>
                  </a:solidFill>
                  <a:latin typeface="Montserrat"/>
                  <a:ea typeface="Montserrat"/>
                  <a:cs typeface="Montserrat"/>
                  <a:sym typeface="Montserrat"/>
                </a:rPr>
                <a:t>é o processo de identificar os </a:t>
              </a:r>
              <a:r>
                <a:rPr lang="pt-BR" sz="1200" b="1" dirty="0">
                  <a:solidFill>
                    <a:srgbClr val="FA609B"/>
                  </a:solidFill>
                  <a:latin typeface="Montserrat"/>
                  <a:ea typeface="Montserrat"/>
                  <a:cs typeface="Montserrat"/>
                  <a:sym typeface="Montserrat"/>
                </a:rPr>
                <a:t>atores</a:t>
              </a:r>
              <a:r>
                <a:rPr lang="pt-BR" sz="1200" dirty="0">
                  <a:solidFill>
                    <a:schemeClr val="bg1"/>
                  </a:solidFill>
                  <a:latin typeface="Montserrat"/>
                  <a:ea typeface="Montserrat"/>
                  <a:cs typeface="Montserrat"/>
                  <a:sym typeface="Montserrat"/>
                </a:rPr>
                <a:t>, os </a:t>
              </a:r>
              <a:r>
                <a:rPr lang="pt-BR" sz="1200" b="1" dirty="0">
                  <a:solidFill>
                    <a:srgbClr val="FA609B"/>
                  </a:solidFill>
                  <a:latin typeface="Montserrat"/>
                  <a:ea typeface="Montserrat"/>
                  <a:cs typeface="Montserrat"/>
                  <a:sym typeface="Montserrat"/>
                </a:rPr>
                <a:t>dados</a:t>
              </a:r>
              <a:r>
                <a:rPr lang="pt-BR" sz="1200" dirty="0">
                  <a:solidFill>
                    <a:schemeClr val="bg1"/>
                  </a:solidFill>
                  <a:latin typeface="Montserrat"/>
                  <a:ea typeface="Montserrat"/>
                  <a:cs typeface="Montserrat"/>
                  <a:sym typeface="Montserrat"/>
                </a:rPr>
                <a:t> necessários e o tipo de </a:t>
              </a:r>
              <a:r>
                <a:rPr lang="pt-BR" sz="1200" b="1" dirty="0">
                  <a:solidFill>
                    <a:srgbClr val="FA609B"/>
                  </a:solidFill>
                  <a:latin typeface="Montserrat"/>
                  <a:ea typeface="Montserrat"/>
                  <a:cs typeface="Montserrat"/>
                  <a:sym typeface="Montserrat"/>
                </a:rPr>
                <a:t>interação</a:t>
              </a:r>
              <a:r>
                <a:rPr lang="pt-BR" sz="1200" dirty="0">
                  <a:solidFill>
                    <a:schemeClr val="bg1"/>
                  </a:solidFill>
                  <a:latin typeface="Montserrat"/>
                  <a:ea typeface="Montserrat"/>
                  <a:cs typeface="Montserrat"/>
                  <a:sym typeface="Montserrat"/>
                </a:rPr>
                <a:t> que está ocorrendo. Para modelar um sistema, é necessário conhecer suas </a:t>
              </a:r>
              <a:r>
                <a:rPr lang="pt-BR" sz="1200" b="1" dirty="0">
                  <a:solidFill>
                    <a:srgbClr val="FA609B"/>
                  </a:solidFill>
                  <a:latin typeface="Montserrat"/>
                  <a:ea typeface="Montserrat"/>
                  <a:cs typeface="Montserrat"/>
                  <a:sym typeface="Montserrat"/>
                </a:rPr>
                <a:t>regras de negócio</a:t>
              </a:r>
              <a:r>
                <a:rPr lang="pt-BR" sz="1200" dirty="0">
                  <a:solidFill>
                    <a:schemeClr val="bg1"/>
                  </a:solidFill>
                  <a:latin typeface="Montserrat"/>
                  <a:ea typeface="Montserrat"/>
                  <a:cs typeface="Montserrat"/>
                  <a:sym typeface="Montserrat"/>
                </a:rPr>
                <a:t>.</a:t>
              </a:r>
            </a:p>
          </p:txBody>
        </p:sp>
      </p:grpSp>
      <p:sp>
        <p:nvSpPr>
          <p:cNvPr id="12" name="Rounded Rectangle 11">
            <a:extLst>
              <a:ext uri="{FF2B5EF4-FFF2-40B4-BE49-F238E27FC236}">
                <a16:creationId xmlns:a16="http://schemas.microsoft.com/office/drawing/2014/main" id="{375B5B02-A0E5-AD44-A7BC-EC7432F9A05B}"/>
              </a:ext>
            </a:extLst>
          </p:cNvPr>
          <p:cNvSpPr/>
          <p:nvPr/>
        </p:nvSpPr>
        <p:spPr>
          <a:xfrm>
            <a:off x="3402167" y="1586895"/>
            <a:ext cx="2540000" cy="984855"/>
          </a:xfrm>
          <a:prstGeom prst="roundRect">
            <a:avLst/>
          </a:prstGeom>
          <a:solidFill>
            <a:schemeClr val="accent2"/>
          </a:solid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solidFill>
                  <a:schemeClr val="bg1"/>
                </a:solidFill>
                <a:latin typeface="Montserrat"/>
                <a:cs typeface="Arial"/>
              </a:rPr>
              <a:t>Sistema– Executa o processamento</a:t>
            </a:r>
          </a:p>
        </p:txBody>
      </p:sp>
      <p:cxnSp>
        <p:nvCxnSpPr>
          <p:cNvPr id="13" name="Straight Arrow Connector 12">
            <a:extLst>
              <a:ext uri="{FF2B5EF4-FFF2-40B4-BE49-F238E27FC236}">
                <a16:creationId xmlns:a16="http://schemas.microsoft.com/office/drawing/2014/main" id="{9F39D857-2D00-5C4B-8CEF-6A2FE00F6797}"/>
              </a:ext>
            </a:extLst>
          </p:cNvPr>
          <p:cNvCxnSpPr>
            <a:cxnSpLocks/>
            <a:stCxn id="15" idx="3"/>
            <a:endCxn id="12" idx="1"/>
          </p:cNvCxnSpPr>
          <p:nvPr/>
        </p:nvCxnSpPr>
        <p:spPr>
          <a:xfrm>
            <a:off x="2132167" y="2079323"/>
            <a:ext cx="1270000" cy="0"/>
          </a:xfrm>
          <a:prstGeom prst="straightConnector1">
            <a:avLst/>
          </a:prstGeom>
          <a:ln w="28575">
            <a:solidFill>
              <a:srgbClr val="FA609B"/>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CF105B-E726-E441-B278-E721E4E30AB0}"/>
              </a:ext>
            </a:extLst>
          </p:cNvPr>
          <p:cNvCxnSpPr>
            <a:cxnSpLocks/>
            <a:stCxn id="12" idx="3"/>
          </p:cNvCxnSpPr>
          <p:nvPr/>
        </p:nvCxnSpPr>
        <p:spPr>
          <a:xfrm>
            <a:off x="5942167" y="2079323"/>
            <a:ext cx="1151467" cy="0"/>
          </a:xfrm>
          <a:prstGeom prst="straightConnector1">
            <a:avLst/>
          </a:prstGeom>
          <a:ln w="28575">
            <a:solidFill>
              <a:srgbClr val="FA609B"/>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89;p17">
            <a:extLst>
              <a:ext uri="{FF2B5EF4-FFF2-40B4-BE49-F238E27FC236}">
                <a16:creationId xmlns:a16="http://schemas.microsoft.com/office/drawing/2014/main" id="{2B9F5AEB-1054-1A4C-B709-2A737EB454AC}"/>
              </a:ext>
            </a:extLst>
          </p:cNvPr>
          <p:cNvSpPr txBox="1"/>
          <p:nvPr/>
        </p:nvSpPr>
        <p:spPr>
          <a:xfrm>
            <a:off x="888834" y="1733089"/>
            <a:ext cx="1243333" cy="692467"/>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dirty="0">
                <a:latin typeface="Montserrat"/>
                <a:ea typeface="Montserrat"/>
                <a:cs typeface="Montserrat"/>
                <a:sym typeface="Montserrat"/>
              </a:rPr>
              <a:t>Dados de Entrada</a:t>
            </a:r>
            <a:endParaRPr lang="pt-BR" b="1" dirty="0">
              <a:solidFill>
                <a:srgbClr val="FA609B"/>
              </a:solidFill>
              <a:latin typeface="Montserrat"/>
              <a:sym typeface="Montserrat"/>
            </a:endParaRPr>
          </a:p>
        </p:txBody>
      </p:sp>
      <p:sp>
        <p:nvSpPr>
          <p:cNvPr id="16" name="Google Shape;89;p17">
            <a:extLst>
              <a:ext uri="{FF2B5EF4-FFF2-40B4-BE49-F238E27FC236}">
                <a16:creationId xmlns:a16="http://schemas.microsoft.com/office/drawing/2014/main" id="{0B214948-6382-E946-A99E-158AA7F479DD}"/>
              </a:ext>
            </a:extLst>
          </p:cNvPr>
          <p:cNvSpPr txBox="1"/>
          <p:nvPr/>
        </p:nvSpPr>
        <p:spPr>
          <a:xfrm>
            <a:off x="7076701" y="1733089"/>
            <a:ext cx="1243333" cy="692467"/>
          </a:xfrm>
          <a:prstGeom prst="rect">
            <a:avLst/>
          </a:prstGeom>
          <a:noFill/>
          <a:ln>
            <a:solidFill>
              <a:srgbClr val="FA609B"/>
            </a:solidFill>
          </a:ln>
        </p:spPr>
        <p:txBody>
          <a:bodyPr spcFirstLastPara="1" wrap="square" lIns="91425" tIns="91425" rIns="91425" bIns="91425" anchor="t" anchorCtr="0">
            <a:spAutoFit/>
          </a:bodyPr>
          <a:lstStyle/>
          <a:p>
            <a:pPr marL="114300" lvl="0">
              <a:spcBef>
                <a:spcPts val="600"/>
              </a:spcBef>
              <a:buClr>
                <a:srgbClr val="0C343D"/>
              </a:buClr>
              <a:buSzPts val="1800"/>
              <a:defRPr/>
            </a:pPr>
            <a:r>
              <a:rPr lang="pt-BR" dirty="0">
                <a:latin typeface="Montserrat"/>
                <a:ea typeface="Montserrat"/>
                <a:cs typeface="Montserrat"/>
                <a:sym typeface="Montserrat"/>
              </a:rPr>
              <a:t>Dados de Saída</a:t>
            </a:r>
            <a:endParaRPr lang="pt-BR" b="1" dirty="0">
              <a:solidFill>
                <a:srgbClr val="FA609B"/>
              </a:solidFill>
              <a:latin typeface="Montserrat"/>
              <a:sym typeface="Montserrat"/>
            </a:endParaRPr>
          </a:p>
        </p:txBody>
      </p:sp>
      <p:sp>
        <p:nvSpPr>
          <p:cNvPr id="17" name="Rectangle 16">
            <a:extLst>
              <a:ext uri="{FF2B5EF4-FFF2-40B4-BE49-F238E27FC236}">
                <a16:creationId xmlns:a16="http://schemas.microsoft.com/office/drawing/2014/main" id="{5A5F8EE0-01DD-4048-91C3-26A1C07EF083}"/>
              </a:ext>
            </a:extLst>
          </p:cNvPr>
          <p:cNvSpPr/>
          <p:nvPr/>
        </p:nvSpPr>
        <p:spPr>
          <a:xfrm>
            <a:off x="1014723" y="2617902"/>
            <a:ext cx="991554" cy="600164"/>
          </a:xfrm>
          <a:prstGeom prst="rect">
            <a:avLst/>
          </a:prstGeom>
        </p:spPr>
        <p:txBody>
          <a:bodyPr wrap="square">
            <a:spAutoFit/>
          </a:bodyPr>
          <a:lstStyle/>
          <a:p>
            <a:pPr marL="114300" lvl="0">
              <a:spcBef>
                <a:spcPts val="600"/>
              </a:spcBef>
              <a:buClr>
                <a:srgbClr val="0C343D"/>
              </a:buClr>
              <a:buSzPts val="1800"/>
              <a:defRPr/>
            </a:pPr>
            <a:r>
              <a:rPr lang="pt-BR" dirty="0">
                <a:solidFill>
                  <a:schemeClr val="tx1"/>
                </a:solidFill>
                <a:latin typeface="Montserrat"/>
                <a:sym typeface="Montserrat"/>
              </a:rPr>
              <a:t>Carros</a:t>
            </a:r>
          </a:p>
          <a:p>
            <a:pPr marL="114300" lvl="0">
              <a:spcBef>
                <a:spcPts val="600"/>
              </a:spcBef>
              <a:buClr>
                <a:srgbClr val="0C343D"/>
              </a:buClr>
              <a:buSzPts val="1800"/>
              <a:defRPr/>
            </a:pPr>
            <a:r>
              <a:rPr lang="pt-BR" dirty="0">
                <a:solidFill>
                  <a:schemeClr val="tx1"/>
                </a:solidFill>
                <a:latin typeface="Montserrat"/>
                <a:sym typeface="Montserrat"/>
              </a:rPr>
              <a:t>Motos</a:t>
            </a:r>
          </a:p>
        </p:txBody>
      </p:sp>
      <p:sp>
        <p:nvSpPr>
          <p:cNvPr id="18" name="Rectangle 17">
            <a:extLst>
              <a:ext uri="{FF2B5EF4-FFF2-40B4-BE49-F238E27FC236}">
                <a16:creationId xmlns:a16="http://schemas.microsoft.com/office/drawing/2014/main" id="{50DAACA8-C651-C148-BD48-E298823253E9}"/>
              </a:ext>
            </a:extLst>
          </p:cNvPr>
          <p:cNvSpPr/>
          <p:nvPr/>
        </p:nvSpPr>
        <p:spPr>
          <a:xfrm>
            <a:off x="6754956" y="2655056"/>
            <a:ext cx="1813323" cy="523220"/>
          </a:xfrm>
          <a:prstGeom prst="rect">
            <a:avLst/>
          </a:prstGeom>
        </p:spPr>
        <p:txBody>
          <a:bodyPr wrap="square">
            <a:spAutoFit/>
          </a:bodyPr>
          <a:lstStyle/>
          <a:p>
            <a:pPr marL="114300" lvl="0" algn="ctr">
              <a:spcBef>
                <a:spcPts val="600"/>
              </a:spcBef>
              <a:buClr>
                <a:srgbClr val="0C343D"/>
              </a:buClr>
              <a:buSzPts val="1800"/>
              <a:defRPr/>
            </a:pPr>
            <a:r>
              <a:rPr lang="pt-BR" dirty="0">
                <a:solidFill>
                  <a:schemeClr val="tx1"/>
                </a:solidFill>
                <a:latin typeface="Montserrat"/>
                <a:sym typeface="Montserrat"/>
              </a:rPr>
              <a:t>Estado do estacionamento</a:t>
            </a:r>
          </a:p>
        </p:txBody>
      </p:sp>
      <p:sp>
        <p:nvSpPr>
          <p:cNvPr id="19" name="Rectangle 18">
            <a:extLst>
              <a:ext uri="{FF2B5EF4-FFF2-40B4-BE49-F238E27FC236}">
                <a16:creationId xmlns:a16="http://schemas.microsoft.com/office/drawing/2014/main" id="{36FCBB8C-802A-5647-8115-D1EF38A770E3}"/>
              </a:ext>
            </a:extLst>
          </p:cNvPr>
          <p:cNvSpPr/>
          <p:nvPr/>
        </p:nvSpPr>
        <p:spPr>
          <a:xfrm>
            <a:off x="3765505" y="2664069"/>
            <a:ext cx="1813323" cy="954107"/>
          </a:xfrm>
          <a:prstGeom prst="rect">
            <a:avLst/>
          </a:prstGeom>
        </p:spPr>
        <p:txBody>
          <a:bodyPr wrap="square">
            <a:spAutoFit/>
          </a:bodyPr>
          <a:lstStyle/>
          <a:p>
            <a:pPr marL="114300" lvl="0" algn="ctr">
              <a:spcBef>
                <a:spcPts val="600"/>
              </a:spcBef>
              <a:buClr>
                <a:srgbClr val="0C343D"/>
              </a:buClr>
              <a:buSzPts val="1800"/>
              <a:defRPr/>
            </a:pPr>
            <a:r>
              <a:rPr lang="pt-BR" dirty="0">
                <a:solidFill>
                  <a:schemeClr val="tx1"/>
                </a:solidFill>
                <a:latin typeface="Montserrat"/>
                <a:sym typeface="Montserrat"/>
              </a:rPr>
              <a:t>Controla as vagas e a entrada e saída de carros</a:t>
            </a:r>
          </a:p>
        </p:txBody>
      </p:sp>
    </p:spTree>
    <p:extLst>
      <p:ext uri="{BB962C8B-B14F-4D97-AF65-F5344CB8AC3E}">
        <p14:creationId xmlns:p14="http://schemas.microsoft.com/office/powerpoint/2010/main" val="193189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Google Shape;95;p18">
            <a:extLst>
              <a:ext uri="{FF2B5EF4-FFF2-40B4-BE49-F238E27FC236}">
                <a16:creationId xmlns:a16="http://schemas.microsoft.com/office/drawing/2014/main" id="{8316735F-FB20-0E42-8C3E-323327371857}"/>
              </a:ext>
            </a:extLst>
          </p:cNvPr>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600" b="1" dirty="0">
                <a:latin typeface="Montserrat"/>
                <a:ea typeface="Montserrat"/>
                <a:cs typeface="Montserrat"/>
                <a:sym typeface="Montserrat"/>
              </a:rPr>
              <a:t>Na aula anterior...</a:t>
            </a:r>
            <a:endParaRPr sz="2600" b="1" dirty="0">
              <a:latin typeface="Montserrat"/>
              <a:ea typeface="Montserrat"/>
              <a:cs typeface="Montserrat"/>
              <a:sym typeface="Montserrat"/>
            </a:endParaRPr>
          </a:p>
        </p:txBody>
      </p:sp>
      <p:sp>
        <p:nvSpPr>
          <p:cNvPr id="2" name="TextBox 1">
            <a:extLst>
              <a:ext uri="{FF2B5EF4-FFF2-40B4-BE49-F238E27FC236}">
                <a16:creationId xmlns:a16="http://schemas.microsoft.com/office/drawing/2014/main" id="{71D51DAE-148C-3A46-BDDB-00EF382CF13F}"/>
              </a:ext>
            </a:extLst>
          </p:cNvPr>
          <p:cNvSpPr txBox="1"/>
          <p:nvPr/>
        </p:nvSpPr>
        <p:spPr>
          <a:xfrm>
            <a:off x="450000" y="1151130"/>
            <a:ext cx="2631867" cy="2700338"/>
          </a:xfrm>
          <a:prstGeom prst="roundRect">
            <a:avLst/>
          </a:prstGeom>
          <a:noFill/>
          <a:ln>
            <a:solidFill>
              <a:srgbClr val="FA609B"/>
            </a:solidFill>
          </a:ln>
        </p:spPr>
        <p:txBody>
          <a:bodyPr wrap="square" rtlCol="0">
            <a:spAutoFit/>
          </a:bodyPr>
          <a:lstStyle/>
          <a:p>
            <a:r>
              <a:rPr lang="en-BR" sz="1050" b="1" dirty="0">
                <a:solidFill>
                  <a:srgbClr val="FA609B"/>
                </a:solidFill>
                <a:latin typeface="Consolas" panose="020B0609020204030204" pitchFamily="49" charset="0"/>
                <a:cs typeface="Consolas" panose="020B0609020204030204" pitchFamily="49" charset="0"/>
              </a:rPr>
              <a:t>Estacionamento</a:t>
            </a:r>
          </a:p>
          <a:p>
            <a:endParaRPr lang="en-BR" sz="105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v</a:t>
            </a:r>
            <a:r>
              <a:rPr lang="en-BR" sz="1050" dirty="0">
                <a:latin typeface="Consolas" panose="020B0609020204030204" pitchFamily="49" charset="0"/>
                <a:cs typeface="Consolas" panose="020B0609020204030204" pitchFamily="49" charset="0"/>
              </a:rPr>
              <a:t>agas_de_carro</a:t>
            </a:r>
          </a:p>
          <a:p>
            <a:r>
              <a:rPr lang="en-US" sz="1050" dirty="0">
                <a:latin typeface="Consolas" panose="020B0609020204030204" pitchFamily="49" charset="0"/>
                <a:cs typeface="Consolas" panose="020B0609020204030204" pitchFamily="49" charset="0"/>
              </a:rPr>
              <a:t>v</a:t>
            </a:r>
            <a:r>
              <a:rPr lang="en-BR" sz="1050" dirty="0">
                <a:latin typeface="Consolas" panose="020B0609020204030204" pitchFamily="49" charset="0"/>
                <a:cs typeface="Consolas" panose="020B0609020204030204" pitchFamily="49" charset="0"/>
              </a:rPr>
              <a:t>agas_de_moto</a:t>
            </a:r>
          </a:p>
          <a:p>
            <a:r>
              <a:rPr lang="en-BR" sz="1050" dirty="0">
                <a:latin typeface="Consolas" panose="020B0609020204030204" pitchFamily="49" charset="0"/>
                <a:cs typeface="Consolas" panose="020B0609020204030204" pitchFamily="49" charset="0"/>
              </a:rPr>
              <a:t>carro_para_vaga</a:t>
            </a:r>
          </a:p>
          <a:p>
            <a:r>
              <a:rPr lang="en-BR" sz="1050" dirty="0">
                <a:latin typeface="Consolas" panose="020B0609020204030204" pitchFamily="49" charset="0"/>
                <a:cs typeface="Consolas" panose="020B0609020204030204" pitchFamily="49" charset="0"/>
              </a:rPr>
              <a:t>moto_para_vaga</a:t>
            </a:r>
          </a:p>
          <a:p>
            <a:r>
              <a:rPr lang="en-BR" sz="1050" dirty="0">
                <a:latin typeface="Consolas" panose="020B0609020204030204" pitchFamily="49" charset="0"/>
                <a:cs typeface="Consolas" panose="020B0609020204030204" pitchFamily="49" charset="0"/>
              </a:rPr>
              <a:t>total_vagas_livres_carro</a:t>
            </a:r>
          </a:p>
          <a:p>
            <a:r>
              <a:rPr lang="en-BR" sz="1050" dirty="0">
                <a:latin typeface="Consolas" panose="020B0609020204030204" pitchFamily="49" charset="0"/>
                <a:cs typeface="Consolas" panose="020B0609020204030204" pitchFamily="49" charset="0"/>
              </a:rPr>
              <a:t>total_vagas_livres_moto</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estacionar_carro(carro)</a:t>
            </a:r>
          </a:p>
          <a:p>
            <a:r>
              <a:rPr lang="en-BR" sz="1050" dirty="0">
                <a:latin typeface="Consolas" panose="020B0609020204030204" pitchFamily="49" charset="0"/>
                <a:cs typeface="Consolas" panose="020B0609020204030204" pitchFamily="49" charset="0"/>
              </a:rPr>
              <a:t>estacionar_moto(moto)</a:t>
            </a:r>
          </a:p>
          <a:p>
            <a:r>
              <a:rPr lang="en-BR" sz="1050" dirty="0">
                <a:latin typeface="Consolas" panose="020B0609020204030204" pitchFamily="49" charset="0"/>
                <a:cs typeface="Consolas" panose="020B0609020204030204" pitchFamily="49" charset="0"/>
              </a:rPr>
              <a:t>remover_carro(carro)</a:t>
            </a:r>
          </a:p>
          <a:p>
            <a:r>
              <a:rPr lang="en-BR" sz="1050" dirty="0">
                <a:latin typeface="Consolas" panose="020B0609020204030204" pitchFamily="49" charset="0"/>
                <a:cs typeface="Consolas" panose="020B0609020204030204" pitchFamily="49" charset="0"/>
              </a:rPr>
              <a:t>remover_moto(moto)</a:t>
            </a:r>
          </a:p>
          <a:p>
            <a:r>
              <a:rPr lang="en-BR" sz="1050" dirty="0">
                <a:latin typeface="Consolas" panose="020B0609020204030204" pitchFamily="49" charset="0"/>
                <a:cs typeface="Consolas" panose="020B0609020204030204" pitchFamily="49" charset="0"/>
              </a:rPr>
              <a:t>estado_do_estacionamento()</a:t>
            </a:r>
          </a:p>
        </p:txBody>
      </p:sp>
      <p:sp>
        <p:nvSpPr>
          <p:cNvPr id="5" name="TextBox 4">
            <a:extLst>
              <a:ext uri="{FF2B5EF4-FFF2-40B4-BE49-F238E27FC236}">
                <a16:creationId xmlns:a16="http://schemas.microsoft.com/office/drawing/2014/main" id="{1379313C-16BA-8646-A714-DAA216EDE446}"/>
              </a:ext>
            </a:extLst>
          </p:cNvPr>
          <p:cNvSpPr txBox="1"/>
          <p:nvPr/>
        </p:nvSpPr>
        <p:spPr>
          <a:xfrm>
            <a:off x="3370132" y="1151130"/>
            <a:ext cx="2631867" cy="1711107"/>
          </a:xfrm>
          <a:prstGeom prst="roundRect">
            <a:avLst/>
          </a:prstGeom>
          <a:noFill/>
          <a:ln>
            <a:solidFill>
              <a:srgbClr val="FA609B"/>
            </a:solidFill>
          </a:ln>
        </p:spPr>
        <p:txBody>
          <a:bodyPr wrap="square" rtlCol="0">
            <a:spAutoFit/>
          </a:bodyPr>
          <a:lstStyle/>
          <a:p>
            <a:r>
              <a:rPr lang="en-BR" sz="1050" b="1" dirty="0">
                <a:solidFill>
                  <a:srgbClr val="FA609B"/>
                </a:solidFill>
                <a:latin typeface="Consolas" panose="020B0609020204030204" pitchFamily="49" charset="0"/>
                <a:cs typeface="Consolas" panose="020B0609020204030204" pitchFamily="49" charset="0"/>
              </a:rPr>
              <a:t>Vaga</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id</a:t>
            </a:r>
          </a:p>
          <a:p>
            <a:r>
              <a:rPr lang="en-BR" sz="1050" dirty="0">
                <a:latin typeface="Consolas" panose="020B0609020204030204" pitchFamily="49" charset="0"/>
                <a:cs typeface="Consolas" panose="020B0609020204030204" pitchFamily="49" charset="0"/>
              </a:rPr>
              <a:t>tipo</a:t>
            </a:r>
          </a:p>
          <a:p>
            <a:r>
              <a:rPr lang="en-BR" sz="1050" dirty="0">
                <a:latin typeface="Consolas" panose="020B0609020204030204" pitchFamily="49" charset="0"/>
                <a:cs typeface="Consolas" panose="020B0609020204030204" pitchFamily="49" charset="0"/>
              </a:rPr>
              <a:t>livre</a:t>
            </a:r>
          </a:p>
          <a:p>
            <a:r>
              <a:rPr lang="en-BR" sz="1050" dirty="0">
                <a:latin typeface="Consolas" panose="020B0609020204030204" pitchFamily="49" charset="0"/>
                <a:cs typeface="Consolas" panose="020B0609020204030204" pitchFamily="49" charset="0"/>
              </a:rPr>
              <a:t>placa</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ocupar()</a:t>
            </a:r>
          </a:p>
          <a:p>
            <a:r>
              <a:rPr lang="en-BR" sz="1050" dirty="0">
                <a:latin typeface="Consolas" panose="020B0609020204030204" pitchFamily="49" charset="0"/>
                <a:cs typeface="Consolas" panose="020B0609020204030204" pitchFamily="49" charset="0"/>
              </a:rPr>
              <a:t>desocupar()</a:t>
            </a:r>
          </a:p>
        </p:txBody>
      </p:sp>
      <p:sp>
        <p:nvSpPr>
          <p:cNvPr id="9" name="TextBox 8">
            <a:extLst>
              <a:ext uri="{FF2B5EF4-FFF2-40B4-BE49-F238E27FC236}">
                <a16:creationId xmlns:a16="http://schemas.microsoft.com/office/drawing/2014/main" id="{246BA448-068B-4E42-B227-FC089A695018}"/>
              </a:ext>
            </a:extLst>
          </p:cNvPr>
          <p:cNvSpPr txBox="1"/>
          <p:nvPr/>
        </p:nvSpPr>
        <p:spPr>
          <a:xfrm>
            <a:off x="6290264" y="1156723"/>
            <a:ext cx="2631867" cy="1353562"/>
          </a:xfrm>
          <a:prstGeom prst="roundRect">
            <a:avLst/>
          </a:prstGeom>
          <a:noFill/>
          <a:ln>
            <a:solidFill>
              <a:srgbClr val="FA609B"/>
            </a:solidFill>
          </a:ln>
        </p:spPr>
        <p:txBody>
          <a:bodyPr wrap="square" rtlCol="0">
            <a:spAutoFit/>
          </a:bodyPr>
          <a:lstStyle/>
          <a:p>
            <a:r>
              <a:rPr lang="en-BR" sz="1050" b="1" dirty="0">
                <a:solidFill>
                  <a:srgbClr val="FA609B"/>
                </a:solidFill>
                <a:latin typeface="Consolas" panose="020B0609020204030204" pitchFamily="49" charset="0"/>
                <a:cs typeface="Consolas" panose="020B0609020204030204" pitchFamily="49" charset="0"/>
              </a:rPr>
              <a:t>Carro</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placa</a:t>
            </a:r>
          </a:p>
          <a:p>
            <a:r>
              <a:rPr lang="en-BR" sz="1050" dirty="0">
                <a:latin typeface="Consolas" panose="020B0609020204030204" pitchFamily="49" charset="0"/>
                <a:cs typeface="Consolas" panose="020B0609020204030204" pitchFamily="49" charset="0"/>
              </a:rPr>
              <a:t>estacionado</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estacionar()</a:t>
            </a:r>
          </a:p>
          <a:p>
            <a:r>
              <a:rPr lang="en-BR" sz="1050" dirty="0">
                <a:latin typeface="Consolas" panose="020B0609020204030204" pitchFamily="49" charset="0"/>
                <a:cs typeface="Consolas" panose="020B0609020204030204" pitchFamily="49" charset="0"/>
              </a:rPr>
              <a:t>sair_da_vaga()</a:t>
            </a:r>
          </a:p>
        </p:txBody>
      </p:sp>
      <p:sp>
        <p:nvSpPr>
          <p:cNvPr id="10" name="TextBox 9">
            <a:extLst>
              <a:ext uri="{FF2B5EF4-FFF2-40B4-BE49-F238E27FC236}">
                <a16:creationId xmlns:a16="http://schemas.microsoft.com/office/drawing/2014/main" id="{CC0A9DD8-DD52-2D41-BCF4-414CF59808AE}"/>
              </a:ext>
            </a:extLst>
          </p:cNvPr>
          <p:cNvSpPr txBox="1"/>
          <p:nvPr/>
        </p:nvSpPr>
        <p:spPr>
          <a:xfrm>
            <a:off x="6290264" y="2624788"/>
            <a:ext cx="2631867" cy="1353562"/>
          </a:xfrm>
          <a:prstGeom prst="roundRect">
            <a:avLst/>
          </a:prstGeom>
          <a:noFill/>
          <a:ln>
            <a:solidFill>
              <a:srgbClr val="FA609B"/>
            </a:solidFill>
          </a:ln>
        </p:spPr>
        <p:txBody>
          <a:bodyPr wrap="square" rtlCol="0">
            <a:spAutoFit/>
          </a:bodyPr>
          <a:lstStyle/>
          <a:p>
            <a:r>
              <a:rPr lang="en-BR" sz="1050" b="1" dirty="0">
                <a:solidFill>
                  <a:srgbClr val="FA609B"/>
                </a:solidFill>
                <a:latin typeface="Consolas" panose="020B0609020204030204" pitchFamily="49" charset="0"/>
                <a:cs typeface="Consolas" panose="020B0609020204030204" pitchFamily="49" charset="0"/>
              </a:rPr>
              <a:t>Moto</a:t>
            </a:r>
          </a:p>
          <a:p>
            <a:endParaRPr lang="en-BR" sz="1050" dirty="0">
              <a:latin typeface="Consolas" panose="020B0609020204030204" pitchFamily="49" charset="0"/>
              <a:cs typeface="Consolas" panose="020B0609020204030204" pitchFamily="49" charset="0"/>
            </a:endParaRPr>
          </a:p>
          <a:p>
            <a:r>
              <a:rPr lang="en-BR" sz="1050" dirty="0">
                <a:latin typeface="Consolas" panose="020B0609020204030204" pitchFamily="49" charset="0"/>
                <a:cs typeface="Consolas" panose="020B0609020204030204" pitchFamily="49" charset="0"/>
              </a:rPr>
              <a:t>placa</a:t>
            </a:r>
          </a:p>
          <a:p>
            <a:r>
              <a:rPr lang="en-BR" sz="1050" dirty="0">
                <a:latin typeface="Consolas" panose="020B0609020204030204" pitchFamily="49" charset="0"/>
                <a:cs typeface="Consolas" panose="020B0609020204030204" pitchFamily="49" charset="0"/>
              </a:rPr>
              <a:t>estacionado</a:t>
            </a:r>
          </a:p>
          <a:p>
            <a:endParaRPr lang="en-BR" sz="1050" dirty="0">
              <a:latin typeface="Consolas" panose="020B0609020204030204" pitchFamily="49" charset="0"/>
              <a:cs typeface="Consolas" panose="020B0609020204030204" pitchFamily="49" charset="0"/>
            </a:endParaRPr>
          </a:p>
          <a:p>
            <a:r>
              <a:rPr lang="en-US" sz="1050" dirty="0">
                <a:latin typeface="Consolas" panose="020B0609020204030204" pitchFamily="49" charset="0"/>
                <a:cs typeface="Consolas" panose="020B0609020204030204" pitchFamily="49" charset="0"/>
              </a:rPr>
              <a:t>e</a:t>
            </a:r>
            <a:r>
              <a:rPr lang="en-BR" sz="1050" dirty="0">
                <a:latin typeface="Consolas" panose="020B0609020204030204" pitchFamily="49" charset="0"/>
                <a:cs typeface="Consolas" panose="020B0609020204030204" pitchFamily="49" charset="0"/>
              </a:rPr>
              <a:t>stacionar()</a:t>
            </a:r>
          </a:p>
          <a:p>
            <a:r>
              <a:rPr lang="en-BR" sz="1050" dirty="0">
                <a:latin typeface="Consolas" panose="020B0609020204030204" pitchFamily="49" charset="0"/>
                <a:cs typeface="Consolas" panose="020B0609020204030204" pitchFamily="49" charset="0"/>
              </a:rPr>
              <a:t>sair_da_vaga()</a:t>
            </a:r>
          </a:p>
        </p:txBody>
      </p:sp>
      <p:grpSp>
        <p:nvGrpSpPr>
          <p:cNvPr id="7" name="Group 6">
            <a:extLst>
              <a:ext uri="{FF2B5EF4-FFF2-40B4-BE49-F238E27FC236}">
                <a16:creationId xmlns:a16="http://schemas.microsoft.com/office/drawing/2014/main" id="{1B4C54C4-90F9-7D45-AA5D-E92933BB0CEB}"/>
              </a:ext>
            </a:extLst>
          </p:cNvPr>
          <p:cNvGrpSpPr/>
          <p:nvPr/>
        </p:nvGrpSpPr>
        <p:grpSpPr>
          <a:xfrm>
            <a:off x="-135467" y="4105231"/>
            <a:ext cx="9279467" cy="1038269"/>
            <a:chOff x="-135467" y="4105231"/>
            <a:chExt cx="9279467" cy="1038269"/>
          </a:xfrm>
        </p:grpSpPr>
        <p:sp>
          <p:nvSpPr>
            <p:cNvPr id="8" name="Rectangle 7">
              <a:extLst>
                <a:ext uri="{FF2B5EF4-FFF2-40B4-BE49-F238E27FC236}">
                  <a16:creationId xmlns:a16="http://schemas.microsoft.com/office/drawing/2014/main" id="{3F51B02E-2AB3-2547-8649-D665D178BFB3}"/>
                </a:ext>
              </a:extLst>
            </p:cNvPr>
            <p:cNvSpPr/>
            <p:nvPr/>
          </p:nvSpPr>
          <p:spPr>
            <a:xfrm>
              <a:off x="0" y="4105231"/>
              <a:ext cx="9144000" cy="1038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1" name="Google Shape;89;p17">
              <a:extLst>
                <a:ext uri="{FF2B5EF4-FFF2-40B4-BE49-F238E27FC236}">
                  <a16:creationId xmlns:a16="http://schemas.microsoft.com/office/drawing/2014/main" id="{73A9171E-D5A1-5142-937B-97F9926D1050}"/>
                </a:ext>
              </a:extLst>
            </p:cNvPr>
            <p:cNvSpPr txBox="1"/>
            <p:nvPr/>
          </p:nvSpPr>
          <p:spPr>
            <a:xfrm>
              <a:off x="-135467" y="4303709"/>
              <a:ext cx="9144000" cy="630912"/>
            </a:xfrm>
            <a:prstGeom prst="rect">
              <a:avLst/>
            </a:prstGeom>
            <a:noFill/>
            <a:ln>
              <a:noFill/>
            </a:ln>
          </p:spPr>
          <p:txBody>
            <a:bodyPr spcFirstLastPara="1" wrap="square" lIns="91425" tIns="91425" rIns="91425" bIns="91425" anchor="t" anchorCtr="0">
              <a:spAutoFit/>
            </a:bodyPr>
            <a:lstStyle/>
            <a:p>
              <a:pPr marL="114300" lvl="0" algn="ctr">
                <a:spcBef>
                  <a:spcPts val="600"/>
                </a:spcBef>
                <a:buClr>
                  <a:srgbClr val="0C343D"/>
                </a:buClr>
                <a:buSzPts val="1800"/>
                <a:defRPr/>
              </a:pPr>
              <a:r>
                <a:rPr lang="pt-BR" sz="1200" b="1" dirty="0">
                  <a:solidFill>
                    <a:srgbClr val="FA609B"/>
                  </a:solidFill>
                  <a:latin typeface="Montserrat"/>
                  <a:ea typeface="Montserrat"/>
                  <a:cs typeface="Montserrat"/>
                  <a:sym typeface="Montserrat"/>
                </a:rPr>
                <a:t>Modelagem </a:t>
              </a:r>
              <a:r>
                <a:rPr lang="pt-BR" sz="1200" dirty="0">
                  <a:solidFill>
                    <a:schemeClr val="bg1"/>
                  </a:solidFill>
                  <a:latin typeface="Montserrat"/>
                  <a:ea typeface="Montserrat"/>
                  <a:cs typeface="Montserrat"/>
                  <a:sym typeface="Montserrat"/>
                </a:rPr>
                <a:t>é o processo de identificar os </a:t>
              </a:r>
              <a:r>
                <a:rPr lang="pt-BR" sz="1200" b="1" dirty="0">
                  <a:solidFill>
                    <a:srgbClr val="FA609B"/>
                  </a:solidFill>
                  <a:latin typeface="Montserrat"/>
                  <a:ea typeface="Montserrat"/>
                  <a:cs typeface="Montserrat"/>
                  <a:sym typeface="Montserrat"/>
                </a:rPr>
                <a:t>atores</a:t>
              </a:r>
              <a:r>
                <a:rPr lang="pt-BR" sz="1200" dirty="0">
                  <a:solidFill>
                    <a:schemeClr val="bg1"/>
                  </a:solidFill>
                  <a:latin typeface="Montserrat"/>
                  <a:ea typeface="Montserrat"/>
                  <a:cs typeface="Montserrat"/>
                  <a:sym typeface="Montserrat"/>
                </a:rPr>
                <a:t>, os </a:t>
              </a:r>
              <a:r>
                <a:rPr lang="pt-BR" sz="1200" b="1" dirty="0">
                  <a:solidFill>
                    <a:srgbClr val="FA609B"/>
                  </a:solidFill>
                  <a:latin typeface="Montserrat"/>
                  <a:ea typeface="Montserrat"/>
                  <a:cs typeface="Montserrat"/>
                  <a:sym typeface="Montserrat"/>
                </a:rPr>
                <a:t>dados</a:t>
              </a:r>
              <a:r>
                <a:rPr lang="pt-BR" sz="1200" dirty="0">
                  <a:solidFill>
                    <a:schemeClr val="bg1"/>
                  </a:solidFill>
                  <a:latin typeface="Montserrat"/>
                  <a:ea typeface="Montserrat"/>
                  <a:cs typeface="Montserrat"/>
                  <a:sym typeface="Montserrat"/>
                </a:rPr>
                <a:t> necessários e o tipo de </a:t>
              </a:r>
              <a:r>
                <a:rPr lang="pt-BR" sz="1200" b="1" dirty="0">
                  <a:solidFill>
                    <a:srgbClr val="FA609B"/>
                  </a:solidFill>
                  <a:latin typeface="Montserrat"/>
                  <a:ea typeface="Montserrat"/>
                  <a:cs typeface="Montserrat"/>
                  <a:sym typeface="Montserrat"/>
                </a:rPr>
                <a:t>interação</a:t>
              </a:r>
              <a:r>
                <a:rPr lang="pt-BR" sz="1200" dirty="0">
                  <a:solidFill>
                    <a:schemeClr val="bg1"/>
                  </a:solidFill>
                  <a:latin typeface="Montserrat"/>
                  <a:ea typeface="Montserrat"/>
                  <a:cs typeface="Montserrat"/>
                  <a:sym typeface="Montserrat"/>
                </a:rPr>
                <a:t> que está ocorrendo. Para modelar um sistema, é necessário conhecer suas </a:t>
              </a:r>
              <a:r>
                <a:rPr lang="pt-BR" sz="1200" b="1" dirty="0">
                  <a:solidFill>
                    <a:srgbClr val="FA609B"/>
                  </a:solidFill>
                  <a:latin typeface="Montserrat"/>
                  <a:ea typeface="Montserrat"/>
                  <a:cs typeface="Montserrat"/>
                  <a:sym typeface="Montserrat"/>
                </a:rPr>
                <a:t>regras de negócio</a:t>
              </a:r>
              <a:r>
                <a:rPr lang="pt-BR" sz="1200" dirty="0">
                  <a:solidFill>
                    <a:schemeClr val="bg1"/>
                  </a:solidFill>
                  <a:latin typeface="Montserrat"/>
                  <a:ea typeface="Montserrat"/>
                  <a:cs typeface="Montserrat"/>
                  <a:sym typeface="Montserrat"/>
                </a:rPr>
                <a:t>.</a:t>
              </a:r>
            </a:p>
          </p:txBody>
        </p:sp>
      </p:grpSp>
    </p:spTree>
    <p:extLst>
      <p:ext uri="{BB962C8B-B14F-4D97-AF65-F5344CB8AC3E}">
        <p14:creationId xmlns:p14="http://schemas.microsoft.com/office/powerpoint/2010/main" val="147331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85616" y="391552"/>
            <a:ext cx="6276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400" b="1" dirty="0">
                <a:solidFill>
                  <a:schemeClr val="dk1"/>
                </a:solidFill>
                <a:latin typeface="Montserrat"/>
                <a:ea typeface="Montserrat"/>
                <a:cs typeface="Montserrat"/>
                <a:sym typeface="Montserrat"/>
              </a:rPr>
              <a:t>[Hora do Código]</a:t>
            </a:r>
          </a:p>
        </p:txBody>
      </p:sp>
      <p:pic>
        <p:nvPicPr>
          <p:cNvPr id="82" name="Google Shape;82;p16"/>
          <p:cNvPicPr preferRelativeResize="0"/>
          <p:nvPr/>
        </p:nvPicPr>
        <p:blipFill rotWithShape="1">
          <a:blip r:embed="rId3">
            <a:alphaModFix amt="72000"/>
          </a:blip>
          <a:srcRect t="42847"/>
          <a:stretch/>
        </p:blipFill>
        <p:spPr>
          <a:xfrm>
            <a:off x="8918300" y="1082579"/>
            <a:ext cx="225700" cy="1662299"/>
          </a:xfrm>
          <a:prstGeom prst="rect">
            <a:avLst/>
          </a:prstGeom>
          <a:noFill/>
          <a:ln>
            <a:noFill/>
          </a:ln>
        </p:spPr>
      </p:pic>
    </p:spTree>
    <p:extLst>
      <p:ext uri="{BB962C8B-B14F-4D97-AF65-F5344CB8AC3E}">
        <p14:creationId xmlns:p14="http://schemas.microsoft.com/office/powerpoint/2010/main" val="143398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Encapsulamento em Python</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9" name="Google Shape;89;p17"/>
          <p:cNvSpPr txBox="1"/>
          <p:nvPr/>
        </p:nvSpPr>
        <p:spPr>
          <a:xfrm>
            <a:off x="450000" y="1237733"/>
            <a:ext cx="8243998" cy="1708130"/>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Em</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Python,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todas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os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atributos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e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métodos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declarados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em</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uma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 </a:t>
            </a:r>
            <a:r>
              <a:rPr lang="en-US" dirty="0" err="1">
                <a:latin typeface="Montserrat"/>
                <a:ea typeface="Montserrat"/>
                <a:cs typeface="Montserrat"/>
                <a:sym typeface="Montserrat"/>
              </a:rPr>
              <a:t>são</a:t>
            </a:r>
            <a:r>
              <a:rPr lang="en-US" dirty="0">
                <a:latin typeface="Montserrat"/>
                <a:ea typeface="Montserrat"/>
                <a:cs typeface="Montserrat"/>
                <a:sym typeface="Montserrat"/>
              </a:rPr>
              <a:t> </a:t>
            </a:r>
            <a:r>
              <a:rPr lang="en-US" b="1" dirty="0" err="1">
                <a:solidFill>
                  <a:srgbClr val="FA609B"/>
                </a:solidFill>
                <a:latin typeface="Montserrat"/>
                <a:ea typeface="Montserrat"/>
                <a:cs typeface="Montserrat"/>
                <a:sym typeface="Montserrat"/>
              </a:rPr>
              <a:t>públicos</a:t>
            </a:r>
            <a:r>
              <a:rPr lang="en-US" b="1" dirty="0">
                <a:solidFill>
                  <a:srgbClr val="FA609B"/>
                </a:solidFill>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ou</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seja</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podem</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ser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acessados</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pelo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mundo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rgbClr val="000000"/>
                </a:solidFill>
                <a:effectLst/>
                <a:uLnTx/>
                <a:uFillTx/>
                <a:latin typeface="Montserrat"/>
                <a:ea typeface="Montserrat"/>
                <a:cs typeface="Montserrat"/>
                <a:sym typeface="Montserrat"/>
              </a:rPr>
              <a:t>externo</a:t>
            </a:r>
            <a:r>
              <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rPr>
              <a:t>.</a:t>
            </a:r>
          </a:p>
          <a:p>
            <a:pPr marL="457200" marR="0" lvl="0" indent="-342900" algn="l" defTabSz="914400" rtl="0" eaLnBrk="1" fontAlgn="auto" latinLnBrk="0" hangingPunct="1">
              <a:lnSpc>
                <a:spcPct val="100000"/>
              </a:lnSpc>
              <a:spcBef>
                <a:spcPts val="600"/>
              </a:spcBef>
              <a:spcAft>
                <a:spcPts val="0"/>
              </a:spcAft>
              <a:buClr>
                <a:srgbClr val="0C343D"/>
              </a:buClr>
              <a:buSzPts val="1800"/>
              <a:buFont typeface="Montserrat"/>
              <a:buChar char="▹"/>
              <a:tabLst/>
              <a:defRPr/>
            </a:pPr>
            <a:r>
              <a:rPr lang="en-US" b="1" dirty="0" err="1">
                <a:latin typeface="Montserrat"/>
                <a:ea typeface="Montserrat"/>
                <a:cs typeface="Montserrat"/>
                <a:sym typeface="Montserrat"/>
              </a:rPr>
              <a:t>Isso</a:t>
            </a:r>
            <a:r>
              <a:rPr lang="en-US" b="1" dirty="0">
                <a:latin typeface="Montserrat"/>
                <a:ea typeface="Montserrat"/>
                <a:cs typeface="Montserrat"/>
                <a:sym typeface="Montserrat"/>
              </a:rPr>
              <a:t> </a:t>
            </a:r>
            <a:r>
              <a:rPr lang="en-US" b="1" dirty="0" err="1">
                <a:latin typeface="Montserrat"/>
                <a:ea typeface="Montserrat"/>
                <a:cs typeface="Montserrat"/>
                <a:sym typeface="Montserrat"/>
              </a:rPr>
              <a:t>não</a:t>
            </a:r>
            <a:r>
              <a:rPr lang="en-US" b="1" dirty="0">
                <a:latin typeface="Montserrat"/>
                <a:ea typeface="Montserrat"/>
                <a:cs typeface="Montserrat"/>
                <a:sym typeface="Montserrat"/>
              </a:rPr>
              <a:t> </a:t>
            </a:r>
            <a:r>
              <a:rPr lang="en-US" b="1" dirty="0" err="1">
                <a:latin typeface="Montserrat"/>
                <a:ea typeface="Montserrat"/>
                <a:cs typeface="Montserrat"/>
                <a:sym typeface="Montserrat"/>
              </a:rPr>
              <a:t>quer</a:t>
            </a:r>
            <a:r>
              <a:rPr lang="en-US" b="1" dirty="0">
                <a:latin typeface="Montserrat"/>
                <a:ea typeface="Montserrat"/>
                <a:cs typeface="Montserrat"/>
                <a:sym typeface="Montserrat"/>
              </a:rPr>
              <a:t> </a:t>
            </a:r>
            <a:r>
              <a:rPr lang="en-US" b="1" dirty="0" err="1">
                <a:latin typeface="Montserrat"/>
                <a:ea typeface="Montserrat"/>
                <a:cs typeface="Montserrat"/>
                <a:sym typeface="Montserrat"/>
              </a:rPr>
              <a:t>dizer</a:t>
            </a:r>
            <a:r>
              <a:rPr lang="en-US" b="1" dirty="0">
                <a:latin typeface="Montserrat"/>
                <a:ea typeface="Montserrat"/>
                <a:cs typeface="Montserrat"/>
                <a:sym typeface="Montserrat"/>
              </a:rPr>
              <a:t> que </a:t>
            </a:r>
            <a:r>
              <a:rPr lang="en-US" b="1" dirty="0" err="1">
                <a:latin typeface="Montserrat"/>
                <a:ea typeface="Montserrat"/>
                <a:cs typeface="Montserrat"/>
                <a:sym typeface="Montserrat"/>
              </a:rPr>
              <a:t>eles</a:t>
            </a:r>
            <a:r>
              <a:rPr lang="en-US" b="1" dirty="0">
                <a:latin typeface="Montserrat"/>
                <a:ea typeface="Montserrat"/>
                <a:cs typeface="Montserrat"/>
                <a:sym typeface="Montserrat"/>
              </a:rPr>
              <a:t> </a:t>
            </a:r>
            <a:r>
              <a:rPr lang="en-US" b="1" dirty="0" err="1">
                <a:latin typeface="Montserrat"/>
                <a:ea typeface="Montserrat"/>
                <a:cs typeface="Montserrat"/>
                <a:sym typeface="Montserrat"/>
              </a:rPr>
              <a:t>devam</a:t>
            </a:r>
            <a:r>
              <a:rPr lang="en-US" b="1" dirty="0">
                <a:latin typeface="Montserrat"/>
                <a:ea typeface="Montserrat"/>
                <a:cs typeface="Montserrat"/>
                <a:sym typeface="Montserrat"/>
              </a:rPr>
              <a:t> ser </a:t>
            </a:r>
            <a:r>
              <a:rPr lang="en-US" b="1" dirty="0" err="1">
                <a:latin typeface="Montserrat"/>
                <a:ea typeface="Montserrat"/>
                <a:cs typeface="Montserrat"/>
                <a:sym typeface="Montserrat"/>
              </a:rPr>
              <a:t>usadas</a:t>
            </a:r>
            <a:r>
              <a:rPr lang="en-US" b="1" dirty="0">
                <a:latin typeface="Montserrat"/>
                <a:ea typeface="Montserrat"/>
                <a:cs typeface="Montserrat"/>
                <a:sym typeface="Montserrat"/>
              </a:rPr>
              <a:t> por </a:t>
            </a:r>
            <a:r>
              <a:rPr lang="en-US" b="1" dirty="0" err="1">
                <a:latin typeface="Montserrat"/>
                <a:ea typeface="Montserrat"/>
                <a:cs typeface="Montserrat"/>
                <a:sym typeface="Montserrat"/>
              </a:rPr>
              <a:t>quem</a:t>
            </a:r>
            <a:r>
              <a:rPr lang="en-US" b="1" dirty="0">
                <a:latin typeface="Montserrat"/>
                <a:ea typeface="Montserrat"/>
                <a:cs typeface="Montserrat"/>
                <a:sym typeface="Montserrat"/>
              </a:rPr>
              <a:t> </a:t>
            </a:r>
            <a:r>
              <a:rPr lang="en-US" b="1" dirty="0" err="1">
                <a:latin typeface="Montserrat"/>
                <a:ea typeface="Montserrat"/>
                <a:cs typeface="Montserrat"/>
                <a:sym typeface="Montserrat"/>
              </a:rPr>
              <a:t>instancia</a:t>
            </a:r>
            <a:r>
              <a:rPr lang="en-US" b="1" dirty="0">
                <a:latin typeface="Montserrat"/>
                <a:ea typeface="Montserrat"/>
                <a:cs typeface="Montserrat"/>
                <a:sym typeface="Montserrat"/>
              </a:rPr>
              <a:t> um </a:t>
            </a:r>
            <a:r>
              <a:rPr lang="en-US" b="1" dirty="0" err="1">
                <a:latin typeface="Montserrat"/>
                <a:ea typeface="Montserrat"/>
                <a:cs typeface="Montserrat"/>
                <a:sym typeface="Montserrat"/>
              </a:rPr>
              <a:t>objeto</a:t>
            </a:r>
            <a:r>
              <a:rPr lang="en-US" b="1" dirty="0">
                <a:latin typeface="Montserrat"/>
                <a:ea typeface="Montserrat"/>
                <a:cs typeface="Montserrat"/>
                <a:sym typeface="Montserrat"/>
              </a:rPr>
              <a:t> </a:t>
            </a:r>
            <a:r>
              <a:rPr lang="en-US" b="1" dirty="0" err="1">
                <a:latin typeface="Montserrat"/>
                <a:ea typeface="Montserrat"/>
                <a:cs typeface="Montserrat"/>
                <a:sym typeface="Montserrat"/>
              </a:rPr>
              <a:t>daquela</a:t>
            </a:r>
            <a:r>
              <a:rPr lang="en-US" b="1" dirty="0">
                <a:latin typeface="Montserrat"/>
                <a:ea typeface="Montserrat"/>
                <a:cs typeface="Montserrat"/>
                <a:sym typeface="Montserrat"/>
              </a:rPr>
              <a:t> </a:t>
            </a:r>
            <a:r>
              <a:rPr lang="en-US" b="1" dirty="0" err="1">
                <a:latin typeface="Montserrat"/>
                <a:ea typeface="Montserrat"/>
                <a:cs typeface="Montserrat"/>
                <a:sym typeface="Montserrat"/>
              </a:rPr>
              <a:t>classe</a:t>
            </a:r>
            <a:r>
              <a:rPr lang="en-US" b="1" dirty="0">
                <a:latin typeface="Montserrat"/>
                <a:ea typeface="Montserrat"/>
                <a:cs typeface="Montserrat"/>
                <a:sym typeface="Montserrat"/>
              </a:rPr>
              <a:t>.</a:t>
            </a:r>
          </a:p>
          <a:p>
            <a:pPr marL="457200" marR="0" lvl="0" indent="-342900" algn="l" defTabSz="914400" rtl="0" eaLnBrk="1" fontAlgn="auto" latinLnBrk="0" hangingPunct="1">
              <a:lnSpc>
                <a:spcPct val="100000"/>
              </a:lnSpc>
              <a:spcBef>
                <a:spcPts val="600"/>
              </a:spcBef>
              <a:spcAft>
                <a:spcPts val="0"/>
              </a:spcAft>
              <a:buClr>
                <a:srgbClr val="0C343D"/>
              </a:buClr>
              <a:buSzPts val="1800"/>
              <a:buFont typeface="Montserrat"/>
              <a:buChar char="▹"/>
              <a:tabLst/>
              <a:defRPr/>
            </a:pPr>
            <a:r>
              <a:rPr lang="en-US" dirty="0" err="1">
                <a:latin typeface="Montserrat"/>
                <a:ea typeface="Montserrat"/>
                <a:cs typeface="Montserrat"/>
                <a:sym typeface="Montserrat"/>
              </a:rPr>
              <a:t>Alguns</a:t>
            </a:r>
            <a:r>
              <a:rPr lang="en-US" dirty="0">
                <a:latin typeface="Montserrat"/>
                <a:ea typeface="Montserrat"/>
                <a:cs typeface="Montserrat"/>
                <a:sym typeface="Montserrat"/>
              </a:rPr>
              <a:t> </a:t>
            </a:r>
            <a:r>
              <a:rPr lang="en-US" dirty="0" err="1">
                <a:latin typeface="Montserrat"/>
                <a:ea typeface="Montserrat"/>
                <a:cs typeface="Montserrat"/>
                <a:sym typeface="Montserrat"/>
              </a:rPr>
              <a:t>atributos</a:t>
            </a:r>
            <a:r>
              <a:rPr lang="en-US" dirty="0">
                <a:latin typeface="Montserrat"/>
                <a:ea typeface="Montserrat"/>
                <a:cs typeface="Montserrat"/>
                <a:sym typeface="Montserrat"/>
              </a:rPr>
              <a:t> e </a:t>
            </a:r>
            <a:r>
              <a:rPr lang="en-US" dirty="0" err="1">
                <a:latin typeface="Montserrat"/>
                <a:ea typeface="Montserrat"/>
                <a:cs typeface="Montserrat"/>
                <a:sym typeface="Montserrat"/>
              </a:rPr>
              <a:t>métodos</a:t>
            </a:r>
            <a:r>
              <a:rPr lang="en-US" dirty="0">
                <a:latin typeface="Montserrat"/>
                <a:ea typeface="Montserrat"/>
                <a:cs typeface="Montserrat"/>
                <a:sym typeface="Montserrat"/>
              </a:rPr>
              <a:t> </a:t>
            </a:r>
            <a:r>
              <a:rPr lang="en-US" dirty="0" err="1">
                <a:latin typeface="Montserrat"/>
                <a:ea typeface="Montserrat"/>
                <a:cs typeface="Montserrat"/>
                <a:sym typeface="Montserrat"/>
              </a:rPr>
              <a:t>só</a:t>
            </a:r>
            <a:r>
              <a:rPr lang="en-US" dirty="0">
                <a:latin typeface="Montserrat"/>
                <a:ea typeface="Montserrat"/>
                <a:cs typeface="Montserrat"/>
                <a:sym typeface="Montserrat"/>
              </a:rPr>
              <a:t> </a:t>
            </a:r>
            <a:r>
              <a:rPr lang="en-US" dirty="0" err="1">
                <a:latin typeface="Montserrat"/>
                <a:ea typeface="Montserrat"/>
                <a:cs typeface="Montserrat"/>
                <a:sym typeface="Montserrat"/>
              </a:rPr>
              <a:t>existem</a:t>
            </a:r>
            <a:r>
              <a:rPr lang="en-US" dirty="0">
                <a:latin typeface="Montserrat"/>
                <a:ea typeface="Montserrat"/>
                <a:cs typeface="Montserrat"/>
                <a:sym typeface="Montserrat"/>
              </a:rPr>
              <a:t> </a:t>
            </a:r>
            <a:r>
              <a:rPr lang="en-US" dirty="0" err="1">
                <a:latin typeface="Montserrat"/>
                <a:ea typeface="Montserrat"/>
                <a:cs typeface="Montserrat"/>
                <a:sym typeface="Montserrat"/>
              </a:rPr>
              <a:t>na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 para </a:t>
            </a:r>
            <a:r>
              <a:rPr lang="en-US" dirty="0" err="1">
                <a:latin typeface="Montserrat"/>
                <a:ea typeface="Montserrat"/>
                <a:cs typeface="Montserrat"/>
                <a:sym typeface="Montserrat"/>
              </a:rPr>
              <a:t>seu</a:t>
            </a:r>
            <a:r>
              <a:rPr lang="en-US" dirty="0">
                <a:latin typeface="Montserrat"/>
                <a:ea typeface="Montserrat"/>
                <a:cs typeface="Montserrat"/>
                <a:sym typeface="Montserrat"/>
              </a:rPr>
              <a:t> </a:t>
            </a:r>
            <a:r>
              <a:rPr lang="en-US" dirty="0" err="1">
                <a:latin typeface="Montserrat"/>
                <a:ea typeface="Montserrat"/>
                <a:cs typeface="Montserrat"/>
                <a:sym typeface="Montserrat"/>
              </a:rPr>
              <a:t>funcionamento</a:t>
            </a:r>
            <a:r>
              <a:rPr lang="en-US" dirty="0">
                <a:latin typeface="Montserrat"/>
                <a:ea typeface="Montserrat"/>
                <a:cs typeface="Montserrat"/>
                <a:sym typeface="Montserrat"/>
              </a:rPr>
              <a:t> </a:t>
            </a:r>
            <a:r>
              <a:rPr lang="en-US" dirty="0" err="1">
                <a:latin typeface="Montserrat"/>
                <a:ea typeface="Montserrat"/>
                <a:cs typeface="Montserrat"/>
                <a:sym typeface="Montserrat"/>
              </a:rPr>
              <a:t>interno</a:t>
            </a:r>
            <a:r>
              <a:rPr lang="en-US" dirty="0">
                <a:latin typeface="Montserrat"/>
                <a:ea typeface="Montserrat"/>
                <a:cs typeface="Montserrat"/>
                <a:sym typeface="Montserrat"/>
              </a:rPr>
              <a:t>. Se </a:t>
            </a:r>
            <a:r>
              <a:rPr lang="en-US" dirty="0" err="1">
                <a:latin typeface="Montserrat"/>
                <a:ea typeface="Montserrat"/>
                <a:cs typeface="Montserrat"/>
                <a:sym typeface="Montserrat"/>
              </a:rPr>
              <a:t>forem</a:t>
            </a:r>
            <a:r>
              <a:rPr lang="en-US" dirty="0">
                <a:latin typeface="Montserrat"/>
                <a:ea typeface="Montserrat"/>
                <a:cs typeface="Montserrat"/>
                <a:sym typeface="Montserrat"/>
              </a:rPr>
              <a:t> </a:t>
            </a:r>
            <a:r>
              <a:rPr lang="en-US" dirty="0" err="1">
                <a:latin typeface="Montserrat"/>
                <a:ea typeface="Montserrat"/>
                <a:cs typeface="Montserrat"/>
                <a:sym typeface="Montserrat"/>
              </a:rPr>
              <a:t>alterados</a:t>
            </a:r>
            <a:r>
              <a:rPr lang="en-US" dirty="0">
                <a:latin typeface="Montserrat"/>
                <a:ea typeface="Montserrat"/>
                <a:cs typeface="Montserrat"/>
                <a:sym typeface="Montserrat"/>
              </a:rPr>
              <a:t>, </a:t>
            </a:r>
            <a:r>
              <a:rPr lang="en-US" dirty="0" err="1">
                <a:latin typeface="Montserrat"/>
                <a:ea typeface="Montserrat"/>
                <a:cs typeface="Montserrat"/>
                <a:sym typeface="Montserrat"/>
              </a:rPr>
              <a:t>podem</a:t>
            </a:r>
            <a:r>
              <a:rPr lang="en-US" dirty="0">
                <a:latin typeface="Montserrat"/>
                <a:ea typeface="Montserrat"/>
                <a:cs typeface="Montserrat"/>
                <a:sym typeface="Montserrat"/>
              </a:rPr>
              <a:t> </a:t>
            </a:r>
            <a:r>
              <a:rPr lang="en-US" dirty="0" err="1">
                <a:latin typeface="Montserrat"/>
                <a:ea typeface="Montserrat"/>
                <a:cs typeface="Montserrat"/>
                <a:sym typeface="Montserrat"/>
              </a:rPr>
              <a:t>gerar</a:t>
            </a:r>
            <a:r>
              <a:rPr lang="en-US" dirty="0">
                <a:latin typeface="Montserrat"/>
                <a:ea typeface="Montserrat"/>
                <a:cs typeface="Montserrat"/>
                <a:sym typeface="Montserrat"/>
              </a:rPr>
              <a:t> mal </a:t>
            </a:r>
            <a:r>
              <a:rPr lang="en-US" dirty="0" err="1">
                <a:latin typeface="Montserrat"/>
                <a:ea typeface="Montserrat"/>
                <a:cs typeface="Montserrat"/>
                <a:sym typeface="Montserrat"/>
              </a:rPr>
              <a:t>funcionamento</a:t>
            </a:r>
            <a:r>
              <a:rPr lang="en-US" dirty="0">
                <a:latin typeface="Montserrat"/>
                <a:ea typeface="Montserrat"/>
                <a:cs typeface="Montserrat"/>
                <a:sym typeface="Montserrat"/>
              </a:rPr>
              <a:t> e bugs no </a:t>
            </a:r>
            <a:r>
              <a:rPr lang="en-US" dirty="0" err="1">
                <a:latin typeface="Montserrat"/>
                <a:ea typeface="Montserrat"/>
                <a:cs typeface="Montserrat"/>
                <a:sym typeface="Montserrat"/>
              </a:rPr>
              <a:t>código</a:t>
            </a:r>
            <a:r>
              <a:rPr lang="en-US" dirty="0">
                <a:latin typeface="Montserrat"/>
                <a:ea typeface="Montserrat"/>
                <a:cs typeface="Montserrat"/>
                <a:sym typeface="Montserrat"/>
              </a:rPr>
              <a:t>.</a:t>
            </a:r>
          </a:p>
        </p:txBody>
      </p:sp>
      <p:sp>
        <p:nvSpPr>
          <p:cNvPr id="8" name="Rectangle 7">
            <a:extLst>
              <a:ext uri="{FF2B5EF4-FFF2-40B4-BE49-F238E27FC236}">
                <a16:creationId xmlns:a16="http://schemas.microsoft.com/office/drawing/2014/main" id="{6A5A54D6-699D-6F4B-9D16-B2091A582A30}"/>
              </a:ext>
            </a:extLst>
          </p:cNvPr>
          <p:cNvSpPr/>
          <p:nvPr/>
        </p:nvSpPr>
        <p:spPr>
          <a:xfrm>
            <a:off x="2692487" y="3228777"/>
            <a:ext cx="3759023" cy="1785104"/>
          </a:xfrm>
          <a:prstGeom prst="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class</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br>
              <a:rPr lang="en-US" sz="1100" dirty="0">
                <a:solidFill>
                  <a:srgbClr val="F8F8F2"/>
                </a:solidFill>
                <a:latin typeface="Consolas" panose="020B0609020204030204" pitchFamily="49" charset="0"/>
                <a:cs typeface="Consolas" panose="020B0609020204030204" pitchFamily="49" charset="0"/>
              </a:rPr>
            </a:b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__</a:t>
            </a:r>
            <a:r>
              <a:rPr lang="en-US" sz="1100" dirty="0" err="1">
                <a:solidFill>
                  <a:srgbClr val="A6E22E"/>
                </a:solidFill>
                <a:latin typeface="Consolas" panose="020B0609020204030204" pitchFamily="49" charset="0"/>
                <a:cs typeface="Consolas" panose="020B0609020204030204" pitchFamily="49" charset="0"/>
              </a:rPr>
              <a:t>init</a:t>
            </a:r>
            <a:r>
              <a:rPr lang="en-US" sz="1100" dirty="0">
                <a:solidFill>
                  <a:srgbClr val="A6E22E"/>
                </a:solidFill>
                <a:latin typeface="Consolas" panose="020B0609020204030204" pitchFamily="49" charset="0"/>
                <a:cs typeface="Consolas" panose="020B0609020204030204" pitchFamily="49" charset="0"/>
              </a:rPr>
              <a:t>__</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self</a:t>
            </a:r>
            <a:r>
              <a:rPr lang="en-US" sz="1100" dirty="0">
                <a:solidFill>
                  <a:schemeClr val="bg1"/>
                </a:solidFill>
                <a:latin typeface="Consolas" panose="020B0609020204030204" pitchFamily="49" charset="0"/>
                <a:cs typeface="Consolas" panose="020B0609020204030204" pitchFamily="49" charset="0"/>
              </a:rPr>
              <a:t>, </a:t>
            </a:r>
            <a:r>
              <a:rPr lang="en-US" sz="1100" dirty="0" err="1">
                <a:solidFill>
                  <a:schemeClr val="bg1"/>
                </a:solidFill>
                <a:latin typeface="Consolas" panose="020B0609020204030204" pitchFamily="49" charset="0"/>
                <a:cs typeface="Consolas" panose="020B0609020204030204" pitchFamily="49" charset="0"/>
              </a:rPr>
              <a:t>medida</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AE81FF"/>
                </a:solidFill>
                <a:latin typeface="Consolas" panose="020B0609020204030204" pitchFamily="49" charset="0"/>
                <a:cs typeface="Consolas" panose="020B0609020204030204" pitchFamily="49" charset="0"/>
              </a:rPr>
              <a:t>        </a:t>
            </a:r>
            <a:r>
              <a:rPr lang="en-US" sz="1100" dirty="0" err="1">
                <a:solidFill>
                  <a:srgbClr val="AE81FF"/>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chemeClr val="bg1"/>
                </a:solidFill>
                <a:latin typeface="Consolas" panose="020B0609020204030204" pitchFamily="49" charset="0"/>
                <a:cs typeface="Consolas" panose="020B0609020204030204" pitchFamily="49" charset="0"/>
              </a:rPr>
              <a:t>medida</a:t>
            </a:r>
            <a:endParaRPr lang="en-US" sz="1100" dirty="0">
              <a:solidFill>
                <a:schemeClr val="bg1"/>
              </a:solidFill>
              <a:latin typeface="Consolas" panose="020B0609020204030204" pitchFamily="49" charset="0"/>
              <a:cs typeface="Consolas" panose="020B0609020204030204" pitchFamily="49" charset="0"/>
            </a:endParaRPr>
          </a:p>
          <a:p>
            <a:endParaRPr lang="en-US" sz="1100" dirty="0">
              <a:solidFill>
                <a:srgbClr val="AE81FF"/>
              </a:solidFill>
              <a:latin typeface="Consolas" panose="020B0609020204030204" pitchFamily="49" charset="0"/>
              <a:cs typeface="Consolas" panose="020B0609020204030204" pitchFamily="49" charset="0"/>
            </a:endParaRPr>
          </a:p>
          <a:p>
            <a:r>
              <a:rPr lang="en-US" sz="1100" dirty="0">
                <a:solidFill>
                  <a:srgbClr val="AE81FF"/>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area</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self</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AE81FF"/>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solidFill>
                  <a:srgbClr val="AE81FF"/>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largura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2</a:t>
            </a:r>
            <a:r>
              <a:rPr lang="en-US" sz="1100" dirty="0">
                <a:solidFill>
                  <a:srgbClr val="F8F8F2"/>
                </a:solidFill>
                <a:latin typeface="Consolas" panose="020B0609020204030204" pitchFamily="49" charset="0"/>
                <a:cs typeface="Consolas" panose="020B0609020204030204" pitchFamily="49" charset="0"/>
              </a:rPr>
              <a:t>)</a:t>
            </a:r>
          </a:p>
          <a:p>
            <a:r>
              <a:rPr lang="en-US" sz="1100" dirty="0" err="1">
                <a:solidFill>
                  <a:srgbClr val="F8F8F2"/>
                </a:solidFill>
                <a:latin typeface="Consolas" panose="020B0609020204030204" pitchFamily="49" charset="0"/>
                <a:cs typeface="Consolas" panose="020B0609020204030204" pitchFamily="49" charset="0"/>
              </a:rPr>
              <a:t>quadrado</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3 </a:t>
            </a:r>
            <a:r>
              <a:rPr lang="en-US" sz="1100" dirty="0">
                <a:solidFill>
                  <a:srgbClr val="00B050"/>
                </a:solidFill>
                <a:latin typeface="Consolas" panose="020B0609020204030204" pitchFamily="49" charset="0"/>
                <a:cs typeface="Consolas" panose="020B0609020204030204" pitchFamily="49" charset="0"/>
              </a:rPr>
              <a:t># </a:t>
            </a:r>
            <a:r>
              <a:rPr lang="en-US" sz="1100" dirty="0" err="1">
                <a:solidFill>
                  <a:srgbClr val="00B050"/>
                </a:solidFill>
                <a:latin typeface="Consolas" panose="020B0609020204030204" pitchFamily="49" charset="0"/>
                <a:cs typeface="Consolas" panose="020B0609020204030204" pitchFamily="49" charset="0"/>
              </a:rPr>
              <a:t>não</a:t>
            </a:r>
            <a:r>
              <a:rPr lang="en-US" sz="1100" dirty="0">
                <a:solidFill>
                  <a:srgbClr val="00B050"/>
                </a:solidFill>
                <a:latin typeface="Consolas" panose="020B0609020204030204" pitchFamily="49" charset="0"/>
                <a:cs typeface="Consolas" panose="020B0609020204030204" pitchFamily="49" charset="0"/>
              </a:rPr>
              <a:t> </a:t>
            </a:r>
            <a:r>
              <a:rPr lang="en-US" sz="1100" dirty="0" err="1">
                <a:solidFill>
                  <a:srgbClr val="00B050"/>
                </a:solidFill>
                <a:latin typeface="Consolas" panose="020B0609020204030204" pitchFamily="49" charset="0"/>
                <a:cs typeface="Consolas" panose="020B0609020204030204" pitchFamily="49" charset="0"/>
              </a:rPr>
              <a:t>é</a:t>
            </a:r>
            <a:r>
              <a:rPr lang="en-US" sz="1100" dirty="0">
                <a:solidFill>
                  <a:srgbClr val="00B050"/>
                </a:solidFill>
                <a:latin typeface="Consolas" panose="020B0609020204030204" pitchFamily="49" charset="0"/>
                <a:cs typeface="Consolas" panose="020B0609020204030204" pitchFamily="49" charset="0"/>
              </a:rPr>
              <a:t> </a:t>
            </a:r>
            <a:r>
              <a:rPr lang="en-US" sz="1100" dirty="0" err="1">
                <a:solidFill>
                  <a:srgbClr val="00B050"/>
                </a:solidFill>
                <a:latin typeface="Consolas" panose="020B0609020204030204" pitchFamily="49" charset="0"/>
                <a:cs typeface="Consolas" panose="020B0609020204030204" pitchFamily="49" charset="0"/>
              </a:rPr>
              <a:t>mais</a:t>
            </a:r>
            <a:r>
              <a:rPr lang="en-US" sz="1100" dirty="0">
                <a:solidFill>
                  <a:srgbClr val="00B050"/>
                </a:solidFill>
                <a:latin typeface="Consolas" panose="020B0609020204030204" pitchFamily="49" charset="0"/>
                <a:cs typeface="Consolas" panose="020B0609020204030204" pitchFamily="49" charset="0"/>
              </a:rPr>
              <a:t> um </a:t>
            </a:r>
            <a:r>
              <a:rPr lang="en-US" sz="1100" dirty="0" err="1">
                <a:solidFill>
                  <a:srgbClr val="00B050"/>
                </a:solidFill>
                <a:latin typeface="Consolas" panose="020B0609020204030204" pitchFamily="49" charset="0"/>
                <a:cs typeface="Consolas" panose="020B0609020204030204" pitchFamily="49" charset="0"/>
              </a:rPr>
              <a:t>quadrado</a:t>
            </a:r>
            <a:endParaRPr lang="en-US" sz="1100" dirty="0">
              <a:solidFill>
                <a:srgbClr val="00B050"/>
              </a:solidFill>
              <a:latin typeface="Consolas" panose="020B0609020204030204" pitchFamily="49" charset="0"/>
              <a:cs typeface="Consolas" panose="020B0609020204030204" pitchFamily="49" charset="0"/>
            </a:endParaRP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spTree>
    <p:extLst>
      <p:ext uri="{BB962C8B-B14F-4D97-AF65-F5344CB8AC3E}">
        <p14:creationId xmlns:p14="http://schemas.microsoft.com/office/powerpoint/2010/main" val="297969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50000" y="373500"/>
            <a:ext cx="7156200" cy="584745"/>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Encapsulamento em Python</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88" name="Google Shape;88;p17"/>
          <p:cNvPicPr preferRelativeResize="0"/>
          <p:nvPr/>
        </p:nvPicPr>
        <p:blipFill>
          <a:blip r:embed="rId3">
            <a:alphaModFix/>
          </a:blip>
          <a:stretch>
            <a:fillRect/>
          </a:stretch>
        </p:blipFill>
        <p:spPr>
          <a:xfrm>
            <a:off x="7554019" y="373500"/>
            <a:ext cx="1139979" cy="365875"/>
          </a:xfrm>
          <a:prstGeom prst="rect">
            <a:avLst/>
          </a:prstGeom>
          <a:noFill/>
          <a:ln>
            <a:noFill/>
          </a:ln>
        </p:spPr>
      </p:pic>
      <p:sp>
        <p:nvSpPr>
          <p:cNvPr id="89" name="Google Shape;89;p17"/>
          <p:cNvSpPr txBox="1"/>
          <p:nvPr/>
        </p:nvSpPr>
        <p:spPr>
          <a:xfrm>
            <a:off x="450000" y="1237733"/>
            <a:ext cx="8243998" cy="1492686"/>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en-US" dirty="0">
                <a:latin typeface="Montserrat"/>
                <a:ea typeface="Montserrat"/>
                <a:cs typeface="Montserrat"/>
                <a:sym typeface="Montserrat"/>
              </a:rPr>
              <a:t>Para </a:t>
            </a:r>
            <a:r>
              <a:rPr lang="en-US" dirty="0" err="1">
                <a:latin typeface="Montserrat"/>
                <a:ea typeface="Montserrat"/>
                <a:cs typeface="Montserrat"/>
                <a:sym typeface="Montserrat"/>
              </a:rPr>
              <a:t>indicar</a:t>
            </a:r>
            <a:r>
              <a:rPr lang="en-US" dirty="0">
                <a:latin typeface="Montserrat"/>
                <a:ea typeface="Montserrat"/>
                <a:cs typeface="Montserrat"/>
                <a:sym typeface="Montserrat"/>
              </a:rPr>
              <a:t> </a:t>
            </a:r>
            <a:r>
              <a:rPr lang="en-US" dirty="0" err="1">
                <a:latin typeface="Montserrat"/>
                <a:ea typeface="Montserrat"/>
                <a:cs typeface="Montserrat"/>
                <a:sym typeface="Montserrat"/>
              </a:rPr>
              <a:t>ao</a:t>
            </a:r>
            <a:r>
              <a:rPr lang="en-US" dirty="0">
                <a:latin typeface="Montserrat"/>
                <a:ea typeface="Montserrat"/>
                <a:cs typeface="Montserrat"/>
                <a:sym typeface="Montserrat"/>
              </a:rPr>
              <a:t> </a:t>
            </a:r>
            <a:r>
              <a:rPr lang="en-US" dirty="0" err="1">
                <a:latin typeface="Montserrat"/>
                <a:ea typeface="Montserrat"/>
                <a:cs typeface="Montserrat"/>
                <a:sym typeface="Montserrat"/>
              </a:rPr>
              <a:t>usuário</a:t>
            </a:r>
            <a:r>
              <a:rPr lang="en-US" dirty="0">
                <a:latin typeface="Montserrat"/>
                <a:ea typeface="Montserrat"/>
                <a:cs typeface="Montserrat"/>
                <a:sym typeface="Montserrat"/>
              </a:rPr>
              <a:t> </a:t>
            </a:r>
            <a:r>
              <a:rPr lang="en-US" dirty="0" err="1">
                <a:latin typeface="Montserrat"/>
                <a:ea typeface="Montserrat"/>
                <a:cs typeface="Montserrat"/>
                <a:sym typeface="Montserrat"/>
              </a:rPr>
              <a:t>quais</a:t>
            </a:r>
            <a:r>
              <a:rPr lang="en-US" dirty="0">
                <a:latin typeface="Montserrat"/>
                <a:ea typeface="Montserrat"/>
                <a:cs typeface="Montserrat"/>
                <a:sym typeface="Montserrat"/>
              </a:rPr>
              <a:t> </a:t>
            </a:r>
            <a:r>
              <a:rPr lang="en-US" dirty="0" err="1">
                <a:latin typeface="Montserrat"/>
                <a:ea typeface="Montserrat"/>
                <a:cs typeface="Montserrat"/>
                <a:sym typeface="Montserrat"/>
              </a:rPr>
              <a:t>os</a:t>
            </a:r>
            <a:r>
              <a:rPr lang="en-US" dirty="0">
                <a:latin typeface="Montserrat"/>
                <a:ea typeface="Montserrat"/>
                <a:cs typeface="Montserrat"/>
                <a:sym typeface="Montserrat"/>
              </a:rPr>
              <a:t> </a:t>
            </a:r>
            <a:r>
              <a:rPr lang="en-US" dirty="0" err="1">
                <a:latin typeface="Montserrat"/>
                <a:ea typeface="Montserrat"/>
                <a:cs typeface="Montserrat"/>
                <a:sym typeface="Montserrat"/>
              </a:rPr>
              <a:t>atributos</a:t>
            </a:r>
            <a:r>
              <a:rPr lang="en-US" dirty="0">
                <a:latin typeface="Montserrat"/>
                <a:ea typeface="Montserrat"/>
                <a:cs typeface="Montserrat"/>
                <a:sym typeface="Montserrat"/>
              </a:rPr>
              <a:t> e </a:t>
            </a:r>
            <a:r>
              <a:rPr lang="en-US" dirty="0" err="1">
                <a:latin typeface="Montserrat"/>
                <a:ea typeface="Montserrat"/>
                <a:cs typeface="Montserrat"/>
                <a:sym typeface="Montserrat"/>
              </a:rPr>
              <a:t>métodos</a:t>
            </a:r>
            <a:r>
              <a:rPr lang="en-US" dirty="0">
                <a:latin typeface="Montserrat"/>
                <a:ea typeface="Montserrat"/>
                <a:cs typeface="Montserrat"/>
                <a:sym typeface="Montserrat"/>
              </a:rPr>
              <a:t> que </a:t>
            </a:r>
            <a:r>
              <a:rPr lang="en-US" dirty="0" err="1">
                <a:latin typeface="Montserrat"/>
                <a:ea typeface="Montserrat"/>
                <a:cs typeface="Montserrat"/>
                <a:sym typeface="Montserrat"/>
              </a:rPr>
              <a:t>ele</a:t>
            </a:r>
            <a:r>
              <a:rPr lang="en-US" dirty="0">
                <a:latin typeface="Montserrat"/>
                <a:ea typeface="Montserrat"/>
                <a:cs typeface="Montserrat"/>
                <a:sym typeface="Montserrat"/>
              </a:rPr>
              <a:t> </a:t>
            </a:r>
            <a:r>
              <a:rPr lang="en-US" dirty="0" err="1">
                <a:latin typeface="Montserrat"/>
                <a:ea typeface="Montserrat"/>
                <a:cs typeface="Montserrat"/>
                <a:sym typeface="Montserrat"/>
              </a:rPr>
              <a:t>não</a:t>
            </a:r>
            <a:r>
              <a:rPr lang="en-US" dirty="0">
                <a:latin typeface="Montserrat"/>
                <a:ea typeface="Montserrat"/>
                <a:cs typeface="Montserrat"/>
                <a:sym typeface="Montserrat"/>
              </a:rPr>
              <a:t> </a:t>
            </a:r>
            <a:r>
              <a:rPr lang="en-US" dirty="0" err="1">
                <a:latin typeface="Montserrat"/>
                <a:ea typeface="Montserrat"/>
                <a:cs typeface="Montserrat"/>
                <a:sym typeface="Montserrat"/>
              </a:rPr>
              <a:t>deve</a:t>
            </a:r>
            <a:r>
              <a:rPr lang="en-US" dirty="0">
                <a:latin typeface="Montserrat"/>
                <a:ea typeface="Montserrat"/>
                <a:cs typeface="Montserrat"/>
                <a:sym typeface="Montserrat"/>
              </a:rPr>
              <a:t> </a:t>
            </a:r>
            <a:r>
              <a:rPr lang="en-US" dirty="0" err="1">
                <a:latin typeface="Montserrat"/>
                <a:ea typeface="Montserrat"/>
                <a:cs typeface="Montserrat"/>
                <a:sym typeface="Montserrat"/>
              </a:rPr>
              <a:t>alterar</a:t>
            </a:r>
            <a:r>
              <a:rPr lang="en-US" dirty="0">
                <a:latin typeface="Montserrat"/>
                <a:ea typeface="Montserrat"/>
                <a:cs typeface="Montserrat"/>
                <a:sym typeface="Montserrat"/>
              </a:rPr>
              <a:t> </a:t>
            </a:r>
            <a:r>
              <a:rPr lang="en-US" dirty="0" err="1">
                <a:latin typeface="Montserrat"/>
                <a:ea typeface="Montserrat"/>
                <a:cs typeface="Montserrat"/>
                <a:sym typeface="Montserrat"/>
              </a:rPr>
              <a:t>na</a:t>
            </a:r>
            <a:r>
              <a:rPr lang="en-US" dirty="0">
                <a:latin typeface="Montserrat"/>
                <a:ea typeface="Montserrat"/>
                <a:cs typeface="Montserrat"/>
                <a:sym typeface="Montserrat"/>
              </a:rPr>
              <a:t> </a:t>
            </a:r>
            <a:r>
              <a:rPr lang="en-US" dirty="0" err="1">
                <a:latin typeface="Montserrat"/>
                <a:ea typeface="Montserrat"/>
                <a:cs typeface="Montserrat"/>
                <a:sym typeface="Montserrat"/>
              </a:rPr>
              <a:t>classe</a:t>
            </a:r>
            <a:r>
              <a:rPr lang="en-US" dirty="0">
                <a:latin typeface="Montserrat"/>
                <a:ea typeface="Montserrat"/>
                <a:cs typeface="Montserrat"/>
                <a:sym typeface="Montserrat"/>
              </a:rPr>
              <a:t>, </a:t>
            </a:r>
            <a:r>
              <a:rPr lang="en-US" dirty="0" err="1">
                <a:latin typeface="Montserrat"/>
                <a:ea typeface="Montserrat"/>
                <a:cs typeface="Montserrat"/>
                <a:sym typeface="Montserrat"/>
              </a:rPr>
              <a:t>nós</a:t>
            </a:r>
            <a:r>
              <a:rPr lang="en-US" dirty="0">
                <a:latin typeface="Montserrat"/>
                <a:ea typeface="Montserrat"/>
                <a:cs typeface="Montserrat"/>
                <a:sym typeface="Montserrat"/>
              </a:rPr>
              <a:t> </a:t>
            </a:r>
            <a:r>
              <a:rPr lang="en-US" dirty="0" err="1">
                <a:latin typeface="Montserrat"/>
                <a:ea typeface="Montserrat"/>
                <a:cs typeface="Montserrat"/>
                <a:sym typeface="Montserrat"/>
              </a:rPr>
              <a:t>utilizamos</a:t>
            </a:r>
            <a:r>
              <a:rPr lang="en-US" dirty="0">
                <a:latin typeface="Montserrat"/>
                <a:ea typeface="Montserrat"/>
                <a:cs typeface="Montserrat"/>
                <a:sym typeface="Montserrat"/>
              </a:rPr>
              <a:t> </a:t>
            </a:r>
            <a:r>
              <a:rPr lang="en-US" b="1" dirty="0" err="1">
                <a:solidFill>
                  <a:srgbClr val="FA609B"/>
                </a:solidFill>
                <a:latin typeface="Montserrat"/>
                <a:ea typeface="Montserrat"/>
                <a:cs typeface="Montserrat"/>
                <a:sym typeface="Montserrat"/>
              </a:rPr>
              <a:t>convenções</a:t>
            </a:r>
            <a:r>
              <a:rPr lang="en-US" b="1" dirty="0">
                <a:solidFill>
                  <a:srgbClr val="FA609B"/>
                </a:solidFill>
                <a:latin typeface="Montserrat"/>
                <a:ea typeface="Montserrat"/>
                <a:cs typeface="Montserrat"/>
                <a:sym typeface="Montserrat"/>
              </a:rPr>
              <a:t> </a:t>
            </a:r>
            <a:r>
              <a:rPr lang="en-US" dirty="0" err="1">
                <a:latin typeface="Montserrat"/>
                <a:ea typeface="Montserrat"/>
                <a:cs typeface="Montserrat"/>
                <a:sym typeface="Montserrat"/>
              </a:rPr>
              <a:t>em</a:t>
            </a:r>
            <a:r>
              <a:rPr lang="en-US" dirty="0">
                <a:latin typeface="Montserrat"/>
                <a:ea typeface="Montserrat"/>
                <a:cs typeface="Montserrat"/>
                <a:sym typeface="Montserrat"/>
              </a:rPr>
              <a:t> </a:t>
            </a:r>
            <a:r>
              <a:rPr lang="en-US" dirty="0" err="1">
                <a:latin typeface="Montserrat"/>
                <a:ea typeface="Montserrat"/>
                <a:cs typeface="Montserrat"/>
                <a:sym typeface="Montserrat"/>
              </a:rPr>
              <a:t>seus</a:t>
            </a:r>
            <a:r>
              <a:rPr lang="en-US" dirty="0">
                <a:latin typeface="Montserrat"/>
                <a:ea typeface="Montserrat"/>
                <a:cs typeface="Montserrat"/>
                <a:sym typeface="Montserrat"/>
              </a:rPr>
              <a:t> </a:t>
            </a:r>
            <a:r>
              <a:rPr lang="en-US" dirty="0" err="1">
                <a:latin typeface="Montserrat"/>
                <a:ea typeface="Montserrat"/>
                <a:cs typeface="Montserrat"/>
                <a:sym typeface="Montserrat"/>
              </a:rPr>
              <a:t>nomes</a:t>
            </a:r>
            <a:r>
              <a:rPr lang="en-US" dirty="0">
                <a:latin typeface="Montserrat"/>
                <a:ea typeface="Montserrat"/>
                <a:cs typeface="Montserrat"/>
                <a:sym typeface="Montserrat"/>
              </a:rPr>
              <a:t>.</a:t>
            </a:r>
          </a:p>
          <a:p>
            <a:pPr marL="457200" lvl="0" indent="-342900">
              <a:spcBef>
                <a:spcPts val="600"/>
              </a:spcBef>
              <a:buClr>
                <a:srgbClr val="0C343D"/>
              </a:buClr>
              <a:buSzPts val="1800"/>
              <a:buFont typeface="Montserrat"/>
              <a:buChar char="▹"/>
              <a:defRPr/>
            </a:pPr>
            <a:r>
              <a:rPr lang="en-US" dirty="0" err="1">
                <a:latin typeface="Montserrat"/>
                <a:ea typeface="Montserrat"/>
                <a:cs typeface="Montserrat"/>
                <a:sym typeface="Montserrat"/>
              </a:rPr>
              <a:t>Existem</a:t>
            </a:r>
            <a:r>
              <a:rPr lang="en-US" dirty="0">
                <a:latin typeface="Montserrat"/>
                <a:ea typeface="Montserrat"/>
                <a:cs typeface="Montserrat"/>
                <a:sym typeface="Montserrat"/>
              </a:rPr>
              <a:t> </a:t>
            </a:r>
            <a:r>
              <a:rPr lang="en-US" dirty="0" err="1">
                <a:latin typeface="Montserrat"/>
                <a:ea typeface="Montserrat"/>
                <a:cs typeface="Montserrat"/>
                <a:sym typeface="Montserrat"/>
              </a:rPr>
              <a:t>duas</a:t>
            </a:r>
            <a:r>
              <a:rPr lang="en-US" dirty="0">
                <a:latin typeface="Montserrat"/>
                <a:ea typeface="Montserrat"/>
                <a:cs typeface="Montserrat"/>
                <a:sym typeface="Montserrat"/>
              </a:rPr>
              <a:t> </a:t>
            </a:r>
            <a:r>
              <a:rPr lang="en-US" dirty="0" err="1">
                <a:latin typeface="Montserrat"/>
                <a:ea typeface="Montserrat"/>
                <a:cs typeface="Montserrat"/>
                <a:sym typeface="Montserrat"/>
              </a:rPr>
              <a:t>convenções</a:t>
            </a:r>
            <a:r>
              <a:rPr lang="en-US" dirty="0">
                <a:latin typeface="Montserrat"/>
                <a:ea typeface="Montserrat"/>
                <a:cs typeface="Montserrat"/>
                <a:sym typeface="Montserrat"/>
              </a:rPr>
              <a:t> que </a:t>
            </a:r>
            <a:r>
              <a:rPr lang="en-US" dirty="0" err="1">
                <a:latin typeface="Montserrat"/>
                <a:ea typeface="Montserrat"/>
                <a:cs typeface="Montserrat"/>
                <a:sym typeface="Montserrat"/>
              </a:rPr>
              <a:t>são</a:t>
            </a:r>
            <a:r>
              <a:rPr lang="en-US" dirty="0">
                <a:latin typeface="Montserrat"/>
                <a:ea typeface="Montserrat"/>
                <a:cs typeface="Montserrat"/>
                <a:sym typeface="Montserrat"/>
              </a:rPr>
              <a:t> </a:t>
            </a:r>
            <a:r>
              <a:rPr lang="en-US" dirty="0" err="1">
                <a:latin typeface="Montserrat"/>
                <a:ea typeface="Montserrat"/>
                <a:cs typeface="Montserrat"/>
                <a:sym typeface="Montserrat"/>
              </a:rPr>
              <a:t>utilizadas</a:t>
            </a:r>
            <a:r>
              <a:rPr lang="en-US" dirty="0">
                <a:latin typeface="Montserrat"/>
                <a:ea typeface="Montserrat"/>
                <a:cs typeface="Montserrat"/>
                <a:sym typeface="Montserrat"/>
              </a:rPr>
              <a:t> </a:t>
            </a:r>
            <a:r>
              <a:rPr lang="en-US" dirty="0" err="1">
                <a:latin typeface="Montserrat"/>
                <a:ea typeface="Montserrat"/>
                <a:cs typeface="Montserrat"/>
                <a:sym typeface="Montserrat"/>
              </a:rPr>
              <a:t>em</a:t>
            </a:r>
            <a:r>
              <a:rPr lang="en-US" dirty="0">
                <a:latin typeface="Montserrat"/>
                <a:ea typeface="Montserrat"/>
                <a:cs typeface="Montserrat"/>
                <a:sym typeface="Montserrat"/>
              </a:rPr>
              <a:t> Python para se </a:t>
            </a:r>
            <a:r>
              <a:rPr lang="en-US" dirty="0" err="1">
                <a:latin typeface="Montserrat"/>
                <a:ea typeface="Montserrat"/>
                <a:cs typeface="Montserrat"/>
                <a:sym typeface="Montserrat"/>
              </a:rPr>
              <a:t>iniciar</a:t>
            </a:r>
            <a:r>
              <a:rPr lang="en-US" dirty="0">
                <a:latin typeface="Montserrat"/>
                <a:ea typeface="Montserrat"/>
                <a:cs typeface="Montserrat"/>
                <a:sym typeface="Montserrat"/>
              </a:rPr>
              <a:t> </a:t>
            </a:r>
            <a:r>
              <a:rPr lang="en-US" dirty="0" err="1">
                <a:latin typeface="Montserrat"/>
                <a:ea typeface="Montserrat"/>
                <a:cs typeface="Montserrat"/>
                <a:sym typeface="Montserrat"/>
              </a:rPr>
              <a:t>nomes</a:t>
            </a:r>
            <a:r>
              <a:rPr lang="en-US" dirty="0">
                <a:latin typeface="Montserrat"/>
                <a:ea typeface="Montserrat"/>
                <a:cs typeface="Montserrat"/>
                <a:sym typeface="Montserrat"/>
              </a:rPr>
              <a:t> de </a:t>
            </a:r>
            <a:r>
              <a:rPr lang="en-US" dirty="0" err="1">
                <a:latin typeface="Montserrat"/>
                <a:ea typeface="Montserrat"/>
                <a:cs typeface="Montserrat"/>
                <a:sym typeface="Montserrat"/>
              </a:rPr>
              <a:t>métodos</a:t>
            </a:r>
            <a:r>
              <a:rPr lang="en-US" dirty="0">
                <a:latin typeface="Montserrat"/>
                <a:ea typeface="Montserrat"/>
                <a:cs typeface="Montserrat"/>
                <a:sym typeface="Montserrat"/>
              </a:rPr>
              <a:t> e </a:t>
            </a:r>
            <a:r>
              <a:rPr lang="en-US" dirty="0" err="1">
                <a:latin typeface="Montserrat"/>
                <a:ea typeface="Montserrat"/>
                <a:cs typeface="Montserrat"/>
                <a:sym typeface="Montserrat"/>
              </a:rPr>
              <a:t>atributos</a:t>
            </a:r>
            <a:r>
              <a:rPr lang="en-US" dirty="0">
                <a:latin typeface="Montserrat"/>
                <a:ea typeface="Montserrat"/>
                <a:cs typeface="Montserrat"/>
                <a:sym typeface="Montserrat"/>
              </a:rPr>
              <a:t>.</a:t>
            </a:r>
            <a:endParaRPr kumimoji="0" lang="en-US" b="0" i="0" u="none" strike="noStrike" kern="0" cap="none" spc="0" normalizeH="0" baseline="0" noProof="0" dirty="0">
              <a:ln>
                <a:noFill/>
              </a:ln>
              <a:solidFill>
                <a:srgbClr val="000000"/>
              </a:solidFill>
              <a:effectLst/>
              <a:uLnTx/>
              <a:uFillTx/>
              <a:latin typeface="Montserrat"/>
              <a:ea typeface="Montserrat"/>
              <a:cs typeface="Montserrat"/>
              <a:sym typeface="Montserrat"/>
            </a:endParaRPr>
          </a:p>
          <a:p>
            <a:pPr marL="457200" lvl="0" indent="-342900">
              <a:spcBef>
                <a:spcPts val="600"/>
              </a:spcBef>
              <a:buClr>
                <a:srgbClr val="0C343D"/>
              </a:buClr>
              <a:buSzPts val="1800"/>
              <a:buFont typeface="Montserrat"/>
              <a:buChar char="▹"/>
              <a:defRPr/>
            </a:pPr>
            <a:endParaRPr lang="en-US" dirty="0">
              <a:latin typeface="Montserrat"/>
              <a:ea typeface="Montserrat"/>
              <a:cs typeface="Montserrat"/>
              <a:sym typeface="Montserrat"/>
            </a:endParaRPr>
          </a:p>
        </p:txBody>
      </p:sp>
      <p:sp>
        <p:nvSpPr>
          <p:cNvPr id="6" name="Google Shape;89;p17">
            <a:extLst>
              <a:ext uri="{FF2B5EF4-FFF2-40B4-BE49-F238E27FC236}">
                <a16:creationId xmlns:a16="http://schemas.microsoft.com/office/drawing/2014/main" id="{2861D4A5-0B3C-8143-BE41-E85B8C498937}"/>
              </a:ext>
            </a:extLst>
          </p:cNvPr>
          <p:cNvSpPr txBox="1"/>
          <p:nvPr/>
        </p:nvSpPr>
        <p:spPr>
          <a:xfrm>
            <a:off x="0" y="2782413"/>
            <a:ext cx="9144000" cy="1123354"/>
          </a:xfrm>
          <a:prstGeom prst="rect">
            <a:avLst/>
          </a:prstGeom>
          <a:solidFill>
            <a:schemeClr val="accent2"/>
          </a:solidFill>
          <a:ln>
            <a:noFill/>
          </a:ln>
        </p:spPr>
        <p:txBody>
          <a:bodyPr spcFirstLastPara="1" wrap="square" lIns="91425" tIns="91425" rIns="91425" bIns="91425" anchor="t" anchorCtr="0">
            <a:spAutoFit/>
          </a:bodyPr>
          <a:lstStyle/>
          <a:p>
            <a:pPr marL="114300" lvl="1">
              <a:spcBef>
                <a:spcPts val="600"/>
              </a:spcBef>
              <a:buClr>
                <a:srgbClr val="0C343D"/>
              </a:buClr>
              <a:buSzPts val="1800"/>
              <a:defRPr/>
            </a:pPr>
            <a:r>
              <a:rPr lang="en-US" dirty="0" err="1">
                <a:solidFill>
                  <a:schemeClr val="bg1"/>
                </a:solidFill>
                <a:latin typeface="Montserrat"/>
                <a:ea typeface="Montserrat"/>
                <a:cs typeface="Montserrat"/>
                <a:sym typeface="Montserrat"/>
              </a:rPr>
              <a:t>Atributos</a:t>
            </a:r>
            <a:r>
              <a:rPr lang="en-US" dirty="0">
                <a:solidFill>
                  <a:schemeClr val="bg1"/>
                </a:solidFill>
                <a:latin typeface="Montserrat"/>
                <a:ea typeface="Montserrat"/>
                <a:cs typeface="Montserrat"/>
                <a:sym typeface="Montserrat"/>
              </a:rPr>
              <a:t> e </a:t>
            </a:r>
            <a:r>
              <a:rPr lang="en-US" dirty="0" err="1">
                <a:solidFill>
                  <a:schemeClr val="bg1"/>
                </a:solidFill>
                <a:latin typeface="Montserrat"/>
                <a:ea typeface="Montserrat"/>
                <a:cs typeface="Montserrat"/>
                <a:sym typeface="Montserrat"/>
              </a:rPr>
              <a:t>métodos</a:t>
            </a:r>
            <a:r>
              <a:rPr lang="en-US" dirty="0">
                <a:solidFill>
                  <a:schemeClr val="bg1"/>
                </a:solidFill>
                <a:latin typeface="Montserrat"/>
                <a:ea typeface="Montserrat"/>
                <a:cs typeface="Montserrat"/>
                <a:sym typeface="Montserrat"/>
              </a:rPr>
              <a:t> que </a:t>
            </a:r>
            <a:r>
              <a:rPr lang="en-US" dirty="0" err="1">
                <a:solidFill>
                  <a:schemeClr val="bg1"/>
                </a:solidFill>
                <a:latin typeface="Montserrat"/>
                <a:ea typeface="Montserrat"/>
                <a:cs typeface="Montserrat"/>
                <a:sym typeface="Montserrat"/>
              </a:rPr>
              <a:t>têm</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seus</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nomes</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iniciados</a:t>
            </a:r>
            <a:r>
              <a:rPr lang="en-US" dirty="0">
                <a:solidFill>
                  <a:schemeClr val="bg1"/>
                </a:solidFill>
                <a:latin typeface="Montserrat"/>
                <a:ea typeface="Montserrat"/>
                <a:cs typeface="Montserrat"/>
                <a:sym typeface="Montserrat"/>
              </a:rPr>
              <a:t> com </a:t>
            </a:r>
            <a:r>
              <a:rPr kumimoji="0" lang="en-US" b="1" i="0" u="none" strike="noStrike" kern="0" cap="none" spc="0" normalizeH="0" baseline="0" noProof="0" dirty="0">
                <a:ln>
                  <a:noFill/>
                </a:ln>
                <a:solidFill>
                  <a:srgbClr val="FA609B"/>
                </a:solidFill>
                <a:effectLst/>
                <a:uLnTx/>
                <a:uFillTx/>
                <a:latin typeface="Montserrat"/>
                <a:ea typeface="Montserrat"/>
                <a:cs typeface="Montserrat"/>
                <a:sym typeface="Montserrat"/>
              </a:rPr>
              <a:t>_ (</a:t>
            </a:r>
            <a:r>
              <a:rPr kumimoji="0" lang="en-US" b="1" i="1" u="none" strike="noStrike" kern="0" cap="none" spc="0" normalizeH="0" baseline="0" noProof="0" dirty="0">
                <a:ln>
                  <a:noFill/>
                </a:ln>
                <a:solidFill>
                  <a:srgbClr val="FA609B"/>
                </a:solidFill>
                <a:effectLst/>
                <a:uLnTx/>
                <a:uFillTx/>
                <a:latin typeface="Montserrat"/>
                <a:ea typeface="Montserrat"/>
                <a:cs typeface="Montserrat"/>
                <a:sym typeface="Montserrat"/>
              </a:rPr>
              <a:t>underscore</a:t>
            </a:r>
            <a:r>
              <a:rPr kumimoji="0" lang="en-US" b="1" i="0" u="none" strike="noStrike" kern="0" cap="none" spc="0" normalizeH="0" baseline="0" noProof="0" dirty="0">
                <a:ln>
                  <a:noFill/>
                </a:ln>
                <a:solidFill>
                  <a:srgbClr val="FA609B"/>
                </a:solidFill>
                <a:effectLst/>
                <a:uLnTx/>
                <a:uFillTx/>
                <a:latin typeface="Montserrat"/>
                <a:ea typeface="Montserrat"/>
                <a:cs typeface="Montserrat"/>
                <a:sym typeface="Montserrat"/>
              </a:rPr>
              <a:t>)</a:t>
            </a:r>
            <a:r>
              <a:rPr kumimoji="0" lang="en-US" b="1"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i="0" u="none" strike="noStrike" kern="0" cap="none" spc="0" normalizeH="0" baseline="0" noProof="0" dirty="0" err="1">
                <a:ln>
                  <a:noFill/>
                </a:ln>
                <a:solidFill>
                  <a:schemeClr val="bg1"/>
                </a:solidFill>
                <a:effectLst/>
                <a:uLnTx/>
                <a:uFillTx/>
                <a:latin typeface="Montserrat"/>
                <a:ea typeface="Montserrat"/>
                <a:cs typeface="Montserrat"/>
                <a:sym typeface="Montserrat"/>
              </a:rPr>
              <a:t>são</a:t>
            </a:r>
            <a:r>
              <a:rPr kumimoji="0" lang="en-US"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lang="en-US" b="1" dirty="0" err="1">
                <a:solidFill>
                  <a:srgbClr val="FA609B"/>
                </a:solidFill>
                <a:latin typeface="Montserrat"/>
                <a:ea typeface="Montserrat"/>
                <a:cs typeface="Montserrat"/>
                <a:sym typeface="Montserrat"/>
              </a:rPr>
              <a:t>protegidos</a:t>
            </a:r>
            <a:r>
              <a:rPr kumimoji="0" lang="en-US" b="1"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e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não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devem</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ser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acessados</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pelo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mundo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externo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não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ser que o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usuário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saiba</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exatamente</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o que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está</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fazendo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ou</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seja</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ainda</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pode</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existir</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algum</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caso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de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uso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em</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que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faça</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sentido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ter</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acesso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esse</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método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atributo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mas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não</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é</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o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mais</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 </a:t>
            </a:r>
            <a:r>
              <a:rPr kumimoji="0" lang="en-US" b="0" i="0" u="none" strike="noStrike" kern="0" cap="none" spc="0" normalizeH="0" baseline="0" noProof="0" dirty="0" err="1">
                <a:ln>
                  <a:noFill/>
                </a:ln>
                <a:solidFill>
                  <a:schemeClr val="bg1"/>
                </a:solidFill>
                <a:effectLst/>
                <a:uLnTx/>
                <a:uFillTx/>
                <a:latin typeface="Montserrat"/>
                <a:ea typeface="Montserrat"/>
                <a:cs typeface="Montserrat"/>
                <a:sym typeface="Montserrat"/>
              </a:rPr>
              <a:t>comum</a:t>
            </a:r>
            <a:r>
              <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rPr>
              <a:t>.</a:t>
            </a:r>
            <a:endParaRPr lang="en-US" dirty="0">
              <a:solidFill>
                <a:schemeClr val="bg1"/>
              </a:solidFill>
              <a:latin typeface="Montserrat"/>
              <a:ea typeface="Montserrat"/>
              <a:cs typeface="Montserrat"/>
              <a:sym typeface="Montserrat"/>
            </a:endParaRPr>
          </a:p>
        </p:txBody>
      </p:sp>
      <p:sp>
        <p:nvSpPr>
          <p:cNvPr id="7" name="Google Shape;89;p17">
            <a:extLst>
              <a:ext uri="{FF2B5EF4-FFF2-40B4-BE49-F238E27FC236}">
                <a16:creationId xmlns:a16="http://schemas.microsoft.com/office/drawing/2014/main" id="{4D94B5B7-6537-1441-81D1-090DA91794C4}"/>
              </a:ext>
            </a:extLst>
          </p:cNvPr>
          <p:cNvSpPr txBox="1"/>
          <p:nvPr/>
        </p:nvSpPr>
        <p:spPr>
          <a:xfrm>
            <a:off x="1" y="4192577"/>
            <a:ext cx="9143999" cy="692467"/>
          </a:xfrm>
          <a:prstGeom prst="rect">
            <a:avLst/>
          </a:prstGeom>
          <a:solidFill>
            <a:schemeClr val="accent2"/>
          </a:solidFill>
          <a:ln>
            <a:noFill/>
          </a:ln>
        </p:spPr>
        <p:txBody>
          <a:bodyPr spcFirstLastPara="1" wrap="square" lIns="91425" tIns="91425" rIns="91425" bIns="91425" anchor="t" anchorCtr="0">
            <a:spAutoFit/>
          </a:bodyPr>
          <a:lstStyle/>
          <a:p>
            <a:pPr marL="114300">
              <a:spcBef>
                <a:spcPts val="600"/>
              </a:spcBef>
              <a:buClr>
                <a:srgbClr val="0C343D"/>
              </a:buClr>
              <a:buSzPts val="1800"/>
              <a:defRPr/>
            </a:pPr>
            <a:r>
              <a:rPr lang="en-US" dirty="0" err="1">
                <a:solidFill>
                  <a:schemeClr val="bg1"/>
                </a:solidFill>
                <a:latin typeface="Montserrat"/>
                <a:ea typeface="Montserrat"/>
                <a:cs typeface="Montserrat"/>
                <a:sym typeface="Montserrat"/>
              </a:rPr>
              <a:t>Atributos</a:t>
            </a:r>
            <a:r>
              <a:rPr lang="en-US" dirty="0">
                <a:solidFill>
                  <a:schemeClr val="bg1"/>
                </a:solidFill>
                <a:latin typeface="Montserrat"/>
                <a:ea typeface="Montserrat"/>
                <a:cs typeface="Montserrat"/>
                <a:sym typeface="Montserrat"/>
              </a:rPr>
              <a:t> e </a:t>
            </a:r>
            <a:r>
              <a:rPr lang="en-US" dirty="0" err="1">
                <a:solidFill>
                  <a:schemeClr val="bg1"/>
                </a:solidFill>
                <a:latin typeface="Montserrat"/>
                <a:ea typeface="Montserrat"/>
                <a:cs typeface="Montserrat"/>
                <a:sym typeface="Montserrat"/>
              </a:rPr>
              <a:t>métodos</a:t>
            </a:r>
            <a:r>
              <a:rPr lang="en-US" dirty="0">
                <a:solidFill>
                  <a:schemeClr val="bg1"/>
                </a:solidFill>
                <a:latin typeface="Montserrat"/>
                <a:ea typeface="Montserrat"/>
                <a:cs typeface="Montserrat"/>
                <a:sym typeface="Montserrat"/>
              </a:rPr>
              <a:t> que </a:t>
            </a:r>
            <a:r>
              <a:rPr lang="en-US" dirty="0" err="1">
                <a:solidFill>
                  <a:schemeClr val="bg1"/>
                </a:solidFill>
                <a:latin typeface="Montserrat"/>
                <a:ea typeface="Montserrat"/>
                <a:cs typeface="Montserrat"/>
                <a:sym typeface="Montserrat"/>
              </a:rPr>
              <a:t>têm</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seus</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nomes</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iniciados</a:t>
            </a:r>
            <a:r>
              <a:rPr lang="en-US" dirty="0">
                <a:solidFill>
                  <a:schemeClr val="bg1"/>
                </a:solidFill>
                <a:latin typeface="Montserrat"/>
                <a:ea typeface="Montserrat"/>
                <a:cs typeface="Montserrat"/>
                <a:sym typeface="Montserrat"/>
              </a:rPr>
              <a:t> com </a:t>
            </a:r>
            <a:r>
              <a:rPr lang="en-US" b="1" dirty="0">
                <a:solidFill>
                  <a:srgbClr val="FA609B"/>
                </a:solidFill>
                <a:latin typeface="Montserrat"/>
                <a:ea typeface="Montserrat"/>
                <a:cs typeface="Montserrat"/>
                <a:sym typeface="Montserrat"/>
              </a:rPr>
              <a:t>__ (</a:t>
            </a:r>
            <a:r>
              <a:rPr lang="en-US" b="1" i="1" dirty="0">
                <a:solidFill>
                  <a:srgbClr val="FA609B"/>
                </a:solidFill>
                <a:latin typeface="Montserrat"/>
                <a:ea typeface="Montserrat"/>
                <a:cs typeface="Montserrat"/>
                <a:sym typeface="Montserrat"/>
              </a:rPr>
              <a:t>underscore</a:t>
            </a:r>
            <a:r>
              <a:rPr lang="en-US" b="1" dirty="0">
                <a:solidFill>
                  <a:srgbClr val="FA609B"/>
                </a:solidFill>
                <a:latin typeface="Montserrat"/>
                <a:ea typeface="Montserrat"/>
                <a:cs typeface="Montserrat"/>
                <a:sym typeface="Montserrat"/>
              </a:rPr>
              <a:t> </a:t>
            </a:r>
            <a:r>
              <a:rPr lang="en-US" b="1" dirty="0" err="1">
                <a:solidFill>
                  <a:srgbClr val="FA609B"/>
                </a:solidFill>
                <a:latin typeface="Montserrat"/>
                <a:ea typeface="Montserrat"/>
                <a:cs typeface="Montserrat"/>
                <a:sym typeface="Montserrat"/>
              </a:rPr>
              <a:t>duplo</a:t>
            </a:r>
            <a:r>
              <a:rPr lang="en-US" b="1" dirty="0">
                <a:solidFill>
                  <a:srgbClr val="FA609B"/>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são</a:t>
            </a:r>
            <a:r>
              <a:rPr lang="en-US" dirty="0">
                <a:solidFill>
                  <a:schemeClr val="bg1"/>
                </a:solidFill>
                <a:latin typeface="Montserrat"/>
                <a:ea typeface="Montserrat"/>
                <a:cs typeface="Montserrat"/>
                <a:sym typeface="Montserrat"/>
              </a:rPr>
              <a:t> </a:t>
            </a:r>
            <a:r>
              <a:rPr lang="en-US" b="1" dirty="0">
                <a:solidFill>
                  <a:srgbClr val="FA609B"/>
                </a:solidFill>
                <a:latin typeface="Montserrat"/>
                <a:ea typeface="Montserrat"/>
                <a:cs typeface="Montserrat"/>
                <a:sym typeface="Montserrat"/>
              </a:rPr>
              <a:t>privados</a:t>
            </a:r>
            <a:r>
              <a:rPr lang="en-US" b="1" dirty="0">
                <a:solidFill>
                  <a:schemeClr val="bg1"/>
                </a:solidFill>
                <a:latin typeface="Montserrat"/>
                <a:ea typeface="Montserrat"/>
                <a:cs typeface="Montserrat"/>
                <a:sym typeface="Montserrat"/>
              </a:rPr>
              <a:t> </a:t>
            </a:r>
            <a:r>
              <a:rPr lang="en-US" dirty="0">
                <a:solidFill>
                  <a:schemeClr val="bg1"/>
                </a:solidFill>
                <a:latin typeface="Montserrat"/>
                <a:ea typeface="Montserrat"/>
                <a:cs typeface="Montserrat"/>
                <a:sym typeface="Montserrat"/>
              </a:rPr>
              <a:t>e </a:t>
            </a:r>
            <a:r>
              <a:rPr lang="en-US" dirty="0" err="1">
                <a:solidFill>
                  <a:schemeClr val="bg1"/>
                </a:solidFill>
                <a:latin typeface="Montserrat"/>
                <a:ea typeface="Montserrat"/>
                <a:cs typeface="Montserrat"/>
                <a:sym typeface="Montserrat"/>
              </a:rPr>
              <a:t>não</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devem</a:t>
            </a:r>
            <a:r>
              <a:rPr lang="en-US" dirty="0">
                <a:solidFill>
                  <a:schemeClr val="bg1"/>
                </a:solidFill>
                <a:latin typeface="Montserrat"/>
                <a:ea typeface="Montserrat"/>
                <a:cs typeface="Montserrat"/>
                <a:sym typeface="Montserrat"/>
              </a:rPr>
              <a:t> ser </a:t>
            </a:r>
            <a:r>
              <a:rPr lang="en-US" dirty="0" err="1">
                <a:solidFill>
                  <a:schemeClr val="bg1"/>
                </a:solidFill>
                <a:latin typeface="Montserrat"/>
                <a:ea typeface="Montserrat"/>
                <a:cs typeface="Montserrat"/>
                <a:sym typeface="Montserrat"/>
              </a:rPr>
              <a:t>acessados</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pelo</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mundo</a:t>
            </a:r>
            <a:r>
              <a:rPr lang="en-US" dirty="0">
                <a:solidFill>
                  <a:schemeClr val="bg1"/>
                </a:solidFill>
                <a:latin typeface="Montserrat"/>
                <a:ea typeface="Montserrat"/>
                <a:cs typeface="Montserrat"/>
                <a:sym typeface="Montserrat"/>
              </a:rPr>
              <a:t> </a:t>
            </a:r>
            <a:r>
              <a:rPr lang="en-US" dirty="0" err="1">
                <a:solidFill>
                  <a:schemeClr val="bg1"/>
                </a:solidFill>
                <a:latin typeface="Montserrat"/>
                <a:ea typeface="Montserrat"/>
                <a:cs typeface="Montserrat"/>
                <a:sym typeface="Montserrat"/>
              </a:rPr>
              <a:t>externo</a:t>
            </a:r>
            <a:r>
              <a:rPr lang="en-US" dirty="0">
                <a:solidFill>
                  <a:schemeClr val="bg1"/>
                </a:solidFill>
                <a:latin typeface="Montserrat"/>
                <a:ea typeface="Montserrat"/>
                <a:cs typeface="Montserrat"/>
                <a:sym typeface="Montserrat"/>
              </a:rPr>
              <a:t> de forma </a:t>
            </a:r>
            <a:r>
              <a:rPr lang="en-US" dirty="0" err="1">
                <a:solidFill>
                  <a:schemeClr val="bg1"/>
                </a:solidFill>
                <a:latin typeface="Montserrat"/>
                <a:ea typeface="Montserrat"/>
                <a:cs typeface="Montserrat"/>
                <a:sym typeface="Montserrat"/>
              </a:rPr>
              <a:t>nenhuma</a:t>
            </a:r>
            <a:r>
              <a:rPr lang="en-US" dirty="0">
                <a:solidFill>
                  <a:schemeClr val="bg1"/>
                </a:solidFill>
                <a:latin typeface="Montserrat"/>
                <a:ea typeface="Montserrat"/>
                <a:cs typeface="Montserrat"/>
                <a:sym typeface="Montserrat"/>
              </a:rPr>
              <a:t>.</a:t>
            </a:r>
            <a:endParaRPr kumimoji="0" lang="en-US" b="0" i="0" u="none" strike="noStrike" kern="0" cap="none" spc="0" normalizeH="0" baseline="0" noProof="0" dirty="0">
              <a:ln>
                <a:noFill/>
              </a:ln>
              <a:solidFill>
                <a:schemeClr val="bg1"/>
              </a:solidFill>
              <a:effectLst/>
              <a:uLnTx/>
              <a:uFillTx/>
              <a:latin typeface="Montserrat"/>
              <a:ea typeface="Montserrat"/>
              <a:cs typeface="Montserrat"/>
              <a:sym typeface="Montserrat"/>
            </a:endParaRPr>
          </a:p>
        </p:txBody>
      </p:sp>
    </p:spTree>
    <p:extLst>
      <p:ext uri="{BB962C8B-B14F-4D97-AF65-F5344CB8AC3E}">
        <p14:creationId xmlns:p14="http://schemas.microsoft.com/office/powerpoint/2010/main" val="406642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4165624" y="278845"/>
            <a:ext cx="4668982" cy="584745"/>
          </a:xfrm>
          <a:prstGeom prst="rect">
            <a:avLst/>
          </a:prstGeom>
          <a:noFill/>
          <a:ln>
            <a:noFill/>
          </a:ln>
        </p:spPr>
        <p:txBody>
          <a:bodyPr spcFirstLastPara="1" wrap="square" lIns="91425" tIns="91425" rIns="91425" bIns="9142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Propriedades</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sp>
        <p:nvSpPr>
          <p:cNvPr id="8" name="Rectangle 7">
            <a:extLst>
              <a:ext uri="{FF2B5EF4-FFF2-40B4-BE49-F238E27FC236}">
                <a16:creationId xmlns:a16="http://schemas.microsoft.com/office/drawing/2014/main" id="{6A5A54D6-699D-6F4B-9D16-B2091A582A30}"/>
              </a:ext>
            </a:extLst>
          </p:cNvPr>
          <p:cNvSpPr/>
          <p:nvPr/>
        </p:nvSpPr>
        <p:spPr>
          <a:xfrm>
            <a:off x="0" y="0"/>
            <a:ext cx="3759023" cy="5170646"/>
          </a:xfrm>
          <a:prstGeom prst="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class</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__</a:t>
            </a:r>
            <a:r>
              <a:rPr lang="en-US" sz="1100" dirty="0" err="1">
                <a:solidFill>
                  <a:srgbClr val="A6E22E"/>
                </a:solidFill>
                <a:latin typeface="Consolas" panose="020B0609020204030204" pitchFamily="49" charset="0"/>
                <a:cs typeface="Consolas" panose="020B0609020204030204" pitchFamily="49" charset="0"/>
              </a:rPr>
              <a:t>init</a:t>
            </a:r>
            <a:r>
              <a:rPr lang="en-US" sz="1100" dirty="0">
                <a:solidFill>
                  <a:srgbClr val="A6E22E"/>
                </a:solidFill>
                <a:latin typeface="Consolas" panose="020B0609020204030204" pitchFamily="49" charset="0"/>
                <a:cs typeface="Consolas" panose="020B0609020204030204" pitchFamily="49" charset="0"/>
              </a:rPr>
              <a:t>__</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altura.setter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largura.setter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area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u="sng"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2</a:t>
            </a:r>
            <a:r>
              <a:rPr lang="en-US" sz="1100" dirty="0">
                <a:solidFill>
                  <a:srgbClr val="F8F8F2"/>
                </a:solidFill>
                <a:latin typeface="Consolas" panose="020B0609020204030204" pitchFamily="49" charset="0"/>
                <a:cs typeface="Consolas" panose="020B0609020204030204" pitchFamily="49" charset="0"/>
              </a:rPr>
              <a:t>)</a:t>
            </a:r>
            <a:endParaRPr lang="en-US" sz="1100" dirty="0">
              <a:solidFill>
                <a:srgbClr val="00B050"/>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quadrado.altura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3</a:t>
            </a:r>
          </a:p>
          <a:p>
            <a:r>
              <a:rPr lang="en-US" sz="1100" dirty="0" err="1">
                <a:solidFill>
                  <a:srgbClr val="F8F8F2"/>
                </a:solidFill>
                <a:latin typeface="Consolas" panose="020B0609020204030204" pitchFamily="49" charset="0"/>
                <a:cs typeface="Consolas" panose="020B0609020204030204" pitchFamily="49" charset="0"/>
              </a:rPr>
              <a:t>quadrado.largura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2</a:t>
            </a:r>
          </a:p>
          <a:p>
            <a:endParaRPr lang="en-US" sz="1100" dirty="0">
              <a:solidFill>
                <a:srgbClr val="00B050"/>
              </a:solidFill>
              <a:latin typeface="Consolas" panose="020B0609020204030204" pitchFamily="49" charset="0"/>
              <a:cs typeface="Consolas" panose="020B0609020204030204" pitchFamily="49" charset="0"/>
            </a:endParaRP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sp>
        <p:nvSpPr>
          <p:cNvPr id="6" name="Google Shape;89;p17">
            <a:extLst>
              <a:ext uri="{FF2B5EF4-FFF2-40B4-BE49-F238E27FC236}">
                <a16:creationId xmlns:a16="http://schemas.microsoft.com/office/drawing/2014/main" id="{7363E32C-6911-024A-BA39-357AAEAB1CC0}"/>
              </a:ext>
            </a:extLst>
          </p:cNvPr>
          <p:cNvSpPr txBox="1"/>
          <p:nvPr/>
        </p:nvSpPr>
        <p:spPr>
          <a:xfrm>
            <a:off x="4165624" y="1237733"/>
            <a:ext cx="4528374" cy="907911"/>
          </a:xfrm>
          <a:prstGeom prst="rect">
            <a:avLst/>
          </a:prstGeom>
          <a:noFill/>
          <a:ln>
            <a:noFill/>
          </a:ln>
        </p:spPr>
        <p:txBody>
          <a:bodyPr spcFirstLastPara="1" wrap="square" lIns="91425" tIns="91425" rIns="91425" bIns="91425" anchor="t" anchorCtr="0">
            <a:spAutoFit/>
          </a:bodyPr>
          <a:lstStyle/>
          <a:p>
            <a:pPr marL="457200" lvl="0" indent="-342900">
              <a:spcBef>
                <a:spcPts val="600"/>
              </a:spcBef>
              <a:buClr>
                <a:srgbClr val="0C343D"/>
              </a:buClr>
              <a:buSzPts val="1800"/>
              <a:buFont typeface="Montserrat"/>
              <a:buChar char="▹"/>
              <a:defRPr/>
            </a:pPr>
            <a:r>
              <a:rPr lang="en-US" dirty="0" err="1">
                <a:latin typeface="Montserrat"/>
                <a:ea typeface="Montserrat"/>
                <a:cs typeface="Montserrat"/>
                <a:sym typeface="Montserrat"/>
              </a:rPr>
              <a:t>Propriedades</a:t>
            </a:r>
            <a:r>
              <a:rPr lang="en-US" dirty="0">
                <a:latin typeface="Montserrat"/>
                <a:ea typeface="Montserrat"/>
                <a:cs typeface="Montserrat"/>
                <a:sym typeface="Montserrat"/>
              </a:rPr>
              <a:t> </a:t>
            </a:r>
            <a:r>
              <a:rPr lang="en-US" dirty="0" err="1">
                <a:latin typeface="Montserrat"/>
                <a:ea typeface="Montserrat"/>
                <a:cs typeface="Montserrat"/>
                <a:sym typeface="Montserrat"/>
              </a:rPr>
              <a:t>nos</a:t>
            </a:r>
            <a:r>
              <a:rPr lang="en-US" dirty="0">
                <a:latin typeface="Montserrat"/>
                <a:ea typeface="Montserrat"/>
                <a:cs typeface="Montserrat"/>
                <a:sym typeface="Montserrat"/>
              </a:rPr>
              <a:t> </a:t>
            </a:r>
            <a:r>
              <a:rPr lang="en-US" dirty="0" err="1">
                <a:latin typeface="Montserrat"/>
                <a:ea typeface="Montserrat"/>
                <a:cs typeface="Montserrat"/>
                <a:sym typeface="Montserrat"/>
              </a:rPr>
              <a:t>dão</a:t>
            </a:r>
            <a:r>
              <a:rPr lang="en-US" dirty="0">
                <a:latin typeface="Montserrat"/>
                <a:ea typeface="Montserrat"/>
                <a:cs typeface="Montserrat"/>
                <a:sym typeface="Montserrat"/>
              </a:rPr>
              <a:t> </a:t>
            </a:r>
            <a:r>
              <a:rPr lang="en-US" dirty="0" err="1">
                <a:latin typeface="Montserrat"/>
                <a:ea typeface="Montserrat"/>
                <a:cs typeface="Montserrat"/>
                <a:sym typeface="Montserrat"/>
              </a:rPr>
              <a:t>acesso</a:t>
            </a:r>
            <a:r>
              <a:rPr lang="en-US" dirty="0">
                <a:latin typeface="Montserrat"/>
                <a:ea typeface="Montserrat"/>
                <a:cs typeface="Montserrat"/>
                <a:sym typeface="Montserrat"/>
              </a:rPr>
              <a:t> a </a:t>
            </a:r>
            <a:r>
              <a:rPr lang="en-US" dirty="0" err="1">
                <a:latin typeface="Montserrat"/>
                <a:ea typeface="Montserrat"/>
                <a:cs typeface="Montserrat"/>
                <a:sym typeface="Montserrat"/>
              </a:rPr>
              <a:t>variáveis</a:t>
            </a:r>
            <a:r>
              <a:rPr lang="en-US" dirty="0">
                <a:latin typeface="Montserrat"/>
                <a:ea typeface="Montserrat"/>
                <a:cs typeface="Montserrat"/>
                <a:sym typeface="Montserrat"/>
              </a:rPr>
              <a:t> que se </a:t>
            </a:r>
            <a:r>
              <a:rPr lang="en-US" dirty="0" err="1">
                <a:latin typeface="Montserrat"/>
                <a:ea typeface="Montserrat"/>
                <a:cs typeface="Montserrat"/>
                <a:sym typeface="Montserrat"/>
              </a:rPr>
              <a:t>parecem</a:t>
            </a:r>
            <a:r>
              <a:rPr lang="en-US" dirty="0">
                <a:latin typeface="Montserrat"/>
                <a:ea typeface="Montserrat"/>
                <a:cs typeface="Montserrat"/>
                <a:sym typeface="Montserrat"/>
              </a:rPr>
              <a:t> com </a:t>
            </a:r>
            <a:r>
              <a:rPr lang="en-US" dirty="0" err="1">
                <a:latin typeface="Montserrat"/>
                <a:ea typeface="Montserrat"/>
                <a:cs typeface="Montserrat"/>
                <a:sym typeface="Montserrat"/>
              </a:rPr>
              <a:t>atributos</a:t>
            </a:r>
            <a:r>
              <a:rPr lang="en-US" dirty="0">
                <a:latin typeface="Montserrat"/>
                <a:ea typeface="Montserrat"/>
                <a:cs typeface="Montserrat"/>
                <a:sym typeface="Montserrat"/>
              </a:rPr>
              <a:t>, mas </a:t>
            </a:r>
            <a:r>
              <a:rPr lang="en-US" dirty="0" err="1">
                <a:latin typeface="Montserrat"/>
                <a:ea typeface="Montserrat"/>
                <a:cs typeface="Montserrat"/>
                <a:sym typeface="Montserrat"/>
              </a:rPr>
              <a:t>na</a:t>
            </a:r>
            <a:r>
              <a:rPr lang="en-US" dirty="0">
                <a:latin typeface="Montserrat"/>
                <a:ea typeface="Montserrat"/>
                <a:cs typeface="Montserrat"/>
                <a:sym typeface="Montserrat"/>
              </a:rPr>
              <a:t> </a:t>
            </a:r>
            <a:r>
              <a:rPr lang="en-US" dirty="0" err="1">
                <a:latin typeface="Montserrat"/>
                <a:ea typeface="Montserrat"/>
                <a:cs typeface="Montserrat"/>
                <a:sym typeface="Montserrat"/>
              </a:rPr>
              <a:t>verdade</a:t>
            </a:r>
            <a:r>
              <a:rPr lang="en-US" dirty="0">
                <a:latin typeface="Montserrat"/>
                <a:ea typeface="Montserrat"/>
                <a:cs typeface="Montserrat"/>
                <a:sym typeface="Montserrat"/>
              </a:rPr>
              <a:t> </a:t>
            </a:r>
            <a:r>
              <a:rPr lang="en-US" dirty="0" err="1">
                <a:latin typeface="Montserrat"/>
                <a:ea typeface="Montserrat"/>
                <a:cs typeface="Montserrat"/>
                <a:sym typeface="Montserrat"/>
              </a:rPr>
              <a:t>usam</a:t>
            </a:r>
            <a:r>
              <a:rPr lang="en-US" dirty="0">
                <a:latin typeface="Montserrat"/>
                <a:ea typeface="Montserrat"/>
                <a:cs typeface="Montserrat"/>
                <a:sym typeface="Montserrat"/>
              </a:rPr>
              <a:t> </a:t>
            </a:r>
            <a:r>
              <a:rPr lang="en-US" dirty="0" err="1">
                <a:latin typeface="Montserrat"/>
                <a:ea typeface="Montserrat"/>
                <a:cs typeface="Montserrat"/>
                <a:sym typeface="Montserrat"/>
              </a:rPr>
              <a:t>métodos</a:t>
            </a:r>
            <a:r>
              <a:rPr lang="en-US" dirty="0">
                <a:latin typeface="Montserrat"/>
                <a:ea typeface="Montserrat"/>
                <a:cs typeface="Montserrat"/>
                <a:sym typeface="Montserrat"/>
              </a:rPr>
              <a:t> por </a:t>
            </a:r>
            <a:r>
              <a:rPr lang="en-US" dirty="0" err="1">
                <a:latin typeface="Montserrat"/>
                <a:ea typeface="Montserrat"/>
                <a:cs typeface="Montserrat"/>
                <a:sym typeface="Montserrat"/>
              </a:rPr>
              <a:t>trás</a:t>
            </a:r>
            <a:r>
              <a:rPr lang="en-US" dirty="0">
                <a:latin typeface="Montserrat"/>
                <a:ea typeface="Montserrat"/>
                <a:cs typeface="Montserrat"/>
                <a:sym typeface="Montserrat"/>
              </a:rPr>
              <a:t> dos </a:t>
            </a:r>
            <a:r>
              <a:rPr lang="en-US" dirty="0" err="1">
                <a:latin typeface="Montserrat"/>
                <a:ea typeface="Montserrat"/>
                <a:cs typeface="Montserrat"/>
                <a:sym typeface="Montserrat"/>
              </a:rPr>
              <a:t>panos</a:t>
            </a:r>
            <a:r>
              <a:rPr lang="en-US" dirty="0">
                <a:latin typeface="Montserrat"/>
                <a:ea typeface="Montserrat"/>
                <a:cs typeface="Montserrat"/>
                <a:sym typeface="Montserrat"/>
              </a:rPr>
              <a:t>.</a:t>
            </a:r>
          </a:p>
        </p:txBody>
      </p:sp>
      <p:grpSp>
        <p:nvGrpSpPr>
          <p:cNvPr id="14" name="Group 13">
            <a:extLst>
              <a:ext uri="{FF2B5EF4-FFF2-40B4-BE49-F238E27FC236}">
                <a16:creationId xmlns:a16="http://schemas.microsoft.com/office/drawing/2014/main" id="{86BF42E7-55AE-A348-A9C2-6ED876A7B0EF}"/>
              </a:ext>
            </a:extLst>
          </p:cNvPr>
          <p:cNvGrpSpPr/>
          <p:nvPr/>
        </p:nvGrpSpPr>
        <p:grpSpPr>
          <a:xfrm>
            <a:off x="96981" y="835305"/>
            <a:ext cx="8667321" cy="3070462"/>
            <a:chOff x="96981" y="1343891"/>
            <a:chExt cx="8667321" cy="3070462"/>
          </a:xfrm>
        </p:grpSpPr>
        <p:sp>
          <p:nvSpPr>
            <p:cNvPr id="2" name="Rectangle 1">
              <a:extLst>
                <a:ext uri="{FF2B5EF4-FFF2-40B4-BE49-F238E27FC236}">
                  <a16:creationId xmlns:a16="http://schemas.microsoft.com/office/drawing/2014/main" id="{20C9B7AD-7124-0A4A-BBBD-20B9925CD8C0}"/>
                </a:ext>
              </a:extLst>
            </p:cNvPr>
            <p:cNvSpPr/>
            <p:nvPr/>
          </p:nvSpPr>
          <p:spPr>
            <a:xfrm>
              <a:off x="96982" y="1343891"/>
              <a:ext cx="2105891" cy="651164"/>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0" name="Rectangle 9">
              <a:extLst>
                <a:ext uri="{FF2B5EF4-FFF2-40B4-BE49-F238E27FC236}">
                  <a16:creationId xmlns:a16="http://schemas.microsoft.com/office/drawing/2014/main" id="{51985402-B740-7F4C-BE18-0ECFC3196C67}"/>
                </a:ext>
              </a:extLst>
            </p:cNvPr>
            <p:cNvSpPr/>
            <p:nvPr/>
          </p:nvSpPr>
          <p:spPr>
            <a:xfrm>
              <a:off x="4235928" y="3323307"/>
              <a:ext cx="4528374" cy="1091046"/>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FA609B"/>
                  </a:solidFill>
                  <a:latin typeface="Montserrat"/>
                </a:rPr>
                <a:t>a</a:t>
              </a:r>
              <a:r>
                <a:rPr lang="en-BR" b="1" dirty="0">
                  <a:solidFill>
                    <a:srgbClr val="FA609B"/>
                  </a:solidFill>
                  <a:latin typeface="Montserrat"/>
                </a:rPr>
                <a:t>ltura </a:t>
              </a:r>
              <a:r>
                <a:rPr lang="en-BR" dirty="0">
                  <a:solidFill>
                    <a:srgbClr val="000000"/>
                  </a:solidFill>
                  <a:latin typeface="Montserrat"/>
                </a:rPr>
                <a:t>e </a:t>
              </a:r>
              <a:r>
                <a:rPr lang="en-US" b="1" dirty="0" err="1">
                  <a:solidFill>
                    <a:srgbClr val="FA609B"/>
                  </a:solidFill>
                  <a:latin typeface="Montserrat"/>
                </a:rPr>
                <a:t>largura</a:t>
              </a:r>
              <a:r>
                <a:rPr lang="en-BR" b="1" dirty="0">
                  <a:solidFill>
                    <a:srgbClr val="FA609B"/>
                  </a:solidFill>
                  <a:latin typeface="Montserrat"/>
                </a:rPr>
                <a:t> </a:t>
              </a:r>
              <a:r>
                <a:rPr lang="en-BR" dirty="0">
                  <a:solidFill>
                    <a:srgbClr val="000000"/>
                  </a:solidFill>
                  <a:latin typeface="Montserrat"/>
                </a:rPr>
                <a:t>são propriedades criadas com o decorator </a:t>
              </a:r>
              <a:r>
                <a:rPr lang="en-BR" b="1" dirty="0">
                  <a:solidFill>
                    <a:srgbClr val="FA609B"/>
                  </a:solidFill>
                  <a:latin typeface="Montserrat"/>
                </a:rPr>
                <a:t>@property</a:t>
              </a:r>
              <a:r>
                <a:rPr lang="en-BR" dirty="0">
                  <a:solidFill>
                    <a:schemeClr val="tx1"/>
                  </a:solidFill>
                </a:rPr>
                <a:t>. </a:t>
              </a:r>
              <a:r>
                <a:rPr lang="en-BR" dirty="0">
                  <a:solidFill>
                    <a:srgbClr val="000000"/>
                  </a:solidFill>
                  <a:latin typeface="Montserrat"/>
                </a:rPr>
                <a:t>Esses métodos são chamados </a:t>
              </a:r>
              <a:r>
                <a:rPr lang="en-BR" b="1" dirty="0">
                  <a:solidFill>
                    <a:srgbClr val="FA609B"/>
                  </a:solidFill>
                  <a:latin typeface="Montserrat"/>
                </a:rPr>
                <a:t>getter</a:t>
              </a:r>
              <a:r>
                <a:rPr lang="en-BR" b="1" dirty="0">
                  <a:solidFill>
                    <a:srgbClr val="000000"/>
                  </a:solidFill>
                  <a:latin typeface="Montserrat"/>
                </a:rPr>
                <a:t> </a:t>
              </a:r>
              <a:r>
                <a:rPr lang="en-BR" dirty="0">
                  <a:solidFill>
                    <a:srgbClr val="000000"/>
                  </a:solidFill>
                  <a:latin typeface="Montserrat"/>
                </a:rPr>
                <a:t>porque retornam o valor da propriedade.</a:t>
              </a:r>
              <a:endParaRPr lang="en-BR" dirty="0">
                <a:solidFill>
                  <a:schemeClr val="tx1"/>
                </a:solidFill>
              </a:endParaRPr>
            </a:p>
          </p:txBody>
        </p:sp>
        <p:sp>
          <p:nvSpPr>
            <p:cNvPr id="11" name="Rectangle 10">
              <a:extLst>
                <a:ext uri="{FF2B5EF4-FFF2-40B4-BE49-F238E27FC236}">
                  <a16:creationId xmlns:a16="http://schemas.microsoft.com/office/drawing/2014/main" id="{9B17D5F6-FC9F-0944-AAB5-E67C3B2CAEFC}"/>
                </a:ext>
              </a:extLst>
            </p:cNvPr>
            <p:cNvSpPr/>
            <p:nvPr/>
          </p:nvSpPr>
          <p:spPr>
            <a:xfrm>
              <a:off x="96981" y="2822864"/>
              <a:ext cx="2105891" cy="651164"/>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cxnSp>
          <p:nvCxnSpPr>
            <p:cNvPr id="4" name="Straight Connector 3">
              <a:extLst>
                <a:ext uri="{FF2B5EF4-FFF2-40B4-BE49-F238E27FC236}">
                  <a16:creationId xmlns:a16="http://schemas.microsoft.com/office/drawing/2014/main" id="{169B933C-2F67-C442-A992-64578F9DEEE8}"/>
                </a:ext>
              </a:extLst>
            </p:cNvPr>
            <p:cNvCxnSpPr>
              <a:cxnSpLocks/>
              <a:stCxn id="2" idx="3"/>
              <a:endCxn id="10" idx="1"/>
            </p:cNvCxnSpPr>
            <p:nvPr/>
          </p:nvCxnSpPr>
          <p:spPr>
            <a:xfrm>
              <a:off x="2202873" y="1669473"/>
              <a:ext cx="2033055" cy="2199357"/>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9FECE7C-8CDA-CF40-A838-82783117A890}"/>
                </a:ext>
              </a:extLst>
            </p:cNvPr>
            <p:cNvCxnSpPr>
              <a:cxnSpLocks/>
              <a:stCxn id="11" idx="3"/>
              <a:endCxn id="10" idx="1"/>
            </p:cNvCxnSpPr>
            <p:nvPr/>
          </p:nvCxnSpPr>
          <p:spPr>
            <a:xfrm>
              <a:off x="2202872" y="3148446"/>
              <a:ext cx="2033056" cy="720384"/>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069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5" name="Rectangle 14">
            <a:extLst>
              <a:ext uri="{FF2B5EF4-FFF2-40B4-BE49-F238E27FC236}">
                <a16:creationId xmlns:a16="http://schemas.microsoft.com/office/drawing/2014/main" id="{4DE1C505-8239-B246-8F77-3752BEB45C97}"/>
              </a:ext>
            </a:extLst>
          </p:cNvPr>
          <p:cNvSpPr/>
          <p:nvPr/>
        </p:nvSpPr>
        <p:spPr>
          <a:xfrm>
            <a:off x="0" y="0"/>
            <a:ext cx="3759023" cy="5170646"/>
          </a:xfrm>
          <a:prstGeom prst="rect">
            <a:avLst/>
          </a:prstGeom>
          <a:solidFill>
            <a:schemeClr val="accent2"/>
          </a:solidFill>
        </p:spPr>
        <p:txBody>
          <a:bodyPr wrap="square">
            <a:spAutoFit/>
          </a:bodyPr>
          <a:lstStyle/>
          <a:p>
            <a:r>
              <a:rPr lang="en-US" sz="1100" dirty="0">
                <a:solidFill>
                  <a:srgbClr val="66D9EF"/>
                </a:solidFill>
                <a:latin typeface="Consolas" panose="020B0609020204030204" pitchFamily="49" charset="0"/>
                <a:cs typeface="Consolas" panose="020B0609020204030204" pitchFamily="49" charset="0"/>
              </a:rPr>
              <a:t>class</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__</a:t>
            </a:r>
            <a:r>
              <a:rPr lang="en-US" sz="1100" dirty="0" err="1">
                <a:solidFill>
                  <a:srgbClr val="A6E22E"/>
                </a:solidFill>
                <a:latin typeface="Consolas" panose="020B0609020204030204" pitchFamily="49" charset="0"/>
                <a:cs typeface="Consolas" panose="020B0609020204030204" pitchFamily="49" charset="0"/>
              </a:rPr>
              <a:t>init</a:t>
            </a:r>
            <a:r>
              <a:rPr lang="en-US" sz="1100" dirty="0">
                <a:solidFill>
                  <a:srgbClr val="A6E22E"/>
                </a:solidFill>
                <a:latin typeface="Consolas" panose="020B0609020204030204" pitchFamily="49" charset="0"/>
                <a:cs typeface="Consolas" panose="020B0609020204030204" pitchFamily="49" charset="0"/>
              </a:rPr>
              <a:t>__</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r>
              <a:rPr lang="en-US" sz="1100" dirty="0">
                <a:solidFill>
                  <a:srgbClr val="F8F8F2"/>
                </a:solidFill>
                <a:latin typeface="Consolas" panose="020B0609020204030204" pitchFamily="49" charset="0"/>
                <a:cs typeface="Consolas" panose="020B0609020204030204" pitchFamily="49" charset="0"/>
              </a:rPr>
              <a:t>):</a:t>
            </a: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altura.setter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altura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@property</a:t>
            </a: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t>
            </a:r>
            <a:r>
              <a:rPr lang="en-US" sz="1100" dirty="0" err="1">
                <a:solidFill>
                  <a:srgbClr val="A6E22E"/>
                </a:solidFill>
                <a:latin typeface="Consolas" panose="020B0609020204030204" pitchFamily="49" charset="0"/>
                <a:cs typeface="Consolas" panose="020B0609020204030204" pitchFamily="49" charset="0"/>
              </a:rPr>
              <a:t>largura.setter</a:t>
            </a:r>
            <a:endParaRPr lang="en-US" sz="1100" dirty="0">
              <a:solidFill>
                <a:srgbClr val="A6E22E"/>
              </a:solidFill>
              <a:latin typeface="Consolas" panose="020B0609020204030204" pitchFamily="49" charset="0"/>
              <a:cs typeface="Consolas" panose="020B0609020204030204" pitchFamily="49" charset="0"/>
            </a:endParaRPr>
          </a:p>
          <a:p>
            <a:r>
              <a:rPr lang="en-US" sz="1100" dirty="0">
                <a:solidFill>
                  <a:srgbClr val="A6E22E"/>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err="1">
                <a:solidFill>
                  <a:srgbClr val="A6E22E"/>
                </a:solidFill>
                <a:latin typeface="Consolas" panose="020B0609020204030204" pitchFamily="49" charset="0"/>
                <a:cs typeface="Consolas" panose="020B0609020204030204" pitchFamily="49" charset="0"/>
              </a:rPr>
              <a:t>largura</a:t>
            </a:r>
            <a:r>
              <a:rPr lang="en-US" sz="1100" dirty="0">
                <a:solidFill>
                  <a:srgbClr val="F8F8F2"/>
                </a:solidFill>
                <a:latin typeface="Consolas" panose="020B0609020204030204" pitchFamily="49" charset="0"/>
                <a:cs typeface="Consolas" panose="020B0609020204030204" pitchFamily="49" charset="0"/>
              </a:rPr>
              <a:t>(self,</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executa</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algum</a:t>
            </a:r>
            <a:r>
              <a:rPr lang="en-US" sz="1100" dirty="0">
                <a:solidFill>
                  <a:srgbClr val="75715E"/>
                </a:solidFill>
                <a:latin typeface="Consolas" panose="020B0609020204030204" pitchFamily="49" charset="0"/>
                <a:cs typeface="Consolas" panose="020B0609020204030204" pitchFamily="49" charset="0"/>
              </a:rPr>
              <a:t> </a:t>
            </a:r>
            <a:r>
              <a:rPr lang="en-US" sz="1100" dirty="0" err="1">
                <a:solidFill>
                  <a:srgbClr val="75715E"/>
                </a:solidFill>
                <a:latin typeface="Consolas" panose="020B0609020204030204" pitchFamily="49" charset="0"/>
                <a:cs typeface="Consolas" panose="020B0609020204030204" pitchFamily="49" charset="0"/>
              </a:rPr>
              <a:t>tipo</a:t>
            </a:r>
            <a:r>
              <a:rPr lang="en-US" sz="1100" dirty="0">
                <a:solidFill>
                  <a:srgbClr val="75715E"/>
                </a:solidFill>
                <a:latin typeface="Consolas" panose="020B0609020204030204" pitchFamily="49" charset="0"/>
                <a:cs typeface="Consolas" panose="020B0609020204030204" pitchFamily="49" charset="0"/>
              </a:rPr>
              <a:t> de </a:t>
            </a:r>
            <a:r>
              <a:rPr lang="en-US" sz="1100" dirty="0" err="1">
                <a:solidFill>
                  <a:srgbClr val="75715E"/>
                </a:solidFill>
                <a:latin typeface="Consolas" panose="020B0609020204030204" pitchFamily="49" charset="0"/>
                <a:cs typeface="Consolas" panose="020B0609020204030204" pitchFamily="49" charset="0"/>
              </a:rPr>
              <a:t>validação</a:t>
            </a:r>
            <a:endParaRPr lang="en-US" sz="1100" dirty="0">
              <a:solidFill>
                <a:srgbClr val="75715E"/>
              </a:solidFill>
              <a:latin typeface="Consolas" panose="020B0609020204030204" pitchFamily="49" charset="0"/>
              <a:cs typeface="Consolas" panose="020B0609020204030204" pitchFamily="49" charset="0"/>
            </a:endParaRPr>
          </a:p>
          <a:p>
            <a:r>
              <a:rPr lang="en-US" sz="1100" dirty="0">
                <a:solidFill>
                  <a:srgbClr val="75715E"/>
                </a:solidFill>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self</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__</a:t>
            </a:r>
            <a:r>
              <a:rPr lang="en-US" sz="1100" dirty="0" err="1">
                <a:solidFill>
                  <a:srgbClr val="F8F8F2"/>
                </a:solidFill>
                <a:latin typeface="Consolas" panose="020B0609020204030204" pitchFamily="49" charset="0"/>
                <a:cs typeface="Consolas" panose="020B0609020204030204" pitchFamily="49" charset="0"/>
              </a:rPr>
              <a:t>medida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a:solidFill>
                  <a:srgbClr val="F8F8F2"/>
                </a:solidFill>
                <a:latin typeface="Consolas" panose="020B0609020204030204" pitchFamily="49" charset="0"/>
                <a:cs typeface="Consolas" panose="020B0609020204030204" pitchFamily="49" charset="0"/>
              </a:rPr>
              <a:t>valor</a:t>
            </a:r>
          </a:p>
          <a:p>
            <a:endParaRPr lang="en-US" sz="1100" dirty="0">
              <a:solidFill>
                <a:srgbClr val="F8F8F2"/>
              </a:solidFill>
              <a:latin typeface="Consolas" panose="020B0609020204030204" pitchFamily="49" charset="0"/>
              <a:cs typeface="Consolas" panose="020B0609020204030204" pitchFamily="49" charset="0"/>
            </a:endParaRP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def</a:t>
            </a:r>
            <a:r>
              <a:rPr lang="en-US" sz="1100" dirty="0">
                <a:latin typeface="Consolas" panose="020B0609020204030204" pitchFamily="49" charset="0"/>
                <a:cs typeface="Consolas" panose="020B0609020204030204" pitchFamily="49" charset="0"/>
              </a:rPr>
              <a:t> </a:t>
            </a:r>
            <a:r>
              <a:rPr lang="en-US" sz="1100" dirty="0">
                <a:solidFill>
                  <a:srgbClr val="A6E22E"/>
                </a:solidFill>
                <a:latin typeface="Consolas" panose="020B0609020204030204" pitchFamily="49" charset="0"/>
                <a:cs typeface="Consolas" panose="020B0609020204030204" pitchFamily="49" charset="0"/>
              </a:rPr>
              <a:t>area</a:t>
            </a:r>
            <a:r>
              <a:rPr lang="en-US" sz="1100" dirty="0">
                <a:solidFill>
                  <a:srgbClr val="F8F8F2"/>
                </a:solidFill>
                <a:latin typeface="Consolas" panose="020B0609020204030204" pitchFamily="49" charset="0"/>
                <a:cs typeface="Consolas" panose="020B0609020204030204" pitchFamily="49" charset="0"/>
              </a:rPr>
              <a:t>(self):</a:t>
            </a:r>
          </a:p>
          <a:p>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66D9EF"/>
                </a:solidFill>
                <a:latin typeface="Consolas" panose="020B0609020204030204" pitchFamily="49" charset="0"/>
                <a:cs typeface="Consolas" panose="020B0609020204030204" pitchFamily="49" charset="0"/>
              </a:rPr>
              <a:t>return</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largura</a:t>
            </a:r>
            <a:r>
              <a:rPr lang="en-US" sz="1100" dirty="0">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latin typeface="Consolas" panose="020B0609020204030204" pitchFamily="49" charset="0"/>
                <a:cs typeface="Consolas" panose="020B0609020204030204" pitchFamily="49" charset="0"/>
              </a:rPr>
              <a:t> </a:t>
            </a:r>
            <a:r>
              <a:rPr lang="en-US" sz="1100" dirty="0" err="1">
                <a:solidFill>
                  <a:srgbClr val="F8F8F2"/>
                </a:solidFill>
                <a:latin typeface="Consolas" panose="020B0609020204030204" pitchFamily="49" charset="0"/>
                <a:cs typeface="Consolas" panose="020B0609020204030204" pitchFamily="49" charset="0"/>
              </a:rPr>
              <a:t>self</a:t>
            </a:r>
            <a:r>
              <a:rPr lang="en-US" sz="1100" dirty="0" err="1">
                <a:solidFill>
                  <a:srgbClr val="F92672"/>
                </a:solidFill>
                <a:latin typeface="Consolas" panose="020B0609020204030204" pitchFamily="49" charset="0"/>
                <a:cs typeface="Consolas" panose="020B0609020204030204" pitchFamily="49" charset="0"/>
              </a:rPr>
              <a:t>.</a:t>
            </a:r>
            <a:r>
              <a:rPr lang="en-US" sz="1100" dirty="0" err="1">
                <a:solidFill>
                  <a:srgbClr val="F8F8F2"/>
                </a:solidFill>
                <a:latin typeface="Consolas" panose="020B0609020204030204" pitchFamily="49" charset="0"/>
                <a:cs typeface="Consolas" panose="020B0609020204030204" pitchFamily="49" charset="0"/>
              </a:rPr>
              <a:t>altura</a:t>
            </a:r>
            <a:endParaRPr lang="en-US" sz="1100" dirty="0">
              <a:solidFill>
                <a:srgbClr val="F8F8F2"/>
              </a:solidFill>
              <a:latin typeface="Consolas" panose="020B0609020204030204" pitchFamily="49" charset="0"/>
              <a:cs typeface="Consolas" panose="020B0609020204030204" pitchFamily="49" charset="0"/>
            </a:endParaRPr>
          </a:p>
          <a:p>
            <a:endParaRPr lang="en-US" sz="1100" dirty="0">
              <a:solidFill>
                <a:srgbClr val="F8F8F2"/>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u="sng" dirty="0" err="1">
                <a:solidFill>
                  <a:srgbClr val="A6E22E"/>
                </a:solidFill>
                <a:latin typeface="Consolas" panose="020B0609020204030204" pitchFamily="49" charset="0"/>
                <a:cs typeface="Consolas" panose="020B0609020204030204" pitchFamily="49" charset="0"/>
              </a:rPr>
              <a:t>Quadrado</a:t>
            </a:r>
            <a:r>
              <a:rPr lang="en-US" sz="1100" dirty="0">
                <a:solidFill>
                  <a:srgbClr val="F8F8F2"/>
                </a:solidFill>
                <a:latin typeface="Consolas" panose="020B0609020204030204" pitchFamily="49" charset="0"/>
                <a:cs typeface="Consolas" panose="020B0609020204030204" pitchFamily="49" charset="0"/>
              </a:rPr>
              <a:t>(</a:t>
            </a:r>
            <a:r>
              <a:rPr lang="en-US" sz="1100" dirty="0">
                <a:solidFill>
                  <a:srgbClr val="AE81FF"/>
                </a:solidFill>
                <a:latin typeface="Consolas" panose="020B0609020204030204" pitchFamily="49" charset="0"/>
                <a:cs typeface="Consolas" panose="020B0609020204030204" pitchFamily="49" charset="0"/>
              </a:rPr>
              <a:t>2</a:t>
            </a:r>
            <a:r>
              <a:rPr lang="en-US" sz="1100" dirty="0">
                <a:solidFill>
                  <a:srgbClr val="F8F8F2"/>
                </a:solidFill>
                <a:latin typeface="Consolas" panose="020B0609020204030204" pitchFamily="49" charset="0"/>
                <a:cs typeface="Consolas" panose="020B0609020204030204" pitchFamily="49" charset="0"/>
              </a:rPr>
              <a:t>)</a:t>
            </a:r>
            <a:endParaRPr lang="en-US" sz="1100" dirty="0">
              <a:solidFill>
                <a:srgbClr val="00B050"/>
              </a:solidFill>
              <a:latin typeface="Consolas" panose="020B0609020204030204" pitchFamily="49" charset="0"/>
              <a:cs typeface="Consolas" panose="020B0609020204030204" pitchFamily="49" charset="0"/>
            </a:endParaRPr>
          </a:p>
          <a:p>
            <a:r>
              <a:rPr lang="en-US" sz="1100" dirty="0" err="1">
                <a:solidFill>
                  <a:srgbClr val="F8F8F2"/>
                </a:solidFill>
                <a:latin typeface="Consolas" panose="020B0609020204030204" pitchFamily="49" charset="0"/>
                <a:cs typeface="Consolas" panose="020B0609020204030204" pitchFamily="49" charset="0"/>
              </a:rPr>
              <a:t>quadrado.altura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3</a:t>
            </a:r>
          </a:p>
          <a:p>
            <a:r>
              <a:rPr lang="en-US" sz="1100" dirty="0" err="1">
                <a:solidFill>
                  <a:srgbClr val="F8F8F2"/>
                </a:solidFill>
                <a:latin typeface="Consolas" panose="020B0609020204030204" pitchFamily="49" charset="0"/>
                <a:cs typeface="Consolas" panose="020B0609020204030204" pitchFamily="49" charset="0"/>
              </a:rPr>
              <a:t>quadrado.largura</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F92672"/>
                </a:solidFill>
                <a:latin typeface="Consolas" panose="020B0609020204030204" pitchFamily="49" charset="0"/>
                <a:cs typeface="Consolas" panose="020B0609020204030204" pitchFamily="49" charset="0"/>
              </a:rPr>
              <a:t>=</a:t>
            </a:r>
            <a:r>
              <a:rPr lang="en-US" sz="1100" dirty="0">
                <a:solidFill>
                  <a:srgbClr val="F8F8F2"/>
                </a:solidFill>
                <a:latin typeface="Consolas" panose="020B0609020204030204" pitchFamily="49" charset="0"/>
                <a:cs typeface="Consolas" panose="020B0609020204030204" pitchFamily="49" charset="0"/>
              </a:rPr>
              <a:t> </a:t>
            </a:r>
            <a:r>
              <a:rPr lang="en-US" sz="1100" dirty="0">
                <a:solidFill>
                  <a:srgbClr val="AE81FF"/>
                </a:solidFill>
                <a:latin typeface="Consolas" panose="020B0609020204030204" pitchFamily="49" charset="0"/>
                <a:cs typeface="Consolas" panose="020B0609020204030204" pitchFamily="49" charset="0"/>
              </a:rPr>
              <a:t>2</a:t>
            </a:r>
            <a:endParaRPr lang="en-US" sz="1100" dirty="0">
              <a:solidFill>
                <a:srgbClr val="00B050"/>
              </a:solidFill>
              <a:latin typeface="Consolas" panose="020B0609020204030204" pitchFamily="49" charset="0"/>
              <a:cs typeface="Consolas" panose="020B0609020204030204" pitchFamily="49" charset="0"/>
            </a:endParaRPr>
          </a:p>
        </p:txBody>
      </p:sp>
      <p:sp>
        <p:nvSpPr>
          <p:cNvPr id="87" name="Google Shape;87;p17"/>
          <p:cNvSpPr txBox="1"/>
          <p:nvPr/>
        </p:nvSpPr>
        <p:spPr>
          <a:xfrm>
            <a:off x="4165624" y="278845"/>
            <a:ext cx="4668982" cy="584745"/>
          </a:xfrm>
          <a:prstGeom prst="rect">
            <a:avLst/>
          </a:prstGeom>
          <a:noFill/>
          <a:ln>
            <a:noFill/>
          </a:ln>
        </p:spPr>
        <p:txBody>
          <a:bodyPr spcFirstLastPara="1" wrap="square" lIns="91425" tIns="91425" rIns="91425" bIns="91425" anchor="t" anchorCtr="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2600" b="1" i="0" u="none" strike="noStrike" kern="0" cap="none" spc="0" normalizeH="0" baseline="0" noProof="0" dirty="0">
                <a:ln>
                  <a:noFill/>
                </a:ln>
                <a:solidFill>
                  <a:srgbClr val="000000"/>
                </a:solidFill>
                <a:effectLst/>
                <a:uLnTx/>
                <a:uFillTx/>
                <a:latin typeface="Montserrat"/>
                <a:ea typeface="Montserrat"/>
                <a:cs typeface="Montserrat"/>
                <a:sym typeface="Montserrat"/>
              </a:rPr>
              <a:t>Propriedades</a:t>
            </a:r>
            <a:endParaRPr kumimoji="0" sz="2600" b="1" i="0" u="none" strike="noStrike" kern="0" cap="none" spc="0" normalizeH="0" baseline="0" noProof="0" dirty="0">
              <a:ln>
                <a:noFill/>
              </a:ln>
              <a:solidFill>
                <a:srgbClr val="000000"/>
              </a:solidFill>
              <a:effectLst/>
              <a:uLnTx/>
              <a:uFillTx/>
              <a:latin typeface="Montserrat"/>
              <a:ea typeface="Montserrat"/>
              <a:cs typeface="Montserrat"/>
              <a:sym typeface="Montserrat"/>
            </a:endParaRPr>
          </a:p>
        </p:txBody>
      </p:sp>
      <p:pic>
        <p:nvPicPr>
          <p:cNvPr id="9" name="Google Shape;81;p16">
            <a:extLst>
              <a:ext uri="{FF2B5EF4-FFF2-40B4-BE49-F238E27FC236}">
                <a16:creationId xmlns:a16="http://schemas.microsoft.com/office/drawing/2014/main" id="{E9A7CAD1-C5EB-EB42-9D5E-465CFABAA1CD}"/>
              </a:ext>
            </a:extLst>
          </p:cNvPr>
          <p:cNvPicPr preferRelativeResize="0"/>
          <p:nvPr/>
        </p:nvPicPr>
        <p:blipFill>
          <a:blip r:embed="rId3">
            <a:alphaModFix/>
          </a:blip>
          <a:stretch>
            <a:fillRect/>
          </a:stretch>
        </p:blipFill>
        <p:spPr>
          <a:xfrm>
            <a:off x="7694627" y="4498780"/>
            <a:ext cx="1139979" cy="365875"/>
          </a:xfrm>
          <a:prstGeom prst="rect">
            <a:avLst/>
          </a:prstGeom>
          <a:noFill/>
          <a:ln>
            <a:noFill/>
          </a:ln>
        </p:spPr>
      </p:pic>
      <p:grpSp>
        <p:nvGrpSpPr>
          <p:cNvPr id="20" name="Group 19">
            <a:extLst>
              <a:ext uri="{FF2B5EF4-FFF2-40B4-BE49-F238E27FC236}">
                <a16:creationId xmlns:a16="http://schemas.microsoft.com/office/drawing/2014/main" id="{0BE238F2-523B-BB43-BD04-2B7E1D72927E}"/>
              </a:ext>
            </a:extLst>
          </p:cNvPr>
          <p:cNvGrpSpPr/>
          <p:nvPr/>
        </p:nvGrpSpPr>
        <p:grpSpPr>
          <a:xfrm>
            <a:off x="110835" y="1558079"/>
            <a:ext cx="8583163" cy="2215288"/>
            <a:chOff x="110835" y="1558079"/>
            <a:chExt cx="8583163" cy="2215288"/>
          </a:xfrm>
        </p:grpSpPr>
        <p:grpSp>
          <p:nvGrpSpPr>
            <p:cNvPr id="14" name="Group 13">
              <a:extLst>
                <a:ext uri="{FF2B5EF4-FFF2-40B4-BE49-F238E27FC236}">
                  <a16:creationId xmlns:a16="http://schemas.microsoft.com/office/drawing/2014/main" id="{86BF42E7-55AE-A348-A9C2-6ED876A7B0EF}"/>
                </a:ext>
              </a:extLst>
            </p:cNvPr>
            <p:cNvGrpSpPr/>
            <p:nvPr/>
          </p:nvGrpSpPr>
          <p:grpSpPr>
            <a:xfrm>
              <a:off x="110835" y="1558079"/>
              <a:ext cx="8583163" cy="1664835"/>
              <a:chOff x="110835" y="1558079"/>
              <a:chExt cx="8583163" cy="1664835"/>
            </a:xfrm>
          </p:grpSpPr>
          <p:sp>
            <p:nvSpPr>
              <p:cNvPr id="2" name="Rectangle 1">
                <a:extLst>
                  <a:ext uri="{FF2B5EF4-FFF2-40B4-BE49-F238E27FC236}">
                    <a16:creationId xmlns:a16="http://schemas.microsoft.com/office/drawing/2014/main" id="{20C9B7AD-7124-0A4A-BBBD-20B9925CD8C0}"/>
                  </a:ext>
                </a:extLst>
              </p:cNvPr>
              <p:cNvSpPr/>
              <p:nvPr/>
            </p:nvSpPr>
            <p:spPr>
              <a:xfrm>
                <a:off x="110835" y="1558079"/>
                <a:ext cx="2978728" cy="705407"/>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sp>
            <p:nvSpPr>
              <p:cNvPr id="10" name="Rectangle 9">
                <a:extLst>
                  <a:ext uri="{FF2B5EF4-FFF2-40B4-BE49-F238E27FC236}">
                    <a16:creationId xmlns:a16="http://schemas.microsoft.com/office/drawing/2014/main" id="{51985402-B740-7F4C-BE18-0ECFC3196C67}"/>
                  </a:ext>
                </a:extLst>
              </p:cNvPr>
              <p:cNvSpPr/>
              <p:nvPr/>
            </p:nvSpPr>
            <p:spPr>
              <a:xfrm>
                <a:off x="4165624" y="2571750"/>
                <a:ext cx="4528374" cy="651164"/>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R" dirty="0">
                    <a:solidFill>
                      <a:srgbClr val="000000"/>
                    </a:solidFill>
                    <a:latin typeface="Montserrat"/>
                  </a:rPr>
                  <a:t>O método </a:t>
                </a:r>
                <a:r>
                  <a:rPr lang="en-US" b="1" dirty="0">
                    <a:solidFill>
                      <a:srgbClr val="FA609B"/>
                    </a:solidFill>
                    <a:latin typeface="Montserrat"/>
                  </a:rPr>
                  <a:t>setter </a:t>
                </a:r>
                <a:r>
                  <a:rPr lang="en-BR" dirty="0">
                    <a:solidFill>
                      <a:srgbClr val="000000"/>
                    </a:solidFill>
                    <a:latin typeface="Montserrat"/>
                  </a:rPr>
                  <a:t>altera o valor da propriedade. </a:t>
                </a:r>
                <a:endParaRPr lang="en-BR" dirty="0">
                  <a:solidFill>
                    <a:schemeClr val="tx1"/>
                  </a:solidFill>
                </a:endParaRPr>
              </a:p>
            </p:txBody>
          </p:sp>
          <p:cxnSp>
            <p:nvCxnSpPr>
              <p:cNvPr id="4" name="Straight Connector 3">
                <a:extLst>
                  <a:ext uri="{FF2B5EF4-FFF2-40B4-BE49-F238E27FC236}">
                    <a16:creationId xmlns:a16="http://schemas.microsoft.com/office/drawing/2014/main" id="{169B933C-2F67-C442-A992-64578F9DEEE8}"/>
                  </a:ext>
                </a:extLst>
              </p:cNvPr>
              <p:cNvCxnSpPr>
                <a:cxnSpLocks/>
                <a:stCxn id="2" idx="3"/>
                <a:endCxn id="10" idx="1"/>
              </p:cNvCxnSpPr>
              <p:nvPr/>
            </p:nvCxnSpPr>
            <p:spPr>
              <a:xfrm>
                <a:off x="3089563" y="1910783"/>
                <a:ext cx="1076061" cy="986549"/>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F129995A-918E-5340-82FF-94742192CE07}"/>
                </a:ext>
              </a:extLst>
            </p:cNvPr>
            <p:cNvCxnSpPr>
              <a:cxnSpLocks/>
              <a:stCxn id="18" idx="3"/>
              <a:endCxn id="10" idx="1"/>
            </p:cNvCxnSpPr>
            <p:nvPr/>
          </p:nvCxnSpPr>
          <p:spPr>
            <a:xfrm flipV="1">
              <a:off x="3089563" y="2897332"/>
              <a:ext cx="1076061" cy="523332"/>
            </a:xfrm>
            <a:prstGeom prst="line">
              <a:avLst/>
            </a:prstGeom>
            <a:ln w="28575">
              <a:solidFill>
                <a:srgbClr val="FA609B"/>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20C3C63-29F2-A743-A5B8-F0066AB65D8B}"/>
                </a:ext>
              </a:extLst>
            </p:cNvPr>
            <p:cNvSpPr/>
            <p:nvPr/>
          </p:nvSpPr>
          <p:spPr>
            <a:xfrm>
              <a:off x="110835" y="3067960"/>
              <a:ext cx="2978728" cy="705407"/>
            </a:xfrm>
            <a:prstGeom prst="rect">
              <a:avLst/>
            </a:prstGeom>
            <a:noFill/>
            <a:ln>
              <a:solidFill>
                <a:srgbClr val="FA60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grpSp>
    </p:spTree>
    <p:extLst>
      <p:ext uri="{BB962C8B-B14F-4D97-AF65-F5344CB8AC3E}">
        <p14:creationId xmlns:p14="http://schemas.microsoft.com/office/powerpoint/2010/main" val="1833824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8538</TotalTime>
  <Words>1500</Words>
  <Application>Microsoft Macintosh PowerPoint</Application>
  <PresentationFormat>On-screen Show (16:9)</PresentationFormat>
  <Paragraphs>217</Paragraphs>
  <Slides>18</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Montserrat Black</vt:lpstr>
      <vt:lpstr>Segoe UI Light</vt:lpstr>
      <vt:lpstr>Arial</vt:lpstr>
      <vt:lpstr>Wingdings</vt:lpstr>
      <vt:lpstr>Segoe UI</vt:lpstr>
      <vt:lpstr>Montserrat</vt:lpstr>
      <vt:lpstr>Consolas</vt:lpstr>
      <vt:lpstr>Simple Light</vt:lpstr>
      <vt:lpstr>WHITE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Cla Simões</cp:lastModifiedBy>
  <cp:revision>197</cp:revision>
  <dcterms:modified xsi:type="dcterms:W3CDTF">2022-05-09T00:36:58Z</dcterms:modified>
</cp:coreProperties>
</file>