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7" r:id="rId7"/>
    <p:sldId id="365" r:id="rId8"/>
    <p:sldId id="375" r:id="rId9"/>
    <p:sldId id="376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49F93-B19F-E668-3B46-7D21C9B8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D4241F-1AED-8400-6AA3-8544BF5FA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4F60F-BB34-E6E8-A2AA-5A71351D0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20F2-8172-F4F3-CEA5-E038DC062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0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501657"/>
          </a:xfrm>
        </p:spPr>
        <p:txBody>
          <a:bodyPr anchor="b"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Damelor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4328" y="4842603"/>
            <a:ext cx="5050462" cy="2015397"/>
          </a:xfrm>
        </p:spPr>
        <p:txBody>
          <a:bodyPr/>
          <a:lstStyle/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Terpe victor</a:t>
            </a:r>
          </a:p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Titea ruben</a:t>
            </a:r>
          </a:p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Bușecan andrei</a:t>
            </a:r>
          </a:p>
          <a:p>
            <a:pPr algn="r">
              <a:spcAft>
                <a:spcPts val="500"/>
              </a:spcAft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Sălnicean răzvan</a:t>
            </a:r>
          </a:p>
          <a:p>
            <a:pPr algn="r">
              <a:spcAft>
                <a:spcPts val="500"/>
              </a:spcAft>
            </a:pPr>
            <a:endParaRPr lang="ro-RO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817230"/>
            <a:ext cx="7420819" cy="2618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/>
              <a:t>Tema aleasă și motivația: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Tema proiectului este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N dame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genetici</a:t>
            </a:r>
            <a:r>
              <a:rPr lang="ro-R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 ales acest proiect deoarece am întâlnit această problemă și anul trecut la un alt curs, unde am rezolvat-o folosind backtracking, iar acum am vrut să vedem cum poate fi rezolvată printr-o altă metodă.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F350-900E-16C5-78D3-9481EA35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699648-13FF-4EB7-7654-FD0505EC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ro-RO" spc="0" dirty="0">
                <a:solidFill>
                  <a:schemeClr val="accent3">
                    <a:lumMod val="75000"/>
                  </a:schemeClr>
                </a:solidFill>
              </a:rPr>
              <a:t>Aspecte teoretice ale temei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3FAA462-EDCA-84CB-1C2A-6449B2F16EF7}"/>
              </a:ext>
            </a:extLst>
          </p:cNvPr>
          <p:cNvSpPr txBox="1">
            <a:spLocks/>
          </p:cNvSpPr>
          <p:nvPr/>
        </p:nvSpPr>
        <p:spPr>
          <a:xfrm>
            <a:off x="3017115" y="2466754"/>
            <a:ext cx="8816922" cy="3572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ro-RO" sz="2000" b="1" dirty="0"/>
              <a:t>Problema Damelor:</a:t>
            </a:r>
            <a:endParaRPr lang="en-US" sz="2000" b="1" dirty="0"/>
          </a:p>
          <a:p>
            <a:r>
              <a:rPr lang="ro-RO" dirty="0"/>
              <a:t>Pe o tablă de șah de dimensiuni NxN, trebuie așezate N dame(regine) în așa mod încât aceste dame să nu se atace între ele.</a:t>
            </a:r>
          </a:p>
          <a:p>
            <a:r>
              <a:rPr lang="ro-RO" dirty="0"/>
              <a:t>Se consideră că o soluție a fost găsită când nu există două sau mai multe regine pe același rand, coloană sau diagonală.</a:t>
            </a:r>
          </a:p>
        </p:txBody>
      </p:sp>
    </p:spTree>
    <p:extLst>
      <p:ext uri="{BB962C8B-B14F-4D97-AF65-F5344CB8AC3E}">
        <p14:creationId xmlns:p14="http://schemas.microsoft.com/office/powerpoint/2010/main" val="39332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ro-RO" dirty="0"/>
              <a:t>Reprezentarea individului și</a:t>
            </a:r>
            <a:br>
              <a:rPr lang="ro-RO" dirty="0"/>
            </a:br>
            <a:r>
              <a:rPr lang="ro-RO" dirty="0"/>
              <a:t>funcția de fitness</a:t>
            </a:r>
            <a:endParaRPr lang="en-US" dirty="0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9E45-60B9-8525-E2E9-3CA5D79824D3}"/>
              </a:ext>
            </a:extLst>
          </p:cNvPr>
          <p:cNvSpPr txBox="1">
            <a:spLocks/>
          </p:cNvSpPr>
          <p:nvPr/>
        </p:nvSpPr>
        <p:spPr>
          <a:xfrm>
            <a:off x="530634" y="2118467"/>
            <a:ext cx="3979468" cy="431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o-RO" b="1" dirty="0"/>
              <a:t>Individul:</a:t>
            </a:r>
            <a:endParaRPr lang="en-US" b="1" dirty="0"/>
          </a:p>
          <a:p>
            <a:r>
              <a:rPr lang="ro-RO" dirty="0"/>
              <a:t>Un individ este o posibilă soluție, </a:t>
            </a:r>
            <a:r>
              <a:rPr lang="en-US" dirty="0" err="1"/>
              <a:t>reprezentat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clas</a:t>
            </a:r>
            <a:r>
              <a:rPr lang="ro-RO" dirty="0"/>
              <a:t>ă cu un atribut de tip tablou numit cromozom în care pozițiile sunt coloanele , iar valorile sunt liniile tablei. </a:t>
            </a:r>
          </a:p>
          <a:p>
            <a:r>
              <a:rPr lang="ro-RO" dirty="0"/>
              <a:t>Am impus condiția ca valorile să fie distincte și astfel nu mai e posibil să existe atacuri pe linii și coloane între dame.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4F522E-DF88-7068-5DF2-0CF086436004}"/>
              </a:ext>
            </a:extLst>
          </p:cNvPr>
          <p:cNvSpPr txBox="1">
            <a:spLocks/>
          </p:cNvSpPr>
          <p:nvPr/>
        </p:nvSpPr>
        <p:spPr>
          <a:xfrm>
            <a:off x="7401076" y="2232561"/>
            <a:ext cx="4549919" cy="431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o-RO" b="1" dirty="0"/>
              <a:t>Funcția de fitness:</a:t>
            </a:r>
            <a:endParaRPr lang="en-US" b="1" dirty="0"/>
          </a:p>
          <a:p>
            <a:r>
              <a:rPr lang="pt-BR" dirty="0"/>
              <a:t>Calculează numărul de atacuri</a:t>
            </a:r>
            <a:r>
              <a:rPr lang="ro-RO" dirty="0"/>
              <a:t> dintre dame </a:t>
            </a:r>
            <a:r>
              <a:rPr lang="pt-BR" dirty="0"/>
              <a:t> </a:t>
            </a:r>
            <a:r>
              <a:rPr lang="ro-RO" dirty="0"/>
              <a:t>pe diagonale</a:t>
            </a:r>
            <a:r>
              <a:rPr lang="pt-BR" dirty="0"/>
              <a:t>.</a:t>
            </a:r>
            <a:endParaRPr lang="ro-RO" dirty="0"/>
          </a:p>
          <a:p>
            <a:r>
              <a:rPr lang="ro-RO" dirty="0"/>
              <a:t>O valoare mai mică a fitness-ului indică faptul că individul are o soluție mai bună.</a:t>
            </a:r>
          </a:p>
          <a:p>
            <a:r>
              <a:rPr lang="ro-RO" dirty="0"/>
              <a:t>Formulă: diferența absolută dintre linii și coloane.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D56EC-0905-3873-F0C7-C13950E16EB6}"/>
              </a:ext>
            </a:extLst>
          </p:cNvPr>
          <p:cNvSpPr txBox="1"/>
          <p:nvPr/>
        </p:nvSpPr>
        <p:spPr>
          <a:xfrm>
            <a:off x="4360164" y="2514284"/>
            <a:ext cx="273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[ 1, 3, 0 ,2 ]</a:t>
            </a:r>
          </a:p>
        </p:txBody>
      </p:sp>
      <p:pic>
        <p:nvPicPr>
          <p:cNvPr id="7" name="Picture 6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CC237D1D-56E0-212B-2370-8FD6109F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94" y="3340261"/>
            <a:ext cx="2466771" cy="24667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E60E2A-E7DB-459D-EA11-190585598298}"/>
              </a:ext>
            </a:extLst>
          </p:cNvPr>
          <p:cNvSpPr/>
          <p:nvPr/>
        </p:nvSpPr>
        <p:spPr>
          <a:xfrm>
            <a:off x="4444409" y="1988288"/>
            <a:ext cx="2648323" cy="4571999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25" y="116958"/>
            <a:ext cx="8460731" cy="1720462"/>
          </a:xfrm>
        </p:spPr>
        <p:txBody>
          <a:bodyPr/>
          <a:lstStyle/>
          <a:p>
            <a:r>
              <a:rPr lang="ro-RO" dirty="0"/>
              <a:t>Selecția și recombinarea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298250-A02F-DAF1-BBB9-4EF4CA921FA7}"/>
              </a:ext>
            </a:extLst>
          </p:cNvPr>
          <p:cNvSpPr txBox="1">
            <a:spLocks/>
          </p:cNvSpPr>
          <p:nvPr/>
        </p:nvSpPr>
        <p:spPr>
          <a:xfrm>
            <a:off x="3027746" y="2137145"/>
            <a:ext cx="8349090" cy="480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ro-RO" b="1" dirty="0"/>
              <a:t>Selecția: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ro-RO" dirty="0"/>
              <a:t>Metoda turnir – dintr-un număr de n indivizi ce participă la confruntare, câștigă cel care are cel mai bun fitness.</a:t>
            </a:r>
            <a:endParaRPr lang="en-US" dirty="0"/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dirty="0"/>
              <a:t>Din </a:t>
            </a:r>
            <a:r>
              <a:rPr lang="en-US" dirty="0" err="1"/>
              <a:t>populatie</a:t>
            </a:r>
            <a:r>
              <a:rPr lang="en-US" dirty="0"/>
              <a:t> se </a:t>
            </a:r>
            <a:r>
              <a:rPr lang="en-US" dirty="0" err="1"/>
              <a:t>selectez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de </a:t>
            </a:r>
            <a:r>
              <a:rPr lang="ro-RO" dirty="0"/>
              <a:t>câte 2 părinți și se returnează o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perechi</a:t>
            </a:r>
            <a:r>
              <a:rPr lang="ro-RO" dirty="0"/>
              <a:t> de părinți.</a:t>
            </a:r>
          </a:p>
          <a:p>
            <a:pPr marL="0" indent="0">
              <a:spcBef>
                <a:spcPts val="100"/>
              </a:spcBef>
              <a:spcAft>
                <a:spcPts val="300"/>
              </a:spcAft>
              <a:buNone/>
            </a:pPr>
            <a:endParaRPr lang="ro-RO" sz="800" b="1" dirty="0"/>
          </a:p>
          <a:p>
            <a:pPr marL="0" indent="0">
              <a:spcBef>
                <a:spcPts val="100"/>
              </a:spcBef>
              <a:spcAft>
                <a:spcPts val="300"/>
              </a:spcAft>
              <a:buNone/>
            </a:pPr>
            <a:r>
              <a:rPr lang="ro-RO" b="1" dirty="0"/>
              <a:t>Recombinarea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it-IT" dirty="0"/>
              <a:t>Combinarea informațiilor genetice ale părinților pentru a forma noi indivizi</a:t>
            </a:r>
            <a:r>
              <a:rPr lang="ro-RO" dirty="0"/>
              <a:t>.</a:t>
            </a:r>
          </a:p>
          <a:p>
            <a:r>
              <a:rPr lang="es-ES" dirty="0"/>
              <a:t>Se </a:t>
            </a:r>
            <a:r>
              <a:rPr lang="es-ES" dirty="0" err="1"/>
              <a:t>alege</a:t>
            </a:r>
            <a:r>
              <a:rPr lang="es-ES" dirty="0"/>
              <a:t> un </a:t>
            </a:r>
            <a:r>
              <a:rPr lang="es-ES" dirty="0" err="1"/>
              <a:t>punct</a:t>
            </a:r>
            <a:r>
              <a:rPr lang="es-ES" dirty="0"/>
              <a:t> de </a:t>
            </a:r>
            <a:r>
              <a:rPr lang="es-ES" dirty="0" err="1"/>
              <a:t>tăiere</a:t>
            </a:r>
            <a:r>
              <a:rPr lang="es-ES" dirty="0"/>
              <a:t> </a:t>
            </a:r>
            <a:r>
              <a:rPr lang="es-ES" dirty="0" err="1"/>
              <a:t>aleatoriu</a:t>
            </a:r>
            <a:r>
              <a:rPr lang="ro-RO" dirty="0"/>
              <a:t> și se interschimbă genele părinților din pereche.</a:t>
            </a:r>
          </a:p>
          <a:p>
            <a:r>
              <a:rPr lang="en-US" dirty="0"/>
              <a:t>Dac</a:t>
            </a:r>
            <a:r>
              <a:rPr lang="ro-RO" dirty="0"/>
              <a:t>ă copii rezultați au duplicate în cromozom, acesta este corectat. </a:t>
            </a:r>
          </a:p>
          <a:p>
            <a:pPr marL="0" indent="0">
              <a:buNone/>
            </a:pPr>
            <a:r>
              <a:rPr lang="en-US" dirty="0"/>
              <a:t>[ 1, 2, 2, 3 ] -&gt; [ 1, 2, 0, 3 ] </a:t>
            </a:r>
            <a:r>
              <a:rPr lang="en-US" dirty="0" err="1"/>
              <a:t>sau</a:t>
            </a:r>
            <a:r>
              <a:rPr lang="en-US" dirty="0"/>
              <a:t> [1, 0, 2, 3]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it-IT" dirty="0"/>
              <a:t>rezultate, concluzii</a:t>
            </a:r>
            <a:r>
              <a:rPr lang="ro-RO" dirty="0"/>
              <a:t>, </a:t>
            </a:r>
            <a:r>
              <a:rPr lang="it-IT" dirty="0"/>
              <a:t>cuno</a:t>
            </a:r>
            <a:r>
              <a:rPr lang="ro-RO" dirty="0"/>
              <a:t>ș</a:t>
            </a:r>
            <a:r>
              <a:rPr lang="it-IT" dirty="0"/>
              <a:t>tin</a:t>
            </a:r>
            <a:r>
              <a:rPr lang="ro-RO" dirty="0"/>
              <a:t>ț</a:t>
            </a:r>
            <a:r>
              <a:rPr lang="it-IT" dirty="0"/>
              <a:t>e noi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94231BB-2FD0-0ED0-8DB7-7A7330E79A33}"/>
              </a:ext>
            </a:extLst>
          </p:cNvPr>
          <p:cNvSpPr txBox="1">
            <a:spLocks/>
          </p:cNvSpPr>
          <p:nvPr/>
        </p:nvSpPr>
        <p:spPr>
          <a:xfrm>
            <a:off x="1626267" y="2131164"/>
            <a:ext cx="3190282" cy="489975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Rezultate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598781-4407-67AC-80AB-F134D8AC4252}"/>
              </a:ext>
            </a:extLst>
          </p:cNvPr>
          <p:cNvSpPr txBox="1">
            <a:spLocks/>
          </p:cNvSpPr>
          <p:nvPr/>
        </p:nvSpPr>
        <p:spPr>
          <a:xfrm>
            <a:off x="1626267" y="2866516"/>
            <a:ext cx="3190282" cy="382892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Pentru 1000 de indivizi, limita de 200 de generații și rata de mutație de 0.5 în 10 rulări  am avut următoarele rezultate:</a:t>
            </a:r>
          </a:p>
          <a:p>
            <a:r>
              <a:rPr lang="ro-RO" dirty="0"/>
              <a:t>N=8: media de 5.6 soluții în 0.066 secunde</a:t>
            </a:r>
          </a:p>
          <a:p>
            <a:r>
              <a:rPr lang="ro-RO" dirty="0"/>
              <a:t>N=18 media de 1 soluție în 2.026 secunde</a:t>
            </a:r>
          </a:p>
          <a:p>
            <a:r>
              <a:rPr lang="ro-RO" dirty="0"/>
              <a:t>N=26 media de 0.9 soluții în 5.318 secunde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C201F25-054F-183F-6057-DF7C423F8EAF}"/>
              </a:ext>
            </a:extLst>
          </p:cNvPr>
          <p:cNvSpPr txBox="1">
            <a:spLocks/>
          </p:cNvSpPr>
          <p:nvPr/>
        </p:nvSpPr>
        <p:spPr>
          <a:xfrm>
            <a:off x="5156533" y="2131163"/>
            <a:ext cx="3190282" cy="489975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Concluzii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2FCD0C-D512-12D4-0EDC-2363954A8AEE}"/>
              </a:ext>
            </a:extLst>
          </p:cNvPr>
          <p:cNvSpPr txBox="1">
            <a:spLocks/>
          </p:cNvSpPr>
          <p:nvPr/>
        </p:nvSpPr>
        <p:spPr>
          <a:xfrm>
            <a:off x="8771859" y="2131164"/>
            <a:ext cx="3197628" cy="489975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Cunoștințe noi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ECE5BD-314A-9176-A844-7448F6B6BFD1}"/>
              </a:ext>
            </a:extLst>
          </p:cNvPr>
          <p:cNvSpPr txBox="1">
            <a:spLocks/>
          </p:cNvSpPr>
          <p:nvPr/>
        </p:nvSpPr>
        <p:spPr>
          <a:xfrm>
            <a:off x="5156533" y="2866516"/>
            <a:ext cx="3190282" cy="382892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Algoritmul genetic explorează destul de bine spațiul soluțiilor și află soluții foarte bune într-un timp rezonabil.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8F8C6E5-511C-A394-BA22-6DF2985C85F6}"/>
              </a:ext>
            </a:extLst>
          </p:cNvPr>
          <p:cNvSpPr txBox="1">
            <a:spLocks/>
          </p:cNvSpPr>
          <p:nvPr/>
        </p:nvSpPr>
        <p:spPr>
          <a:xfrm>
            <a:off x="8686800" y="2866516"/>
            <a:ext cx="3282687" cy="3828924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o-RO" dirty="0"/>
              <a:t>Am învățat ce este, cum funcționează și cum se implementează un algoritm genetic.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ro-RO" dirty="0"/>
              <a:t>Vă mulțumim!</a:t>
            </a:r>
            <a:endParaRPr lang="en-US" dirty="0"/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C4BA11D-F852-2FFF-406E-642160F64EB1}"/>
              </a:ext>
            </a:extLst>
          </p:cNvPr>
          <p:cNvSpPr txBox="1">
            <a:spLocks/>
          </p:cNvSpPr>
          <p:nvPr/>
        </p:nvSpPr>
        <p:spPr>
          <a:xfrm>
            <a:off x="6411436" y="4496519"/>
            <a:ext cx="5348173" cy="22445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500"/>
              </a:spcAft>
            </a:pPr>
            <a:r>
              <a:rPr lang="ro-RO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Terpe Victor</a:t>
            </a:r>
          </a:p>
          <a:p>
            <a:pPr algn="r">
              <a:spcAft>
                <a:spcPts val="500"/>
              </a:spcAft>
            </a:pPr>
            <a:r>
              <a:rPr lang="ro-RO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Titea Ruben</a:t>
            </a:r>
          </a:p>
          <a:p>
            <a:pPr algn="r">
              <a:spcAft>
                <a:spcPts val="500"/>
              </a:spcAft>
            </a:pPr>
            <a:r>
              <a:rPr lang="ro-RO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Bușecan Andrei</a:t>
            </a:r>
          </a:p>
          <a:p>
            <a:pPr algn="r">
              <a:spcAft>
                <a:spcPts val="500"/>
              </a:spcAft>
            </a:pPr>
            <a:r>
              <a:rPr lang="ro-RO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Sălnicean Răzvan</a:t>
            </a:r>
          </a:p>
          <a:p>
            <a:pPr algn="r">
              <a:spcAft>
                <a:spcPts val="500"/>
              </a:spcAft>
            </a:pPr>
            <a:endParaRPr lang="ro-RO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{6D46E11C-D003-4B58-998A-12ACB4FB9776}tf11936837_win32</Template>
  <TotalTime>308</TotalTime>
  <Words>471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Custom</vt:lpstr>
      <vt:lpstr>Problema Damelor</vt:lpstr>
      <vt:lpstr>Introducere</vt:lpstr>
      <vt:lpstr>Aspecte teoretice ale temei</vt:lpstr>
      <vt:lpstr>Reprezentarea individului și funcția de fitness</vt:lpstr>
      <vt:lpstr>Selecția și recombinarea</vt:lpstr>
      <vt:lpstr>rezultate, concluzii, cunoștințe noi </vt:lpstr>
      <vt:lpstr>Vă 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88 Hedgehog</dc:creator>
  <cp:lastModifiedBy>Titea Ruben</cp:lastModifiedBy>
  <cp:revision>98</cp:revision>
  <dcterms:created xsi:type="dcterms:W3CDTF">2025-01-05T16:35:03Z</dcterms:created>
  <dcterms:modified xsi:type="dcterms:W3CDTF">2025-01-10T21:37:56Z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