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7" r:id="rId7"/>
    <p:sldId id="365" r:id="rId8"/>
    <p:sldId id="375" r:id="rId9"/>
    <p:sldId id="376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8 Hedgehog" userId="34b2962efe68c87e" providerId="LiveId" clId="{D9A20987-BFFF-4FB7-AA53-1E34C7B0D4DA}"/>
    <pc:docChg chg="delSld modSld">
      <pc:chgData name="88 Hedgehog" userId="34b2962efe68c87e" providerId="LiveId" clId="{D9A20987-BFFF-4FB7-AA53-1E34C7B0D4DA}" dt="2025-01-05T17:53:14.109" v="32" actId="20577"/>
      <pc:docMkLst>
        <pc:docMk/>
      </pc:docMkLst>
      <pc:sldChg chg="modSp mod">
        <pc:chgData name="88 Hedgehog" userId="34b2962efe68c87e" providerId="LiveId" clId="{D9A20987-BFFF-4FB7-AA53-1E34C7B0D4DA}" dt="2025-01-05T17:52:39.044" v="13" actId="20577"/>
        <pc:sldMkLst>
          <pc:docMk/>
          <pc:sldMk cId="2395464980" sldId="372"/>
        </pc:sldMkLst>
        <pc:spChg chg="mod">
          <ac:chgData name="88 Hedgehog" userId="34b2962efe68c87e" providerId="LiveId" clId="{D9A20987-BFFF-4FB7-AA53-1E34C7B0D4DA}" dt="2025-01-05T17:52:39.044" v="13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modSp mod">
        <pc:chgData name="88 Hedgehog" userId="34b2962efe68c87e" providerId="LiveId" clId="{D9A20987-BFFF-4FB7-AA53-1E34C7B0D4DA}" dt="2025-01-05T17:53:14.109" v="32" actId="20577"/>
        <pc:sldMkLst>
          <pc:docMk/>
          <pc:sldMk cId="1962637282" sldId="375"/>
        </pc:sldMkLst>
        <pc:spChg chg="mod">
          <ac:chgData name="88 Hedgehog" userId="34b2962efe68c87e" providerId="LiveId" clId="{D9A20987-BFFF-4FB7-AA53-1E34C7B0D4DA}" dt="2025-01-05T17:53:14.109" v="32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88 Hedgehog" userId="34b2962efe68c87e" providerId="LiveId" clId="{D9A20987-BFFF-4FB7-AA53-1E34C7B0D4DA}" dt="2025-01-05T16:42:14.883" v="8" actId="20577"/>
        <pc:sldMkLst>
          <pc:docMk/>
          <pc:sldMk cId="1073601555" sldId="376"/>
        </pc:sldMkLst>
        <pc:spChg chg="mod">
          <ac:chgData name="88 Hedgehog" userId="34b2962efe68c87e" providerId="LiveId" clId="{D9A20987-BFFF-4FB7-AA53-1E34C7B0D4DA}" dt="2025-01-05T16:42:14.883" v="8" actId="20577"/>
          <ac:spMkLst>
            <pc:docMk/>
            <pc:sldMk cId="1073601555" sldId="376"/>
            <ac:spMk id="2" creationId="{6CCA29A4-AAFD-04EE-0732-0671E83D5EF1}"/>
          </ac:spMkLst>
        </pc:spChg>
      </pc:sldChg>
      <pc:sldChg chg="del">
        <pc:chgData name="88 Hedgehog" userId="34b2962efe68c87e" providerId="LiveId" clId="{D9A20987-BFFF-4FB7-AA53-1E34C7B0D4DA}" dt="2025-01-05T17:52:52.798" v="14" actId="47"/>
        <pc:sldMkLst>
          <pc:docMk/>
          <pc:sldMk cId="2728059627" sldId="377"/>
        </pc:sldMkLst>
      </pc:sldChg>
      <pc:sldChg chg="del">
        <pc:chgData name="88 Hedgehog" userId="34b2962efe68c87e" providerId="LiveId" clId="{D9A20987-BFFF-4FB7-AA53-1E34C7B0D4DA}" dt="2025-01-05T17:52:28.100" v="9" actId="47"/>
        <pc:sldMkLst>
          <pc:docMk/>
          <pc:sldMk cId="910315636" sldId="378"/>
        </pc:sldMkLst>
      </pc:sldChg>
      <pc:sldChg chg="del">
        <pc:chgData name="88 Hedgehog" userId="34b2962efe68c87e" providerId="LiveId" clId="{D9A20987-BFFF-4FB7-AA53-1E34C7B0D4DA}" dt="2025-01-05T17:52:29.159" v="10" actId="47"/>
        <pc:sldMkLst>
          <pc:docMk/>
          <pc:sldMk cId="2170071140" sldId="379"/>
        </pc:sldMkLst>
      </pc:sldChg>
      <pc:sldChg chg="del">
        <pc:chgData name="88 Hedgehog" userId="34b2962efe68c87e" providerId="LiveId" clId="{D9A20987-BFFF-4FB7-AA53-1E34C7B0D4DA}" dt="2025-01-05T17:52:31.170" v="11" actId="47"/>
        <pc:sldMkLst>
          <pc:docMk/>
          <pc:sldMk cId="79695288" sldId="380"/>
        </pc:sldMkLst>
      </pc:sldChg>
      <pc:sldChg chg="del">
        <pc:chgData name="88 Hedgehog" userId="34b2962efe68c87e" providerId="LiveId" clId="{D9A20987-BFFF-4FB7-AA53-1E34C7B0D4DA}" dt="2025-01-05T17:52:35.129" v="12" actId="47"/>
        <pc:sldMkLst>
          <pc:docMk/>
          <pc:sldMk cId="3304068007" sldId="3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49F93-B19F-E668-3B46-7D21C9B8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D4241F-1AED-8400-6AA3-8544BF5FA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4F60F-BB34-E6E8-A2AA-5A71351D0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20F2-8172-F4F3-CEA5-E038DC062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0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501657"/>
          </a:xfrm>
        </p:spPr>
        <p:txBody>
          <a:bodyPr anchor="b"/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br>
              <a:rPr lang="ro-RO" dirty="0"/>
            </a:br>
            <a:r>
              <a:rPr lang="en-US" dirty="0" err="1"/>
              <a:t>Eviden</a:t>
            </a:r>
            <a:r>
              <a:rPr lang="ro-RO" dirty="0"/>
              <a:t>ță a elevilor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4328" y="4842603"/>
            <a:ext cx="5050462" cy="2015397"/>
          </a:xfrm>
        </p:spPr>
        <p:txBody>
          <a:bodyPr/>
          <a:lstStyle/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Terpe victor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Titea ruben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Bușecan andrei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Sălnicean răzvan</a:t>
            </a:r>
          </a:p>
          <a:p>
            <a:pPr algn="r">
              <a:spcAft>
                <a:spcPts val="500"/>
              </a:spcAft>
            </a:pPr>
            <a:endParaRPr lang="ro-RO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/>
              <a:t>Tema aleasă și motivația: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Tema proiectului este gestionarea elevilor și a informațiilor despre aceștia într-un liceu.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ales acest proiect deoarece am vrut să contribuim la digitalizarea instituțiilor de învățământ.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vrut să ajutăm profesorii și secretarele să gestioneze într-un mod mai simplu și eficient activitatea elevilor.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F350-900E-16C5-78D3-9481EA35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699648-13FF-4EB7-7654-FD0505EC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en-US" spc="0" dirty="0">
                <a:solidFill>
                  <a:schemeClr val="accent3">
                    <a:lumMod val="75000"/>
                  </a:schemeClr>
                </a:solidFill>
              </a:rPr>
              <a:t>Cerin</a:t>
            </a:r>
            <a:r>
              <a:rPr lang="ro-RO" spc="0" dirty="0">
                <a:solidFill>
                  <a:schemeClr val="accent3">
                    <a:lumMod val="75000"/>
                  </a:schemeClr>
                </a:solidFill>
              </a:rPr>
              <a:t>ț</a:t>
            </a:r>
            <a:r>
              <a:rPr lang="en-US" spc="0" dirty="0" err="1">
                <a:solidFill>
                  <a:schemeClr val="accent3">
                    <a:lumMod val="75000"/>
                  </a:schemeClr>
                </a:solidFill>
              </a:rPr>
              <a:t>el</a:t>
            </a:r>
            <a:r>
              <a:rPr lang="ro-RO" spc="0" dirty="0">
                <a:solidFill>
                  <a:schemeClr val="accent3">
                    <a:lumMod val="75000"/>
                  </a:schemeClr>
                </a:solidFill>
              </a:rPr>
              <a:t>E Aplicației</a:t>
            </a:r>
            <a:r>
              <a:rPr lang="en-US" spc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010086C6-8DA5-5A20-0368-7471793115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75098" y="2054853"/>
            <a:ext cx="2658139" cy="804677"/>
          </a:xfr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Gestionarea informațillor personale ale elevilor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28995B-9C52-FD91-4CDB-46570E8B9295}"/>
              </a:ext>
            </a:extLst>
          </p:cNvPr>
          <p:cNvSpPr txBox="1">
            <a:spLocks/>
          </p:cNvSpPr>
          <p:nvPr/>
        </p:nvSpPr>
        <p:spPr>
          <a:xfrm>
            <a:off x="2775098" y="2987748"/>
            <a:ext cx="2658139" cy="367209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Introducerea datelor: nume, prenume, CNP, adresa etc.</a:t>
            </a:r>
          </a:p>
          <a:p>
            <a:r>
              <a:rPr lang="ro-RO" dirty="0"/>
              <a:t>Vizualizarea datelor</a:t>
            </a:r>
          </a:p>
          <a:p>
            <a:r>
              <a:rPr lang="ro-RO" dirty="0"/>
              <a:t>Modificarea datelor introduse</a:t>
            </a:r>
          </a:p>
          <a:p>
            <a:r>
              <a:rPr lang="ro-RO" dirty="0"/>
              <a:t>Ștergerea datelor.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110302-2904-22C3-49AF-A61C587B0584}"/>
              </a:ext>
            </a:extLst>
          </p:cNvPr>
          <p:cNvSpPr txBox="1">
            <a:spLocks/>
          </p:cNvSpPr>
          <p:nvPr/>
        </p:nvSpPr>
        <p:spPr>
          <a:xfrm>
            <a:off x="5863318" y="2066278"/>
            <a:ext cx="2658139" cy="804677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ro-RO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Gestinoarea notelor și absențelor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A93B37B-8E38-0A82-D9D5-567D92A78315}"/>
              </a:ext>
            </a:extLst>
          </p:cNvPr>
          <p:cNvSpPr txBox="1">
            <a:spLocks/>
          </p:cNvSpPr>
          <p:nvPr/>
        </p:nvSpPr>
        <p:spPr>
          <a:xfrm>
            <a:off x="5863318" y="2999172"/>
            <a:ext cx="2658139" cy="3660670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Introducerea notelor și absențelor de către profesori la materia predată.</a:t>
            </a:r>
          </a:p>
          <a:p>
            <a:r>
              <a:rPr lang="ro-RO" dirty="0"/>
              <a:t>Vizualizarea notelor și absențelor de către profesori și secretare</a:t>
            </a:r>
          </a:p>
          <a:p>
            <a:r>
              <a:rPr lang="ro-RO" dirty="0"/>
              <a:t>Modificarea notelor și absențelor.</a:t>
            </a:r>
          </a:p>
          <a:p>
            <a:r>
              <a:rPr lang="ro-RO" dirty="0"/>
              <a:t>Ștergerea notelor și absențelor.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6B3E80E-A1CF-657A-D125-5EA214CEE978}"/>
              </a:ext>
            </a:extLst>
          </p:cNvPr>
          <p:cNvSpPr txBox="1">
            <a:spLocks/>
          </p:cNvSpPr>
          <p:nvPr/>
        </p:nvSpPr>
        <p:spPr>
          <a:xfrm>
            <a:off x="8951539" y="2999172"/>
            <a:ext cx="2658139" cy="3660670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ro-RO" dirty="0"/>
              <a:t>Raport de absențe pe clasă și școală.</a:t>
            </a:r>
          </a:p>
          <a:p>
            <a:pPr>
              <a:spcBef>
                <a:spcPts val="900"/>
              </a:spcBef>
            </a:pPr>
            <a:r>
              <a:rPr lang="ro-RO" dirty="0"/>
              <a:t>Raport de note pe materii și clase.</a:t>
            </a:r>
          </a:p>
          <a:p>
            <a:pPr>
              <a:spcBef>
                <a:spcPts val="900"/>
              </a:spcBef>
            </a:pPr>
            <a:r>
              <a:rPr lang="ro-RO" dirty="0"/>
              <a:t>Raport cu elevii ce riscă să fie repetenți.</a:t>
            </a:r>
          </a:p>
          <a:p>
            <a:pPr>
              <a:spcBef>
                <a:spcPts val="900"/>
              </a:spcBef>
            </a:pPr>
            <a:r>
              <a:rPr lang="ro-RO" dirty="0"/>
              <a:t>Raport cu profesorii care nu au pus notă la finalul modulului.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F49536B-DBB2-00DB-FC69-2FCE7B6BE2D7}"/>
              </a:ext>
            </a:extLst>
          </p:cNvPr>
          <p:cNvSpPr txBox="1">
            <a:spLocks/>
          </p:cNvSpPr>
          <p:nvPr/>
        </p:nvSpPr>
        <p:spPr>
          <a:xfrm>
            <a:off x="8951538" y="2054853"/>
            <a:ext cx="2658139" cy="804677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endParaRPr lang="ro-RO" sz="1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ro-RO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Generarea de rapoarte</a:t>
            </a:r>
          </a:p>
        </p:txBody>
      </p:sp>
    </p:spTree>
    <p:extLst>
      <p:ext uri="{BB962C8B-B14F-4D97-AF65-F5344CB8AC3E}">
        <p14:creationId xmlns:p14="http://schemas.microsoft.com/office/powerpoint/2010/main" val="39332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 err="1"/>
              <a:t>Arhitectur</a:t>
            </a:r>
            <a:r>
              <a:rPr lang="ro-RO" dirty="0"/>
              <a:t>a și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1DD75F-DFA1-0223-E99F-29C0A4CA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99" y="1998921"/>
            <a:ext cx="6956571" cy="4518837"/>
          </a:xfrm>
          <a:prstGeom prst="rect">
            <a:avLst/>
          </a:prstGeom>
          <a:noFill/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9E45-60B9-8525-E2E9-3CA5D79824D3}"/>
              </a:ext>
            </a:extLst>
          </p:cNvPr>
          <p:cNvSpPr txBox="1">
            <a:spLocks/>
          </p:cNvSpPr>
          <p:nvPr/>
        </p:nvSpPr>
        <p:spPr>
          <a:xfrm>
            <a:off x="610817" y="2115879"/>
            <a:ext cx="4195099" cy="4311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o-RO" b="1" dirty="0"/>
              <a:t>Arhitectura client-server: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ro-RO" b="1" dirty="0"/>
              <a:t>Client: </a:t>
            </a:r>
            <a:r>
              <a:rPr lang="ro-RO" dirty="0"/>
              <a:t>Interfața utilizatorilor implementată cu React, face cereri către server.</a:t>
            </a:r>
            <a:endParaRPr lang="ro-RO" b="1" dirty="0"/>
          </a:p>
          <a:p>
            <a:pPr>
              <a:spcBef>
                <a:spcPts val="600"/>
              </a:spcBef>
            </a:pPr>
            <a:r>
              <a:rPr lang="ro-RO" b="1" dirty="0"/>
              <a:t>Server:</a:t>
            </a:r>
            <a:r>
              <a:rPr lang="ro-RO" dirty="0"/>
              <a:t> Gestionează cererile, procesează datele, se ocupă de logica aplicației, implementat cu SpringBoot.</a:t>
            </a:r>
          </a:p>
          <a:p>
            <a:pPr>
              <a:spcBef>
                <a:spcPts val="600"/>
              </a:spcBef>
            </a:pPr>
            <a:r>
              <a:rPr lang="ro-RO" b="1" dirty="0"/>
              <a:t>REST API: </a:t>
            </a:r>
            <a:r>
              <a:rPr lang="ro-RO" dirty="0"/>
              <a:t>Asigură comunicarea prin cereri HTTP, endpoint-uri pentru resurse, metode GET, POST, PUT, DELETE pentru operațiile CRUD.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3" y="116958"/>
            <a:ext cx="6770914" cy="1720462"/>
          </a:xfrm>
        </p:spPr>
        <p:txBody>
          <a:bodyPr/>
          <a:lstStyle/>
          <a:p>
            <a:pPr algn="ctr"/>
            <a:r>
              <a:rPr lang="en-US" dirty="0" err="1"/>
              <a:t>Cazuri</a:t>
            </a:r>
            <a:r>
              <a:rPr lang="ro-RO" dirty="0"/>
              <a:t>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ro-RO" dirty="0"/>
              <a:t>A</a:t>
            </a:r>
            <a:endParaRPr lang="en-US" dirty="0"/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FD298731-1F2D-5C48-564B-D2335574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5135527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298250-A02F-DAF1-BBB9-4EF4CA921FA7}"/>
              </a:ext>
            </a:extLst>
          </p:cNvPr>
          <p:cNvSpPr txBox="1">
            <a:spLocks/>
          </p:cNvSpPr>
          <p:nvPr/>
        </p:nvSpPr>
        <p:spPr>
          <a:xfrm>
            <a:off x="5377543" y="2052084"/>
            <a:ext cx="6389914" cy="480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ro-RO" b="1" dirty="0"/>
              <a:t>Unit test:</a:t>
            </a:r>
            <a:endParaRPr lang="en-US" b="1" dirty="0"/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ro-RO" dirty="0"/>
              <a:t>Pentru a verifica logica de implementare a tuturor claselor.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ro-RO" dirty="0"/>
              <a:t>Am folosit JUnit și Mockito pentru testarea serviciilor fără a depinde de alte clase externe(alte servicii,repository etc)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ro-RO" dirty="0"/>
              <a:t>Am identificat diferite erori (ex. nesalvarea datelor în baza de date după actualizarea entităților, neinițializarea listelor din entitați).</a:t>
            </a:r>
          </a:p>
          <a:p>
            <a:pPr marL="0" indent="0">
              <a:spcBef>
                <a:spcPts val="100"/>
              </a:spcBef>
              <a:spcAft>
                <a:spcPts val="300"/>
              </a:spcAft>
              <a:buNone/>
            </a:pPr>
            <a:r>
              <a:rPr lang="ro-RO" b="1" dirty="0"/>
              <a:t>Teste de integrare: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ro-RO" dirty="0"/>
              <a:t>Verificarea interacțiunii dintre frontend și backend.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ro-RO" dirty="0"/>
              <a:t>Am folosit Postman pentru a testa endpoint-urile: am  verificat răspunsurile pentru cererile HTTP, codurile de stare pentru a identifica erorile și am verificat ca datele să fie în format JSON.</a:t>
            </a:r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it-IT" dirty="0"/>
              <a:t>rezultate, concluzii</a:t>
            </a:r>
            <a:r>
              <a:rPr lang="ro-RO" dirty="0"/>
              <a:t>, </a:t>
            </a:r>
            <a:r>
              <a:rPr lang="it-IT" dirty="0"/>
              <a:t>cuno</a:t>
            </a:r>
            <a:r>
              <a:rPr lang="ro-RO" dirty="0"/>
              <a:t>ș</a:t>
            </a:r>
            <a:r>
              <a:rPr lang="it-IT" dirty="0"/>
              <a:t>tin</a:t>
            </a:r>
            <a:r>
              <a:rPr lang="ro-RO" dirty="0"/>
              <a:t>ț</a:t>
            </a:r>
            <a:r>
              <a:rPr lang="it-IT" dirty="0"/>
              <a:t>e noi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4231BB-2FD0-0ED0-8DB7-7A7330E79A33}"/>
              </a:ext>
            </a:extLst>
          </p:cNvPr>
          <p:cNvSpPr txBox="1">
            <a:spLocks/>
          </p:cNvSpPr>
          <p:nvPr/>
        </p:nvSpPr>
        <p:spPr>
          <a:xfrm>
            <a:off x="1626267" y="2131164"/>
            <a:ext cx="3190282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Rezultate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598781-4407-67AC-80AB-F134D8AC4252}"/>
              </a:ext>
            </a:extLst>
          </p:cNvPr>
          <p:cNvSpPr txBox="1">
            <a:spLocks/>
          </p:cNvSpPr>
          <p:nvPr/>
        </p:nvSpPr>
        <p:spPr>
          <a:xfrm>
            <a:off x="1626267" y="2866516"/>
            <a:ext cx="3190282" cy="367209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Un sistem de evidență a elevilor în care se pot gestiona notele și absențele în mod rapid și eficient printr-o interfață prietenoasă și accesibilă pentru utilizatori.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C201F25-054F-183F-6057-DF7C423F8EAF}"/>
              </a:ext>
            </a:extLst>
          </p:cNvPr>
          <p:cNvSpPr txBox="1">
            <a:spLocks/>
          </p:cNvSpPr>
          <p:nvPr/>
        </p:nvSpPr>
        <p:spPr>
          <a:xfrm>
            <a:off x="5156533" y="2131163"/>
            <a:ext cx="3190282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Concluzii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2FCD0C-D512-12D4-0EDC-2363954A8AEE}"/>
              </a:ext>
            </a:extLst>
          </p:cNvPr>
          <p:cNvSpPr txBox="1">
            <a:spLocks/>
          </p:cNvSpPr>
          <p:nvPr/>
        </p:nvSpPr>
        <p:spPr>
          <a:xfrm>
            <a:off x="8771859" y="2131164"/>
            <a:ext cx="3197628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Cunoștințe noi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ECE5BD-314A-9176-A844-7448F6B6BFD1}"/>
              </a:ext>
            </a:extLst>
          </p:cNvPr>
          <p:cNvSpPr txBox="1">
            <a:spLocks/>
          </p:cNvSpPr>
          <p:nvPr/>
        </p:nvSpPr>
        <p:spPr>
          <a:xfrm>
            <a:off x="5156533" y="2866516"/>
            <a:ext cx="3190282" cy="367209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Liceul care va folosi sistemul nostru, va </a:t>
            </a:r>
            <a:r>
              <a:rPr lang="en-US" dirty="0"/>
              <a:t>beneficia de</a:t>
            </a:r>
            <a:r>
              <a:rPr lang="ro-RO" dirty="0"/>
              <a:t> gestionarea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/>
              <a:t>I </a:t>
            </a:r>
            <a:r>
              <a:rPr lang="en-US" dirty="0" err="1"/>
              <a:t>lipsit</a:t>
            </a:r>
            <a:r>
              <a:rPr lang="ro-RO" dirty="0"/>
              <a:t>ă de prea mult </a:t>
            </a:r>
            <a:r>
              <a:rPr lang="ro-RO"/>
              <a:t>efort a </a:t>
            </a:r>
            <a:r>
              <a:rPr lang="ro-RO" dirty="0"/>
              <a:t>elevilor săi.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8F8C6E5-511C-A394-BA22-6DF2985C85F6}"/>
              </a:ext>
            </a:extLst>
          </p:cNvPr>
          <p:cNvSpPr txBox="1">
            <a:spLocks/>
          </p:cNvSpPr>
          <p:nvPr/>
        </p:nvSpPr>
        <p:spPr>
          <a:xfrm>
            <a:off x="8686800" y="2866516"/>
            <a:ext cx="3282687" cy="367209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o-RO" dirty="0"/>
              <a:t>Am învățat să realizăm interfețe de utilizator folosind React și să gestionăm cererile și accesul la baza de date folosind SpringBoot.</a:t>
            </a:r>
          </a:p>
          <a:p>
            <a:pPr>
              <a:spcBef>
                <a:spcPts val="600"/>
              </a:spcBef>
            </a:pPr>
            <a:r>
              <a:rPr lang="ro-RO" dirty="0"/>
              <a:t>Am înțeles cum funcționează arhitectura client-server.</a:t>
            </a:r>
          </a:p>
          <a:p>
            <a:pPr>
              <a:spcBef>
                <a:spcPts val="600"/>
              </a:spcBef>
            </a:pPr>
            <a:r>
              <a:rPr lang="ro-RO" dirty="0"/>
              <a:t>Am învățat cum să implementăm un API pentru comunicarea dintre aplicații.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ro-RO" dirty="0"/>
              <a:t>Vă mulțumim!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{6D46E11C-D003-4B58-998A-12ACB4FB9776}tf11936837_win32</Template>
  <TotalTime>211</TotalTime>
  <Words>461</Words>
  <Application>Microsoft Office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Custom</vt:lpstr>
      <vt:lpstr>Sistem De  Evidență a elevilor</vt:lpstr>
      <vt:lpstr>Introducere</vt:lpstr>
      <vt:lpstr>CerințelE Aplicației </vt:lpstr>
      <vt:lpstr>Arhitectura și diagrama de clase</vt:lpstr>
      <vt:lpstr>CazuriLe de utilizare și  testareA</vt:lpstr>
      <vt:lpstr>rezultate, concluzii, cunoștințe noi </vt:lpstr>
      <vt:lpstr>Vă 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88 Hedgehog</dc:creator>
  <cp:lastModifiedBy>Titea Ruben</cp:lastModifiedBy>
  <cp:revision>51</cp:revision>
  <dcterms:created xsi:type="dcterms:W3CDTF">2025-01-05T16:35:03Z</dcterms:created>
  <dcterms:modified xsi:type="dcterms:W3CDTF">2025-01-06T10:19:13Z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