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76" r:id="rId2"/>
    <p:sldId id="257" r:id="rId3"/>
    <p:sldId id="275" r:id="rId4"/>
    <p:sldId id="267" r:id="rId5"/>
    <p:sldId id="268" r:id="rId6"/>
    <p:sldId id="269" r:id="rId7"/>
    <p:sldId id="259" r:id="rId8"/>
    <p:sldId id="261" r:id="rId9"/>
    <p:sldId id="262" r:id="rId10"/>
    <p:sldId id="263" r:id="rId11"/>
    <p:sldId id="272" r:id="rId12"/>
    <p:sldId id="274" r:id="rId13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C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4694"/>
  </p:normalViewPr>
  <p:slideViewPr>
    <p:cSldViewPr snapToGrid="0" snapToObjects="1">
      <p:cViewPr varScale="1">
        <p:scale>
          <a:sx n="69" d="100"/>
          <a:sy n="69" d="100"/>
        </p:scale>
        <p:origin x="224" y="1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7B041E-E8AC-9F43-8D02-84E1F3F0C73B}" type="datetimeFigureOut">
              <a:rPr lang="en-CH" smtClean="0"/>
              <a:t>26.05.21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43A01-CB03-EA4D-A16C-FC782C4DEA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26894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003208-71D0-294A-883B-EF793066584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1CF322C-92A2-3F46-B786-994B0F7F7839}" type="slidenum">
              <a:t>4</a:t>
            </a:fld>
            <a:endParaRPr lang="de-CH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2334E3-C6E7-BA43-8C86-778BF46B839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A9B72D-86D5-FA4C-80E0-EFC4DE06501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de-C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E1D48E-507E-0B4A-93F1-60F507997B0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647D6A1-B81D-2E40-BA1A-9F29B30E0AB8}" type="slidenum">
              <a:t>5</a:t>
            </a:fld>
            <a:endParaRPr lang="de-CH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E064D2-0986-084E-A8F9-6713D765DFE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E118D6-2AF3-D246-898B-1DC01152D4B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de-CH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91470-8451-D84F-81B8-3FC9EC63E94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5CF2782-E73F-1340-A0EF-51D5BC1175A4}" type="slidenum">
              <a:t>6</a:t>
            </a:fld>
            <a:endParaRPr lang="de-CH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38F5DD-8001-7C4E-8C26-EF60198F4B7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36C8B9-4C97-FF48-B800-9D807A27B31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de-C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C2078-DFCD-0F49-933C-5FA7DD43E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7C54AD-BDC4-2B4C-BCAA-E7F7F0E38F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D3CF0-2466-5143-A877-7996D05A9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8E3C-DBD9-5943-812B-7FC335979246}" type="datetimeFigureOut">
              <a:rPr lang="en-CH" smtClean="0"/>
              <a:t>26.05.21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E9281-6E55-5341-8572-498C3276A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ACA0D-010F-7944-B789-CBFAE4689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BB70C-B918-1946-9C42-D7DE3D8C484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0553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2A80E-54A9-2A43-B941-E703962CC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9BBF3C-38A2-8043-BCA8-EBCF4B190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CCB56-90B4-D145-8CE9-9F835569C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8E3C-DBD9-5943-812B-7FC335979246}" type="datetimeFigureOut">
              <a:rPr lang="en-CH" smtClean="0"/>
              <a:t>26.05.21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5A3D5-C04E-7D46-B779-0C49D138D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64205-2F8A-E243-B175-D4D47A3F9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BB70C-B918-1946-9C42-D7DE3D8C484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58011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BDC4D0-A163-D342-B4E3-2AAFCD2FB5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A115E8-9EA5-B448-ABC1-A472EC974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C3552-6019-E24A-99D5-B6C979536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8E3C-DBD9-5943-812B-7FC335979246}" type="datetimeFigureOut">
              <a:rPr lang="en-CH" smtClean="0"/>
              <a:t>26.05.21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34418-E302-C24C-A4B0-F8DE39C35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6F021-2C06-644A-8B3D-AC2222CAF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BB70C-B918-1946-9C42-D7DE3D8C484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55266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25998-3F0F-D442-86E9-7E6E9CC7B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817E4-614A-A94A-9701-9FC19C49A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78DEB-E352-1541-9D48-C72FF698E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8E3C-DBD9-5943-812B-7FC335979246}" type="datetimeFigureOut">
              <a:rPr lang="en-CH" smtClean="0"/>
              <a:t>26.05.21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62753-4FAC-124C-B253-75C97F6CE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06401-FB97-4541-8BE1-98753C41F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BB70C-B918-1946-9C42-D7DE3D8C484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92475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B9F3C-02E0-7C46-971A-3E0D50C64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D1953-BB02-D94C-A195-291CA5525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3CD83-B048-054A-8201-2C134B182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8E3C-DBD9-5943-812B-7FC335979246}" type="datetimeFigureOut">
              <a:rPr lang="en-CH" smtClean="0"/>
              <a:t>26.05.21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9B121-4020-0742-8924-472F63AFE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3EEDB-C53B-2845-97EC-A2E31FEA7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BB70C-B918-1946-9C42-D7DE3D8C484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79519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3EF38-6F38-6840-85C9-6CAB83060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D7823-F098-1541-8C1C-CBDDB3C9D6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981146-A9A0-0944-9B94-83561F703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B34BC5-6FE6-BC49-ABD8-E4B47F389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8E3C-DBD9-5943-812B-7FC335979246}" type="datetimeFigureOut">
              <a:rPr lang="en-CH" smtClean="0"/>
              <a:t>26.05.21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A3E7A-7730-A141-BDEF-265E0D010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DFF108-B829-A84A-B704-62E62E2EC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BB70C-B918-1946-9C42-D7DE3D8C484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5924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C9A97-D828-6649-A705-C0AA39190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FFC08-2BEE-DB45-910A-43F227FDA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611D4-2E85-6F42-AEB5-ABE310BC4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AF2406-D30F-3C4E-A7CA-B71BB50010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55FB39-107D-6F44-BAE8-4438C8A41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5DB2DC-973C-3E41-B48A-374843AB6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8E3C-DBD9-5943-812B-7FC335979246}" type="datetimeFigureOut">
              <a:rPr lang="en-CH" smtClean="0"/>
              <a:t>26.05.21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E7109D-C64C-1D4C-9BEF-E2C50B43C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C6641-2466-2D46-9DD7-477E8E7AD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BB70C-B918-1946-9C42-D7DE3D8C484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50380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8B3E1-B42F-144B-9084-96B976317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E560B7-C248-1349-A892-953EA2381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8E3C-DBD9-5943-812B-7FC335979246}" type="datetimeFigureOut">
              <a:rPr lang="en-CH" smtClean="0"/>
              <a:t>26.05.21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41A851-BDAF-8E4C-8336-D7303418F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84BD14-D367-804F-8349-7C54C3E0F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BB70C-B918-1946-9C42-D7DE3D8C484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02843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88BF4B-62FA-FD47-B641-5BEAB90A8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8E3C-DBD9-5943-812B-7FC335979246}" type="datetimeFigureOut">
              <a:rPr lang="en-CH" smtClean="0"/>
              <a:t>26.05.21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C6A854-2B84-4043-9116-5E64B237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3DB8EF-CBFE-6A4E-924D-1EA4C870C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BB70C-B918-1946-9C42-D7DE3D8C484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19213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CBAE7-589A-C848-A1E7-958608279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090A4-9789-9148-B102-0C9212D76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C6DC1-5469-3C4B-8080-65F7B661BE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B54FF-960D-6F44-A5EF-E7561369D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8E3C-DBD9-5943-812B-7FC335979246}" type="datetimeFigureOut">
              <a:rPr lang="en-CH" smtClean="0"/>
              <a:t>26.05.21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F9BB99-74C0-A041-A9FA-CBB7332E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7180B8-645F-4447-93B1-AD4769C4D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BB70C-B918-1946-9C42-D7DE3D8C484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32633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1EE60-8D8A-8D42-9AEF-35C51F385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907756-2ED5-E84B-8414-5CD32EA672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B61F7-147A-7B46-BD3D-7DF16FC21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6944C-3D77-4A4E-B2A4-F245C893B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8E3C-DBD9-5943-812B-7FC335979246}" type="datetimeFigureOut">
              <a:rPr lang="en-CH" smtClean="0"/>
              <a:t>26.05.21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EC81C-D92C-4446-91F6-F42EF5995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1245C-5B6D-0A45-BF65-8C8BD6FFC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BB70C-B918-1946-9C42-D7DE3D8C484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57716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E0DB40-8C5D-8541-BA6F-739DF2CBA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3FB2E-F1F1-9D41-84A4-03EB54827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487F2-79AC-8142-B5E1-1F94829E9B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B8E3C-DBD9-5943-812B-7FC335979246}" type="datetimeFigureOut">
              <a:rPr lang="en-CH" smtClean="0"/>
              <a:t>26.05.21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9E3-81D2-734B-AED3-60F7E2FB2E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FE189-AC09-D94A-9F7C-B26F346833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BB70C-B918-1946-9C42-D7DE3D8C484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14991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C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75D6C10-B5A7-4715-803E-0501C9C2C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6A6CC25C-06A9-E74D-801B-331E9A714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780" y="1304188"/>
            <a:ext cx="7275390" cy="3320142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B59040D4-C9B5-6548-884A-F6E34BCF0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624330"/>
            <a:ext cx="8209446" cy="1680208"/>
          </a:xfrm>
        </p:spPr>
        <p:txBody>
          <a:bodyPr>
            <a:normAutofit/>
          </a:bodyPr>
          <a:lstStyle/>
          <a:p>
            <a:pPr algn="l"/>
            <a:r>
              <a:rPr lang="en-CH" dirty="0"/>
              <a:t>Milestone 5</a:t>
            </a:r>
          </a:p>
          <a:p>
            <a:pPr algn="l"/>
            <a:r>
              <a:rPr lang="en-CH" dirty="0"/>
              <a:t>Gruppe 13: Gregor Bachmann, Ruben Hutter, Johanna Meyer</a:t>
            </a:r>
          </a:p>
          <a:p>
            <a:pPr algn="l"/>
            <a:r>
              <a:rPr lang="en-CH" dirty="0"/>
              <a:t>27.5.2021</a:t>
            </a:r>
          </a:p>
        </p:txBody>
      </p:sp>
    </p:spTree>
    <p:extLst>
      <p:ext uri="{BB962C8B-B14F-4D97-AF65-F5344CB8AC3E}">
        <p14:creationId xmlns:p14="http://schemas.microsoft.com/office/powerpoint/2010/main" val="3264852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C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DDB5-84C3-2942-A704-95531A6A6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7452" y="328235"/>
            <a:ext cx="4288436" cy="1325563"/>
          </a:xfrm>
        </p:spPr>
        <p:txBody>
          <a:bodyPr/>
          <a:lstStyle/>
          <a:p>
            <a:r>
              <a:rPr lang="en-CH" dirty="0"/>
              <a:t>QA: J</a:t>
            </a:r>
            <a:r>
              <a:rPr lang="en-GB" dirty="0"/>
              <a:t>U</a:t>
            </a:r>
            <a:r>
              <a:rPr lang="en-CH" dirty="0"/>
              <a:t>nit-Tests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2E501-4DBC-9E41-9437-7D1BB0B7C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Code ist nicht automatisch testbar </a:t>
            </a:r>
            <a:r>
              <a:rPr lang="en-CH" dirty="0">
                <a:sym typeface="Wingdings" pitchFamily="2" charset="2"/>
              </a:rPr>
              <a:t> wir mussten Code umschreiben</a:t>
            </a:r>
            <a:endParaRPr lang="en-CH" dirty="0"/>
          </a:p>
          <a:p>
            <a:r>
              <a:rPr lang="en-CH" dirty="0"/>
              <a:t>Komplexe Methoden sind aufwändig zu testen</a:t>
            </a:r>
          </a:p>
          <a:p>
            <a:endParaRPr lang="en-C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076B37-105F-664C-8BD7-BD28336B484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01294"/>
            <a:ext cx="10185437" cy="1412222"/>
          </a:xfrm>
          <a:prstGeom prst="rect">
            <a:avLst/>
          </a:prstGeom>
        </p:spPr>
      </p:pic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1F0C94F4-2E24-364A-B141-DECF69C374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57" r="9407"/>
          <a:stretch/>
        </p:blipFill>
        <p:spPr>
          <a:xfrm>
            <a:off x="10475259" y="4818054"/>
            <a:ext cx="1739153" cy="2000256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D5A3FD6E-933B-7145-8EF7-1C7BDB1EF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65972"/>
            <a:ext cx="101600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0263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C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ED8858-FDF7-6241-AD70-5A2800785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2745" y="782534"/>
            <a:ext cx="3490365" cy="824804"/>
          </a:xfrm>
        </p:spPr>
        <p:txBody>
          <a:bodyPr anchor="b">
            <a:normAutofit/>
          </a:bodyPr>
          <a:lstStyle/>
          <a:p>
            <a:r>
              <a:rPr lang="en-CH" sz="4000" dirty="0"/>
              <a:t>Technology!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94A2FC9-6D19-473C-B868-99FDB204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36077" y="435547"/>
            <a:ext cx="1969483" cy="1775389"/>
          </a:xfrm>
          <a:custGeom>
            <a:avLst/>
            <a:gdLst>
              <a:gd name="connsiteX0" fmla="*/ 530616 w 1859834"/>
              <a:gd name="connsiteY0" fmla="*/ 0 h 1676546"/>
              <a:gd name="connsiteX1" fmla="*/ 1331006 w 1859834"/>
              <a:gd name="connsiteY1" fmla="*/ 0 h 1676546"/>
              <a:gd name="connsiteX2" fmla="*/ 1445347 w 1859834"/>
              <a:gd name="connsiteY2" fmla="*/ 65415 h 1676546"/>
              <a:gd name="connsiteX3" fmla="*/ 1845541 w 1859834"/>
              <a:gd name="connsiteY3" fmla="*/ 770436 h 1676546"/>
              <a:gd name="connsiteX4" fmla="*/ 1845541 w 1859834"/>
              <a:gd name="connsiteY4" fmla="*/ 906111 h 1676546"/>
              <a:gd name="connsiteX5" fmla="*/ 1445347 w 1859834"/>
              <a:gd name="connsiteY5" fmla="*/ 1611131 h 1676546"/>
              <a:gd name="connsiteX6" fmla="*/ 1331006 w 1859834"/>
              <a:gd name="connsiteY6" fmla="*/ 1676546 h 1676546"/>
              <a:gd name="connsiteX7" fmla="*/ 530616 w 1859834"/>
              <a:gd name="connsiteY7" fmla="*/ 1676546 h 1676546"/>
              <a:gd name="connsiteX8" fmla="*/ 416275 w 1859834"/>
              <a:gd name="connsiteY8" fmla="*/ 1611131 h 1676546"/>
              <a:gd name="connsiteX9" fmla="*/ 16080 w 1859834"/>
              <a:gd name="connsiteY9" fmla="*/ 906111 h 1676546"/>
              <a:gd name="connsiteX10" fmla="*/ 16080 w 1859834"/>
              <a:gd name="connsiteY10" fmla="*/ 770436 h 1676546"/>
              <a:gd name="connsiteX11" fmla="*/ 416275 w 1859834"/>
              <a:gd name="connsiteY11" fmla="*/ 65415 h 1676546"/>
              <a:gd name="connsiteX12" fmla="*/ 530616 w 1859834"/>
              <a:gd name="connsiteY12" fmla="*/ 0 h 1676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59834" h="1676546">
                <a:moveTo>
                  <a:pt x="530616" y="0"/>
                </a:moveTo>
                <a:cubicBezTo>
                  <a:pt x="1331006" y="0"/>
                  <a:pt x="1331006" y="0"/>
                  <a:pt x="1331006" y="0"/>
                </a:cubicBezTo>
                <a:cubicBezTo>
                  <a:pt x="1371502" y="0"/>
                  <a:pt x="1423909" y="29073"/>
                  <a:pt x="1445347" y="65415"/>
                </a:cubicBezTo>
                <a:cubicBezTo>
                  <a:pt x="1845541" y="770436"/>
                  <a:pt x="1845541" y="770436"/>
                  <a:pt x="1845541" y="770436"/>
                </a:cubicBezTo>
                <a:cubicBezTo>
                  <a:pt x="1864599" y="809200"/>
                  <a:pt x="1864599" y="867346"/>
                  <a:pt x="1845541" y="906111"/>
                </a:cubicBezTo>
                <a:cubicBezTo>
                  <a:pt x="1445347" y="1611131"/>
                  <a:pt x="1445347" y="1611131"/>
                  <a:pt x="1445347" y="1611131"/>
                </a:cubicBezTo>
                <a:cubicBezTo>
                  <a:pt x="1423909" y="1647474"/>
                  <a:pt x="1371502" y="1676546"/>
                  <a:pt x="1331006" y="1676546"/>
                </a:cubicBezTo>
                <a:lnTo>
                  <a:pt x="530616" y="1676546"/>
                </a:lnTo>
                <a:cubicBezTo>
                  <a:pt x="487738" y="1676546"/>
                  <a:pt x="435332" y="1647474"/>
                  <a:pt x="416275" y="1611131"/>
                </a:cubicBezTo>
                <a:cubicBezTo>
                  <a:pt x="16080" y="906111"/>
                  <a:pt x="16080" y="906111"/>
                  <a:pt x="16080" y="906111"/>
                </a:cubicBezTo>
                <a:cubicBezTo>
                  <a:pt x="-5359" y="867346"/>
                  <a:pt x="-5359" y="809200"/>
                  <a:pt x="16080" y="770436"/>
                </a:cubicBezTo>
                <a:cubicBezTo>
                  <a:pt x="416275" y="65415"/>
                  <a:pt x="416275" y="65415"/>
                  <a:pt x="416275" y="65415"/>
                </a:cubicBezTo>
                <a:cubicBezTo>
                  <a:pt x="435332" y="29073"/>
                  <a:pt x="487738" y="0"/>
                  <a:pt x="530616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0C918A-F2E6-004D-8F3B-7C0FF71F0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9427" y="1103173"/>
            <a:ext cx="1222782" cy="437286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FF604-674E-C045-8F54-B01F43636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653" y="2096491"/>
            <a:ext cx="3947974" cy="3461454"/>
          </a:xfrm>
        </p:spPr>
        <p:txBody>
          <a:bodyPr anchor="t">
            <a:normAutofit fontScale="92500" lnSpcReduction="10000"/>
          </a:bodyPr>
          <a:lstStyle/>
          <a:p>
            <a:r>
              <a:rPr lang="en-CH" sz="2200" dirty="0"/>
              <a:t>Tools:</a:t>
            </a:r>
          </a:p>
          <a:p>
            <a:pPr lvl="1"/>
            <a:r>
              <a:rPr lang="en-CH" sz="2200" dirty="0"/>
              <a:t>Scene Builder (für JavaFX) </a:t>
            </a:r>
          </a:p>
          <a:p>
            <a:pPr lvl="1"/>
            <a:r>
              <a:rPr lang="en-CH" sz="2200" dirty="0"/>
              <a:t>Kite (Autocompletion)</a:t>
            </a:r>
          </a:p>
          <a:p>
            <a:pPr lvl="1"/>
            <a:r>
              <a:rPr lang="en-CH" sz="2200" dirty="0"/>
              <a:t>Toptal C</a:t>
            </a:r>
            <a:r>
              <a:rPr lang="en-GB" sz="2200" dirty="0"/>
              <a:t>o</a:t>
            </a:r>
            <a:r>
              <a:rPr lang="en-CH" sz="2200" dirty="0"/>
              <a:t>mmand Line Tool (gitignore)</a:t>
            </a:r>
          </a:p>
          <a:p>
            <a:pPr lvl="1"/>
            <a:r>
              <a:rPr lang="en-CH" sz="2200" dirty="0"/>
              <a:t>Intellij Java Google Stye (Stylecheck)</a:t>
            </a:r>
          </a:p>
          <a:p>
            <a:pPr lvl="1"/>
            <a:r>
              <a:rPr lang="en-CH" sz="2200" dirty="0"/>
              <a:t>J</a:t>
            </a:r>
            <a:r>
              <a:rPr lang="en-GB" sz="2200" dirty="0"/>
              <a:t>a</a:t>
            </a:r>
            <a:r>
              <a:rPr lang="en-CH" sz="2200" dirty="0"/>
              <a:t>va Mission Control</a:t>
            </a:r>
          </a:p>
          <a:p>
            <a:pPr lvl="1"/>
            <a:endParaRPr lang="en-CH" sz="2200" dirty="0"/>
          </a:p>
          <a:p>
            <a:r>
              <a:rPr lang="en-CH" sz="2200" dirty="0"/>
              <a:t>Libraries:</a:t>
            </a:r>
          </a:p>
          <a:p>
            <a:pPr lvl="1"/>
            <a:r>
              <a:rPr lang="en-CH" sz="2200" dirty="0"/>
              <a:t>AnimateFX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BED0409-854E-49C4-876E-A78C6D881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64329" y="2391339"/>
            <a:ext cx="4295423" cy="4226565"/>
          </a:xfrm>
          <a:custGeom>
            <a:avLst/>
            <a:gdLst>
              <a:gd name="connsiteX0" fmla="*/ 2353286 w 3293367"/>
              <a:gd name="connsiteY0" fmla="*/ 2104683 h 3240573"/>
              <a:gd name="connsiteX1" fmla="*/ 2868450 w 3293367"/>
              <a:gd name="connsiteY1" fmla="*/ 2104683 h 3240573"/>
              <a:gd name="connsiteX2" fmla="*/ 2892703 w 3293367"/>
              <a:gd name="connsiteY2" fmla="*/ 2107904 h 3240573"/>
              <a:gd name="connsiteX3" fmla="*/ 2909383 w 3293367"/>
              <a:gd name="connsiteY3" fmla="*/ 2114898 h 3240573"/>
              <a:gd name="connsiteX4" fmla="*/ 2899189 w 3293367"/>
              <a:gd name="connsiteY4" fmla="*/ 2132529 h 3240573"/>
              <a:gd name="connsiteX5" fmla="*/ 2538022 w 3293367"/>
              <a:gd name="connsiteY5" fmla="*/ 2757176 h 3240573"/>
              <a:gd name="connsiteX6" fmla="*/ 2322847 w 3293367"/>
              <a:gd name="connsiteY6" fmla="*/ 2882232 h 3240573"/>
              <a:gd name="connsiteX7" fmla="*/ 2149884 w 3293367"/>
              <a:gd name="connsiteY7" fmla="*/ 2882232 h 3240573"/>
              <a:gd name="connsiteX8" fmla="*/ 2129707 w 3293367"/>
              <a:gd name="connsiteY8" fmla="*/ 2882232 h 3240573"/>
              <a:gd name="connsiteX9" fmla="*/ 2110453 w 3293367"/>
              <a:gd name="connsiteY9" fmla="*/ 2849077 h 3240573"/>
              <a:gd name="connsiteX10" fmla="*/ 2016148 w 3293367"/>
              <a:gd name="connsiteY10" fmla="*/ 2686675 h 3240573"/>
              <a:gd name="connsiteX11" fmla="*/ 2016148 w 3293367"/>
              <a:gd name="connsiteY11" fmla="*/ 2595774 h 3240573"/>
              <a:gd name="connsiteX12" fmla="*/ 2274287 w 3293367"/>
              <a:gd name="connsiteY12" fmla="*/ 2151242 h 3240573"/>
              <a:gd name="connsiteX13" fmla="*/ 2353286 w 3293367"/>
              <a:gd name="connsiteY13" fmla="*/ 2104683 h 3240573"/>
              <a:gd name="connsiteX14" fmla="*/ 939150 w 3293367"/>
              <a:gd name="connsiteY14" fmla="*/ 0 h 3240573"/>
              <a:gd name="connsiteX15" fmla="*/ 2322847 w 3293367"/>
              <a:gd name="connsiteY15" fmla="*/ 0 h 3240573"/>
              <a:gd name="connsiteX16" fmla="*/ 2538022 w 3293367"/>
              <a:gd name="connsiteY16" fmla="*/ 125055 h 3240573"/>
              <a:gd name="connsiteX17" fmla="*/ 3228376 w 3293367"/>
              <a:gd name="connsiteY17" fmla="*/ 1319038 h 3240573"/>
              <a:gd name="connsiteX18" fmla="*/ 3228376 w 3293367"/>
              <a:gd name="connsiteY18" fmla="*/ 1563194 h 3240573"/>
              <a:gd name="connsiteX19" fmla="*/ 2972043 w 3293367"/>
              <a:gd name="connsiteY19" fmla="*/ 2006528 h 3240573"/>
              <a:gd name="connsiteX20" fmla="*/ 2950440 w 3293367"/>
              <a:gd name="connsiteY20" fmla="*/ 2043890 h 3240573"/>
              <a:gd name="connsiteX21" fmla="*/ 2951200 w 3293367"/>
              <a:gd name="connsiteY21" fmla="*/ 2044209 h 3240573"/>
              <a:gd name="connsiteX22" fmla="*/ 2989324 w 3293367"/>
              <a:gd name="connsiteY22" fmla="*/ 2082660 h 3240573"/>
              <a:gd name="connsiteX23" fmla="*/ 3279247 w 3293367"/>
              <a:gd name="connsiteY23" fmla="*/ 2584089 h 3240573"/>
              <a:gd name="connsiteX24" fmla="*/ 3279247 w 3293367"/>
              <a:gd name="connsiteY24" fmla="*/ 2686626 h 3240573"/>
              <a:gd name="connsiteX25" fmla="*/ 2989324 w 3293367"/>
              <a:gd name="connsiteY25" fmla="*/ 3188054 h 3240573"/>
              <a:gd name="connsiteX26" fmla="*/ 2898957 w 3293367"/>
              <a:gd name="connsiteY26" fmla="*/ 3240573 h 3240573"/>
              <a:gd name="connsiteX27" fmla="*/ 2317855 w 3293367"/>
              <a:gd name="connsiteY27" fmla="*/ 3240573 h 3240573"/>
              <a:gd name="connsiteX28" fmla="*/ 2228744 w 3293367"/>
              <a:gd name="connsiteY28" fmla="*/ 3188054 h 3240573"/>
              <a:gd name="connsiteX29" fmla="*/ 2072563 w 3293367"/>
              <a:gd name="connsiteY29" fmla="*/ 2919100 h 3240573"/>
              <a:gd name="connsiteX30" fmla="*/ 2054920 w 3293367"/>
              <a:gd name="connsiteY30" fmla="*/ 2888716 h 3240573"/>
              <a:gd name="connsiteX31" fmla="*/ 2068802 w 3293367"/>
              <a:gd name="connsiteY31" fmla="*/ 2888716 h 3240573"/>
              <a:gd name="connsiteX32" fmla="*/ 2134418 w 3293367"/>
              <a:gd name="connsiteY32" fmla="*/ 2888716 h 3240573"/>
              <a:gd name="connsiteX33" fmla="*/ 2162922 w 3293367"/>
              <a:gd name="connsiteY33" fmla="*/ 2937803 h 3240573"/>
              <a:gd name="connsiteX34" fmla="*/ 2271824 w 3293367"/>
              <a:gd name="connsiteY34" fmla="*/ 3125340 h 3240573"/>
              <a:gd name="connsiteX35" fmla="*/ 2350824 w 3293367"/>
              <a:gd name="connsiteY35" fmla="*/ 3171900 h 3240573"/>
              <a:gd name="connsiteX36" fmla="*/ 2865989 w 3293367"/>
              <a:gd name="connsiteY36" fmla="*/ 3171900 h 3240573"/>
              <a:gd name="connsiteX37" fmla="*/ 2946100 w 3293367"/>
              <a:gd name="connsiteY37" fmla="*/ 3125340 h 3240573"/>
              <a:gd name="connsiteX38" fmla="*/ 3203126 w 3293367"/>
              <a:gd name="connsiteY38" fmla="*/ 2680809 h 3240573"/>
              <a:gd name="connsiteX39" fmla="*/ 3203126 w 3293367"/>
              <a:gd name="connsiteY39" fmla="*/ 2589906 h 3240573"/>
              <a:gd name="connsiteX40" fmla="*/ 2946100 w 3293367"/>
              <a:gd name="connsiteY40" fmla="*/ 2145375 h 3240573"/>
              <a:gd name="connsiteX41" fmla="*/ 2912303 w 3293367"/>
              <a:gd name="connsiteY41" fmla="*/ 2111287 h 3240573"/>
              <a:gd name="connsiteX42" fmla="*/ 2908392 w 3293367"/>
              <a:gd name="connsiteY42" fmla="*/ 2109648 h 3240573"/>
              <a:gd name="connsiteX43" fmla="*/ 2929357 w 3293367"/>
              <a:gd name="connsiteY43" fmla="*/ 2073390 h 3240573"/>
              <a:gd name="connsiteX44" fmla="*/ 2944948 w 3293367"/>
              <a:gd name="connsiteY44" fmla="*/ 2046424 h 3240573"/>
              <a:gd name="connsiteX45" fmla="*/ 2928777 w 3293367"/>
              <a:gd name="connsiteY45" fmla="*/ 2039643 h 3240573"/>
              <a:gd name="connsiteX46" fmla="*/ 2901420 w 3293367"/>
              <a:gd name="connsiteY46" fmla="*/ 2036009 h 3240573"/>
              <a:gd name="connsiteX47" fmla="*/ 2320317 w 3293367"/>
              <a:gd name="connsiteY47" fmla="*/ 2036009 h 3240573"/>
              <a:gd name="connsiteX48" fmla="*/ 2231207 w 3293367"/>
              <a:gd name="connsiteY48" fmla="*/ 2088527 h 3240573"/>
              <a:gd name="connsiteX49" fmla="*/ 1940028 w 3293367"/>
              <a:gd name="connsiteY49" fmla="*/ 2589956 h 3240573"/>
              <a:gd name="connsiteX50" fmla="*/ 1940028 w 3293367"/>
              <a:gd name="connsiteY50" fmla="*/ 2692493 h 3240573"/>
              <a:gd name="connsiteX51" fmla="*/ 2036139 w 3293367"/>
              <a:gd name="connsiteY51" fmla="*/ 2858003 h 3240573"/>
              <a:gd name="connsiteX52" fmla="*/ 2050209 w 3293367"/>
              <a:gd name="connsiteY52" fmla="*/ 2882232 h 3240573"/>
              <a:gd name="connsiteX53" fmla="*/ 1985031 w 3293367"/>
              <a:gd name="connsiteY53" fmla="*/ 2882232 h 3240573"/>
              <a:gd name="connsiteX54" fmla="*/ 939150 w 3293367"/>
              <a:gd name="connsiteY54" fmla="*/ 2882232 h 3240573"/>
              <a:gd name="connsiteX55" fmla="*/ 726963 w 3293367"/>
              <a:gd name="connsiteY55" fmla="*/ 2757176 h 3240573"/>
              <a:gd name="connsiteX56" fmla="*/ 33622 w 3293367"/>
              <a:gd name="connsiteY56" fmla="*/ 1563194 h 3240573"/>
              <a:gd name="connsiteX57" fmla="*/ 33622 w 3293367"/>
              <a:gd name="connsiteY57" fmla="*/ 1319038 h 3240573"/>
              <a:gd name="connsiteX58" fmla="*/ 726963 w 3293367"/>
              <a:gd name="connsiteY58" fmla="*/ 125055 h 3240573"/>
              <a:gd name="connsiteX59" fmla="*/ 939150 w 3293367"/>
              <a:gd name="connsiteY59" fmla="*/ 0 h 324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293367" h="3240573">
                <a:moveTo>
                  <a:pt x="2353286" y="2104683"/>
                </a:moveTo>
                <a:cubicBezTo>
                  <a:pt x="2353286" y="2104683"/>
                  <a:pt x="2353286" y="2104683"/>
                  <a:pt x="2868450" y="2104683"/>
                </a:cubicBezTo>
                <a:cubicBezTo>
                  <a:pt x="2876795" y="2104683"/>
                  <a:pt x="2884932" y="2105791"/>
                  <a:pt x="2892703" y="2107904"/>
                </a:cubicBezTo>
                <a:lnTo>
                  <a:pt x="2909383" y="2114898"/>
                </a:lnTo>
                <a:lnTo>
                  <a:pt x="2899189" y="2132529"/>
                </a:lnTo>
                <a:cubicBezTo>
                  <a:pt x="2807017" y="2291942"/>
                  <a:pt x="2689037" y="2495992"/>
                  <a:pt x="2538022" y="2757176"/>
                </a:cubicBezTo>
                <a:cubicBezTo>
                  <a:pt x="2493195" y="2834591"/>
                  <a:pt x="2412503" y="2882232"/>
                  <a:pt x="2322847" y="2882232"/>
                </a:cubicBezTo>
                <a:cubicBezTo>
                  <a:pt x="2322847" y="2882232"/>
                  <a:pt x="2322847" y="2882232"/>
                  <a:pt x="2149884" y="2882232"/>
                </a:cubicBezTo>
                <a:lnTo>
                  <a:pt x="2129707" y="2882232"/>
                </a:lnTo>
                <a:lnTo>
                  <a:pt x="2110453" y="2849077"/>
                </a:lnTo>
                <a:cubicBezTo>
                  <a:pt x="2083644" y="2802909"/>
                  <a:pt x="2052449" y="2749188"/>
                  <a:pt x="2016148" y="2686675"/>
                </a:cubicBezTo>
                <a:cubicBezTo>
                  <a:pt x="1999459" y="2658961"/>
                  <a:pt x="1999459" y="2623488"/>
                  <a:pt x="2016148" y="2595774"/>
                </a:cubicBezTo>
                <a:cubicBezTo>
                  <a:pt x="2016148" y="2595774"/>
                  <a:pt x="2016148" y="2595774"/>
                  <a:pt x="2274287" y="2151242"/>
                </a:cubicBezTo>
                <a:cubicBezTo>
                  <a:pt x="2289865" y="2122420"/>
                  <a:pt x="2321018" y="2104683"/>
                  <a:pt x="2353286" y="2104683"/>
                </a:cubicBezTo>
                <a:close/>
                <a:moveTo>
                  <a:pt x="939150" y="0"/>
                </a:moveTo>
                <a:cubicBezTo>
                  <a:pt x="939150" y="0"/>
                  <a:pt x="939150" y="0"/>
                  <a:pt x="2322847" y="0"/>
                </a:cubicBezTo>
                <a:cubicBezTo>
                  <a:pt x="2412503" y="0"/>
                  <a:pt x="2493195" y="47640"/>
                  <a:pt x="2538022" y="125055"/>
                </a:cubicBezTo>
                <a:cubicBezTo>
                  <a:pt x="2538022" y="125055"/>
                  <a:pt x="2538022" y="125055"/>
                  <a:pt x="3228376" y="1319038"/>
                </a:cubicBezTo>
                <a:cubicBezTo>
                  <a:pt x="3273205" y="1393476"/>
                  <a:pt x="3273205" y="1488756"/>
                  <a:pt x="3228376" y="1563194"/>
                </a:cubicBezTo>
                <a:cubicBezTo>
                  <a:pt x="3228376" y="1563194"/>
                  <a:pt x="3228376" y="1563194"/>
                  <a:pt x="2972043" y="2006528"/>
                </a:cubicBezTo>
                <a:lnTo>
                  <a:pt x="2950440" y="2043890"/>
                </a:lnTo>
                <a:lnTo>
                  <a:pt x="2951200" y="2044209"/>
                </a:lnTo>
                <a:cubicBezTo>
                  <a:pt x="2966732" y="2053275"/>
                  <a:pt x="2979910" y="2066404"/>
                  <a:pt x="2989324" y="2082660"/>
                </a:cubicBezTo>
                <a:cubicBezTo>
                  <a:pt x="2989324" y="2082660"/>
                  <a:pt x="2989324" y="2082660"/>
                  <a:pt x="3279247" y="2584089"/>
                </a:cubicBezTo>
                <a:cubicBezTo>
                  <a:pt x="3298074" y="2615350"/>
                  <a:pt x="3298074" y="2655364"/>
                  <a:pt x="3279247" y="2686626"/>
                </a:cubicBezTo>
                <a:cubicBezTo>
                  <a:pt x="3279247" y="2686626"/>
                  <a:pt x="3279247" y="2686626"/>
                  <a:pt x="2989324" y="3188054"/>
                </a:cubicBezTo>
                <a:cubicBezTo>
                  <a:pt x="2970497" y="3220565"/>
                  <a:pt x="2936610" y="3240573"/>
                  <a:pt x="2898957" y="3240573"/>
                </a:cubicBezTo>
                <a:cubicBezTo>
                  <a:pt x="2898957" y="3240573"/>
                  <a:pt x="2898957" y="3240573"/>
                  <a:pt x="2317855" y="3240573"/>
                </a:cubicBezTo>
                <a:cubicBezTo>
                  <a:pt x="2281457" y="3240573"/>
                  <a:pt x="2246316" y="3220565"/>
                  <a:pt x="2228744" y="3188054"/>
                </a:cubicBezTo>
                <a:cubicBezTo>
                  <a:pt x="2228744" y="3188054"/>
                  <a:pt x="2228744" y="3188054"/>
                  <a:pt x="2072563" y="2919100"/>
                </a:cubicBezTo>
                <a:lnTo>
                  <a:pt x="2054920" y="2888716"/>
                </a:lnTo>
                <a:lnTo>
                  <a:pt x="2068802" y="2888716"/>
                </a:lnTo>
                <a:lnTo>
                  <a:pt x="2134418" y="2888716"/>
                </a:lnTo>
                <a:lnTo>
                  <a:pt x="2162922" y="2937803"/>
                </a:lnTo>
                <a:cubicBezTo>
                  <a:pt x="2271824" y="3125340"/>
                  <a:pt x="2271824" y="3125340"/>
                  <a:pt x="2271824" y="3125340"/>
                </a:cubicBezTo>
                <a:cubicBezTo>
                  <a:pt x="2287402" y="3154162"/>
                  <a:pt x="2318557" y="3171900"/>
                  <a:pt x="2350824" y="3171900"/>
                </a:cubicBezTo>
                <a:cubicBezTo>
                  <a:pt x="2865989" y="3171900"/>
                  <a:pt x="2865989" y="3171900"/>
                  <a:pt x="2865989" y="3171900"/>
                </a:cubicBezTo>
                <a:cubicBezTo>
                  <a:pt x="2899368" y="3171900"/>
                  <a:pt x="2929410" y="3154162"/>
                  <a:pt x="2946100" y="3125340"/>
                </a:cubicBezTo>
                <a:cubicBezTo>
                  <a:pt x="3203126" y="2680809"/>
                  <a:pt x="3203126" y="2680809"/>
                  <a:pt x="3203126" y="2680809"/>
                </a:cubicBezTo>
                <a:cubicBezTo>
                  <a:pt x="3219816" y="2653094"/>
                  <a:pt x="3219816" y="2617620"/>
                  <a:pt x="3203126" y="2589906"/>
                </a:cubicBezTo>
                <a:cubicBezTo>
                  <a:pt x="2946100" y="2145375"/>
                  <a:pt x="2946100" y="2145375"/>
                  <a:pt x="2946100" y="2145375"/>
                </a:cubicBezTo>
                <a:cubicBezTo>
                  <a:pt x="2937755" y="2130963"/>
                  <a:pt x="2926072" y="2119323"/>
                  <a:pt x="2912303" y="2111287"/>
                </a:cubicBezTo>
                <a:lnTo>
                  <a:pt x="2908392" y="2109648"/>
                </a:lnTo>
                <a:lnTo>
                  <a:pt x="2929357" y="2073390"/>
                </a:lnTo>
                <a:lnTo>
                  <a:pt x="2944948" y="2046424"/>
                </a:lnTo>
                <a:lnTo>
                  <a:pt x="2928777" y="2039643"/>
                </a:lnTo>
                <a:cubicBezTo>
                  <a:pt x="2920010" y="2037259"/>
                  <a:pt x="2910833" y="2036009"/>
                  <a:pt x="2901420" y="2036009"/>
                </a:cubicBezTo>
                <a:cubicBezTo>
                  <a:pt x="2320317" y="2036009"/>
                  <a:pt x="2320317" y="2036009"/>
                  <a:pt x="2320317" y="2036009"/>
                </a:cubicBezTo>
                <a:cubicBezTo>
                  <a:pt x="2283920" y="2036009"/>
                  <a:pt x="2248778" y="2056016"/>
                  <a:pt x="2231207" y="2088527"/>
                </a:cubicBezTo>
                <a:cubicBezTo>
                  <a:pt x="1940028" y="2589956"/>
                  <a:pt x="1940028" y="2589956"/>
                  <a:pt x="1940028" y="2589956"/>
                </a:cubicBezTo>
                <a:cubicBezTo>
                  <a:pt x="1921201" y="2621217"/>
                  <a:pt x="1921201" y="2661231"/>
                  <a:pt x="1940028" y="2692493"/>
                </a:cubicBezTo>
                <a:cubicBezTo>
                  <a:pt x="1976425" y="2755171"/>
                  <a:pt x="2008272" y="2810015"/>
                  <a:pt x="2036139" y="2858003"/>
                </a:cubicBezTo>
                <a:lnTo>
                  <a:pt x="2050209" y="2882232"/>
                </a:lnTo>
                <a:lnTo>
                  <a:pt x="1985031" y="2882232"/>
                </a:lnTo>
                <a:cubicBezTo>
                  <a:pt x="1782341" y="2882232"/>
                  <a:pt x="1458037" y="2882232"/>
                  <a:pt x="939150" y="2882232"/>
                </a:cubicBezTo>
                <a:cubicBezTo>
                  <a:pt x="852483" y="2882232"/>
                  <a:pt x="768803" y="2834591"/>
                  <a:pt x="726963" y="2757176"/>
                </a:cubicBezTo>
                <a:cubicBezTo>
                  <a:pt x="726963" y="2757176"/>
                  <a:pt x="726963" y="2757176"/>
                  <a:pt x="33622" y="1563194"/>
                </a:cubicBezTo>
                <a:cubicBezTo>
                  <a:pt x="-11207" y="1488756"/>
                  <a:pt x="-11207" y="1393476"/>
                  <a:pt x="33622" y="1319038"/>
                </a:cubicBezTo>
                <a:cubicBezTo>
                  <a:pt x="33622" y="1319038"/>
                  <a:pt x="33622" y="1319038"/>
                  <a:pt x="726963" y="125055"/>
                </a:cubicBezTo>
                <a:cubicBezTo>
                  <a:pt x="768803" y="47640"/>
                  <a:pt x="852483" y="0"/>
                  <a:pt x="93915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4340B2E-01FD-4F5D-9C4D-AD3923AD2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1733" y="843530"/>
            <a:ext cx="3309879" cy="2983688"/>
          </a:xfrm>
          <a:custGeom>
            <a:avLst/>
            <a:gdLst>
              <a:gd name="connsiteX0" fmla="*/ 944317 w 3309879"/>
              <a:gd name="connsiteY0" fmla="*/ 0 h 2983688"/>
              <a:gd name="connsiteX1" fmla="*/ 2368743 w 3309879"/>
              <a:gd name="connsiteY1" fmla="*/ 0 h 2983688"/>
              <a:gd name="connsiteX2" fmla="*/ 2572231 w 3309879"/>
              <a:gd name="connsiteY2" fmla="*/ 116416 h 2983688"/>
              <a:gd name="connsiteX3" fmla="*/ 3284443 w 3309879"/>
              <a:gd name="connsiteY3" fmla="*/ 1371117 h 2983688"/>
              <a:gd name="connsiteX4" fmla="*/ 3284443 w 3309879"/>
              <a:gd name="connsiteY4" fmla="*/ 1612573 h 2983688"/>
              <a:gd name="connsiteX5" fmla="*/ 2572231 w 3309879"/>
              <a:gd name="connsiteY5" fmla="*/ 2867272 h 2983688"/>
              <a:gd name="connsiteX6" fmla="*/ 2368743 w 3309879"/>
              <a:gd name="connsiteY6" fmla="*/ 2983688 h 2983688"/>
              <a:gd name="connsiteX7" fmla="*/ 944317 w 3309879"/>
              <a:gd name="connsiteY7" fmla="*/ 2983688 h 2983688"/>
              <a:gd name="connsiteX8" fmla="*/ 740830 w 3309879"/>
              <a:gd name="connsiteY8" fmla="*/ 2867272 h 2983688"/>
              <a:gd name="connsiteX9" fmla="*/ 28617 w 3309879"/>
              <a:gd name="connsiteY9" fmla="*/ 1612573 h 2983688"/>
              <a:gd name="connsiteX10" fmla="*/ 28617 w 3309879"/>
              <a:gd name="connsiteY10" fmla="*/ 1371117 h 2983688"/>
              <a:gd name="connsiteX11" fmla="*/ 740830 w 3309879"/>
              <a:gd name="connsiteY11" fmla="*/ 116416 h 2983688"/>
              <a:gd name="connsiteX12" fmla="*/ 944317 w 3309879"/>
              <a:gd name="connsiteY12" fmla="*/ 0 h 2983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309879" h="2983688">
                <a:moveTo>
                  <a:pt x="944317" y="0"/>
                </a:moveTo>
                <a:cubicBezTo>
                  <a:pt x="2368743" y="0"/>
                  <a:pt x="2368743" y="0"/>
                  <a:pt x="2368743" y="0"/>
                </a:cubicBezTo>
                <a:cubicBezTo>
                  <a:pt x="2440811" y="0"/>
                  <a:pt x="2534078" y="51740"/>
                  <a:pt x="2572231" y="116416"/>
                </a:cubicBezTo>
                <a:cubicBezTo>
                  <a:pt x="3284443" y="1371117"/>
                  <a:pt x="3284443" y="1371117"/>
                  <a:pt x="3284443" y="1371117"/>
                </a:cubicBezTo>
                <a:cubicBezTo>
                  <a:pt x="3318358" y="1440104"/>
                  <a:pt x="3318358" y="1543584"/>
                  <a:pt x="3284443" y="1612573"/>
                </a:cubicBezTo>
                <a:cubicBezTo>
                  <a:pt x="2572231" y="2867272"/>
                  <a:pt x="2572231" y="2867272"/>
                  <a:pt x="2572231" y="2867272"/>
                </a:cubicBezTo>
                <a:cubicBezTo>
                  <a:pt x="2534078" y="2931949"/>
                  <a:pt x="2440811" y="2983688"/>
                  <a:pt x="2368743" y="2983688"/>
                </a:cubicBezTo>
                <a:lnTo>
                  <a:pt x="944317" y="2983688"/>
                </a:lnTo>
                <a:cubicBezTo>
                  <a:pt x="868010" y="2983688"/>
                  <a:pt x="774745" y="2931949"/>
                  <a:pt x="740830" y="2867272"/>
                </a:cubicBezTo>
                <a:cubicBezTo>
                  <a:pt x="28617" y="1612573"/>
                  <a:pt x="28617" y="1612573"/>
                  <a:pt x="28617" y="1612573"/>
                </a:cubicBezTo>
                <a:cubicBezTo>
                  <a:pt x="-9538" y="1543584"/>
                  <a:pt x="-9538" y="1440104"/>
                  <a:pt x="28617" y="1371117"/>
                </a:cubicBezTo>
                <a:cubicBezTo>
                  <a:pt x="740830" y="116416"/>
                  <a:pt x="740830" y="116416"/>
                  <a:pt x="740830" y="116416"/>
                </a:cubicBezTo>
                <a:cubicBezTo>
                  <a:pt x="774745" y="51740"/>
                  <a:pt x="868010" y="0"/>
                  <a:pt x="94431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005578-A99F-274C-995B-0357AD485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567" y="3063687"/>
            <a:ext cx="2433099" cy="2433099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C65D50-43C4-ED42-B03F-2D2CFE796A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6995" y="1267832"/>
            <a:ext cx="1699352" cy="2135083"/>
          </a:xfrm>
          <a:prstGeom prst="rect">
            <a:avLst/>
          </a:prstGeom>
          <a:noFill/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5724F3D0-A52A-A349-AE29-3B8B6B7D6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45" y="609101"/>
            <a:ext cx="101600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E57AC3FD-39E6-624F-B4C8-233EDBFBAFB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57" r="9407"/>
          <a:stretch/>
        </p:blipFill>
        <p:spPr>
          <a:xfrm>
            <a:off x="10475259" y="4818054"/>
            <a:ext cx="1739153" cy="2000256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36426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C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F709C-2976-2141-8A47-2D68CB44D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317"/>
            <a:ext cx="10515600" cy="1325563"/>
          </a:xfrm>
        </p:spPr>
        <p:txBody>
          <a:bodyPr/>
          <a:lstStyle/>
          <a:p>
            <a:r>
              <a:rPr lang="en-CH" dirty="0"/>
              <a:t>We Are Smarter 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BFAAD-9783-464B-BB32-EEAE564E8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Termine einhalten</a:t>
            </a:r>
          </a:p>
          <a:p>
            <a:r>
              <a:rPr lang="en-CH" dirty="0"/>
              <a:t>Dokumentation</a:t>
            </a:r>
          </a:p>
          <a:p>
            <a:r>
              <a:rPr lang="en-CH" dirty="0"/>
              <a:t>Testbarer Code</a:t>
            </a:r>
          </a:p>
          <a:p>
            <a:r>
              <a:rPr lang="en-CH" dirty="0"/>
              <a:t>Kommunikation</a:t>
            </a:r>
          </a:p>
          <a:p>
            <a:r>
              <a:rPr lang="en-CH" dirty="0"/>
              <a:t>Klare Aufgabenteilung</a:t>
            </a: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EBA1B43D-00AC-1D42-A6B7-74836F898B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7" r="9407"/>
          <a:stretch/>
        </p:blipFill>
        <p:spPr>
          <a:xfrm>
            <a:off x="7282657" y="2759825"/>
            <a:ext cx="3283350" cy="3776285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6570D2-9951-AE45-A446-E6B8A15671E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462670" y="1482730"/>
            <a:ext cx="1341814" cy="13418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4514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C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CB962CF-61A3-4EF9-94F6-7C59B0329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7439C0-27EF-054E-8EA6-6B1B98D9B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337"/>
            <a:ext cx="6797405" cy="1651404"/>
          </a:xfrm>
        </p:spPr>
        <p:txBody>
          <a:bodyPr>
            <a:normAutofit/>
          </a:bodyPr>
          <a:lstStyle/>
          <a:p>
            <a:r>
              <a:rPr lang="en-CH" sz="4000"/>
              <a:t>Inhalt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8ACD4-374C-2742-997E-C66D25DCA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1330"/>
            <a:ext cx="6797405" cy="3719384"/>
          </a:xfrm>
        </p:spPr>
        <p:txBody>
          <a:bodyPr>
            <a:normAutofit/>
          </a:bodyPr>
          <a:lstStyle/>
          <a:p>
            <a:r>
              <a:rPr lang="en-CH" dirty="0"/>
              <a:t>About A Game</a:t>
            </a:r>
          </a:p>
          <a:p>
            <a:r>
              <a:rPr lang="en-CH" dirty="0"/>
              <a:t>Demo</a:t>
            </a:r>
          </a:p>
          <a:p>
            <a:r>
              <a:rPr lang="en-CH" dirty="0"/>
              <a:t>QA</a:t>
            </a:r>
          </a:p>
          <a:p>
            <a:r>
              <a:rPr lang="en-CH" dirty="0"/>
              <a:t>Technology</a:t>
            </a:r>
          </a:p>
          <a:p>
            <a:r>
              <a:rPr lang="en-CH" dirty="0"/>
              <a:t>Lessons learned</a:t>
            </a:r>
          </a:p>
          <a:p>
            <a:endParaRPr lang="en-CH" sz="2000" dirty="0"/>
          </a:p>
          <a:p>
            <a:endParaRPr lang="en-CH" sz="2000" dirty="0"/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46157BCA-7434-734D-98F0-1AD9518D7C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7" r="9407"/>
          <a:stretch/>
        </p:blipFill>
        <p:spPr>
          <a:xfrm>
            <a:off x="10245011" y="4622222"/>
            <a:ext cx="1943939" cy="223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736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C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BEF9F-3CE3-7F46-B908-F30D0888F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2096" y="316775"/>
            <a:ext cx="5828071" cy="1325563"/>
          </a:xfrm>
        </p:spPr>
        <p:txBody>
          <a:bodyPr/>
          <a:lstStyle/>
          <a:p>
            <a:r>
              <a:rPr lang="en-CH" dirty="0"/>
              <a:t>Eigenschaften des Spiels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A1338-9501-2D4E-9BB4-E1B83578D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</a:t>
            </a:r>
            <a:r>
              <a:rPr lang="en-CH" dirty="0"/>
              <a:t>undenbasiert</a:t>
            </a:r>
          </a:p>
          <a:p>
            <a:r>
              <a:rPr lang="en-CH" dirty="0"/>
              <a:t>Brettspiel</a:t>
            </a:r>
          </a:p>
          <a:p>
            <a:r>
              <a:rPr lang="en-CH" dirty="0"/>
              <a:t>Bewegung durch Karten</a:t>
            </a:r>
          </a:p>
          <a:p>
            <a:r>
              <a:rPr lang="en-CH" dirty="0"/>
              <a:t>Kartenwerte von 1 bis König, Joker</a:t>
            </a:r>
          </a:p>
          <a:p>
            <a:r>
              <a:rPr lang="en-CH" dirty="0"/>
              <a:t>Teams/einzeln</a:t>
            </a: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1DCAC796-428F-5E46-8FBE-0DD9F2D89C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7" r="9407"/>
          <a:stretch/>
        </p:blipFill>
        <p:spPr>
          <a:xfrm>
            <a:off x="10291864" y="4672592"/>
            <a:ext cx="1900136" cy="2185407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6FCF28-6C5A-CC4C-883D-13A34875D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687" y="1487557"/>
            <a:ext cx="4165600" cy="2743200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E785C622-FD48-804A-B5AC-4EF557C68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96" y="471557"/>
            <a:ext cx="101600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740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C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55676-BAB4-5748-87A7-A9BE70ABE06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708355" y="322375"/>
            <a:ext cx="4928419" cy="1325563"/>
          </a:xfrm>
        </p:spPr>
        <p:txBody>
          <a:bodyPr vert="horz"/>
          <a:lstStyle/>
          <a:p>
            <a:pPr lvl="0"/>
            <a:r>
              <a:rPr lang="de-CH" dirty="0"/>
              <a:t>Ziel und Gefahren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08E4B-3410-6A4B-8AD0-36D385F8AFE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09754" y="1647938"/>
            <a:ext cx="10971300" cy="3976818"/>
          </a:xfrm>
        </p:spPr>
        <p:txBody>
          <a:bodyPr vert="horz"/>
          <a:lstStyle/>
          <a:p>
            <a:pPr lvl="0">
              <a:buSzPct val="45000"/>
              <a:buFont typeface="StarSymbol"/>
              <a:buChar char="●"/>
            </a:pPr>
            <a:r>
              <a:rPr lang="de-CH" dirty="0"/>
              <a:t>Ziel: </a:t>
            </a:r>
          </a:p>
          <a:p>
            <a:pPr lvl="1">
              <a:buSzPct val="45000"/>
              <a:buFont typeface="StarSymbol"/>
              <a:buChar char="●"/>
            </a:pPr>
            <a:r>
              <a:rPr lang="de-CH" dirty="0"/>
              <a:t>Die eigenen Spielfiguren vom Startbereich </a:t>
            </a:r>
            <a:r>
              <a:rPr lang="de-CH" i="1" dirty="0"/>
              <a:t>zuerst </a:t>
            </a:r>
            <a:r>
              <a:rPr lang="de-CH" dirty="0"/>
              <a:t>ins Ziel bringen</a:t>
            </a:r>
          </a:p>
          <a:p>
            <a:pPr lvl="0">
              <a:buSzPct val="45000"/>
              <a:buFont typeface="StarSymbol"/>
              <a:buChar char="●"/>
            </a:pPr>
            <a:r>
              <a:rPr lang="de-CH" dirty="0"/>
              <a:t>Gefahren:</a:t>
            </a:r>
          </a:p>
          <a:p>
            <a:pPr lvl="1">
              <a:buSzPct val="45000"/>
              <a:buFont typeface="StarSymbol"/>
              <a:buChar char="●"/>
            </a:pPr>
            <a:r>
              <a:rPr lang="de-CH" dirty="0"/>
              <a:t>von Gegnern heimgeschickt werden</a:t>
            </a:r>
          </a:p>
          <a:p>
            <a:pPr lvl="1">
              <a:buSzPct val="45000"/>
              <a:buFont typeface="StarSymbol"/>
              <a:buChar char="●"/>
            </a:pPr>
            <a:r>
              <a:rPr lang="de-CH" dirty="0"/>
              <a:t>keine passenden Kartenwerte</a:t>
            </a: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0016ACCD-81DB-EF46-BF24-29244314E4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57" r="9407"/>
          <a:stretch/>
        </p:blipFill>
        <p:spPr>
          <a:xfrm>
            <a:off x="10291864" y="4672592"/>
            <a:ext cx="1900136" cy="2185407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BBC57BF4-7282-A649-A8FF-07AE46669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96" y="471557"/>
            <a:ext cx="101600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C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47BFA-551C-C74D-957E-B47027145A5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708818" y="111351"/>
            <a:ext cx="7649343" cy="1512097"/>
          </a:xfrm>
        </p:spPr>
        <p:txBody>
          <a:bodyPr vert="horz"/>
          <a:lstStyle/>
          <a:p>
            <a:pPr lvl="0"/>
            <a:r>
              <a:rPr lang="de-CH" dirty="0"/>
              <a:t>Was braucht man zum Spielen?</a:t>
            </a:r>
            <a:br>
              <a:rPr lang="de-CH" dirty="0"/>
            </a:br>
            <a:endParaRPr lang="de-C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9CB9ED-790D-F746-9561-2A660473643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30225" y="1197313"/>
            <a:ext cx="8707727" cy="489809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7AE3EDFE-E5D9-EC4E-9967-F2054384CE25}"/>
              </a:ext>
            </a:extLst>
          </p:cNvPr>
          <p:cNvSpPr/>
          <p:nvPr/>
        </p:nvSpPr>
        <p:spPr>
          <a:xfrm>
            <a:off x="2054944" y="5106708"/>
            <a:ext cx="2952212" cy="435386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108847" tIns="54423" rIns="108847" bIns="54423" anchor="ctr" anchorCtr="0" compatLnSpc="0">
            <a:noAutofit/>
          </a:bodyPr>
          <a:lstStyle/>
          <a:p>
            <a:pPr hangingPunct="0"/>
            <a:endParaRPr lang="de-CH" sz="2177"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411D8474-D89C-E44D-A418-EBA6C589D0DB}"/>
              </a:ext>
            </a:extLst>
          </p:cNvPr>
          <p:cNvSpPr/>
          <p:nvPr/>
        </p:nvSpPr>
        <p:spPr>
          <a:xfrm>
            <a:off x="2054945" y="3132520"/>
            <a:ext cx="2516826" cy="435386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108847" tIns="54423" rIns="108847" bIns="54423" anchor="ctr" anchorCtr="0" compatLnSpc="0">
            <a:noAutofit/>
          </a:bodyPr>
          <a:lstStyle/>
          <a:p>
            <a:pPr hangingPunct="0"/>
            <a:endParaRPr lang="de-CH" sz="2177"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B4C8DDFE-0F6B-D944-BB3D-ED6F6F00A79E}"/>
              </a:ext>
            </a:extLst>
          </p:cNvPr>
          <p:cNvSpPr/>
          <p:nvPr/>
        </p:nvSpPr>
        <p:spPr>
          <a:xfrm>
            <a:off x="2054945" y="1807943"/>
            <a:ext cx="2952212" cy="435386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108847" tIns="54423" rIns="108847" bIns="54423" anchor="ctr" anchorCtr="0" compatLnSpc="0">
            <a:noAutofit/>
          </a:bodyPr>
          <a:lstStyle/>
          <a:p>
            <a:pPr hangingPunct="0"/>
            <a:endParaRPr lang="de-CH" sz="2177"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DF70FC0F-C684-5D48-B7B4-5F1281508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18" y="111351"/>
            <a:ext cx="101600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62F896-0120-B340-8A40-92ACB8B958AF}"/>
              </a:ext>
            </a:extLst>
          </p:cNvPr>
          <p:cNvSpPr txBox="1"/>
          <p:nvPr/>
        </p:nvSpPr>
        <p:spPr>
          <a:xfrm>
            <a:off x="654048" y="1807943"/>
            <a:ext cx="134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 dirty="0"/>
              <a:t>Murmeln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9F0D2F-C0C6-3444-B389-4AD46C4A0AEA}"/>
              </a:ext>
            </a:extLst>
          </p:cNvPr>
          <p:cNvSpPr txBox="1"/>
          <p:nvPr/>
        </p:nvSpPr>
        <p:spPr>
          <a:xfrm>
            <a:off x="654048" y="3119381"/>
            <a:ext cx="1400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 dirty="0"/>
              <a:t>Spielbrett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9B5340-D589-6143-A9AE-1F7CD27330F0}"/>
              </a:ext>
            </a:extLst>
          </p:cNvPr>
          <p:cNvSpPr txBox="1"/>
          <p:nvPr/>
        </p:nvSpPr>
        <p:spPr>
          <a:xfrm>
            <a:off x="654048" y="5093568"/>
            <a:ext cx="1009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 dirty="0"/>
              <a:t>Karten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C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10D65-B9BE-7744-BC84-C146B534D99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074697" y="198289"/>
            <a:ext cx="4238619" cy="1325563"/>
          </a:xfrm>
        </p:spPr>
        <p:txBody>
          <a:bodyPr vert="horz"/>
          <a:lstStyle/>
          <a:p>
            <a:pPr lvl="0"/>
            <a:r>
              <a:rPr lang="de-CH" dirty="0"/>
              <a:t>Spezialkarten</a:t>
            </a:r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C0211F7B-65FE-B848-A684-3CE481A98885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507521" y="1465509"/>
            <a:ext cx="1558683" cy="2176932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F1A492A-B2EC-A54F-BC4A-6D7875A713F7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830225" y="1465509"/>
            <a:ext cx="1558683" cy="2176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6173F5-87B3-8249-BEEF-115B5CBE1760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877930" y="1523852"/>
            <a:ext cx="1558683" cy="2176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CEB445-2AD5-B442-AAA7-17A8DF717D12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9979268" y="1523852"/>
            <a:ext cx="1558683" cy="2176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62BF25-FD5E-6644-9CFB-D0AA879C2BE0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6748702" y="1523852"/>
            <a:ext cx="1558683" cy="217693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171082-34AD-1A4E-A747-B7622EC73B08}"/>
              </a:ext>
            </a:extLst>
          </p:cNvPr>
          <p:cNvSpPr txBox="1"/>
          <p:nvPr/>
        </p:nvSpPr>
        <p:spPr>
          <a:xfrm>
            <a:off x="1306374" y="3918477"/>
            <a:ext cx="3510954" cy="752008"/>
          </a:xfrm>
          <a:prstGeom prst="rect">
            <a:avLst/>
          </a:prstGeom>
          <a:noFill/>
          <a:ln>
            <a:noFill/>
          </a:ln>
        </p:spPr>
        <p:txBody>
          <a:bodyPr vert="horz" wrap="square" lIns="108847" tIns="54423" rIns="108847" bIns="54423" anchorCtr="0" compatLnSpc="0">
            <a:spAutoFit/>
          </a:bodyPr>
          <a:lstStyle/>
          <a:p>
            <a:pPr hangingPunct="0"/>
            <a:r>
              <a:rPr lang="de-CH" sz="2177" dirty="0">
                <a:latin typeface="Liberation Sans" pitchFamily="18"/>
                <a:ea typeface="Microsoft YaHei" pitchFamily="2"/>
                <a:cs typeface="Lucida Sans" pitchFamily="2"/>
              </a:rPr>
              <a:t>Karten benötigt, um das Spielfeld zu betreten.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AB5A7B-7B84-D941-AD1C-48E2F0DD85BD}"/>
              </a:ext>
            </a:extLst>
          </p:cNvPr>
          <p:cNvSpPr txBox="1"/>
          <p:nvPr/>
        </p:nvSpPr>
        <p:spPr>
          <a:xfrm>
            <a:off x="5877931" y="3918478"/>
            <a:ext cx="2630450" cy="2357255"/>
          </a:xfrm>
          <a:prstGeom prst="rect">
            <a:avLst/>
          </a:prstGeom>
          <a:noFill/>
          <a:ln>
            <a:noFill/>
          </a:ln>
        </p:spPr>
        <p:txBody>
          <a:bodyPr vert="horz" wrap="square" lIns="108847" tIns="54423" rIns="108847" bIns="54423" anchorCtr="0" compatLnSpc="0">
            <a:spAutoFit/>
          </a:bodyPr>
          <a:lstStyle/>
          <a:p>
            <a:pPr hangingPunct="0">
              <a:buSzPct val="45000"/>
            </a:pPr>
            <a:r>
              <a:rPr lang="de-CH" sz="2177" dirty="0">
                <a:latin typeface="Liberation Sans" pitchFamily="18"/>
                <a:ea typeface="Microsoft YaHei" pitchFamily="2"/>
                <a:cs typeface="Lucida Sans" pitchFamily="2"/>
              </a:rPr>
              <a:t>Vier:</a:t>
            </a:r>
          </a:p>
          <a:p>
            <a:pPr hangingPunct="0"/>
            <a:r>
              <a:rPr lang="de-CH" sz="2177" dirty="0">
                <a:latin typeface="Liberation Sans" pitchFamily="18"/>
                <a:ea typeface="Microsoft YaHei" pitchFamily="2"/>
                <a:cs typeface="Lucida Sans" pitchFamily="2"/>
              </a:rPr>
              <a:t>4 Schritte vorwärts oder rückwärts.</a:t>
            </a:r>
          </a:p>
          <a:p>
            <a:pPr hangingPunct="0"/>
            <a:endParaRPr lang="de-CH" sz="2177" dirty="0">
              <a:latin typeface="Liberation Sans" pitchFamily="18"/>
              <a:ea typeface="Microsoft YaHei" pitchFamily="2"/>
              <a:cs typeface="Lucida Sans" pitchFamily="2"/>
            </a:endParaRPr>
          </a:p>
          <a:p>
            <a:pPr hangingPunct="0">
              <a:buSzPct val="45000"/>
            </a:pPr>
            <a:r>
              <a:rPr lang="de-CH" sz="2177" dirty="0">
                <a:latin typeface="Liberation Sans" pitchFamily="18"/>
                <a:ea typeface="Microsoft YaHei" pitchFamily="2"/>
                <a:cs typeface="Lucida Sans" pitchFamily="2"/>
              </a:rPr>
              <a:t>Junge:</a:t>
            </a:r>
          </a:p>
          <a:p>
            <a:pPr hangingPunct="0"/>
            <a:r>
              <a:rPr lang="de-CH" sz="2177" dirty="0">
                <a:latin typeface="Liberation Sans" pitchFamily="18"/>
                <a:ea typeface="Microsoft YaHei" pitchFamily="2"/>
                <a:cs typeface="Lucida Sans" pitchFamily="2"/>
              </a:rPr>
              <a:t>Zwei Murmeln tauschen.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1B8E5E-3F9F-7A41-B9CB-521E47AF8802}"/>
              </a:ext>
            </a:extLst>
          </p:cNvPr>
          <p:cNvSpPr txBox="1"/>
          <p:nvPr/>
        </p:nvSpPr>
        <p:spPr>
          <a:xfrm>
            <a:off x="9833054" y="3973431"/>
            <a:ext cx="1851110" cy="1394107"/>
          </a:xfrm>
          <a:prstGeom prst="rect">
            <a:avLst/>
          </a:prstGeom>
          <a:noFill/>
          <a:ln>
            <a:noFill/>
          </a:ln>
        </p:spPr>
        <p:txBody>
          <a:bodyPr vert="horz" wrap="square" lIns="108847" tIns="54423" rIns="108847" bIns="54423" anchorCtr="0" compatLnSpc="0">
            <a:spAutoFit/>
          </a:bodyPr>
          <a:lstStyle/>
          <a:p>
            <a:pPr hangingPunct="0"/>
            <a:r>
              <a:rPr lang="de-CH" sz="2177" dirty="0">
                <a:latin typeface="Liberation Sans" pitchFamily="18"/>
                <a:ea typeface="Microsoft YaHei" pitchFamily="2"/>
                <a:cs typeface="Lucida Sans" pitchFamily="2"/>
              </a:rPr>
              <a:t>Joker: ersetzbar durch alle Karten.</a:t>
            </a:r>
          </a:p>
        </p:txBody>
      </p: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6C06C933-6265-0048-B286-99EDDE82239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957" r="9407"/>
          <a:stretch/>
        </p:blipFill>
        <p:spPr>
          <a:xfrm>
            <a:off x="11017770" y="5507480"/>
            <a:ext cx="1174230" cy="1350519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2B9C54B9-D3C0-1146-BA4F-1177C4882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09" y="311491"/>
            <a:ext cx="101600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C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4E90D-E1F8-D246-9873-1D5DA6A02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89D72-8303-6A47-9D66-C68ED3079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84682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C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1FEDE-7B65-874F-B636-4A4C9047F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2434" y="365125"/>
            <a:ext cx="4468318" cy="1325563"/>
          </a:xfrm>
        </p:spPr>
        <p:txBody>
          <a:bodyPr/>
          <a:lstStyle/>
          <a:p>
            <a:r>
              <a:rPr lang="en-CH" dirty="0"/>
              <a:t>QA: Javadoc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C3475-93D4-8E45-98C0-87718C210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58083"/>
          </a:xfrm>
        </p:spPr>
        <p:txBody>
          <a:bodyPr/>
          <a:lstStyle/>
          <a:p>
            <a:r>
              <a:rPr lang="en-CH" dirty="0"/>
              <a:t>Javadoc ist sehr hilfreich, um den Code der anderen zu verstehen</a:t>
            </a:r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C54DB161-0551-5442-B02A-7356B36C43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7" r="9407"/>
          <a:stretch/>
        </p:blipFill>
        <p:spPr>
          <a:xfrm>
            <a:off x="10475259" y="4818054"/>
            <a:ext cx="1739153" cy="2000256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65729456-DB52-344D-BED3-FE4EC2862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742" y="2633540"/>
            <a:ext cx="4265744" cy="2758056"/>
          </a:xfrm>
          <a:prstGeom prst="rect">
            <a:avLst/>
          </a:prstGeom>
        </p:spPr>
      </p:pic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C26928D9-26EA-9F45-955D-F063D80D4F8F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97"/>
          <a:stretch/>
        </p:blipFill>
        <p:spPr bwMode="auto">
          <a:xfrm>
            <a:off x="422609" y="2618645"/>
            <a:ext cx="4485293" cy="292101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0EBEDF5-9A13-DF46-BE9E-14002E7562D1}"/>
              </a:ext>
            </a:extLst>
          </p:cNvPr>
          <p:cNvSpPr txBox="1"/>
          <p:nvPr/>
        </p:nvSpPr>
        <p:spPr>
          <a:xfrm>
            <a:off x="661405" y="5576251"/>
            <a:ext cx="1181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/>
              <a:t>Meilenstein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B1EB18-FF9F-2D47-95B7-55E89A110304}"/>
              </a:ext>
            </a:extLst>
          </p:cNvPr>
          <p:cNvSpPr txBox="1"/>
          <p:nvPr/>
        </p:nvSpPr>
        <p:spPr>
          <a:xfrm>
            <a:off x="6348742" y="5539664"/>
            <a:ext cx="1181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/>
              <a:t>Meilenstein 5</a:t>
            </a:r>
          </a:p>
        </p:txBody>
      </p:sp>
      <p:pic>
        <p:nvPicPr>
          <p:cNvPr id="16" name="Picture 8">
            <a:extLst>
              <a:ext uri="{FF2B5EF4-FFF2-40B4-BE49-F238E27FC236}">
                <a16:creationId xmlns:a16="http://schemas.microsoft.com/office/drawing/2014/main" id="{8FB6A9E9-0C1A-9946-AC57-3872CCFB9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65972"/>
            <a:ext cx="101600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2866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C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3EC4AB-689B-E94B-AA7E-E477A8815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4200" y="364239"/>
            <a:ext cx="5167185" cy="16805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QA: Lines Of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ED3879-D55E-1D4D-A307-9C7D89138055}"/>
              </a:ext>
            </a:extLst>
          </p:cNvPr>
          <p:cNvSpPr txBox="1"/>
          <p:nvPr/>
        </p:nvSpPr>
        <p:spPr>
          <a:xfrm>
            <a:off x="915514" y="1388074"/>
            <a:ext cx="9055799" cy="1680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Klassen und </a:t>
            </a:r>
            <a:r>
              <a:rPr lang="en-US" sz="2000" dirty="0" err="1"/>
              <a:t>Methoden</a:t>
            </a:r>
            <a:r>
              <a:rPr lang="en-US" sz="2000" dirty="0"/>
              <a:t> </a:t>
            </a:r>
            <a:r>
              <a:rPr lang="en-US" sz="2000" dirty="0" err="1"/>
              <a:t>werden</a:t>
            </a:r>
            <a:r>
              <a:rPr lang="en-US" sz="2000" dirty="0"/>
              <a:t> schnell </a:t>
            </a:r>
            <a:r>
              <a:rPr lang="en-US" sz="2000" dirty="0" err="1"/>
              <a:t>ziemlich</a:t>
            </a:r>
            <a:r>
              <a:rPr lang="en-US" sz="2000" dirty="0"/>
              <a:t> lang und </a:t>
            </a:r>
            <a:r>
              <a:rPr lang="en-US" sz="2000" dirty="0" err="1"/>
              <a:t>komplex</a:t>
            </a:r>
            <a:r>
              <a:rPr lang="en-US" sz="2000" dirty="0"/>
              <a:t>.</a:t>
            </a:r>
          </a:p>
        </p:txBody>
      </p:sp>
      <p:pic>
        <p:nvPicPr>
          <p:cNvPr id="4" name="Content Placeholder 3" descr="Chart&#10;&#10;Description automatically generated">
            <a:extLst>
              <a:ext uri="{FF2B5EF4-FFF2-40B4-BE49-F238E27FC236}">
                <a16:creationId xmlns:a16="http://schemas.microsoft.com/office/drawing/2014/main" id="{52A2F2DB-E656-1F48-A59B-D61411B983C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14" y="2675353"/>
            <a:ext cx="5079866" cy="2955972"/>
          </a:xfrm>
          <a:prstGeom prst="rect">
            <a:avLst/>
          </a:prstGeom>
        </p:spPr>
      </p:pic>
      <p:pic>
        <p:nvPicPr>
          <p:cNvPr id="6" name="Picture 5" descr="Chart, waterfall chart&#10;&#10;Description automatically generated">
            <a:extLst>
              <a:ext uri="{FF2B5EF4-FFF2-40B4-BE49-F238E27FC236}">
                <a16:creationId xmlns:a16="http://schemas.microsoft.com/office/drawing/2014/main" id="{07AA8CEB-86FA-9644-AE83-9DA7030613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6196621" y="2675353"/>
            <a:ext cx="4872138" cy="2862381"/>
          </a:xfrm>
          <a:prstGeom prst="rect">
            <a:avLst/>
          </a:prstGeom>
        </p:spPr>
      </p:pic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63CF13D0-344A-DC47-8F10-47FBCF0CF0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57" r="9407"/>
          <a:stretch/>
        </p:blipFill>
        <p:spPr>
          <a:xfrm>
            <a:off x="10475259" y="4818054"/>
            <a:ext cx="1739153" cy="2000256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pic>
        <p:nvPicPr>
          <p:cNvPr id="13" name="Picture 8">
            <a:extLst>
              <a:ext uri="{FF2B5EF4-FFF2-40B4-BE49-F238E27FC236}">
                <a16:creationId xmlns:a16="http://schemas.microsoft.com/office/drawing/2014/main" id="{E8B7D639-C5BF-984A-B7EF-254EB741E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61886"/>
            <a:ext cx="101600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74A0F5FE-7912-0245-A149-B3FD38E54981}"/>
              </a:ext>
            </a:extLst>
          </p:cNvPr>
          <p:cNvSpPr/>
          <p:nvPr/>
        </p:nvSpPr>
        <p:spPr>
          <a:xfrm>
            <a:off x="5187142" y="5054138"/>
            <a:ext cx="808238" cy="781397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A4EEBB-6D8F-1243-8967-0B8E4A1B9534}"/>
              </a:ext>
            </a:extLst>
          </p:cNvPr>
          <p:cNvSpPr/>
          <p:nvPr/>
        </p:nvSpPr>
        <p:spPr>
          <a:xfrm>
            <a:off x="3874165" y="5079227"/>
            <a:ext cx="808238" cy="781397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38033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215</Words>
  <Application>Microsoft Macintosh PowerPoint</Application>
  <PresentationFormat>Widescreen</PresentationFormat>
  <Paragraphs>62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Liberation Sans</vt:lpstr>
      <vt:lpstr>StarSymbol</vt:lpstr>
      <vt:lpstr>Office Theme</vt:lpstr>
      <vt:lpstr>PowerPoint Presentation</vt:lpstr>
      <vt:lpstr>Inhalt</vt:lpstr>
      <vt:lpstr>Eigenschaften des Spiels</vt:lpstr>
      <vt:lpstr>Ziel und Gefahren</vt:lpstr>
      <vt:lpstr>Was braucht man zum Spielen? </vt:lpstr>
      <vt:lpstr>Spezialkarten</vt:lpstr>
      <vt:lpstr>Demo</vt:lpstr>
      <vt:lpstr>QA: Javadoc</vt:lpstr>
      <vt:lpstr>QA: Lines Of Code</vt:lpstr>
      <vt:lpstr>QA: JUnit-Tests</vt:lpstr>
      <vt:lpstr>Technology!</vt:lpstr>
      <vt:lpstr>We Are Smarter Now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johagmeyer@gmail.com</dc:creator>
  <cp:lastModifiedBy>johagmeyer@gmail.com</cp:lastModifiedBy>
  <cp:revision>28</cp:revision>
  <dcterms:created xsi:type="dcterms:W3CDTF">2021-05-25T10:08:24Z</dcterms:created>
  <dcterms:modified xsi:type="dcterms:W3CDTF">2021-05-26T10:41:01Z</dcterms:modified>
</cp:coreProperties>
</file>