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4116" r:id="rId3"/>
  </p:sldMasterIdLst>
  <p:notesMasterIdLst>
    <p:notesMasterId r:id="rId22"/>
  </p:notesMasterIdLst>
  <p:sldIdLst>
    <p:sldId id="258" r:id="rId4"/>
    <p:sldId id="340" r:id="rId5"/>
    <p:sldId id="326" r:id="rId6"/>
    <p:sldId id="556" r:id="rId7"/>
    <p:sldId id="559" r:id="rId8"/>
    <p:sldId id="568" r:id="rId9"/>
    <p:sldId id="557" r:id="rId10"/>
    <p:sldId id="560" r:id="rId11"/>
    <p:sldId id="561" r:id="rId12"/>
    <p:sldId id="562" r:id="rId13"/>
    <p:sldId id="563" r:id="rId14"/>
    <p:sldId id="564" r:id="rId15"/>
    <p:sldId id="565" r:id="rId16"/>
    <p:sldId id="566" r:id="rId17"/>
    <p:sldId id="567" r:id="rId18"/>
    <p:sldId id="558" r:id="rId19"/>
    <p:sldId id="569" r:id="rId20"/>
    <p:sldId id="355" r:id="rId21"/>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a:srgbClr val="00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7" autoAdjust="0"/>
    <p:restoredTop sz="93324" autoAdjust="0"/>
  </p:normalViewPr>
  <p:slideViewPr>
    <p:cSldViewPr>
      <p:cViewPr>
        <p:scale>
          <a:sx n="125" d="100"/>
          <a:sy n="125" d="100"/>
        </p:scale>
        <p:origin x="-72" y="198"/>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2/9/2015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10</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11</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12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13</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14</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15</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16</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17</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18</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8</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9</a:t>
            </a:fld>
            <a:endParaRPr lang="en-US"/>
          </a:p>
        </p:txBody>
      </p:sp>
    </p:spTree>
    <p:extLst>
      <p:ext uri="{BB962C8B-B14F-4D97-AF65-F5344CB8AC3E}">
        <p14:creationId xmlns:p14="http://schemas.microsoft.com/office/powerpoint/2010/main" val="184081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142043847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257732403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88978324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100708132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405488829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158730508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370752612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157541799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1427640388"/>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261001923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37749895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1074867640"/>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51750836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solidFill>
                  <a:srgbClr val="000000"/>
                </a:solidFill>
                <a:latin typeface="PFDinTextCompPro-Bold"/>
              </a:rPr>
              <a:pPr>
                <a:defRPr/>
              </a:pPr>
              <a:t>‹#›</a:t>
            </a:fld>
            <a:endParaRPr lang="en-US" dirty="0">
              <a:solidFill>
                <a:srgbClr val="000000"/>
              </a:solidFill>
              <a:latin typeface="PFDinTextCompPro-Bold"/>
            </a:endParaRPr>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887117196"/>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 id="2147484129" r:id="rId13"/>
  </p:sldLayoutIdLst>
  <p:transitio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http://www.nltk.org/"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hyperlink" Target="mailto:http://honnibal.github.io/spaCy/" TargetMode="External"/><Relationship Id="rId4" Type="http://schemas.openxmlformats.org/officeDocument/2006/relationships/hyperlink" Target="mailto:http://textblob.readthedocs.org/en/dev/"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2857500"/>
            <a:ext cx="8469313" cy="1676400"/>
          </a:xfrm>
        </p:spPr>
        <p:txBody>
          <a:bodyPr/>
          <a:lstStyle/>
          <a:p>
            <a:pPr>
              <a:defRPr/>
            </a:pPr>
            <a:r>
              <a:rPr lang="en-US" sz="9000" dirty="0" smtClean="0"/>
              <a:t>DATA SCIENCE</a:t>
            </a:r>
            <a:br>
              <a:rPr lang="en-US" sz="9000" dirty="0" smtClean="0"/>
            </a:br>
            <a:r>
              <a:rPr lang="en-US" sz="5000" dirty="0" smtClean="0"/>
              <a:t>natural Language Processing</a:t>
            </a:r>
            <a:endParaRPr lang="en-US" sz="50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gn="ctr">
              <a:lnSpc>
                <a:spcPts val="3600"/>
              </a:lnSpc>
              <a:defRPr/>
            </a:pPr>
            <a:r>
              <a:rPr lang="en-US" sz="3000" cap="none" dirty="0" smtClean="0">
                <a:latin typeface="PFDinTextCompPro-Bold" charset="0"/>
                <a:ea typeface="ヒラギノ角ゴ ProN W6" charset="0"/>
                <a:cs typeface="ヒラギノ角ゴ ProN W6" charset="0"/>
              </a:rPr>
              <a:t>Machine Translation</a:t>
            </a:r>
            <a:r>
              <a:rPr lang="en-US" sz="3000" b="0" cap="none" dirty="0" smtClean="0">
                <a:latin typeface="PFDinTextCompPro-Bold" charset="0"/>
                <a:ea typeface="ヒラギノ角ゴ ProN W6" charset="0"/>
                <a:cs typeface="ヒラギノ角ゴ ProN W6" charset="0"/>
              </a:rPr>
              <a:t/>
            </a:r>
            <a:br>
              <a:rPr lang="en-US" sz="3000" b="0" cap="none" dirty="0" smtClean="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
            </a:r>
            <a:br>
              <a:rPr lang="en-US" sz="3000" b="0" cap="none" dirty="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Google Translate</a:t>
            </a:r>
            <a:br>
              <a:rPr lang="en-US" sz="3000" b="0" cap="none" dirty="0" smtClean="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
            </a:r>
            <a:br>
              <a:rPr lang="en-US" sz="3000" b="0" cap="none" dirty="0" smtClean="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Can translate almost any word in any language to another language.</a:t>
            </a: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NLP Applications</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solidFill>
                  <a:srgbClr val="000000"/>
                </a:solidFill>
                <a:latin typeface="PFDinTextCompPro-Bold"/>
              </a:rPr>
              <a:pPr>
                <a:defRPr/>
              </a:pPr>
              <a:t>10</a:t>
            </a:fld>
            <a:endParaRPr lang="en-US">
              <a:solidFill>
                <a:srgbClr val="000000"/>
              </a:solidFill>
              <a:latin typeface="PFDinTextCompPro-Bold"/>
            </a:endParaRPr>
          </a:p>
        </p:txBody>
      </p:sp>
    </p:spTree>
    <p:extLst>
      <p:ext uri="{BB962C8B-B14F-4D97-AF65-F5344CB8AC3E}">
        <p14:creationId xmlns:p14="http://schemas.microsoft.com/office/powerpoint/2010/main" val="128857695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gn="ctr">
              <a:lnSpc>
                <a:spcPts val="3600"/>
              </a:lnSpc>
              <a:defRPr/>
            </a:pPr>
            <a:r>
              <a:rPr lang="en-US" sz="3000" cap="none" dirty="0" smtClean="0">
                <a:latin typeface="PFDinTextCompPro-Bold" charset="0"/>
                <a:ea typeface="ヒラギノ角ゴ ProN W6" charset="0"/>
                <a:cs typeface="ヒラギノ角ゴ ProN W6" charset="0"/>
              </a:rPr>
              <a:t>Question Answering</a:t>
            </a:r>
            <a:r>
              <a:rPr lang="en-US" sz="3000" b="0" cap="none" dirty="0" smtClean="0">
                <a:latin typeface="PFDinTextCompPro-Bold" charset="0"/>
                <a:ea typeface="ヒラギノ角ゴ ProN W6" charset="0"/>
                <a:cs typeface="ヒラギノ角ゴ ProN W6" charset="0"/>
              </a:rPr>
              <a:t/>
            </a:r>
            <a:br>
              <a:rPr lang="en-US" sz="3000" b="0" cap="none" dirty="0" smtClean="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
            </a:r>
            <a:br>
              <a:rPr lang="en-US" sz="3000" b="0" cap="none" dirty="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IBM Watson, Wolfram Alpha</a:t>
            </a: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NLP Applications</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solidFill>
                  <a:srgbClr val="000000"/>
                </a:solidFill>
                <a:latin typeface="PFDinTextCompPro-Bold"/>
              </a:rPr>
              <a:pPr>
                <a:defRPr/>
              </a:pPr>
              <a:t>11</a:t>
            </a:fld>
            <a:endParaRPr lang="en-US">
              <a:solidFill>
                <a:srgbClr val="000000"/>
              </a:solidFill>
              <a:latin typeface="PFDinTextCompPro-Bold"/>
            </a:endParaRPr>
          </a:p>
        </p:txBody>
      </p:sp>
      <p:pic>
        <p:nvPicPr>
          <p:cNvPr id="3" name="Picture 2"/>
          <p:cNvPicPr>
            <a:picLocks noChangeAspect="1"/>
          </p:cNvPicPr>
          <p:nvPr/>
        </p:nvPicPr>
        <p:blipFill>
          <a:blip r:embed="rId3"/>
          <a:stretch>
            <a:fillRect/>
          </a:stretch>
        </p:blipFill>
        <p:spPr>
          <a:xfrm>
            <a:off x="2166937" y="2552700"/>
            <a:ext cx="5068655" cy="2562987"/>
          </a:xfrm>
          <a:prstGeom prst="rect">
            <a:avLst/>
          </a:prstGeom>
        </p:spPr>
      </p:pic>
    </p:spTree>
    <p:extLst>
      <p:ext uri="{BB962C8B-B14F-4D97-AF65-F5344CB8AC3E}">
        <p14:creationId xmlns:p14="http://schemas.microsoft.com/office/powerpoint/2010/main" val="128857695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gn="ctr">
              <a:lnSpc>
                <a:spcPts val="3600"/>
              </a:lnSpc>
              <a:defRPr/>
            </a:pPr>
            <a:r>
              <a:rPr lang="en-US" sz="3000" cap="none" dirty="0" smtClean="0">
                <a:latin typeface="PFDinTextCompPro-Bold" charset="0"/>
                <a:ea typeface="ヒラギノ角ゴ ProN W6" charset="0"/>
                <a:cs typeface="ヒラギノ角ゴ ProN W6" charset="0"/>
              </a:rPr>
              <a:t>Part of Speech Tagging</a:t>
            </a:r>
            <a:r>
              <a:rPr lang="en-US" sz="3000" b="0" cap="none" dirty="0" smtClean="0">
                <a:latin typeface="PFDinTextCompPro-Bold" charset="0"/>
                <a:ea typeface="ヒラギノ角ゴ ProN W6" charset="0"/>
                <a:cs typeface="ヒラギノ角ゴ ProN W6" charset="0"/>
              </a:rPr>
              <a:t/>
            </a:r>
            <a:br>
              <a:rPr lang="en-US" sz="3000" b="0" cap="none" dirty="0" smtClean="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
            </a:r>
            <a:br>
              <a:rPr lang="en-US" sz="3000" b="0" cap="none" dirty="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Aids in many other NLP tasks such as Named Entity Recognition</a:t>
            </a: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NLP Applications</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solidFill>
                  <a:srgbClr val="000000"/>
                </a:solidFill>
                <a:latin typeface="PFDinTextCompPro-Bold"/>
              </a:rPr>
              <a:pPr>
                <a:defRPr/>
              </a:pPr>
              <a:t>12</a:t>
            </a:fld>
            <a:endParaRPr lang="en-US">
              <a:solidFill>
                <a:srgbClr val="000000"/>
              </a:solidFill>
              <a:latin typeface="PFDinTextCompPro-Bold"/>
            </a:endParaRPr>
          </a:p>
        </p:txBody>
      </p:sp>
      <p:pic>
        <p:nvPicPr>
          <p:cNvPr id="2" name="Picture 1"/>
          <p:cNvPicPr>
            <a:picLocks noChangeAspect="1"/>
          </p:cNvPicPr>
          <p:nvPr/>
        </p:nvPicPr>
        <p:blipFill>
          <a:blip r:embed="rId3"/>
          <a:stretch>
            <a:fillRect/>
          </a:stretch>
        </p:blipFill>
        <p:spPr>
          <a:xfrm>
            <a:off x="3005137" y="2628900"/>
            <a:ext cx="3467100" cy="2515949"/>
          </a:xfrm>
          <a:prstGeom prst="rect">
            <a:avLst/>
          </a:prstGeom>
        </p:spPr>
      </p:pic>
    </p:spTree>
    <p:extLst>
      <p:ext uri="{BB962C8B-B14F-4D97-AF65-F5344CB8AC3E}">
        <p14:creationId xmlns:p14="http://schemas.microsoft.com/office/powerpoint/2010/main" val="104130929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gn="ctr">
              <a:lnSpc>
                <a:spcPts val="3600"/>
              </a:lnSpc>
              <a:defRPr/>
            </a:pPr>
            <a:r>
              <a:rPr lang="en-US" sz="3000" cap="none" dirty="0" smtClean="0">
                <a:latin typeface="PFDinTextCompPro-Bold" charset="0"/>
                <a:ea typeface="ヒラギノ角ゴ ProN W6" charset="0"/>
                <a:cs typeface="ヒラギノ角ゴ ProN W6" charset="0"/>
              </a:rPr>
              <a:t>Topic Modeling</a:t>
            </a:r>
            <a:r>
              <a:rPr lang="en-US" sz="3000" b="0" cap="none" dirty="0" smtClean="0">
                <a:latin typeface="PFDinTextCompPro-Bold" charset="0"/>
                <a:ea typeface="ヒラギノ角ゴ ProN W6" charset="0"/>
                <a:cs typeface="ヒラギノ角ゴ ProN W6" charset="0"/>
              </a:rPr>
              <a:t/>
            </a:r>
            <a:br>
              <a:rPr lang="en-US" sz="3000" b="0" cap="none" dirty="0" smtClean="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
            </a:r>
            <a:br>
              <a:rPr lang="en-US" sz="3000" b="0" cap="none" dirty="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Finding latent groupings of documents based upon the words in them.</a:t>
            </a:r>
            <a:br>
              <a:rPr lang="en-US" sz="3000" b="0" cap="none" dirty="0" smtClean="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
            </a:r>
            <a:br>
              <a:rPr lang="en-US" sz="3000" b="0" cap="none" dirty="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Useful for news aggregators</a:t>
            </a: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NLP Applications</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solidFill>
                  <a:srgbClr val="000000"/>
                </a:solidFill>
                <a:latin typeface="PFDinTextCompPro-Bold"/>
              </a:rPr>
              <a:pPr>
                <a:defRPr/>
              </a:pPr>
              <a:t>13</a:t>
            </a:fld>
            <a:endParaRPr lang="en-US">
              <a:solidFill>
                <a:srgbClr val="000000"/>
              </a:solidFill>
              <a:latin typeface="PFDinTextCompPro-Bold"/>
            </a:endParaRPr>
          </a:p>
        </p:txBody>
      </p:sp>
    </p:spTree>
    <p:extLst>
      <p:ext uri="{BB962C8B-B14F-4D97-AF65-F5344CB8AC3E}">
        <p14:creationId xmlns:p14="http://schemas.microsoft.com/office/powerpoint/2010/main" val="277652690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gn="ctr">
              <a:lnSpc>
                <a:spcPts val="3600"/>
              </a:lnSpc>
              <a:defRPr/>
            </a:pPr>
            <a:r>
              <a:rPr lang="en-US" sz="3000" cap="none" dirty="0" smtClean="0">
                <a:latin typeface="PFDinTextCompPro-Bold" charset="0"/>
                <a:ea typeface="ヒラギノ角ゴ ProN W6" charset="0"/>
                <a:cs typeface="ヒラギノ角ゴ ProN W6" charset="0"/>
              </a:rPr>
              <a:t>Sentiment Analysis</a:t>
            </a:r>
            <a:r>
              <a:rPr lang="en-US" sz="3000" b="0" cap="none" dirty="0" smtClean="0">
                <a:latin typeface="PFDinTextCompPro-Bold" charset="0"/>
                <a:ea typeface="ヒラギノ角ゴ ProN W6" charset="0"/>
                <a:cs typeface="ヒラギノ角ゴ ProN W6" charset="0"/>
              </a:rPr>
              <a:t/>
            </a:r>
            <a:br>
              <a:rPr lang="en-US" sz="3000" b="0" cap="none" dirty="0" smtClean="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
            </a:r>
            <a:br>
              <a:rPr lang="en-US" sz="3000" b="0" cap="none" dirty="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Determining the emotional content of a document.</a:t>
            </a:r>
            <a:br>
              <a:rPr lang="en-US" sz="3000" b="0" cap="none" dirty="0" smtClean="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
            </a:r>
            <a:br>
              <a:rPr lang="en-US" sz="3000" b="0" cap="none" dirty="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Not only the emotion but the intensity of the emotion.</a:t>
            </a:r>
            <a:br>
              <a:rPr lang="en-US" sz="3000" b="0" cap="none" dirty="0" smtClean="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
            </a:r>
            <a:br>
              <a:rPr lang="en-US" sz="3000" b="0" cap="none" dirty="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Not always straight forward</a:t>
            </a: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NLP Applications</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solidFill>
                  <a:srgbClr val="000000"/>
                </a:solidFill>
                <a:latin typeface="PFDinTextCompPro-Bold"/>
              </a:rPr>
              <a:pPr>
                <a:defRPr/>
              </a:pPr>
              <a:t>14</a:t>
            </a:fld>
            <a:endParaRPr lang="en-US">
              <a:solidFill>
                <a:srgbClr val="000000"/>
              </a:solidFill>
              <a:latin typeface="PFDinTextCompPro-Bold"/>
            </a:endParaRPr>
          </a:p>
        </p:txBody>
      </p:sp>
    </p:spTree>
    <p:extLst>
      <p:ext uri="{BB962C8B-B14F-4D97-AF65-F5344CB8AC3E}">
        <p14:creationId xmlns:p14="http://schemas.microsoft.com/office/powerpoint/2010/main" val="338373587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gn="ctr">
              <a:lnSpc>
                <a:spcPts val="3600"/>
              </a:lnSpc>
              <a:defRPr/>
            </a:pP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NLP Applications</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solidFill>
                  <a:srgbClr val="000000"/>
                </a:solidFill>
                <a:latin typeface="PFDinTextCompPro-Bold"/>
              </a:rPr>
              <a:pPr>
                <a:defRPr/>
              </a:pPr>
              <a:t>15</a:t>
            </a:fld>
            <a:endParaRPr lang="en-US">
              <a:solidFill>
                <a:srgbClr val="000000"/>
              </a:solidFill>
              <a:latin typeface="PFDinTextCompPro-Bold"/>
            </a:endParaRPr>
          </a:p>
        </p:txBody>
      </p:sp>
      <p:pic>
        <p:nvPicPr>
          <p:cNvPr id="4" name="Picture 3"/>
          <p:cNvPicPr>
            <a:picLocks noChangeAspect="1"/>
          </p:cNvPicPr>
          <p:nvPr/>
        </p:nvPicPr>
        <p:blipFill>
          <a:blip r:embed="rId3"/>
          <a:stretch>
            <a:fillRect/>
          </a:stretch>
        </p:blipFill>
        <p:spPr>
          <a:xfrm>
            <a:off x="505034" y="1028700"/>
            <a:ext cx="8443703" cy="4038599"/>
          </a:xfrm>
          <a:prstGeom prst="rect">
            <a:avLst/>
          </a:prstGeom>
        </p:spPr>
      </p:pic>
    </p:spTree>
    <p:extLst>
      <p:ext uri="{BB962C8B-B14F-4D97-AF65-F5344CB8AC3E}">
        <p14:creationId xmlns:p14="http://schemas.microsoft.com/office/powerpoint/2010/main" val="250074518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628900"/>
            <a:ext cx="8426450" cy="2438400"/>
          </a:xfrm>
        </p:spPr>
        <p:txBody>
          <a:bodyPr/>
          <a:lstStyle/>
          <a:p>
            <a:pPr>
              <a:defRPr/>
            </a:pPr>
            <a:r>
              <a:rPr lang="en-US" sz="7500" dirty="0" smtClean="0"/>
              <a:t/>
            </a:r>
            <a:br>
              <a:rPr lang="en-US" sz="7500" dirty="0" smtClean="0"/>
            </a:br>
            <a:r>
              <a:rPr lang="en-US" sz="7500" dirty="0" smtClean="0"/>
              <a:t>III. NLP In Python</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255639883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nSpc>
                <a:spcPts val="3600"/>
              </a:lnSpc>
              <a:defRPr/>
            </a:pPr>
            <a:r>
              <a:rPr lang="en-US" sz="3000" cap="none" dirty="0" smtClean="0">
                <a:latin typeface="PFDinTextCompPro-Bold" charset="0"/>
                <a:ea typeface="ヒラギノ角ゴ ProN W6" charset="0"/>
                <a:cs typeface="ヒラギノ角ゴ ProN W6" charset="0"/>
              </a:rPr>
              <a:t>Libraries</a:t>
            </a:r>
            <a:r>
              <a:rPr lang="en-US" sz="3000" b="0" cap="none" dirty="0" smtClean="0">
                <a:latin typeface="PFDinTextCompPro-Bold" charset="0"/>
                <a:ea typeface="ヒラギノ角ゴ ProN W6" charset="0"/>
                <a:cs typeface="ヒラギノ角ゴ ProN W6" charset="0"/>
              </a:rPr>
              <a:t/>
            </a:r>
            <a:br>
              <a:rPr lang="en-US" sz="3000" b="0" cap="none" dirty="0" smtClean="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
            </a:r>
            <a:br>
              <a:rPr lang="en-US" sz="3000" b="0" cap="none" dirty="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hlinkClick r:id="rId3"/>
              </a:rPr>
              <a:t>NLTK</a:t>
            </a:r>
            <a:r>
              <a:rPr lang="en-US" sz="3000" b="0" cap="none" dirty="0" smtClean="0">
                <a:latin typeface="PFDinTextCompPro-Bold" charset="0"/>
                <a:ea typeface="ヒラギノ角ゴ ProN W6" charset="0"/>
                <a:cs typeface="ヒラギノ角ゴ ProN W6" charset="0"/>
              </a:rPr>
              <a:t/>
            </a:r>
            <a:br>
              <a:rPr lang="en-US" sz="3000" b="0" cap="none" dirty="0" smtClean="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hlinkClick r:id="rId4"/>
              </a:rPr>
              <a:t>TextBlob</a:t>
            </a:r>
            <a:r>
              <a:rPr lang="en-US" sz="3000" b="0" cap="none" dirty="0" smtClean="0">
                <a:latin typeface="PFDinTextCompPro-Bold" charset="0"/>
                <a:ea typeface="ヒラギノ角ゴ ProN W6" charset="0"/>
                <a:cs typeface="ヒラギノ角ゴ ProN W6" charset="0"/>
              </a:rPr>
              <a:t/>
            </a:r>
            <a:br>
              <a:rPr lang="en-US" sz="3000" b="0" cap="none" dirty="0" smtClean="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hlinkClick r:id="rId5"/>
              </a:rPr>
              <a:t>SpaCy</a:t>
            </a: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NLP Applications</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solidFill>
                  <a:srgbClr val="000000"/>
                </a:solidFill>
                <a:latin typeface="PFDinTextCompPro-Bold"/>
              </a:rPr>
              <a:pPr>
                <a:defRPr/>
              </a:pPr>
              <a:t>17</a:t>
            </a:fld>
            <a:endParaRPr lang="en-US">
              <a:solidFill>
                <a:srgbClr val="000000"/>
              </a:solidFill>
              <a:latin typeface="PFDinTextCompPro-Bold"/>
            </a:endParaRPr>
          </a:p>
        </p:txBody>
      </p:sp>
    </p:spTree>
    <p:extLst>
      <p:ext uri="{BB962C8B-B14F-4D97-AF65-F5344CB8AC3E}">
        <p14:creationId xmlns:p14="http://schemas.microsoft.com/office/powerpoint/2010/main" val="113174343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294362562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nSpc>
                <a:spcPts val="3600"/>
              </a:lnSpc>
              <a:defRPr/>
            </a:pP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 Natural Language Processing</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 NLP Applications</a:t>
            </a:r>
            <a:br>
              <a:rPr lang="en-US" sz="3000" dirty="0" smtClean="0">
                <a:latin typeface="PFDinTextCompPro-Bold" charset="0"/>
                <a:ea typeface="ヒラギノ角ゴ ProN W6" charset="0"/>
                <a:cs typeface="ヒラギノ角ゴ ProN W6" charset="0"/>
              </a:rPr>
            </a:br>
            <a:r>
              <a:rPr lang="en-US" sz="3000" dirty="0" err="1" smtClean="0">
                <a:latin typeface="PFDinTextCompPro-Bold" charset="0"/>
                <a:ea typeface="ヒラギノ角ゴ ProN W6" charset="0"/>
                <a:cs typeface="ヒラギノ角ゴ ProN W6" charset="0"/>
              </a:rPr>
              <a:t>iII</a:t>
            </a:r>
            <a:r>
              <a:rPr lang="en-US" sz="3000" dirty="0" smtClean="0">
                <a:latin typeface="PFDinTextCompPro-Bold" charset="0"/>
                <a:ea typeface="ヒラギノ角ゴ ProN W6" charset="0"/>
                <a:cs typeface="ヒラギノ角ゴ ProN W6" charset="0"/>
              </a:rPr>
              <a:t>. NLP IN Python</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82082570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628900"/>
            <a:ext cx="8426450" cy="2438400"/>
          </a:xfrm>
        </p:spPr>
        <p:txBody>
          <a:bodyPr/>
          <a:lstStyle/>
          <a:p>
            <a:pPr>
              <a:defRPr/>
            </a:pPr>
            <a:r>
              <a:rPr lang="en-US" sz="7500" dirty="0" smtClean="0"/>
              <a:t/>
            </a:r>
            <a:br>
              <a:rPr lang="en-US" sz="7500" dirty="0" smtClean="0"/>
            </a:br>
            <a:r>
              <a:rPr lang="en-US" sz="7500" dirty="0" smtClean="0"/>
              <a:t>I. Natural Language Processing</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126544706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nSpc>
                <a:spcPts val="3600"/>
              </a:lnSpc>
              <a:defRPr/>
            </a:pPr>
            <a:r>
              <a:rPr lang="en-US" sz="3000" b="0" cap="none" dirty="0" smtClean="0">
                <a:latin typeface="PFDinTextCompPro-Bold" charset="0"/>
                <a:ea typeface="ヒラギノ角ゴ ProN W6" charset="0"/>
                <a:cs typeface="ヒラギノ角ゴ ProN W6" charset="0"/>
              </a:rPr>
              <a:t>Natural </a:t>
            </a:r>
            <a:r>
              <a:rPr lang="en-US" sz="3000" b="0" cap="none" dirty="0">
                <a:latin typeface="PFDinTextCompPro-Bold" charset="0"/>
                <a:ea typeface="ヒラギノ角ゴ ProN W6" charset="0"/>
                <a:cs typeface="ヒラギノ角ゴ ProN W6" charset="0"/>
              </a:rPr>
              <a:t>language processing (NLP) is a field of computer</a:t>
            </a:r>
            <a:br>
              <a:rPr lang="en-US" sz="3000" b="0" cap="none" dirty="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science, artificial intelligence, and linguistics concerned </a:t>
            </a:r>
            <a:r>
              <a:rPr lang="en-US" sz="3000" b="0" cap="none">
                <a:latin typeface="PFDinTextCompPro-Bold" charset="0"/>
                <a:ea typeface="ヒラギノ角ゴ ProN W6" charset="0"/>
                <a:cs typeface="ヒラギノ角ゴ ProN W6" charset="0"/>
              </a:rPr>
              <a:t>with </a:t>
            </a:r>
            <a:r>
              <a:rPr lang="en-US" sz="3000" b="0" cap="none" smtClean="0">
                <a:latin typeface="PFDinTextCompPro-Bold" charset="0"/>
                <a:ea typeface="ヒラギノ角ゴ ProN W6" charset="0"/>
                <a:cs typeface="ヒラギノ角ゴ ProN W6" charset="0"/>
              </a:rPr>
              <a:t>the interactions </a:t>
            </a:r>
            <a:r>
              <a:rPr lang="en-US" sz="3000" b="0" cap="none" dirty="0">
                <a:latin typeface="PFDinTextCompPro-Bold" charset="0"/>
                <a:ea typeface="ヒラギノ角ゴ ProN W6" charset="0"/>
                <a:cs typeface="ヒラギノ角ゴ ProN W6" charset="0"/>
              </a:rPr>
              <a:t>between computers and human (natural) languages</a:t>
            </a:r>
            <a:r>
              <a:rPr lang="en-US" sz="3000" b="0" cap="none">
                <a:latin typeface="PFDinTextCompPro-Bold" charset="0"/>
                <a:ea typeface="ヒラギノ角ゴ ProN W6" charset="0"/>
                <a:cs typeface="ヒラギノ角ゴ ProN W6" charset="0"/>
              </a:rPr>
              <a:t>. </a:t>
            </a:r>
            <a:r>
              <a:rPr lang="en-US" sz="3000" b="0" cap="none" smtClean="0">
                <a:latin typeface="PFDinTextCompPro-Bold" charset="0"/>
                <a:ea typeface="ヒラギノ角ゴ ProN W6" charset="0"/>
                <a:cs typeface="ヒラギノ角ゴ ProN W6" charset="0"/>
              </a:rPr>
              <a:t>As such</a:t>
            </a:r>
            <a:r>
              <a:rPr lang="en-US" sz="3000" b="0" cap="none" dirty="0">
                <a:latin typeface="PFDinTextCompPro-Bold" charset="0"/>
                <a:ea typeface="ヒラギノ角ゴ ProN W6" charset="0"/>
                <a:cs typeface="ヒラギノ角ゴ ProN W6" charset="0"/>
              </a:rPr>
              <a:t>, NLP is related to the area of </a:t>
            </a:r>
            <a:r>
              <a:rPr lang="en-US" sz="3000" b="0" cap="none">
                <a:latin typeface="PFDinTextCompPro-Bold" charset="0"/>
                <a:ea typeface="ヒラギノ角ゴ ProN W6" charset="0"/>
                <a:cs typeface="ヒラギノ角ゴ ProN W6" charset="0"/>
              </a:rPr>
              <a:t>human–computer </a:t>
            </a:r>
            <a:r>
              <a:rPr lang="en-US" sz="3000" b="0" cap="none" smtClean="0">
                <a:latin typeface="PFDinTextCompPro-Bold" charset="0"/>
                <a:ea typeface="ヒラギノ角ゴ ProN W6" charset="0"/>
                <a:cs typeface="ヒラギノ角ゴ ProN W6" charset="0"/>
              </a:rPr>
              <a:t>interaction. Many </a:t>
            </a:r>
            <a:r>
              <a:rPr lang="en-US" sz="3000" b="0" cap="none" dirty="0">
                <a:latin typeface="PFDinTextCompPro-Bold" charset="0"/>
                <a:ea typeface="ヒラギノ角ゴ ProN W6" charset="0"/>
                <a:cs typeface="ヒラギノ角ゴ ProN W6" charset="0"/>
              </a:rPr>
              <a:t>challenges in NLP involve natural language </a:t>
            </a:r>
            <a:r>
              <a:rPr lang="en-US" sz="3000" b="0" cap="none">
                <a:latin typeface="PFDinTextCompPro-Bold" charset="0"/>
                <a:ea typeface="ヒラギノ角ゴ ProN W6" charset="0"/>
                <a:cs typeface="ヒラギノ角ゴ ProN W6" charset="0"/>
              </a:rPr>
              <a:t>understanding </a:t>
            </a:r>
            <a:r>
              <a:rPr lang="en-US" sz="3000" b="0" cap="none" smtClean="0">
                <a:latin typeface="PFDinTextCompPro-Bold" charset="0"/>
                <a:ea typeface="ヒラギノ角ゴ ProN W6" charset="0"/>
                <a:cs typeface="ヒラギノ角ゴ ProN W6" charset="0"/>
              </a:rPr>
              <a:t>-- that </a:t>
            </a:r>
            <a:r>
              <a:rPr lang="en-US" sz="3000" b="0" cap="none" dirty="0">
                <a:latin typeface="PFDinTextCompPro-Bold" charset="0"/>
                <a:ea typeface="ヒラギノ角ゴ ProN W6" charset="0"/>
                <a:cs typeface="ヒラギノ角ゴ ProN W6" charset="0"/>
              </a:rPr>
              <a:t>is, enabling computers to derive meaning from </a:t>
            </a:r>
            <a:r>
              <a:rPr lang="en-US" sz="3000" b="0" cap="none">
                <a:latin typeface="PFDinTextCompPro-Bold" charset="0"/>
                <a:ea typeface="ヒラギノ角ゴ ProN W6" charset="0"/>
                <a:cs typeface="ヒラギノ角ゴ ProN W6" charset="0"/>
              </a:rPr>
              <a:t>human </a:t>
            </a:r>
            <a:r>
              <a:rPr lang="en-US" sz="3000" b="0" cap="none" smtClean="0">
                <a:latin typeface="PFDinTextCompPro-Bold" charset="0"/>
                <a:ea typeface="ヒラギノ角ゴ ProN W6" charset="0"/>
                <a:cs typeface="ヒラギノ角ゴ ProN W6" charset="0"/>
              </a:rPr>
              <a:t>or natural </a:t>
            </a:r>
            <a:r>
              <a:rPr lang="en-US" sz="3000" b="0" cap="none" dirty="0">
                <a:latin typeface="PFDinTextCompPro-Bold" charset="0"/>
                <a:ea typeface="ヒラギノ角ゴ ProN W6" charset="0"/>
                <a:cs typeface="ヒラギノ角ゴ ProN W6" charset="0"/>
              </a:rPr>
              <a:t>language input</a:t>
            </a:r>
            <a:r>
              <a:rPr lang="en-US" sz="3000" b="0" cap="none" dirty="0" smtClean="0">
                <a:latin typeface="PFDinTextCompPro-Bold" charset="0"/>
                <a:ea typeface="ヒラギノ角ゴ ProN W6" charset="0"/>
                <a:cs typeface="ヒラギノ角ゴ ProN W6" charset="0"/>
              </a:rPr>
              <a:t>.</a:t>
            </a:r>
            <a:br>
              <a:rPr lang="en-US" sz="3000" b="0" cap="none" dirty="0" smtClean="0">
                <a:latin typeface="PFDinTextCompPro-Bold" charset="0"/>
                <a:ea typeface="ヒラギノ角ゴ ProN W6" charset="0"/>
                <a:cs typeface="ヒラギノ角ゴ ProN W6" charset="0"/>
              </a:rPr>
            </a:br>
            <a:r>
              <a:rPr lang="en-US" sz="1600" b="0" cap="none" dirty="0" smtClean="0">
                <a:latin typeface="PFDinTextCompPro-Bold" charset="0"/>
                <a:ea typeface="ヒラギノ角ゴ ProN W6" charset="0"/>
                <a:cs typeface="ヒラギノ角ゴ ProN W6" charset="0"/>
              </a:rPr>
              <a:t>-Wikipedia</a:t>
            </a: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What is Natural Language Processing?</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4</a:t>
            </a:fld>
            <a:endParaRPr lang="en-US"/>
          </a:p>
        </p:txBody>
      </p:sp>
    </p:spTree>
    <p:extLst>
      <p:ext uri="{BB962C8B-B14F-4D97-AF65-F5344CB8AC3E}">
        <p14:creationId xmlns:p14="http://schemas.microsoft.com/office/powerpoint/2010/main" val="125287389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8763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nSpc>
                <a:spcPts val="3600"/>
              </a:lnSpc>
              <a:defRPr/>
            </a:pPr>
            <a:r>
              <a:rPr lang="en-US" sz="3000" b="0" cap="none" dirty="0" smtClean="0">
                <a:latin typeface="PFDinTextCompPro-Bold" charset="0"/>
                <a:ea typeface="ヒラギノ角ゴ ProN W6" charset="0"/>
                <a:cs typeface="ヒラギノ角ゴ ProN W6" charset="0"/>
              </a:rPr>
              <a:t>The interface between human and computer language</a:t>
            </a:r>
            <a:br>
              <a:rPr lang="en-US" sz="3000" b="0" cap="none" dirty="0" smtClean="0">
                <a:latin typeface="PFDinTextCompPro-Bold" charset="0"/>
                <a:ea typeface="ヒラギノ角ゴ ProN W6" charset="0"/>
                <a:cs typeface="ヒラギノ角ゴ ProN W6" charset="0"/>
              </a:rPr>
            </a:b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What is Natural Language Processing?</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5</a:t>
            </a:fld>
            <a:endParaRPr lang="en-US"/>
          </a:p>
        </p:txBody>
      </p:sp>
      <p:sp>
        <p:nvSpPr>
          <p:cNvPr id="8" name="Title 1"/>
          <p:cNvSpPr txBox="1">
            <a:spLocks/>
          </p:cNvSpPr>
          <p:nvPr/>
        </p:nvSpPr>
        <p:spPr bwMode="auto">
          <a:xfrm>
            <a:off x="519112" y="1943100"/>
            <a:ext cx="8429625" cy="1219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32914" rIns="65828" bIns="32914" numCol="1" anchor="t" anchorCtr="0" compatLnSpc="1">
            <a:prstTxWarp prst="textNoShape">
              <a:avLst/>
            </a:prstTxWarp>
          </a:bodyPr>
          <a:lstStyle>
            <a:lvl1pPr algn="l" rtl="0" eaLnBrk="0" fontAlgn="base" hangingPunct="0">
              <a:lnSpc>
                <a:spcPts val="3599"/>
              </a:lnSpc>
              <a:spcBef>
                <a:spcPct val="0"/>
              </a:spcBef>
              <a:spcAft>
                <a:spcPct val="0"/>
              </a:spcAft>
              <a:defRPr sz="3900" b="1" cap="all">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a:lstStyle>
          <a:p>
            <a:pPr>
              <a:lnSpc>
                <a:spcPts val="3600"/>
              </a:lnSpc>
              <a:defRPr/>
            </a:pPr>
            <a:r>
              <a:rPr lang="en-US" sz="3000" b="0" cap="none" dirty="0" smtClean="0">
                <a:latin typeface="PFDinTextCompPro-Bold" charset="0"/>
                <a:ea typeface="ヒラギノ角ゴ ProN W6" charset="0"/>
                <a:cs typeface="ヒラギノ角ゴ ProN W6" charset="0"/>
              </a:rPr>
              <a:t>However, language is often ambiguous.  Many words have different meanings based upon context.</a:t>
            </a:r>
            <a:endParaRPr lang="en-US" sz="3000" b="0" cap="none" dirty="0">
              <a:latin typeface="PFDinTextCompPro-Bold" charset="0"/>
              <a:ea typeface="ヒラギノ角ゴ ProN W6" charset="0"/>
              <a:cs typeface="ヒラギノ角ゴ ProN W6" charset="0"/>
            </a:endParaRPr>
          </a:p>
        </p:txBody>
      </p:sp>
      <p:sp>
        <p:nvSpPr>
          <p:cNvPr id="9" name="Title 1"/>
          <p:cNvSpPr txBox="1">
            <a:spLocks/>
          </p:cNvSpPr>
          <p:nvPr/>
        </p:nvSpPr>
        <p:spPr bwMode="auto">
          <a:xfrm>
            <a:off x="490537" y="3314700"/>
            <a:ext cx="8429625" cy="76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32914" rIns="65828" bIns="32914" numCol="1" anchor="t" anchorCtr="0" compatLnSpc="1">
            <a:prstTxWarp prst="textNoShape">
              <a:avLst/>
            </a:prstTxWarp>
          </a:bodyPr>
          <a:lstStyle>
            <a:lvl1pPr algn="l" rtl="0" eaLnBrk="0" fontAlgn="base" hangingPunct="0">
              <a:lnSpc>
                <a:spcPts val="3599"/>
              </a:lnSpc>
              <a:spcBef>
                <a:spcPct val="0"/>
              </a:spcBef>
              <a:spcAft>
                <a:spcPct val="0"/>
              </a:spcAft>
              <a:defRPr sz="3900" b="1" cap="all">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a:lstStyle>
          <a:p>
            <a:pPr>
              <a:lnSpc>
                <a:spcPts val="3600"/>
              </a:lnSpc>
              <a:defRPr/>
            </a:pPr>
            <a:r>
              <a:rPr lang="en-US" sz="3000" b="0" cap="none" dirty="0" smtClean="0">
                <a:latin typeface="PFDinTextCompPro-Bold" charset="0"/>
                <a:ea typeface="ヒラギノ角ゴ ProN W6" charset="0"/>
                <a:cs typeface="ヒラギノ角ゴ ProN W6" charset="0"/>
              </a:rPr>
              <a:t>Humans can often decipher the ambiguity; computers cannot.</a:t>
            </a:r>
            <a:br>
              <a:rPr lang="en-US" sz="3000" b="0" cap="none" dirty="0" smtClean="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
            </a:r>
            <a:br>
              <a:rPr lang="en-US" sz="3000" b="0" cap="none" dirty="0" smtClean="0">
                <a:latin typeface="PFDinTextCompPro-Bold" charset="0"/>
                <a:ea typeface="ヒラギノ角ゴ ProN W6" charset="0"/>
                <a:cs typeface="ヒラギノ角ゴ ProN W6" charset="0"/>
              </a:rPr>
            </a:br>
            <a:endParaRPr lang="en-US" sz="3000" b="0" cap="none" dirty="0">
              <a:latin typeface="PFDinTextCompPro-Bold" charset="0"/>
              <a:ea typeface="ヒラギノ角ゴ ProN W6" charset="0"/>
              <a:cs typeface="ヒラギノ角ゴ ProN W6" charset="0"/>
            </a:endParaRPr>
          </a:p>
        </p:txBody>
      </p:sp>
      <p:sp>
        <p:nvSpPr>
          <p:cNvPr id="10" name="Title 1"/>
          <p:cNvSpPr txBox="1">
            <a:spLocks/>
          </p:cNvSpPr>
          <p:nvPr/>
        </p:nvSpPr>
        <p:spPr bwMode="auto">
          <a:xfrm>
            <a:off x="519112" y="4229100"/>
            <a:ext cx="8429625" cy="6858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32914" rIns="65828" bIns="32914" numCol="1" anchor="t" anchorCtr="0" compatLnSpc="1">
            <a:prstTxWarp prst="textNoShape">
              <a:avLst/>
            </a:prstTxWarp>
          </a:bodyPr>
          <a:lstStyle>
            <a:lvl1pPr algn="l" rtl="0" eaLnBrk="0" fontAlgn="base" hangingPunct="0">
              <a:lnSpc>
                <a:spcPts val="3599"/>
              </a:lnSpc>
              <a:spcBef>
                <a:spcPct val="0"/>
              </a:spcBef>
              <a:spcAft>
                <a:spcPct val="0"/>
              </a:spcAft>
              <a:defRPr sz="3900" b="1" cap="all">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a:lstStyle>
          <a:p>
            <a:pPr>
              <a:lnSpc>
                <a:spcPts val="3600"/>
              </a:lnSpc>
              <a:defRPr/>
            </a:pPr>
            <a:r>
              <a:rPr lang="en-US" sz="3000" b="0" cap="none" dirty="0" smtClean="0">
                <a:latin typeface="PFDinTextCompPro-Bold" charset="0"/>
                <a:ea typeface="ヒラギノ角ゴ ProN W6" charset="0"/>
                <a:cs typeface="ヒラギノ角ゴ ProN W6" charset="0"/>
              </a:rPr>
              <a:t>How do we deal with that?</a:t>
            </a:r>
            <a:endParaRPr lang="en-US" sz="3000" b="0" cap="none" dirty="0">
              <a:latin typeface="PFDinTextCompPro-Bold" charset="0"/>
              <a:ea typeface="ヒラギノ角ゴ ProN W6" charset="0"/>
              <a:cs typeface="ヒラギノ角ゴ ProN W6" charset="0"/>
            </a:endParaRPr>
          </a:p>
        </p:txBody>
      </p:sp>
    </p:spTree>
    <p:extLst>
      <p:ext uri="{BB962C8B-B14F-4D97-AF65-F5344CB8AC3E}">
        <p14:creationId xmlns:p14="http://schemas.microsoft.com/office/powerpoint/2010/main" val="11133889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647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nSpc>
                <a:spcPts val="3600"/>
              </a:lnSpc>
              <a:defRPr/>
            </a:pPr>
            <a:r>
              <a:rPr lang="en-US" sz="3000" b="0" cap="none" dirty="0" smtClean="0">
                <a:latin typeface="PFDinTextCompPro-Bold" charset="0"/>
                <a:ea typeface="ヒラギノ角ゴ ProN W6" charset="0"/>
                <a:cs typeface="ヒラギノ角ゴ ProN W6" charset="0"/>
              </a:rPr>
              <a:t>Create a complex set of rules?</a:t>
            </a:r>
            <a:br>
              <a:rPr lang="en-US" sz="3000" b="0" cap="none" dirty="0" smtClean="0">
                <a:latin typeface="PFDinTextCompPro-Bold" charset="0"/>
                <a:ea typeface="ヒラギノ角ゴ ProN W6" charset="0"/>
                <a:cs typeface="ヒラギノ角ゴ ProN W6" charset="0"/>
              </a:rPr>
            </a:b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What is Natural Language Processing?</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6</a:t>
            </a:fld>
            <a:endParaRPr lang="en-US"/>
          </a:p>
        </p:txBody>
      </p:sp>
      <p:sp>
        <p:nvSpPr>
          <p:cNvPr id="5" name="Title 1"/>
          <p:cNvSpPr txBox="1">
            <a:spLocks/>
          </p:cNvSpPr>
          <p:nvPr/>
        </p:nvSpPr>
        <p:spPr bwMode="auto">
          <a:xfrm>
            <a:off x="519112" y="1943100"/>
            <a:ext cx="8429625" cy="76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32914" rIns="65828" bIns="32914" numCol="1" anchor="t" anchorCtr="0" compatLnSpc="1">
            <a:prstTxWarp prst="textNoShape">
              <a:avLst/>
            </a:prstTxWarp>
          </a:bodyPr>
          <a:lstStyle>
            <a:lvl1pPr algn="l" rtl="0" eaLnBrk="0" fontAlgn="base" hangingPunct="0">
              <a:lnSpc>
                <a:spcPts val="3599"/>
              </a:lnSpc>
              <a:spcBef>
                <a:spcPct val="0"/>
              </a:spcBef>
              <a:spcAft>
                <a:spcPct val="0"/>
              </a:spcAft>
              <a:defRPr sz="3900" b="1" cap="all">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a:lstStyle>
          <a:p>
            <a:pPr>
              <a:lnSpc>
                <a:spcPts val="3600"/>
              </a:lnSpc>
              <a:defRPr/>
            </a:pPr>
            <a:r>
              <a:rPr lang="en-US" sz="3000" b="0" cap="none" dirty="0" smtClean="0">
                <a:latin typeface="PFDinTextCompPro-Bold" charset="0"/>
                <a:ea typeface="ヒラギノ角ゴ ProN W6" charset="0"/>
                <a:cs typeface="ヒラギノ角ゴ ProN W6" charset="0"/>
              </a:rPr>
              <a:t>That’s too fragile as language constantly changes.</a:t>
            </a:r>
            <a:br>
              <a:rPr lang="en-US" sz="3000" b="0" cap="none" dirty="0" smtClean="0">
                <a:latin typeface="PFDinTextCompPro-Bold" charset="0"/>
                <a:ea typeface="ヒラギノ角ゴ ProN W6" charset="0"/>
                <a:cs typeface="ヒラギノ角ゴ ProN W6" charset="0"/>
              </a:rPr>
            </a:br>
            <a:endParaRPr lang="en-US" sz="3000" b="0" cap="none" dirty="0">
              <a:latin typeface="PFDinTextCompPro-Bold" charset="0"/>
              <a:ea typeface="ヒラギノ角ゴ ProN W6" charset="0"/>
              <a:cs typeface="ヒラギノ角ゴ ProN W6" charset="0"/>
            </a:endParaRPr>
          </a:p>
        </p:txBody>
      </p:sp>
      <p:sp>
        <p:nvSpPr>
          <p:cNvPr id="7" name="Title 1"/>
          <p:cNvSpPr txBox="1">
            <a:spLocks/>
          </p:cNvSpPr>
          <p:nvPr/>
        </p:nvSpPr>
        <p:spPr bwMode="auto">
          <a:xfrm>
            <a:off x="519112" y="2895600"/>
            <a:ext cx="8429625" cy="7239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32914" rIns="65828" bIns="32914" numCol="1" anchor="t" anchorCtr="0" compatLnSpc="1">
            <a:prstTxWarp prst="textNoShape">
              <a:avLst/>
            </a:prstTxWarp>
          </a:bodyPr>
          <a:lstStyle>
            <a:lvl1pPr algn="l" rtl="0" eaLnBrk="0" fontAlgn="base" hangingPunct="0">
              <a:lnSpc>
                <a:spcPts val="3599"/>
              </a:lnSpc>
              <a:spcBef>
                <a:spcPct val="0"/>
              </a:spcBef>
              <a:spcAft>
                <a:spcPct val="0"/>
              </a:spcAft>
              <a:defRPr sz="3900" b="1" cap="all">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a:lstStyle>
          <a:p>
            <a:pPr>
              <a:lnSpc>
                <a:spcPts val="3600"/>
              </a:lnSpc>
              <a:defRPr/>
            </a:pPr>
            <a:r>
              <a:rPr lang="en-US" sz="3000" b="0" cap="none" dirty="0" smtClean="0">
                <a:latin typeface="PFDinTextCompPro-Bold" charset="0"/>
                <a:ea typeface="ヒラギノ角ゴ ProN W6" charset="0"/>
                <a:cs typeface="ヒラギノ角ゴ ProN W6" charset="0"/>
              </a:rPr>
              <a:t>Semantic models work well but are computationally expensive.</a:t>
            </a:r>
            <a:br>
              <a:rPr lang="en-US" sz="3000" b="0" cap="none" dirty="0" smtClean="0">
                <a:latin typeface="PFDinTextCompPro-Bold" charset="0"/>
                <a:ea typeface="ヒラギノ角ゴ ProN W6" charset="0"/>
                <a:cs typeface="ヒラギノ角ゴ ProN W6" charset="0"/>
              </a:rPr>
            </a:br>
            <a:endParaRPr lang="en-US" sz="3000" b="0" cap="none" dirty="0">
              <a:latin typeface="PFDinTextCompPro-Bold" charset="0"/>
              <a:ea typeface="ヒラギノ角ゴ ProN W6" charset="0"/>
              <a:cs typeface="ヒラギノ角ゴ ProN W6" charset="0"/>
            </a:endParaRPr>
          </a:p>
        </p:txBody>
      </p:sp>
      <p:sp>
        <p:nvSpPr>
          <p:cNvPr id="8" name="Title 1"/>
          <p:cNvSpPr txBox="1">
            <a:spLocks/>
          </p:cNvSpPr>
          <p:nvPr/>
        </p:nvSpPr>
        <p:spPr bwMode="auto">
          <a:xfrm>
            <a:off x="519112" y="3810000"/>
            <a:ext cx="8429625" cy="5715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32914" rIns="65828" bIns="32914" numCol="1" anchor="t" anchorCtr="0" compatLnSpc="1">
            <a:prstTxWarp prst="textNoShape">
              <a:avLst/>
            </a:prstTxWarp>
          </a:bodyPr>
          <a:lstStyle>
            <a:lvl1pPr algn="l" rtl="0" eaLnBrk="0" fontAlgn="base" hangingPunct="0">
              <a:lnSpc>
                <a:spcPts val="3599"/>
              </a:lnSpc>
              <a:spcBef>
                <a:spcPct val="0"/>
              </a:spcBef>
              <a:spcAft>
                <a:spcPct val="0"/>
              </a:spcAft>
              <a:defRPr sz="3900" b="1" cap="all">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a:lstStyle>
          <a:p>
            <a:pPr>
              <a:lnSpc>
                <a:spcPts val="3600"/>
              </a:lnSpc>
              <a:defRPr/>
            </a:pPr>
            <a:r>
              <a:rPr lang="en-US" sz="3000" b="0" cap="none" dirty="0" smtClean="0">
                <a:latin typeface="PFDinTextCompPro-Bold" charset="0"/>
                <a:ea typeface="ヒラギノ角ゴ ProN W6" charset="0"/>
                <a:cs typeface="ヒラギノ角ゴ ProN W6" charset="0"/>
              </a:rPr>
              <a:t>Statistical models provide a good balance.</a:t>
            </a:r>
            <a:br>
              <a:rPr lang="en-US" sz="3000" b="0" cap="none" dirty="0" smtClean="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
            </a:r>
            <a:br>
              <a:rPr lang="en-US" sz="3000" b="0" cap="none" dirty="0" smtClean="0">
                <a:latin typeface="PFDinTextCompPro-Bold" charset="0"/>
                <a:ea typeface="ヒラギノ角ゴ ProN W6" charset="0"/>
                <a:cs typeface="ヒラギノ角ゴ ProN W6" charset="0"/>
              </a:rPr>
            </a:br>
            <a:endParaRPr lang="en-US" sz="3000" b="0" cap="none" dirty="0">
              <a:latin typeface="PFDinTextCompPro-Bold" charset="0"/>
              <a:ea typeface="ヒラギノ角ゴ ProN W6" charset="0"/>
              <a:cs typeface="ヒラギノ角ゴ ProN W6" charset="0"/>
            </a:endParaRPr>
          </a:p>
        </p:txBody>
      </p:sp>
    </p:spTree>
    <p:extLst>
      <p:ext uri="{BB962C8B-B14F-4D97-AF65-F5344CB8AC3E}">
        <p14:creationId xmlns:p14="http://schemas.microsoft.com/office/powerpoint/2010/main" val="3036488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p:bldP spid="5"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628900"/>
            <a:ext cx="8426450" cy="2438400"/>
          </a:xfrm>
        </p:spPr>
        <p:txBody>
          <a:bodyPr/>
          <a:lstStyle/>
          <a:p>
            <a:pPr>
              <a:defRPr/>
            </a:pPr>
            <a:r>
              <a:rPr lang="en-US" sz="7500" dirty="0" smtClean="0"/>
              <a:t/>
            </a:r>
            <a:br>
              <a:rPr lang="en-US" sz="7500" dirty="0" smtClean="0"/>
            </a:br>
            <a:r>
              <a:rPr lang="en-US" sz="7500" dirty="0" smtClean="0"/>
              <a:t>II. NLP Applications</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76853075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12573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nSpc>
                <a:spcPts val="3600"/>
              </a:lnSpc>
              <a:defRPr/>
            </a:pPr>
            <a:r>
              <a:rPr lang="en-US" sz="3000" b="0" cap="none" dirty="0" smtClean="0">
                <a:latin typeface="PFDinTextCompPro-Bold" charset="0"/>
                <a:ea typeface="ヒラギノ角ゴ ProN W6" charset="0"/>
                <a:cs typeface="ヒラギノ角ゴ ProN W6" charset="0"/>
              </a:rPr>
              <a:t>Take five minutes and jot down any common, real-world examples of NLP that you can think of.</a:t>
            </a: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NLP Applications</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solidFill>
                  <a:srgbClr val="000000"/>
                </a:solidFill>
                <a:latin typeface="PFDinTextCompPro-Bold"/>
              </a:rPr>
              <a:pPr>
                <a:defRPr/>
              </a:pPr>
              <a:t>8</a:t>
            </a:fld>
            <a:endParaRPr lang="en-US">
              <a:solidFill>
                <a:srgbClr val="000000"/>
              </a:solidFill>
              <a:latin typeface="PFDinTextCompPro-Bold"/>
            </a:endParaRPr>
          </a:p>
        </p:txBody>
      </p:sp>
      <p:sp>
        <p:nvSpPr>
          <p:cNvPr id="5" name="Title 1"/>
          <p:cNvSpPr txBox="1">
            <a:spLocks/>
          </p:cNvSpPr>
          <p:nvPr/>
        </p:nvSpPr>
        <p:spPr bwMode="auto">
          <a:xfrm>
            <a:off x="519112" y="2438400"/>
            <a:ext cx="8429625" cy="8001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32914" rIns="65828" bIns="32914" numCol="1" anchor="t" anchorCtr="0" compatLnSpc="1">
            <a:prstTxWarp prst="textNoShape">
              <a:avLst/>
            </a:prstTxWarp>
          </a:bodyPr>
          <a:lstStyle>
            <a:lvl1pPr algn="l" rtl="0" eaLnBrk="0" fontAlgn="base" hangingPunct="0">
              <a:lnSpc>
                <a:spcPts val="3599"/>
              </a:lnSpc>
              <a:spcBef>
                <a:spcPct val="0"/>
              </a:spcBef>
              <a:spcAft>
                <a:spcPct val="0"/>
              </a:spcAft>
              <a:defRPr sz="3900" b="1" cap="all">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a:lstStyle>
          <a:p>
            <a:pPr>
              <a:lnSpc>
                <a:spcPts val="3600"/>
              </a:lnSpc>
              <a:defRPr/>
            </a:pPr>
            <a:r>
              <a:rPr lang="en-US" sz="3000" b="0" cap="none" dirty="0" smtClean="0">
                <a:latin typeface="PFDinTextCompPro-Bold" charset="0"/>
                <a:ea typeface="ヒラギノ角ゴ ProN W6" charset="0"/>
                <a:cs typeface="ヒラギノ角ゴ ProN W6" charset="0"/>
              </a:rPr>
              <a:t>Let’s talk about some common applications.</a:t>
            </a:r>
            <a:endParaRPr lang="en-US" sz="3000" b="0" cap="none" dirty="0">
              <a:latin typeface="PFDinTextCompPro-Bold" charset="0"/>
              <a:ea typeface="ヒラギノ角ゴ ProN W6" charset="0"/>
              <a:cs typeface="ヒラギノ角ゴ ProN W6" charset="0"/>
            </a:endParaRPr>
          </a:p>
        </p:txBody>
      </p:sp>
    </p:spTree>
    <p:extLst>
      <p:ext uri="{BB962C8B-B14F-4D97-AF65-F5344CB8AC3E}">
        <p14:creationId xmlns:p14="http://schemas.microsoft.com/office/powerpoint/2010/main" val="24304800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gn="ctr">
              <a:lnSpc>
                <a:spcPts val="3600"/>
              </a:lnSpc>
              <a:defRPr/>
            </a:pPr>
            <a:r>
              <a:rPr lang="en-US" sz="3000" cap="none" dirty="0" smtClean="0">
                <a:latin typeface="PFDinTextCompPro-Bold" charset="0"/>
                <a:ea typeface="ヒラギノ角ゴ ProN W6" charset="0"/>
                <a:cs typeface="ヒラギノ角ゴ ProN W6" charset="0"/>
              </a:rPr>
              <a:t>Speech Recognition</a:t>
            </a:r>
            <a:br>
              <a:rPr lang="en-US" sz="3000" cap="none" dirty="0" smtClean="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
            </a:r>
            <a:br>
              <a:rPr lang="en-US" sz="3000" b="0" cap="none" dirty="0">
                <a:latin typeface="PFDinTextCompPro-Bold" charset="0"/>
                <a:ea typeface="ヒラギノ角ゴ ProN W6" charset="0"/>
                <a:cs typeface="ヒラギノ角ゴ ProN W6" charset="0"/>
              </a:rPr>
            </a:br>
            <a:r>
              <a:rPr lang="en-US" sz="3000" b="0" cap="none" dirty="0" err="1" smtClean="0">
                <a:latin typeface="PFDinTextCompPro-Bold" charset="0"/>
                <a:ea typeface="ヒラギノ角ゴ ProN W6" charset="0"/>
                <a:cs typeface="ヒラギノ角ゴ ProN W6" charset="0"/>
              </a:rPr>
              <a:t>Siri</a:t>
            </a:r>
            <a:r>
              <a:rPr lang="en-US" sz="3000" b="0" cap="none" dirty="0" smtClean="0">
                <a:latin typeface="PFDinTextCompPro-Bold" charset="0"/>
                <a:ea typeface="ヒラギノ角ゴ ProN W6" charset="0"/>
                <a:cs typeface="ヒラギノ角ゴ ProN W6" charset="0"/>
              </a:rPr>
              <a:t> or Google Now</a:t>
            </a:r>
            <a:br>
              <a:rPr lang="en-US" sz="3000" b="0" cap="none" dirty="0" smtClean="0">
                <a:latin typeface="PFDinTextCompPro-Bold" charset="0"/>
                <a:ea typeface="ヒラギノ角ゴ ProN W6" charset="0"/>
                <a:cs typeface="ヒラギノ角ゴ ProN W6" charset="0"/>
              </a:rPr>
            </a:br>
            <a:r>
              <a:rPr lang="en-US" sz="3000" b="0" cap="none" dirty="0">
                <a:latin typeface="PFDinTextCompPro-Bold" charset="0"/>
                <a:ea typeface="ヒラギノ角ゴ ProN W6" charset="0"/>
                <a:cs typeface="ヒラギノ角ゴ ProN W6" charset="0"/>
              </a:rPr>
              <a:t/>
            </a:r>
            <a:br>
              <a:rPr lang="en-US" sz="3000" b="0" cap="none" dirty="0">
                <a:latin typeface="PFDinTextCompPro-Bold" charset="0"/>
                <a:ea typeface="ヒラギノ角ゴ ProN W6" charset="0"/>
                <a:cs typeface="ヒラギノ角ゴ ProN W6" charset="0"/>
              </a:rPr>
            </a:br>
            <a:r>
              <a:rPr lang="en-US" sz="3000" b="0" cap="none" dirty="0" smtClean="0">
                <a:latin typeface="PFDinTextCompPro-Bold" charset="0"/>
                <a:ea typeface="ヒラギノ角ゴ ProN W6" charset="0"/>
                <a:cs typeface="ヒラギノ角ゴ ProN W6" charset="0"/>
              </a:rPr>
              <a:t>Speech recognition software incorporate language models along with audio signal.</a:t>
            </a:r>
            <a:endParaRPr lang="en-US" sz="30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NLP Applications</a:t>
            </a: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solidFill>
                  <a:srgbClr val="000000"/>
                </a:solidFill>
                <a:latin typeface="PFDinTextCompPro-Bold"/>
              </a:rPr>
              <a:pPr>
                <a:defRPr/>
              </a:pPr>
              <a:t>9</a:t>
            </a:fld>
            <a:endParaRPr lang="en-US">
              <a:solidFill>
                <a:srgbClr val="000000"/>
              </a:solidFill>
              <a:latin typeface="PFDinTextCompPro-Bold"/>
            </a:endParaRPr>
          </a:p>
        </p:txBody>
      </p:sp>
    </p:spTree>
    <p:extLst>
      <p:ext uri="{BB962C8B-B14F-4D97-AF65-F5344CB8AC3E}">
        <p14:creationId xmlns:p14="http://schemas.microsoft.com/office/powerpoint/2010/main" val="65021812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14746</TotalTime>
  <Pages>0</Pages>
  <Words>201</Words>
  <Characters>0</Characters>
  <Application>Microsoft Office PowerPoint</Application>
  <PresentationFormat>Custom</PresentationFormat>
  <Lines>0</Lines>
  <Paragraphs>71</Paragraphs>
  <Slides>18</Slides>
  <Notes>18</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GA_Instructor_Template_Deck</vt:lpstr>
      <vt:lpstr>Agenda</vt:lpstr>
      <vt:lpstr>1_Agenda</vt:lpstr>
      <vt:lpstr>DATA SCIENCE natural Language Processing</vt:lpstr>
      <vt:lpstr>   I. Natural Language Processing II. NLP Applications iII. NLP IN Python</vt:lpstr>
      <vt:lpstr> I. Natural Language Processing</vt:lpstr>
      <vt:lpstr>Natural language processing (NLP) is a field of computer science, artificial intelligence, and linguistics concerned with the interactions between computers and human (natural) languages. As such, NLP is related to the area of human–computer interaction. Many challenges in NLP involve natural language understanding -- that is, enabling computers to derive meaning from human or natural language input. -Wikipedia</vt:lpstr>
      <vt:lpstr>The interface between human and computer language </vt:lpstr>
      <vt:lpstr>Create a complex set of rules? </vt:lpstr>
      <vt:lpstr> II. NLP Applications</vt:lpstr>
      <vt:lpstr>Take five minutes and jot down any common, real-world examples of NLP that you can think of.</vt:lpstr>
      <vt:lpstr>Speech Recognition  Siri or Google Now  Speech recognition software incorporate language models along with audio signal.</vt:lpstr>
      <vt:lpstr>Machine Translation  Google Translate  Can translate almost any word in any language to another language.</vt:lpstr>
      <vt:lpstr>Question Answering  IBM Watson, Wolfram Alpha</vt:lpstr>
      <vt:lpstr>Part of Speech Tagging  Aids in many other NLP tasks such as Named Entity Recognition</vt:lpstr>
      <vt:lpstr>Topic Modeling  Finding latent groupings of documents based upon the words in them.  Useful for news aggregators</vt:lpstr>
      <vt:lpstr>Sentiment Analysis  Determining the emotional content of a document.  Not only the emotion but the intensity of the emotion.  Not always straight forward</vt:lpstr>
      <vt:lpstr>PowerPoint Presentation</vt:lpstr>
      <vt:lpstr> III. NLP In Python</vt:lpstr>
      <vt:lpstr>Libraries  NLTK TextBlob SpaCy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Kevin Markham</cp:lastModifiedBy>
  <cp:revision>2275</cp:revision>
  <cp:lastPrinted>2013-03-31T16:37:02Z</cp:lastPrinted>
  <dcterms:modified xsi:type="dcterms:W3CDTF">2015-02-10T03:38:42Z</dcterms:modified>
</cp:coreProperties>
</file>