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3" r:id="rId4"/>
    <p:sldId id="264" r:id="rId5"/>
    <p:sldId id="267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3" autoAdjust="0"/>
    <p:restoredTop sz="94474"/>
  </p:normalViewPr>
  <p:slideViewPr>
    <p:cSldViewPr snapToGrid="0" snapToObjects="1">
      <p:cViewPr varScale="1">
        <p:scale>
          <a:sx n="84" d="100"/>
          <a:sy n="84" d="100"/>
        </p:scale>
        <p:origin x="12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6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D005-C07B-D14A-8F15-4042E5AEC53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3881B-D145-1045-B4D0-CFEA4409D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8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point A is a pinned end condition, while point B is a rolling pinned end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881B-D145-1045-B4D0-CFEA4409D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 represents the unit vectors.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881B-D145-1045-B4D0-CFEA4409D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Little r represents the position vectors. Diagonal line rF1 can be represented by its x and y coordinates in the </a:t>
            </a:r>
            <a:r>
              <a:rPr lang="en-US" dirty="0" err="1"/>
              <a:t>i</a:t>
            </a:r>
            <a:r>
              <a:rPr lang="en-US" dirty="0"/>
              <a:t> and j directions.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881B-D145-1045-B4D0-CFEA4409D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here we still have not specified magnitude or direction(polarity) – yet! Still general. Moments on structure due to EXTERNAL sources!!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881B-D145-1045-B4D0-CFEA4409D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5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add in the moment contributions from the reaction moments. Again, still general, even though we know moments from R1 and R2 are zero about </a:t>
            </a:r>
            <a:r>
              <a:rPr lang="en-US" dirty="0" err="1"/>
              <a:t>pt</a:t>
            </a:r>
            <a:r>
              <a:rPr lang="en-US" dirty="0"/>
              <a:t> 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881B-D145-1045-B4D0-CFEA4409D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9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 setup – reactions are on the left now and externals are on the right. Should be switched.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881B-D145-1045-B4D0-CFEA4409D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3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Known values from external forces and moments. Solve for reactions R1 - R3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881B-D145-1045-B4D0-CFEA4409D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row </a:t>
            </a:r>
            <a:r>
              <a:rPr lang="en-US" dirty="0" err="1"/>
              <a:t>Fx</a:t>
            </a:r>
            <a:r>
              <a:rPr lang="en-US" dirty="0"/>
              <a:t> sum, second row </a:t>
            </a:r>
            <a:r>
              <a:rPr lang="en-US" dirty="0" err="1"/>
              <a:t>Fy</a:t>
            </a:r>
            <a:r>
              <a:rPr lang="en-US" dirty="0"/>
              <a:t> sum, last row </a:t>
            </a:r>
            <a:r>
              <a:rPr lang="en-US" dirty="0" err="1"/>
              <a:t>Mz</a:t>
            </a:r>
            <a:r>
              <a:rPr lang="en-US" dirty="0"/>
              <a:t> sum. All external forces cause negative moments: (5x2+10+6x2+8x4) = 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881B-D145-1045-B4D0-CFEA4409D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5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38BE-03DF-9B46-BC69-67FFE1B956F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9FA-AD5D-0C40-BEA3-E666CAAD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38BE-03DF-9B46-BC69-67FFE1B956F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9FA-AD5D-0C40-BEA3-E666CAAD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4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38BE-03DF-9B46-BC69-67FFE1B956F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9FA-AD5D-0C40-BEA3-E666CAAD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38BE-03DF-9B46-BC69-67FFE1B956F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9FA-AD5D-0C40-BEA3-E666CAAD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38BE-03DF-9B46-BC69-67FFE1B956F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9FA-AD5D-0C40-BEA3-E666CAAD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38BE-03DF-9B46-BC69-67FFE1B956F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9FA-AD5D-0C40-BEA3-E666CAAD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6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38BE-03DF-9B46-BC69-67FFE1B956F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9FA-AD5D-0C40-BEA3-E666CAAD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38BE-03DF-9B46-BC69-67FFE1B956F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9FA-AD5D-0C40-BEA3-E666CAAD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38BE-03DF-9B46-BC69-67FFE1B956F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9FA-AD5D-0C40-BEA3-E666CAAD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4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38BE-03DF-9B46-BC69-67FFE1B956F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9FA-AD5D-0C40-BEA3-E666CAAD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7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D38BE-03DF-9B46-BC69-67FFE1B956F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9FA-AD5D-0C40-BEA3-E666CAAD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0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D38BE-03DF-9B46-BC69-67FFE1B956FF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39FA-AD5D-0C40-BEA3-E666CAAD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5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9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8.emf"/><Relationship Id="rId5" Type="http://schemas.openxmlformats.org/officeDocument/2006/relationships/image" Target="../media/image4.emf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7.emf"/><Relationship Id="rId1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1.e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ASEN 2001 –Lab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Analysis of Structures</a:t>
            </a:r>
          </a:p>
          <a:p>
            <a:r>
              <a:rPr lang="en-US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37457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379" y="663143"/>
            <a:ext cx="231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(u</a:t>
            </a:r>
            <a:r>
              <a:rPr lang="en-US" baseline="-25000" dirty="0">
                <a:latin typeface="Times New Roman"/>
                <a:cs typeface="Times New Roman"/>
              </a:rPr>
              <a:t>F1,x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F1,y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379" y="1086471"/>
            <a:ext cx="231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  <a:r>
              <a:rPr lang="en-US" b="1" baseline="-25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(u</a:t>
            </a:r>
            <a:r>
              <a:rPr lang="en-US" baseline="-25000" dirty="0">
                <a:latin typeface="Times New Roman"/>
                <a:cs typeface="Times New Roman"/>
              </a:rPr>
              <a:t>F2,x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F2,y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379" y="1509799"/>
            <a:ext cx="231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  <a:r>
              <a:rPr lang="en-US" b="1" baseline="-25000" dirty="0">
                <a:latin typeface="Times New Roman"/>
                <a:cs typeface="Times New Roman"/>
              </a:rPr>
              <a:t>3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(u</a:t>
            </a:r>
            <a:r>
              <a:rPr lang="en-US" baseline="-25000" dirty="0">
                <a:latin typeface="Times New Roman"/>
                <a:cs typeface="Times New Roman"/>
              </a:rPr>
              <a:t>F3,x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F3,y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490" y="127002"/>
            <a:ext cx="177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External Forces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9002" y="127002"/>
            <a:ext cx="1832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Reaction Forces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6874" y="663822"/>
            <a:ext cx="233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(u</a:t>
            </a:r>
            <a:r>
              <a:rPr lang="en-US" baseline="-25000" dirty="0">
                <a:latin typeface="Times New Roman"/>
                <a:cs typeface="Times New Roman"/>
              </a:rPr>
              <a:t>R1,x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R1,y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6874" y="1086471"/>
            <a:ext cx="233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(u</a:t>
            </a:r>
            <a:r>
              <a:rPr lang="en-US" baseline="-25000" dirty="0">
                <a:latin typeface="Times New Roman"/>
                <a:cs typeface="Times New Roman"/>
              </a:rPr>
              <a:t>R2,x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R2,y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6874" y="1509799"/>
            <a:ext cx="230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3 </a:t>
            </a:r>
            <a:r>
              <a:rPr lang="en-US" dirty="0">
                <a:latin typeface="Times New Roman"/>
                <a:cs typeface="Times New Roman"/>
              </a:rPr>
              <a:t>(u</a:t>
            </a:r>
            <a:r>
              <a:rPr lang="en-US" baseline="-25000" dirty="0">
                <a:latin typeface="Times New Roman"/>
                <a:cs typeface="Times New Roman"/>
              </a:rPr>
              <a:t>R3,x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R3,y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490" y="2035469"/>
            <a:ext cx="2091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External moments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9002" y="2035469"/>
            <a:ext cx="2147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Reaction moments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2843" y="3915198"/>
            <a:ext cx="137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= M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534" y="2546798"/>
            <a:ext cx="163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F1</a:t>
            </a:r>
            <a:r>
              <a:rPr lang="en-US" dirty="0">
                <a:latin typeface="Times New Roman"/>
                <a:cs typeface="Times New Roman"/>
              </a:rPr>
              <a:t> = M</a:t>
            </a:r>
            <a:r>
              <a:rPr lang="en-US" baseline="-25000" dirty="0">
                <a:latin typeface="Times New Roman"/>
                <a:cs typeface="Times New Roman"/>
              </a:rPr>
              <a:t>F1,z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1534" y="2917656"/>
            <a:ext cx="163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F2</a:t>
            </a:r>
            <a:r>
              <a:rPr lang="en-US" dirty="0">
                <a:latin typeface="Times New Roman"/>
                <a:cs typeface="Times New Roman"/>
              </a:rPr>
              <a:t> = M</a:t>
            </a:r>
            <a:r>
              <a:rPr lang="en-US" baseline="-25000" dirty="0">
                <a:latin typeface="Times New Roman"/>
                <a:cs typeface="Times New Roman"/>
              </a:rPr>
              <a:t>F2,z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534" y="3284471"/>
            <a:ext cx="163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F3</a:t>
            </a:r>
            <a:r>
              <a:rPr lang="en-US" dirty="0">
                <a:latin typeface="Times New Roman"/>
                <a:cs typeface="Times New Roman"/>
              </a:rPr>
              <a:t> = M</a:t>
            </a:r>
            <a:r>
              <a:rPr lang="en-US" baseline="-25000" dirty="0">
                <a:latin typeface="Times New Roman"/>
                <a:cs typeface="Times New Roman"/>
              </a:rPr>
              <a:t>F3,z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2064989" y="2546798"/>
            <a:ext cx="314715" cy="1107005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4128" y="2871016"/>
            <a:ext cx="173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Moments due to external forces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2064989" y="3806203"/>
            <a:ext cx="309757" cy="47832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64128" y="3682881"/>
            <a:ext cx="173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Moments due to external couple moments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8268" y="254832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1 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R1 </a:t>
            </a:r>
            <a:r>
              <a:rPr lang="en-US" dirty="0">
                <a:latin typeface="Times New Roman"/>
                <a:cs typeface="Times New Roman"/>
              </a:rPr>
              <a:t>x u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b="1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8268" y="292561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2 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R2 </a:t>
            </a:r>
            <a:r>
              <a:rPr lang="en-US" dirty="0">
                <a:latin typeface="Times New Roman"/>
                <a:cs typeface="Times New Roman"/>
              </a:rPr>
              <a:t>x u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b="1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8427" y="329494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3 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R3 </a:t>
            </a:r>
            <a:r>
              <a:rPr lang="en-US" dirty="0">
                <a:latin typeface="Times New Roman"/>
                <a:cs typeface="Times New Roman"/>
              </a:rPr>
              <a:t>x u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b="1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6896306" y="2603915"/>
            <a:ext cx="314715" cy="1107005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95445" y="2928133"/>
            <a:ext cx="173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Moments due to reaction forces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79002" y="3806203"/>
            <a:ext cx="285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reaction couple moments in this example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7738" y="4754223"/>
            <a:ext cx="223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Equilibrium Equations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4222" y="733778"/>
            <a:ext cx="776111" cy="31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41401" y="1140176"/>
            <a:ext cx="776111" cy="31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1400" y="1571135"/>
            <a:ext cx="776111" cy="31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68622" y="730998"/>
            <a:ext cx="776111" cy="31036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65801" y="1137396"/>
            <a:ext cx="776111" cy="31036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65800" y="1568355"/>
            <a:ext cx="776111" cy="31036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702367"/>
              </p:ext>
            </p:extLst>
          </p:nvPr>
        </p:nvGraphicFramePr>
        <p:xfrm>
          <a:off x="306388" y="5129213"/>
          <a:ext cx="10556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4" imgW="635000" imgH="279400" progId="Equation.3">
                  <p:embed/>
                </p:oleObj>
              </mc:Choice>
              <mc:Fallback>
                <p:oleObj name="Equation" r:id="rId4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6388" y="5129213"/>
                        <a:ext cx="1055687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495846" y="5211189"/>
            <a:ext cx="102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F1,x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63544" y="5211189"/>
            <a:ext cx="102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F2,x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44731" y="5211189"/>
            <a:ext cx="138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F3,x</a:t>
            </a:r>
            <a:r>
              <a:rPr lang="en-US" dirty="0">
                <a:latin typeface="Times New Roman"/>
                <a:cs typeface="Times New Roman"/>
              </a:rPr>
              <a:t> = 0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52740" y="5168856"/>
            <a:ext cx="86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R1,x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08652" y="5168856"/>
            <a:ext cx="105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R2,x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96994" y="5173657"/>
            <a:ext cx="105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3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R3,x</a:t>
            </a:r>
          </a:p>
        </p:txBody>
      </p:sp>
    </p:spTree>
    <p:extLst>
      <p:ext uri="{BB962C8B-B14F-4D97-AF65-F5344CB8AC3E}">
        <p14:creationId xmlns:p14="http://schemas.microsoft.com/office/powerpoint/2010/main" val="9357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379" y="663143"/>
            <a:ext cx="231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(u</a:t>
            </a:r>
            <a:r>
              <a:rPr lang="en-US" baseline="-25000" dirty="0">
                <a:latin typeface="Times New Roman"/>
                <a:cs typeface="Times New Roman"/>
              </a:rPr>
              <a:t>F1,x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F1,y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379" y="1086471"/>
            <a:ext cx="231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  <a:r>
              <a:rPr lang="en-US" b="1" baseline="-25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(u</a:t>
            </a:r>
            <a:r>
              <a:rPr lang="en-US" baseline="-25000" dirty="0">
                <a:latin typeface="Times New Roman"/>
                <a:cs typeface="Times New Roman"/>
              </a:rPr>
              <a:t>F2,x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F2,y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379" y="1509799"/>
            <a:ext cx="231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  <a:r>
              <a:rPr lang="en-US" b="1" baseline="-25000" dirty="0">
                <a:latin typeface="Times New Roman"/>
                <a:cs typeface="Times New Roman"/>
              </a:rPr>
              <a:t>3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(u</a:t>
            </a:r>
            <a:r>
              <a:rPr lang="en-US" baseline="-25000" dirty="0">
                <a:latin typeface="Times New Roman"/>
                <a:cs typeface="Times New Roman"/>
              </a:rPr>
              <a:t>F3,x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F3,y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490" y="127002"/>
            <a:ext cx="177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External Forces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9002" y="127002"/>
            <a:ext cx="1832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Reaction Forces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6874" y="663822"/>
            <a:ext cx="233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(u</a:t>
            </a:r>
            <a:r>
              <a:rPr lang="en-US" baseline="-25000" dirty="0">
                <a:latin typeface="Times New Roman"/>
                <a:cs typeface="Times New Roman"/>
              </a:rPr>
              <a:t>R1,x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R1,y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6874" y="1086471"/>
            <a:ext cx="233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(u</a:t>
            </a:r>
            <a:r>
              <a:rPr lang="en-US" baseline="-25000" dirty="0">
                <a:latin typeface="Times New Roman"/>
                <a:cs typeface="Times New Roman"/>
              </a:rPr>
              <a:t>R2,x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R2,y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6874" y="1509799"/>
            <a:ext cx="230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3 </a:t>
            </a:r>
            <a:r>
              <a:rPr lang="en-US" dirty="0">
                <a:latin typeface="Times New Roman"/>
                <a:cs typeface="Times New Roman"/>
              </a:rPr>
              <a:t>(u</a:t>
            </a:r>
            <a:r>
              <a:rPr lang="en-US" baseline="-25000" dirty="0">
                <a:latin typeface="Times New Roman"/>
                <a:cs typeface="Times New Roman"/>
              </a:rPr>
              <a:t>R3,x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R3,y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490" y="2035469"/>
            <a:ext cx="2091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External moments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9002" y="2035469"/>
            <a:ext cx="2147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Reaction moments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2843" y="3915198"/>
            <a:ext cx="137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= M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534" y="2546798"/>
            <a:ext cx="163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F1</a:t>
            </a:r>
            <a:r>
              <a:rPr lang="en-US" dirty="0">
                <a:latin typeface="Times New Roman"/>
                <a:cs typeface="Times New Roman"/>
              </a:rPr>
              <a:t> = M</a:t>
            </a:r>
            <a:r>
              <a:rPr lang="en-US" baseline="-25000" dirty="0">
                <a:latin typeface="Times New Roman"/>
                <a:cs typeface="Times New Roman"/>
              </a:rPr>
              <a:t>F1,z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1534" y="2917656"/>
            <a:ext cx="163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F2</a:t>
            </a:r>
            <a:r>
              <a:rPr lang="en-US" dirty="0">
                <a:latin typeface="Times New Roman"/>
                <a:cs typeface="Times New Roman"/>
              </a:rPr>
              <a:t> = M</a:t>
            </a:r>
            <a:r>
              <a:rPr lang="en-US" baseline="-25000" dirty="0">
                <a:latin typeface="Times New Roman"/>
                <a:cs typeface="Times New Roman"/>
              </a:rPr>
              <a:t>F2,z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534" y="3284471"/>
            <a:ext cx="163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F3</a:t>
            </a:r>
            <a:r>
              <a:rPr lang="en-US" dirty="0">
                <a:latin typeface="Times New Roman"/>
                <a:cs typeface="Times New Roman"/>
              </a:rPr>
              <a:t> = M</a:t>
            </a:r>
            <a:r>
              <a:rPr lang="en-US" baseline="-25000" dirty="0">
                <a:latin typeface="Times New Roman"/>
                <a:cs typeface="Times New Roman"/>
              </a:rPr>
              <a:t>F3,z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2064989" y="2546798"/>
            <a:ext cx="314715" cy="1107005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4128" y="2871016"/>
            <a:ext cx="173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Moments due to external forces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2064989" y="3806203"/>
            <a:ext cx="309757" cy="47832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64128" y="3682881"/>
            <a:ext cx="173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Moments due to external couple moments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8268" y="254832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1 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R1 </a:t>
            </a:r>
            <a:r>
              <a:rPr lang="en-US" dirty="0">
                <a:latin typeface="Times New Roman"/>
                <a:cs typeface="Times New Roman"/>
              </a:rPr>
              <a:t>x u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b="1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8268" y="292561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2 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R2 </a:t>
            </a:r>
            <a:r>
              <a:rPr lang="en-US" dirty="0">
                <a:latin typeface="Times New Roman"/>
                <a:cs typeface="Times New Roman"/>
              </a:rPr>
              <a:t>x u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b="1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9393" y="329494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3 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R3 </a:t>
            </a:r>
            <a:r>
              <a:rPr lang="en-US" dirty="0">
                <a:latin typeface="Times New Roman"/>
                <a:cs typeface="Times New Roman"/>
              </a:rPr>
              <a:t>x u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b="1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6896306" y="2603915"/>
            <a:ext cx="314715" cy="1107005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95445" y="2928133"/>
            <a:ext cx="173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Moments due to reaction forces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79002" y="3806203"/>
            <a:ext cx="285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reaction couple moments in this example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7738" y="4754223"/>
            <a:ext cx="223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Equilibrium Equations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4223" y="733778"/>
            <a:ext cx="275280" cy="298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41402" y="1140176"/>
            <a:ext cx="266700" cy="307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1401" y="1571135"/>
            <a:ext cx="266700" cy="307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68623" y="730998"/>
            <a:ext cx="269740" cy="30147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65801" y="1137395"/>
            <a:ext cx="287489" cy="31840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65801" y="1568355"/>
            <a:ext cx="287490" cy="31036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060870" y="730114"/>
            <a:ext cx="458802" cy="302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058048" y="1136511"/>
            <a:ext cx="461624" cy="319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58048" y="1567469"/>
            <a:ext cx="461624" cy="311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826454" y="728218"/>
            <a:ext cx="405552" cy="30147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23632" y="1134615"/>
            <a:ext cx="432237" cy="31840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823631" y="1565575"/>
            <a:ext cx="432239" cy="31036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702367"/>
              </p:ext>
            </p:extLst>
          </p:nvPr>
        </p:nvGraphicFramePr>
        <p:xfrm>
          <a:off x="306388" y="5129213"/>
          <a:ext cx="10556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3" imgW="635000" imgH="279400" progId="Equation.3">
                  <p:embed/>
                </p:oleObj>
              </mc:Choice>
              <mc:Fallback>
                <p:oleObj name="Equation" r:id="rId3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388" y="5129213"/>
                        <a:ext cx="1055687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5495846" y="5211189"/>
            <a:ext cx="102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F1,x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63544" y="5211189"/>
            <a:ext cx="102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F2,x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44731" y="5211189"/>
            <a:ext cx="138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F3,x</a:t>
            </a:r>
            <a:r>
              <a:rPr lang="en-US" dirty="0">
                <a:latin typeface="Times New Roman"/>
                <a:cs typeface="Times New Roman"/>
              </a:rPr>
              <a:t> = 0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52740" y="5168856"/>
            <a:ext cx="86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R1,x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08652" y="5168856"/>
            <a:ext cx="105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R2,x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96994" y="5173657"/>
            <a:ext cx="105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3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R3,x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398086"/>
              </p:ext>
            </p:extLst>
          </p:nvPr>
        </p:nvGraphicFramePr>
        <p:xfrm>
          <a:off x="304800" y="5649913"/>
          <a:ext cx="10572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5" imgW="635000" imgH="279400" progId="Equation.3">
                  <p:embed/>
                </p:oleObj>
              </mc:Choice>
              <mc:Fallback>
                <p:oleObj name="Equation" r:id="rId5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5649913"/>
                        <a:ext cx="1057275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5563406" y="573292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F1,y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390568" y="573292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F2,y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44731" y="5732921"/>
            <a:ext cx="138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F3,y</a:t>
            </a:r>
            <a:r>
              <a:rPr lang="en-US" dirty="0">
                <a:latin typeface="Times New Roman"/>
                <a:cs typeface="Times New Roman"/>
              </a:rPr>
              <a:t> = 0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52740" y="5690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R1,y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95140" y="569058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R2,y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310506" y="569538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3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R3,y</a:t>
            </a:r>
          </a:p>
        </p:txBody>
      </p:sp>
    </p:spTree>
    <p:extLst>
      <p:ext uri="{BB962C8B-B14F-4D97-AF65-F5344CB8AC3E}">
        <p14:creationId xmlns:p14="http://schemas.microsoft.com/office/powerpoint/2010/main" val="270442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379" y="663143"/>
            <a:ext cx="231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(u</a:t>
            </a:r>
            <a:r>
              <a:rPr lang="en-US" baseline="-25000" dirty="0">
                <a:latin typeface="Times New Roman"/>
                <a:cs typeface="Times New Roman"/>
              </a:rPr>
              <a:t>F1,x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F1,y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379" y="1086471"/>
            <a:ext cx="231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  <a:r>
              <a:rPr lang="en-US" b="1" baseline="-25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(u</a:t>
            </a:r>
            <a:r>
              <a:rPr lang="en-US" baseline="-25000" dirty="0">
                <a:latin typeface="Times New Roman"/>
                <a:cs typeface="Times New Roman"/>
              </a:rPr>
              <a:t>F2,x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F2,y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379" y="1509799"/>
            <a:ext cx="231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  <a:r>
              <a:rPr lang="en-US" b="1" baseline="-25000" dirty="0">
                <a:latin typeface="Times New Roman"/>
                <a:cs typeface="Times New Roman"/>
              </a:rPr>
              <a:t>3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(u</a:t>
            </a:r>
            <a:r>
              <a:rPr lang="en-US" baseline="-25000" dirty="0">
                <a:latin typeface="Times New Roman"/>
                <a:cs typeface="Times New Roman"/>
              </a:rPr>
              <a:t>F3,x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F3,y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490" y="127002"/>
            <a:ext cx="177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External Forces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9002" y="127002"/>
            <a:ext cx="1832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Reaction Forces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06874" y="663822"/>
            <a:ext cx="233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(u</a:t>
            </a:r>
            <a:r>
              <a:rPr lang="en-US" baseline="-25000" dirty="0">
                <a:latin typeface="Times New Roman"/>
                <a:cs typeface="Times New Roman"/>
              </a:rPr>
              <a:t>R1,x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R1,y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6874" y="1086471"/>
            <a:ext cx="233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(u</a:t>
            </a:r>
            <a:r>
              <a:rPr lang="en-US" baseline="-25000" dirty="0">
                <a:latin typeface="Times New Roman"/>
                <a:cs typeface="Times New Roman"/>
              </a:rPr>
              <a:t>R2,x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R2,y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6874" y="1509799"/>
            <a:ext cx="230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3 </a:t>
            </a:r>
            <a:r>
              <a:rPr lang="en-US" dirty="0">
                <a:latin typeface="Times New Roman"/>
                <a:cs typeface="Times New Roman"/>
              </a:rPr>
              <a:t>(u</a:t>
            </a:r>
            <a:r>
              <a:rPr lang="en-US" baseline="-25000" dirty="0">
                <a:latin typeface="Times New Roman"/>
                <a:cs typeface="Times New Roman"/>
              </a:rPr>
              <a:t>R3,x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R3,y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490" y="2035469"/>
            <a:ext cx="2091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External moments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9002" y="2035469"/>
            <a:ext cx="2147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Reaction moments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2843" y="3915198"/>
            <a:ext cx="137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= M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534" y="2546798"/>
            <a:ext cx="163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F1</a:t>
            </a:r>
            <a:r>
              <a:rPr lang="en-US" dirty="0">
                <a:latin typeface="Times New Roman"/>
                <a:cs typeface="Times New Roman"/>
              </a:rPr>
              <a:t> = M</a:t>
            </a:r>
            <a:r>
              <a:rPr lang="en-US" baseline="-25000" dirty="0">
                <a:latin typeface="Times New Roman"/>
                <a:cs typeface="Times New Roman"/>
              </a:rPr>
              <a:t>F1,z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1534" y="2917656"/>
            <a:ext cx="163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F2</a:t>
            </a:r>
            <a:r>
              <a:rPr lang="en-US" dirty="0">
                <a:latin typeface="Times New Roman"/>
                <a:cs typeface="Times New Roman"/>
              </a:rPr>
              <a:t> = M</a:t>
            </a:r>
            <a:r>
              <a:rPr lang="en-US" baseline="-25000" dirty="0">
                <a:latin typeface="Times New Roman"/>
                <a:cs typeface="Times New Roman"/>
              </a:rPr>
              <a:t>F2,z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534" y="3284471"/>
            <a:ext cx="163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F3</a:t>
            </a:r>
            <a:r>
              <a:rPr lang="en-US" dirty="0">
                <a:latin typeface="Times New Roman"/>
                <a:cs typeface="Times New Roman"/>
              </a:rPr>
              <a:t> = M</a:t>
            </a:r>
            <a:r>
              <a:rPr lang="en-US" baseline="-25000" dirty="0">
                <a:latin typeface="Times New Roman"/>
                <a:cs typeface="Times New Roman"/>
              </a:rPr>
              <a:t>F3,z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2064989" y="2546798"/>
            <a:ext cx="314715" cy="1107005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4128" y="2871016"/>
            <a:ext cx="173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Moments due to external forces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2064989" y="3806203"/>
            <a:ext cx="309757" cy="47832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64128" y="3682881"/>
            <a:ext cx="1735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Moments due to external couple moments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8268" y="254832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1 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R1 </a:t>
            </a:r>
            <a:r>
              <a:rPr lang="en-US" dirty="0">
                <a:latin typeface="Times New Roman"/>
                <a:cs typeface="Times New Roman"/>
              </a:rPr>
              <a:t>x u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b="1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8268" y="292561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2 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R2 </a:t>
            </a:r>
            <a:r>
              <a:rPr lang="en-US" dirty="0">
                <a:latin typeface="Times New Roman"/>
                <a:cs typeface="Times New Roman"/>
              </a:rPr>
              <a:t>x u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b="1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09393" y="329494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3 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R3 </a:t>
            </a:r>
            <a:r>
              <a:rPr lang="en-US" dirty="0">
                <a:latin typeface="Times New Roman"/>
                <a:cs typeface="Times New Roman"/>
              </a:rPr>
              <a:t>x u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b="1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6896306" y="2603915"/>
            <a:ext cx="314715" cy="1107005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95445" y="2928133"/>
            <a:ext cx="173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Moments due to reaction forces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79002" y="3806203"/>
            <a:ext cx="2850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reaction couple moments in this example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7738" y="4632633"/>
            <a:ext cx="223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Equilibrium Equations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873106"/>
              </p:ext>
            </p:extLst>
          </p:nvPr>
        </p:nvGraphicFramePr>
        <p:xfrm>
          <a:off x="306388" y="5129213"/>
          <a:ext cx="10556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3" imgW="635000" imgH="279400" progId="Equation.3">
                  <p:embed/>
                </p:oleObj>
              </mc:Choice>
              <mc:Fallback>
                <p:oleObj name="Equation" r:id="rId3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388" y="5129213"/>
                        <a:ext cx="1055687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495846" y="5211189"/>
            <a:ext cx="102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F1,x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63544" y="5211189"/>
            <a:ext cx="102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F2,x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44731" y="5211189"/>
            <a:ext cx="138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F3,x</a:t>
            </a:r>
            <a:r>
              <a:rPr lang="en-US" dirty="0">
                <a:latin typeface="Times New Roman"/>
                <a:cs typeface="Times New Roman"/>
              </a:rPr>
              <a:t> = 0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52740" y="5168856"/>
            <a:ext cx="86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R1,x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8652" y="5168856"/>
            <a:ext cx="105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R2,x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96994" y="5173657"/>
            <a:ext cx="105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3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R3,x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430647"/>
              </p:ext>
            </p:extLst>
          </p:nvPr>
        </p:nvGraphicFramePr>
        <p:xfrm>
          <a:off x="304800" y="5649913"/>
          <a:ext cx="10572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5" imgW="635000" imgH="279400" progId="Equation.3">
                  <p:embed/>
                </p:oleObj>
              </mc:Choice>
              <mc:Fallback>
                <p:oleObj name="Equation" r:id="rId5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5649913"/>
                        <a:ext cx="1057275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563406" y="573292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F1,y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90568" y="573292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F2,y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44731" y="5732921"/>
            <a:ext cx="138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F3,y</a:t>
            </a:r>
            <a:r>
              <a:rPr lang="en-US" dirty="0">
                <a:latin typeface="Times New Roman"/>
                <a:cs typeface="Times New Roman"/>
              </a:rPr>
              <a:t> = 0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52740" y="5690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R1,y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95140" y="569058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R2,y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10506" y="569538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3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R3,y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81824" y="2581927"/>
            <a:ext cx="1252389" cy="30147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79003" y="2988324"/>
            <a:ext cx="1255206" cy="31840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79002" y="3392264"/>
            <a:ext cx="1255212" cy="31036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895168"/>
              </p:ext>
            </p:extLst>
          </p:nvPr>
        </p:nvGraphicFramePr>
        <p:xfrm>
          <a:off x="238125" y="6210300"/>
          <a:ext cx="11842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7" imgW="711200" imgH="279400" progId="Equation.3">
                  <p:embed/>
                </p:oleObj>
              </mc:Choice>
              <mc:Fallback>
                <p:oleObj name="Equation" r:id="rId7" imgW="7112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125" y="6210300"/>
                        <a:ext cx="1184275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726063" y="6250818"/>
            <a:ext cx="8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M</a:t>
            </a:r>
            <a:r>
              <a:rPr lang="en-US" baseline="-25000" dirty="0">
                <a:latin typeface="Times New Roman"/>
                <a:cs typeface="Times New Roman"/>
              </a:rPr>
              <a:t>F1,z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90144" y="6250818"/>
            <a:ext cx="139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 x u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40435" y="2595437"/>
            <a:ext cx="561400" cy="301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137612" y="2988323"/>
            <a:ext cx="564853" cy="296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37612" y="3361175"/>
            <a:ext cx="564853" cy="321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663400" y="6250818"/>
            <a:ext cx="157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 x u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46780" y="6250818"/>
            <a:ext cx="157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3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 x u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18022" y="6250818"/>
            <a:ext cx="8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M</a:t>
            </a:r>
            <a:r>
              <a:rPr lang="en-US" baseline="-25000" dirty="0">
                <a:latin typeface="Times New Roman"/>
                <a:cs typeface="Times New Roman"/>
              </a:rPr>
              <a:t>F2,z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87247" y="6250818"/>
            <a:ext cx="101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M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= 0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46813" y="6250818"/>
            <a:ext cx="8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M</a:t>
            </a:r>
            <a:r>
              <a:rPr lang="en-US" baseline="-25000" dirty="0">
                <a:latin typeface="Times New Roman"/>
                <a:cs typeface="Times New Roman"/>
              </a:rPr>
              <a:t>F3,z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40436" y="3959214"/>
            <a:ext cx="386380" cy="325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60" grpId="0"/>
      <p:bldP spid="61" grpId="0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059" y="133812"/>
            <a:ext cx="223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Equilibrium Equations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555839"/>
              </p:ext>
            </p:extLst>
          </p:nvPr>
        </p:nvGraphicFramePr>
        <p:xfrm>
          <a:off x="280125" y="630392"/>
          <a:ext cx="10556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4" imgW="635000" imgH="279400" progId="Equation.3">
                  <p:embed/>
                </p:oleObj>
              </mc:Choice>
              <mc:Fallback>
                <p:oleObj name="Equation" r:id="rId4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125" y="630392"/>
                        <a:ext cx="1055687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64167" y="712368"/>
            <a:ext cx="102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F1,x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1865" y="712368"/>
            <a:ext cx="102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F2,x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3052" y="712368"/>
            <a:ext cx="154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F3,x    </a:t>
            </a:r>
            <a:r>
              <a:rPr lang="en-US" dirty="0">
                <a:latin typeface="Times New Roman"/>
                <a:cs typeface="Times New Roman"/>
              </a:rPr>
              <a:t> = 0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357" y="670035"/>
            <a:ext cx="86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R1,x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7269" y="670035"/>
            <a:ext cx="105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R2,x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5611" y="674836"/>
            <a:ext cx="105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3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R3,x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894219"/>
              </p:ext>
            </p:extLst>
          </p:nvPr>
        </p:nvGraphicFramePr>
        <p:xfrm>
          <a:off x="278537" y="1151092"/>
          <a:ext cx="10572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6" imgW="635000" imgH="279400" progId="Equation.3">
                  <p:embed/>
                </p:oleObj>
              </mc:Choice>
              <mc:Fallback>
                <p:oleObj name="Equation" r:id="rId6" imgW="635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8537" y="1151092"/>
                        <a:ext cx="1057275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31727" y="12341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F1,y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8889" y="12341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F2,y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3052" y="1234100"/>
            <a:ext cx="154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F3,y    </a:t>
            </a:r>
            <a:r>
              <a:rPr lang="en-US" dirty="0">
                <a:latin typeface="Times New Roman"/>
                <a:cs typeface="Times New Roman"/>
              </a:rPr>
              <a:t> = 0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1357" y="11917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R1,y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3757" y="119176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R2,y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49123" y="11965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3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R3,y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31726" y="630392"/>
            <a:ext cx="2786023" cy="15462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251313" y="2193402"/>
            <a:ext cx="148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Known values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1028" y="2945348"/>
            <a:ext cx="124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= - (F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F1,x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18966" y="2945348"/>
            <a:ext cx="102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F2,x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73129" y="2945348"/>
            <a:ext cx="110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F3,x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08218" y="2903015"/>
            <a:ext cx="86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R1,x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64130" y="2903015"/>
            <a:ext cx="105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R2,x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52472" y="2907816"/>
            <a:ext cx="105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3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R3,x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48588" y="346708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= - (F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F1,y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73014" y="346708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F2,y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00153" y="3467080"/>
            <a:ext cx="110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F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u</a:t>
            </a:r>
            <a:r>
              <a:rPr lang="en-US" baseline="-25000" dirty="0">
                <a:latin typeface="Times New Roman"/>
                <a:cs typeface="Times New Roman"/>
              </a:rPr>
              <a:t>F3,y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08218" y="34247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R1,y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50618" y="342474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R2,y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65984" y="342954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3 </a:t>
            </a:r>
            <a:r>
              <a:rPr lang="en-US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R3,y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16661" y="3984977"/>
            <a:ext cx="105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= - (M</a:t>
            </a:r>
            <a:r>
              <a:rPr lang="en-US" baseline="-25000" dirty="0">
                <a:latin typeface="Times New Roman"/>
                <a:cs typeface="Times New Roman"/>
              </a:rPr>
              <a:t>F1,z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94254" y="3984977"/>
            <a:ext cx="139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 x u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67510" y="3984977"/>
            <a:ext cx="157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 x u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50890" y="3984977"/>
            <a:ext cx="157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3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 x u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85159" y="3984977"/>
            <a:ext cx="8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M</a:t>
            </a:r>
            <a:r>
              <a:rPr lang="en-US" baseline="-25000" dirty="0">
                <a:latin typeface="Times New Roman"/>
                <a:cs typeface="Times New Roman"/>
              </a:rPr>
              <a:t>F2,z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45178" y="3984977"/>
            <a:ext cx="92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M</a:t>
            </a:r>
            <a:r>
              <a:rPr lang="en-US" baseline="-25000" dirty="0">
                <a:latin typeface="Times New Roman"/>
                <a:cs typeface="Times New Roman"/>
              </a:rPr>
              <a:t>F3,z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4155" y="4769020"/>
            <a:ext cx="15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matrix form</a:t>
            </a:r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79124"/>
              </p:ext>
            </p:extLst>
          </p:nvPr>
        </p:nvGraphicFramePr>
        <p:xfrm>
          <a:off x="465150" y="5138352"/>
          <a:ext cx="3550183" cy="14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8" imgW="2019300" imgH="838200" progId="Equation.3">
                  <p:embed/>
                </p:oleObj>
              </mc:Choice>
              <mc:Fallback>
                <p:oleObj name="Equation" r:id="rId8" imgW="2019300" imgH="838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5150" y="5138352"/>
                        <a:ext cx="3550183" cy="147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919675"/>
              </p:ext>
            </p:extLst>
          </p:nvPr>
        </p:nvGraphicFramePr>
        <p:xfrm>
          <a:off x="4228613" y="5182802"/>
          <a:ext cx="8032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10" imgW="457200" imgH="812800" progId="Equation.3">
                  <p:embed/>
                </p:oleObj>
              </mc:Choice>
              <mc:Fallback>
                <p:oleObj name="Equation" r:id="rId10" imgW="4572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28613" y="5182802"/>
                        <a:ext cx="803275" cy="142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187470"/>
              </p:ext>
            </p:extLst>
          </p:nvPr>
        </p:nvGraphicFramePr>
        <p:xfrm>
          <a:off x="5272234" y="5182802"/>
          <a:ext cx="36131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12" imgW="2057400" imgH="850900" progId="Equation.3">
                  <p:embed/>
                </p:oleObj>
              </mc:Choice>
              <mc:Fallback>
                <p:oleObj name="Equation" r:id="rId12" imgW="2057400" imgH="850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72234" y="5182802"/>
                        <a:ext cx="3613150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21107"/>
              </p:ext>
            </p:extLst>
          </p:nvPr>
        </p:nvGraphicFramePr>
        <p:xfrm>
          <a:off x="262649" y="1711479"/>
          <a:ext cx="11842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Equation" r:id="rId14" imgW="711200" imgH="279400" progId="Equation.3">
                  <p:embed/>
                </p:oleObj>
              </mc:Choice>
              <mc:Fallback>
                <p:oleObj name="Equation" r:id="rId14" imgW="7112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2649" y="1711479"/>
                        <a:ext cx="1184275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750587" y="1751997"/>
            <a:ext cx="8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M</a:t>
            </a:r>
            <a:r>
              <a:rPr lang="en-US" baseline="-25000" dirty="0">
                <a:latin typeface="Times New Roman"/>
                <a:cs typeface="Times New Roman"/>
              </a:rPr>
              <a:t>F1,z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14668" y="1751997"/>
            <a:ext cx="139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 x u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87924" y="1751997"/>
            <a:ext cx="157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 x u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71304" y="1751997"/>
            <a:ext cx="157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R</a:t>
            </a:r>
            <a:r>
              <a:rPr lang="en-US" baseline="-25000" dirty="0">
                <a:latin typeface="Times New Roman"/>
                <a:cs typeface="Times New Roman"/>
              </a:rPr>
              <a:t>3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 x u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42546" y="1751997"/>
            <a:ext cx="8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M</a:t>
            </a:r>
            <a:r>
              <a:rPr lang="en-US" baseline="-25000" dirty="0">
                <a:latin typeface="Times New Roman"/>
                <a:cs typeface="Times New Roman"/>
              </a:rPr>
              <a:t>F2,z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11771" y="1751997"/>
            <a:ext cx="105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M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 = 0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71337" y="1751997"/>
            <a:ext cx="8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+ M</a:t>
            </a:r>
            <a:r>
              <a:rPr lang="en-US" baseline="-25000" dirty="0">
                <a:latin typeface="Times New Roman"/>
                <a:cs typeface="Times New Roman"/>
              </a:rPr>
              <a:t>F3,z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440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4_PROB_06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6"/>
          <a:stretch/>
        </p:blipFill>
        <p:spPr bwMode="auto">
          <a:xfrm>
            <a:off x="457200" y="415763"/>
            <a:ext cx="8229600" cy="449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5304379" y="415763"/>
            <a:ext cx="836966" cy="595737"/>
          </a:xfrm>
          <a:custGeom>
            <a:avLst/>
            <a:gdLst>
              <a:gd name="connsiteX0" fmla="*/ 0 w 836966"/>
              <a:gd name="connsiteY0" fmla="*/ 162443 h 595737"/>
              <a:gd name="connsiteX1" fmla="*/ 224117 w 836966"/>
              <a:gd name="connsiteY1" fmla="*/ 13031 h 595737"/>
              <a:gd name="connsiteX2" fmla="*/ 552823 w 836966"/>
              <a:gd name="connsiteY2" fmla="*/ 27972 h 595737"/>
              <a:gd name="connsiteX3" fmla="*/ 776941 w 836966"/>
              <a:gd name="connsiteY3" fmla="*/ 192325 h 595737"/>
              <a:gd name="connsiteX4" fmla="*/ 836705 w 836966"/>
              <a:gd name="connsiteY4" fmla="*/ 476207 h 595737"/>
              <a:gd name="connsiteX5" fmla="*/ 762000 w 836966"/>
              <a:gd name="connsiteY5" fmla="*/ 595737 h 59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6966" h="595737">
                <a:moveTo>
                  <a:pt x="0" y="162443"/>
                </a:moveTo>
                <a:cubicBezTo>
                  <a:pt x="65990" y="98943"/>
                  <a:pt x="131980" y="35443"/>
                  <a:pt x="224117" y="13031"/>
                </a:cubicBezTo>
                <a:cubicBezTo>
                  <a:pt x="316254" y="-9381"/>
                  <a:pt x="460686" y="-1910"/>
                  <a:pt x="552823" y="27972"/>
                </a:cubicBezTo>
                <a:cubicBezTo>
                  <a:pt x="644960" y="57854"/>
                  <a:pt x="729627" y="117619"/>
                  <a:pt x="776941" y="192325"/>
                </a:cubicBezTo>
                <a:cubicBezTo>
                  <a:pt x="824255" y="267031"/>
                  <a:pt x="839195" y="408972"/>
                  <a:pt x="836705" y="476207"/>
                </a:cubicBezTo>
                <a:cubicBezTo>
                  <a:pt x="834215" y="543442"/>
                  <a:pt x="762000" y="595737"/>
                  <a:pt x="762000" y="595737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16706" y="54560"/>
            <a:ext cx="107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10 </a:t>
            </a:r>
            <a:r>
              <a:rPr lang="en-US" sz="2800" dirty="0" err="1">
                <a:latin typeface="Times New Roman"/>
                <a:cs typeface="Times New Roman"/>
              </a:rPr>
              <a:t>kN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235" y="3162325"/>
            <a:ext cx="1374589" cy="1225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7506" y="3147384"/>
            <a:ext cx="1374589" cy="138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45882" y="3192207"/>
            <a:ext cx="0" cy="73211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757458" y="3147384"/>
            <a:ext cx="0" cy="73211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3200" y="3087619"/>
            <a:ext cx="672352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002986" y="3019967"/>
            <a:ext cx="929342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27036" y="3087620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014" y="1551667"/>
            <a:ext cx="425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045882" y="1775411"/>
            <a:ext cx="0" cy="83408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252" y="3617892"/>
            <a:ext cx="63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i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278" y="2990085"/>
            <a:ext cx="63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i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72399" y="3632833"/>
            <a:ext cx="63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i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3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953629"/>
              </p:ext>
            </p:extLst>
          </p:nvPr>
        </p:nvGraphicFramePr>
        <p:xfrm>
          <a:off x="3853404" y="5074853"/>
          <a:ext cx="1450975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5" imgW="825500" imgH="736600" progId="Equation.3">
                  <p:embed/>
                </p:oleObj>
              </mc:Choice>
              <mc:Fallback>
                <p:oleObj name="Equation" r:id="rId5" imgW="825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3404" y="5074853"/>
                        <a:ext cx="1450975" cy="1293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206621"/>
              </p:ext>
            </p:extLst>
          </p:nvPr>
        </p:nvGraphicFramePr>
        <p:xfrm>
          <a:off x="5587337" y="5073265"/>
          <a:ext cx="8032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7" imgW="457200" imgH="812800" progId="Equation.3">
                  <p:embed/>
                </p:oleObj>
              </mc:Choice>
              <mc:Fallback>
                <p:oleObj name="Equation" r:id="rId7" imgW="4572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7337" y="5073265"/>
                        <a:ext cx="803275" cy="142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124519"/>
              </p:ext>
            </p:extLst>
          </p:nvPr>
        </p:nvGraphicFramePr>
        <p:xfrm>
          <a:off x="6539995" y="5073265"/>
          <a:ext cx="13160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9" imgW="749300" imgH="736600" progId="Equation.3">
                  <p:embed/>
                </p:oleObj>
              </mc:Choice>
              <mc:Fallback>
                <p:oleObj name="Equation" r:id="rId9" imgW="7493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39995" y="5073265"/>
                        <a:ext cx="1316037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45882" y="5445335"/>
            <a:ext cx="2580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Equilibrium equations for this example in matrix form</a:t>
            </a:r>
          </a:p>
        </p:txBody>
      </p:sp>
    </p:spTree>
    <p:extLst>
      <p:ext uri="{BB962C8B-B14F-4D97-AF65-F5344CB8AC3E}">
        <p14:creationId xmlns:p14="http://schemas.microsoft.com/office/powerpoint/2010/main" val="249287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110" y="0"/>
            <a:ext cx="4337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3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8-27 at 12.23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447800"/>
            <a:ext cx="5912659" cy="541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688" y="514866"/>
            <a:ext cx="102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50" y="3797300"/>
            <a:ext cx="295275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95059" y="145534"/>
            <a:ext cx="4248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You should be at the point at which the input file can be read.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Now it’s time to formulate the equilibrium equations.</a:t>
            </a:r>
          </a:p>
        </p:txBody>
      </p:sp>
    </p:spTree>
    <p:extLst>
      <p:ext uri="{BB962C8B-B14F-4D97-AF65-F5344CB8AC3E}">
        <p14:creationId xmlns:p14="http://schemas.microsoft.com/office/powerpoint/2010/main" val="17661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4_PROB_0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6"/>
          <a:stretch/>
        </p:blipFill>
        <p:spPr bwMode="auto">
          <a:xfrm>
            <a:off x="457200" y="1211591"/>
            <a:ext cx="8229600" cy="449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3212" y="288358"/>
            <a:ext cx="804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2-D example of formulating the equilibrium equations</a:t>
            </a:r>
          </a:p>
        </p:txBody>
      </p:sp>
      <p:sp>
        <p:nvSpPr>
          <p:cNvPr id="5" name="Freeform 4"/>
          <p:cNvSpPr/>
          <p:nvPr/>
        </p:nvSpPr>
        <p:spPr>
          <a:xfrm>
            <a:off x="5304379" y="1211591"/>
            <a:ext cx="836966" cy="595737"/>
          </a:xfrm>
          <a:custGeom>
            <a:avLst/>
            <a:gdLst>
              <a:gd name="connsiteX0" fmla="*/ 0 w 836966"/>
              <a:gd name="connsiteY0" fmla="*/ 162443 h 595737"/>
              <a:gd name="connsiteX1" fmla="*/ 224117 w 836966"/>
              <a:gd name="connsiteY1" fmla="*/ 13031 h 595737"/>
              <a:gd name="connsiteX2" fmla="*/ 552823 w 836966"/>
              <a:gd name="connsiteY2" fmla="*/ 27972 h 595737"/>
              <a:gd name="connsiteX3" fmla="*/ 776941 w 836966"/>
              <a:gd name="connsiteY3" fmla="*/ 192325 h 595737"/>
              <a:gd name="connsiteX4" fmla="*/ 836705 w 836966"/>
              <a:gd name="connsiteY4" fmla="*/ 476207 h 595737"/>
              <a:gd name="connsiteX5" fmla="*/ 762000 w 836966"/>
              <a:gd name="connsiteY5" fmla="*/ 595737 h 59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6966" h="595737">
                <a:moveTo>
                  <a:pt x="0" y="162443"/>
                </a:moveTo>
                <a:cubicBezTo>
                  <a:pt x="65990" y="98943"/>
                  <a:pt x="131980" y="35443"/>
                  <a:pt x="224117" y="13031"/>
                </a:cubicBezTo>
                <a:cubicBezTo>
                  <a:pt x="316254" y="-9381"/>
                  <a:pt x="460686" y="-1910"/>
                  <a:pt x="552823" y="27972"/>
                </a:cubicBezTo>
                <a:cubicBezTo>
                  <a:pt x="644960" y="57854"/>
                  <a:pt x="729627" y="117619"/>
                  <a:pt x="776941" y="192325"/>
                </a:cubicBezTo>
                <a:cubicBezTo>
                  <a:pt x="824255" y="267031"/>
                  <a:pt x="839195" y="408972"/>
                  <a:pt x="836705" y="476207"/>
                </a:cubicBezTo>
                <a:cubicBezTo>
                  <a:pt x="834215" y="543442"/>
                  <a:pt x="762000" y="595737"/>
                  <a:pt x="762000" y="595737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16706" y="850388"/>
            <a:ext cx="107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10 </a:t>
            </a:r>
            <a:r>
              <a:rPr lang="en-US" sz="2800" dirty="0" err="1">
                <a:latin typeface="Times New Roman"/>
                <a:cs typeface="Times New Roman"/>
              </a:rPr>
              <a:t>kN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9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4_PROB_0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6"/>
          <a:stretch/>
        </p:blipFill>
        <p:spPr bwMode="auto">
          <a:xfrm>
            <a:off x="457200" y="1212853"/>
            <a:ext cx="8229600" cy="449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3212" y="19420"/>
            <a:ext cx="2926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 Body diagram</a:t>
            </a:r>
          </a:p>
        </p:txBody>
      </p:sp>
      <p:sp>
        <p:nvSpPr>
          <p:cNvPr id="5" name="Freeform 4"/>
          <p:cNvSpPr/>
          <p:nvPr/>
        </p:nvSpPr>
        <p:spPr>
          <a:xfrm>
            <a:off x="5304379" y="1212853"/>
            <a:ext cx="836966" cy="595737"/>
          </a:xfrm>
          <a:custGeom>
            <a:avLst/>
            <a:gdLst>
              <a:gd name="connsiteX0" fmla="*/ 0 w 836966"/>
              <a:gd name="connsiteY0" fmla="*/ 162443 h 595737"/>
              <a:gd name="connsiteX1" fmla="*/ 224117 w 836966"/>
              <a:gd name="connsiteY1" fmla="*/ 13031 h 595737"/>
              <a:gd name="connsiteX2" fmla="*/ 552823 w 836966"/>
              <a:gd name="connsiteY2" fmla="*/ 27972 h 595737"/>
              <a:gd name="connsiteX3" fmla="*/ 776941 w 836966"/>
              <a:gd name="connsiteY3" fmla="*/ 192325 h 595737"/>
              <a:gd name="connsiteX4" fmla="*/ 836705 w 836966"/>
              <a:gd name="connsiteY4" fmla="*/ 476207 h 595737"/>
              <a:gd name="connsiteX5" fmla="*/ 762000 w 836966"/>
              <a:gd name="connsiteY5" fmla="*/ 595737 h 59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6966" h="595737">
                <a:moveTo>
                  <a:pt x="0" y="162443"/>
                </a:moveTo>
                <a:cubicBezTo>
                  <a:pt x="65990" y="98943"/>
                  <a:pt x="131980" y="35443"/>
                  <a:pt x="224117" y="13031"/>
                </a:cubicBezTo>
                <a:cubicBezTo>
                  <a:pt x="316254" y="-9381"/>
                  <a:pt x="460686" y="-1910"/>
                  <a:pt x="552823" y="27972"/>
                </a:cubicBezTo>
                <a:cubicBezTo>
                  <a:pt x="644960" y="57854"/>
                  <a:pt x="729627" y="117619"/>
                  <a:pt x="776941" y="192325"/>
                </a:cubicBezTo>
                <a:cubicBezTo>
                  <a:pt x="824255" y="267031"/>
                  <a:pt x="839195" y="408972"/>
                  <a:pt x="836705" y="476207"/>
                </a:cubicBezTo>
                <a:cubicBezTo>
                  <a:pt x="834215" y="543442"/>
                  <a:pt x="762000" y="595737"/>
                  <a:pt x="762000" y="595737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16706" y="851650"/>
            <a:ext cx="107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10 </a:t>
            </a:r>
            <a:r>
              <a:rPr lang="en-US" sz="2800" dirty="0" err="1">
                <a:latin typeface="Times New Roman"/>
                <a:cs typeface="Times New Roman"/>
              </a:rPr>
              <a:t>kN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235" y="3959415"/>
            <a:ext cx="1374589" cy="1225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7506" y="3944474"/>
            <a:ext cx="1374589" cy="138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45882" y="3989297"/>
            <a:ext cx="0" cy="73211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757458" y="3944474"/>
            <a:ext cx="0" cy="73211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3200" y="3884709"/>
            <a:ext cx="672352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002986" y="3817057"/>
            <a:ext cx="929342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27036" y="3884710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014" y="2348757"/>
            <a:ext cx="425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045882" y="2572501"/>
            <a:ext cx="0" cy="83408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252" y="4414982"/>
            <a:ext cx="63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i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278" y="3787175"/>
            <a:ext cx="63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i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72399" y="4429923"/>
            <a:ext cx="63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i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8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4_PROB_0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6"/>
          <a:stretch/>
        </p:blipFill>
        <p:spPr bwMode="auto">
          <a:xfrm>
            <a:off x="457200" y="1212853"/>
            <a:ext cx="8229600" cy="449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1427" y="281030"/>
            <a:ext cx="6043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Reaction forces (and reaction moments)</a:t>
            </a:r>
          </a:p>
        </p:txBody>
      </p:sp>
      <p:sp>
        <p:nvSpPr>
          <p:cNvPr id="5" name="Freeform 4"/>
          <p:cNvSpPr/>
          <p:nvPr/>
        </p:nvSpPr>
        <p:spPr>
          <a:xfrm>
            <a:off x="5304379" y="1212853"/>
            <a:ext cx="836966" cy="595737"/>
          </a:xfrm>
          <a:custGeom>
            <a:avLst/>
            <a:gdLst>
              <a:gd name="connsiteX0" fmla="*/ 0 w 836966"/>
              <a:gd name="connsiteY0" fmla="*/ 162443 h 595737"/>
              <a:gd name="connsiteX1" fmla="*/ 224117 w 836966"/>
              <a:gd name="connsiteY1" fmla="*/ 13031 h 595737"/>
              <a:gd name="connsiteX2" fmla="*/ 552823 w 836966"/>
              <a:gd name="connsiteY2" fmla="*/ 27972 h 595737"/>
              <a:gd name="connsiteX3" fmla="*/ 776941 w 836966"/>
              <a:gd name="connsiteY3" fmla="*/ 192325 h 595737"/>
              <a:gd name="connsiteX4" fmla="*/ 836705 w 836966"/>
              <a:gd name="connsiteY4" fmla="*/ 476207 h 595737"/>
              <a:gd name="connsiteX5" fmla="*/ 762000 w 836966"/>
              <a:gd name="connsiteY5" fmla="*/ 595737 h 59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6966" h="595737">
                <a:moveTo>
                  <a:pt x="0" y="162443"/>
                </a:moveTo>
                <a:cubicBezTo>
                  <a:pt x="65990" y="98943"/>
                  <a:pt x="131980" y="35443"/>
                  <a:pt x="224117" y="13031"/>
                </a:cubicBezTo>
                <a:cubicBezTo>
                  <a:pt x="316254" y="-9381"/>
                  <a:pt x="460686" y="-1910"/>
                  <a:pt x="552823" y="27972"/>
                </a:cubicBezTo>
                <a:cubicBezTo>
                  <a:pt x="644960" y="57854"/>
                  <a:pt x="729627" y="117619"/>
                  <a:pt x="776941" y="192325"/>
                </a:cubicBezTo>
                <a:cubicBezTo>
                  <a:pt x="824255" y="267031"/>
                  <a:pt x="839195" y="408972"/>
                  <a:pt x="836705" y="476207"/>
                </a:cubicBezTo>
                <a:cubicBezTo>
                  <a:pt x="834215" y="543442"/>
                  <a:pt x="762000" y="595737"/>
                  <a:pt x="762000" y="595737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16706" y="851650"/>
            <a:ext cx="107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10 </a:t>
            </a:r>
            <a:r>
              <a:rPr lang="en-US" sz="2800" dirty="0" err="1">
                <a:latin typeface="Times New Roman"/>
                <a:cs typeface="Times New Roman"/>
              </a:rPr>
              <a:t>kN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235" y="3959415"/>
            <a:ext cx="1374589" cy="1225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7506" y="3944474"/>
            <a:ext cx="1374589" cy="138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45882" y="3989297"/>
            <a:ext cx="0" cy="73211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757458" y="3944474"/>
            <a:ext cx="0" cy="73211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3200" y="3884709"/>
            <a:ext cx="672352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7316" y="5901763"/>
            <a:ext cx="127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b="1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1427" y="6336568"/>
            <a:ext cx="233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dirty="0">
                <a:latin typeface="Times New Roman"/>
                <a:cs typeface="Times New Roman"/>
              </a:rPr>
              <a:t>(u</a:t>
            </a:r>
            <a:r>
              <a:rPr lang="en-US" baseline="-25000" dirty="0">
                <a:latin typeface="Times New Roman"/>
                <a:cs typeface="Times New Roman"/>
              </a:rPr>
              <a:t>R1,x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R1,y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18107" y="5910289"/>
            <a:ext cx="122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b="1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8107" y="6345094"/>
            <a:ext cx="233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2 </a:t>
            </a:r>
            <a:r>
              <a:rPr lang="en-US" dirty="0">
                <a:latin typeface="Times New Roman"/>
                <a:cs typeface="Times New Roman"/>
              </a:rPr>
              <a:t>(u</a:t>
            </a:r>
            <a:r>
              <a:rPr lang="en-US" baseline="-25000" dirty="0">
                <a:latin typeface="Times New Roman"/>
                <a:cs typeface="Times New Roman"/>
              </a:rPr>
              <a:t>R2,x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R2,y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73075" y="5910289"/>
            <a:ext cx="122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  <a:r>
              <a:rPr lang="en-US" b="1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73075" y="6345094"/>
            <a:ext cx="233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3 </a:t>
            </a:r>
            <a:r>
              <a:rPr lang="en-US" dirty="0">
                <a:latin typeface="Times New Roman"/>
                <a:cs typeface="Times New Roman"/>
              </a:rPr>
              <a:t>(u</a:t>
            </a:r>
            <a:r>
              <a:rPr lang="en-US" baseline="-25000" dirty="0">
                <a:latin typeface="Times New Roman"/>
                <a:cs typeface="Times New Roman"/>
              </a:rPr>
              <a:t>R1,x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R1,y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002986" y="3817057"/>
            <a:ext cx="929342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27036" y="3884710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014" y="2348757"/>
            <a:ext cx="425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y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045882" y="2572501"/>
            <a:ext cx="0" cy="83408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252" y="4414982"/>
            <a:ext cx="563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278" y="3787175"/>
            <a:ext cx="563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72399" y="4429923"/>
            <a:ext cx="563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759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4_PROB_06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2"/>
          <a:stretch/>
        </p:blipFill>
        <p:spPr bwMode="auto">
          <a:xfrm>
            <a:off x="457200" y="1212853"/>
            <a:ext cx="8229600" cy="449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3212" y="19420"/>
            <a:ext cx="446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External forces and moments</a:t>
            </a:r>
          </a:p>
        </p:txBody>
      </p:sp>
      <p:sp>
        <p:nvSpPr>
          <p:cNvPr id="5" name="Freeform 4"/>
          <p:cNvSpPr/>
          <p:nvPr/>
        </p:nvSpPr>
        <p:spPr>
          <a:xfrm>
            <a:off x="5304379" y="1212853"/>
            <a:ext cx="836966" cy="595737"/>
          </a:xfrm>
          <a:custGeom>
            <a:avLst/>
            <a:gdLst>
              <a:gd name="connsiteX0" fmla="*/ 0 w 836966"/>
              <a:gd name="connsiteY0" fmla="*/ 162443 h 595737"/>
              <a:gd name="connsiteX1" fmla="*/ 224117 w 836966"/>
              <a:gd name="connsiteY1" fmla="*/ 13031 h 595737"/>
              <a:gd name="connsiteX2" fmla="*/ 552823 w 836966"/>
              <a:gd name="connsiteY2" fmla="*/ 27972 h 595737"/>
              <a:gd name="connsiteX3" fmla="*/ 776941 w 836966"/>
              <a:gd name="connsiteY3" fmla="*/ 192325 h 595737"/>
              <a:gd name="connsiteX4" fmla="*/ 836705 w 836966"/>
              <a:gd name="connsiteY4" fmla="*/ 476207 h 595737"/>
              <a:gd name="connsiteX5" fmla="*/ 762000 w 836966"/>
              <a:gd name="connsiteY5" fmla="*/ 595737 h 59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6966" h="595737">
                <a:moveTo>
                  <a:pt x="0" y="162443"/>
                </a:moveTo>
                <a:cubicBezTo>
                  <a:pt x="65990" y="98943"/>
                  <a:pt x="131980" y="35443"/>
                  <a:pt x="224117" y="13031"/>
                </a:cubicBezTo>
                <a:cubicBezTo>
                  <a:pt x="316254" y="-9381"/>
                  <a:pt x="460686" y="-1910"/>
                  <a:pt x="552823" y="27972"/>
                </a:cubicBezTo>
                <a:cubicBezTo>
                  <a:pt x="644960" y="57854"/>
                  <a:pt x="729627" y="117619"/>
                  <a:pt x="776941" y="192325"/>
                </a:cubicBezTo>
                <a:cubicBezTo>
                  <a:pt x="824255" y="267031"/>
                  <a:pt x="839195" y="408972"/>
                  <a:pt x="836705" y="476207"/>
                </a:cubicBezTo>
                <a:cubicBezTo>
                  <a:pt x="834215" y="543442"/>
                  <a:pt x="762000" y="595737"/>
                  <a:pt x="762000" y="595737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16706" y="851650"/>
            <a:ext cx="107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10 </a:t>
            </a:r>
            <a:r>
              <a:rPr lang="en-US" sz="2800" dirty="0" err="1">
                <a:latin typeface="Times New Roman"/>
                <a:cs typeface="Times New Roman"/>
              </a:rPr>
              <a:t>kN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235" y="3959415"/>
            <a:ext cx="1374589" cy="1225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7506" y="3944474"/>
            <a:ext cx="1374589" cy="138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45882" y="3989297"/>
            <a:ext cx="0" cy="73211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757458" y="3944474"/>
            <a:ext cx="0" cy="73211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3200" y="3884709"/>
            <a:ext cx="672352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268" y="717182"/>
            <a:ext cx="231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(u</a:t>
            </a:r>
            <a:r>
              <a:rPr lang="en-US" baseline="-25000" dirty="0">
                <a:latin typeface="Times New Roman"/>
                <a:cs typeface="Times New Roman"/>
              </a:rPr>
              <a:t>F1,x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F1,y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92246" y="5710150"/>
            <a:ext cx="231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  <a:r>
              <a:rPr lang="en-US" b="1" baseline="-25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(u</a:t>
            </a:r>
            <a:r>
              <a:rPr lang="en-US" baseline="-25000" dirty="0">
                <a:latin typeface="Times New Roman"/>
                <a:cs typeface="Times New Roman"/>
              </a:rPr>
              <a:t>F2,x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F2,y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1345" y="5710150"/>
            <a:ext cx="231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</a:t>
            </a:r>
            <a:r>
              <a:rPr lang="en-US" b="1" baseline="-25000" dirty="0">
                <a:latin typeface="Times New Roman"/>
                <a:cs typeface="Times New Roman"/>
              </a:rPr>
              <a:t>3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F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 (u</a:t>
            </a:r>
            <a:r>
              <a:rPr lang="en-US" baseline="-25000" dirty="0">
                <a:latin typeface="Times New Roman"/>
                <a:cs typeface="Times New Roman"/>
              </a:rPr>
              <a:t>F3,x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u</a:t>
            </a:r>
            <a:r>
              <a:rPr lang="en-US" baseline="-25000" dirty="0">
                <a:latin typeface="Times New Roman"/>
                <a:cs typeface="Times New Roman"/>
              </a:rPr>
              <a:t>F3,y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26508" y="542640"/>
            <a:ext cx="137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002986" y="3817057"/>
            <a:ext cx="929342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27036" y="3884710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14" y="2348757"/>
            <a:ext cx="425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y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045882" y="2572501"/>
            <a:ext cx="0" cy="83408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252" y="4414982"/>
            <a:ext cx="563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278" y="3787175"/>
            <a:ext cx="563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72399" y="4429923"/>
            <a:ext cx="563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44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4_PROB_06.jpg"/>
          <p:cNvPicPr>
            <a:picLocks noChangeAspect="1"/>
          </p:cNvPicPr>
          <p:nvPr/>
        </p:nvPicPr>
        <p:blipFill rotWithShape="1">
          <a:blip r:embed="rId3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6"/>
          <a:stretch/>
        </p:blipFill>
        <p:spPr bwMode="auto">
          <a:xfrm>
            <a:off x="457200" y="1212853"/>
            <a:ext cx="8229600" cy="449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3212" y="19420"/>
            <a:ext cx="250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Position vectors</a:t>
            </a:r>
          </a:p>
        </p:txBody>
      </p:sp>
      <p:sp>
        <p:nvSpPr>
          <p:cNvPr id="5" name="Freeform 4"/>
          <p:cNvSpPr/>
          <p:nvPr/>
        </p:nvSpPr>
        <p:spPr>
          <a:xfrm>
            <a:off x="5304379" y="1212853"/>
            <a:ext cx="836966" cy="595737"/>
          </a:xfrm>
          <a:custGeom>
            <a:avLst/>
            <a:gdLst>
              <a:gd name="connsiteX0" fmla="*/ 0 w 836966"/>
              <a:gd name="connsiteY0" fmla="*/ 162443 h 595737"/>
              <a:gd name="connsiteX1" fmla="*/ 224117 w 836966"/>
              <a:gd name="connsiteY1" fmla="*/ 13031 h 595737"/>
              <a:gd name="connsiteX2" fmla="*/ 552823 w 836966"/>
              <a:gd name="connsiteY2" fmla="*/ 27972 h 595737"/>
              <a:gd name="connsiteX3" fmla="*/ 776941 w 836966"/>
              <a:gd name="connsiteY3" fmla="*/ 192325 h 595737"/>
              <a:gd name="connsiteX4" fmla="*/ 836705 w 836966"/>
              <a:gd name="connsiteY4" fmla="*/ 476207 h 595737"/>
              <a:gd name="connsiteX5" fmla="*/ 762000 w 836966"/>
              <a:gd name="connsiteY5" fmla="*/ 595737 h 59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6966" h="595737">
                <a:moveTo>
                  <a:pt x="0" y="162443"/>
                </a:moveTo>
                <a:cubicBezTo>
                  <a:pt x="65990" y="98943"/>
                  <a:pt x="131980" y="35443"/>
                  <a:pt x="224117" y="13031"/>
                </a:cubicBezTo>
                <a:cubicBezTo>
                  <a:pt x="316254" y="-9381"/>
                  <a:pt x="460686" y="-1910"/>
                  <a:pt x="552823" y="27972"/>
                </a:cubicBezTo>
                <a:cubicBezTo>
                  <a:pt x="644960" y="57854"/>
                  <a:pt x="729627" y="117619"/>
                  <a:pt x="776941" y="192325"/>
                </a:cubicBezTo>
                <a:cubicBezTo>
                  <a:pt x="824255" y="267031"/>
                  <a:pt x="839195" y="408972"/>
                  <a:pt x="836705" y="476207"/>
                </a:cubicBezTo>
                <a:cubicBezTo>
                  <a:pt x="834215" y="543442"/>
                  <a:pt x="762000" y="595737"/>
                  <a:pt x="762000" y="595737"/>
                </a:cubicBezTo>
              </a:path>
            </a:pathLst>
          </a:custGeom>
          <a:ln w="38100" cmpd="sng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16706" y="851650"/>
            <a:ext cx="107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10 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kN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235" y="3959415"/>
            <a:ext cx="1374589" cy="1225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7506" y="3944474"/>
            <a:ext cx="1374589" cy="138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45882" y="3989297"/>
            <a:ext cx="0" cy="732118"/>
          </a:xfrm>
          <a:prstGeom prst="straightConnector1">
            <a:avLst/>
          </a:prstGeom>
          <a:ln w="57150" cmpd="sng">
            <a:solidFill>
              <a:srgbClr val="C3D69B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757458" y="3944474"/>
            <a:ext cx="0" cy="732118"/>
          </a:xfrm>
          <a:prstGeom prst="straightConnector1">
            <a:avLst/>
          </a:prstGeom>
          <a:ln w="57150" cmpd="sng">
            <a:solidFill>
              <a:srgbClr val="C3D69B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3200" y="3884709"/>
            <a:ext cx="672352" cy="0"/>
          </a:xfrm>
          <a:prstGeom prst="straightConnector1">
            <a:avLst/>
          </a:prstGeom>
          <a:ln w="57150" cmpd="sng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002986" y="3817057"/>
            <a:ext cx="929342" cy="0"/>
          </a:xfrm>
          <a:prstGeom prst="straightConnector1">
            <a:avLst/>
          </a:prstGeom>
          <a:ln w="28575" cmpd="sng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27036" y="3884710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A6A6A6"/>
                </a:solidFill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014" y="2348757"/>
            <a:ext cx="4254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A6A6A6"/>
                </a:solidFill>
                <a:latin typeface="Times New Roman"/>
                <a:cs typeface="Times New Roman"/>
              </a:rPr>
              <a:t>y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045882" y="2572501"/>
            <a:ext cx="0" cy="834087"/>
          </a:xfrm>
          <a:prstGeom prst="straightConnector1">
            <a:avLst/>
          </a:prstGeom>
          <a:ln w="28575" cmpd="sng">
            <a:solidFill>
              <a:srgbClr val="A6A6A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13433" y="881539"/>
            <a:ext cx="197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F1</a:t>
            </a:r>
            <a:r>
              <a:rPr lang="en-US" i="1" dirty="0">
                <a:latin typeface="Times New Roman"/>
                <a:cs typeface="Times New Roman"/>
              </a:rPr>
              <a:t> =</a:t>
            </a:r>
            <a:r>
              <a:rPr lang="en-US" dirty="0">
                <a:latin typeface="Times New Roman"/>
                <a:cs typeface="Times New Roman"/>
              </a:rPr>
              <a:t> (r</a:t>
            </a:r>
            <a:r>
              <a:rPr lang="en-US" baseline="-25000" dirty="0">
                <a:latin typeface="Times New Roman"/>
                <a:cs typeface="Times New Roman"/>
              </a:rPr>
              <a:t>F1,x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r</a:t>
            </a:r>
            <a:r>
              <a:rPr lang="en-US" baseline="-25000" dirty="0">
                <a:latin typeface="Times New Roman"/>
                <a:cs typeface="Times New Roman"/>
              </a:rPr>
              <a:t>F1,y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92246" y="3061766"/>
            <a:ext cx="197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F2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=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F2,x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r</a:t>
            </a:r>
            <a:r>
              <a:rPr lang="en-US" baseline="-25000" dirty="0">
                <a:latin typeface="Times New Roman"/>
                <a:cs typeface="Times New Roman"/>
              </a:rPr>
              <a:t>F2,y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11249" y="3221922"/>
            <a:ext cx="197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F3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=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F3,x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r</a:t>
            </a:r>
            <a:r>
              <a:rPr lang="en-US" baseline="-25000" dirty="0">
                <a:latin typeface="Times New Roman"/>
                <a:cs typeface="Times New Roman"/>
              </a:rPr>
              <a:t>F3,y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6508" y="542640"/>
            <a:ext cx="212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M1</a:t>
            </a:r>
            <a:r>
              <a:rPr lang="en-US" i="1" dirty="0">
                <a:latin typeface="Times New Roman"/>
                <a:cs typeface="Times New Roman"/>
              </a:rPr>
              <a:t> =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M1,x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r</a:t>
            </a:r>
            <a:r>
              <a:rPr lang="en-US" baseline="-25000" dirty="0">
                <a:latin typeface="Times New Roman"/>
                <a:cs typeface="Times New Roman"/>
              </a:rPr>
              <a:t>M1,y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59" y="4676592"/>
            <a:ext cx="202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=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R3,x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r</a:t>
            </a:r>
            <a:r>
              <a:rPr lang="en-US" baseline="-25000" dirty="0">
                <a:latin typeface="Times New Roman"/>
                <a:cs typeface="Times New Roman"/>
              </a:rPr>
              <a:t>R3,y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143" y="4751297"/>
            <a:ext cx="202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=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R1,x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r</a:t>
            </a:r>
            <a:r>
              <a:rPr lang="en-US" baseline="-25000" dirty="0">
                <a:latin typeface="Times New Roman"/>
                <a:cs typeface="Times New Roman"/>
              </a:rPr>
              <a:t>R1,y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0694" y="5522866"/>
            <a:ext cx="202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=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R2,x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+ r</a:t>
            </a:r>
            <a:r>
              <a:rPr lang="en-US" baseline="-25000" dirty="0">
                <a:latin typeface="Times New Roman"/>
                <a:cs typeface="Times New Roman"/>
              </a:rPr>
              <a:t>R2,y</a:t>
            </a:r>
            <a:r>
              <a:rPr lang="en-US" b="1" dirty="0">
                <a:latin typeface="Times New Roman"/>
                <a:cs typeface="Times New Roman"/>
              </a:rPr>
              <a:t>j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370" y="4235690"/>
            <a:ext cx="63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C3D69B"/>
                </a:solidFill>
                <a:latin typeface="Times New Roman"/>
                <a:cs typeface="Times New Roman"/>
              </a:rPr>
              <a:t>R</a:t>
            </a:r>
            <a:r>
              <a:rPr lang="en-US" sz="2800" b="1" i="1" baseline="-25000" dirty="0">
                <a:solidFill>
                  <a:srgbClr val="C3D69B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396" y="3802116"/>
            <a:ext cx="63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R</a:t>
            </a:r>
            <a:r>
              <a:rPr lang="en-US" sz="2800" b="1" i="1" baseline="-25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42517" y="4250631"/>
            <a:ext cx="63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C3D69B"/>
                </a:solidFill>
                <a:latin typeface="Times New Roman"/>
                <a:cs typeface="Times New Roman"/>
              </a:rPr>
              <a:t>R</a:t>
            </a:r>
            <a:r>
              <a:rPr lang="en-US" sz="2800" b="1" i="1" baseline="-25000" dirty="0">
                <a:solidFill>
                  <a:srgbClr val="C3D69B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7693211" y="3734881"/>
            <a:ext cx="128494" cy="13447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2261" y="3734881"/>
            <a:ext cx="128494" cy="13447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229775" y="3734881"/>
            <a:ext cx="128494" cy="13447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81635" y="3811928"/>
            <a:ext cx="128494" cy="13447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17920" y="1607140"/>
            <a:ext cx="128494" cy="13447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462261" y="1607140"/>
            <a:ext cx="128494" cy="13447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4_PROB_0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2"/>
          <a:stretch/>
        </p:blipFill>
        <p:spPr bwMode="auto">
          <a:xfrm>
            <a:off x="457200" y="1212853"/>
            <a:ext cx="8229600" cy="449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5304379" y="1212853"/>
            <a:ext cx="836966" cy="595737"/>
          </a:xfrm>
          <a:custGeom>
            <a:avLst/>
            <a:gdLst>
              <a:gd name="connsiteX0" fmla="*/ 0 w 836966"/>
              <a:gd name="connsiteY0" fmla="*/ 162443 h 595737"/>
              <a:gd name="connsiteX1" fmla="*/ 224117 w 836966"/>
              <a:gd name="connsiteY1" fmla="*/ 13031 h 595737"/>
              <a:gd name="connsiteX2" fmla="*/ 552823 w 836966"/>
              <a:gd name="connsiteY2" fmla="*/ 27972 h 595737"/>
              <a:gd name="connsiteX3" fmla="*/ 776941 w 836966"/>
              <a:gd name="connsiteY3" fmla="*/ 192325 h 595737"/>
              <a:gd name="connsiteX4" fmla="*/ 836705 w 836966"/>
              <a:gd name="connsiteY4" fmla="*/ 476207 h 595737"/>
              <a:gd name="connsiteX5" fmla="*/ 762000 w 836966"/>
              <a:gd name="connsiteY5" fmla="*/ 595737 h 59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6966" h="595737">
                <a:moveTo>
                  <a:pt x="0" y="162443"/>
                </a:moveTo>
                <a:cubicBezTo>
                  <a:pt x="65990" y="98943"/>
                  <a:pt x="131980" y="35443"/>
                  <a:pt x="224117" y="13031"/>
                </a:cubicBezTo>
                <a:cubicBezTo>
                  <a:pt x="316254" y="-9381"/>
                  <a:pt x="460686" y="-1910"/>
                  <a:pt x="552823" y="27972"/>
                </a:cubicBezTo>
                <a:cubicBezTo>
                  <a:pt x="644960" y="57854"/>
                  <a:pt x="729627" y="117619"/>
                  <a:pt x="776941" y="192325"/>
                </a:cubicBezTo>
                <a:cubicBezTo>
                  <a:pt x="824255" y="267031"/>
                  <a:pt x="839195" y="408972"/>
                  <a:pt x="836705" y="476207"/>
                </a:cubicBezTo>
                <a:cubicBezTo>
                  <a:pt x="834215" y="543442"/>
                  <a:pt x="762000" y="595737"/>
                  <a:pt x="762000" y="595737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16706" y="851650"/>
            <a:ext cx="107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10 </a:t>
            </a:r>
            <a:r>
              <a:rPr lang="en-US" sz="2800" dirty="0" err="1">
                <a:latin typeface="Times New Roman"/>
                <a:cs typeface="Times New Roman"/>
              </a:rPr>
              <a:t>kN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235" y="3959415"/>
            <a:ext cx="1374589" cy="1225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7506" y="3944474"/>
            <a:ext cx="1374589" cy="138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45882" y="3989297"/>
            <a:ext cx="0" cy="73211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757458" y="3944474"/>
            <a:ext cx="0" cy="73211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3200" y="3884709"/>
            <a:ext cx="672352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458" y="1611708"/>
            <a:ext cx="151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F1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F1 </a:t>
            </a:r>
            <a:r>
              <a:rPr lang="en-US" dirty="0">
                <a:latin typeface="Times New Roman"/>
                <a:cs typeface="Times New Roman"/>
              </a:rPr>
              <a:t>x </a:t>
            </a:r>
            <a:r>
              <a:rPr lang="en-US" b="1" dirty="0">
                <a:latin typeface="Times New Roman"/>
                <a:cs typeface="Times New Roman"/>
              </a:rPr>
              <a:t>F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16706" y="482318"/>
            <a:ext cx="137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= M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="1" baseline="-25000" dirty="0">
              <a:latin typeface="Times New Roman"/>
              <a:cs typeface="Times New Roman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002986" y="3817057"/>
            <a:ext cx="929342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27036" y="3884710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14" y="2348757"/>
            <a:ext cx="425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y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045882" y="2572501"/>
            <a:ext cx="0" cy="83408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252" y="4414982"/>
            <a:ext cx="63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i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278" y="3787175"/>
            <a:ext cx="63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i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72399" y="4429923"/>
            <a:ext cx="63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i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0082" y="1949491"/>
            <a:ext cx="163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F1</a:t>
            </a:r>
            <a:r>
              <a:rPr lang="en-US" dirty="0">
                <a:latin typeface="Times New Roman"/>
                <a:cs typeface="Times New Roman"/>
              </a:rPr>
              <a:t> = M</a:t>
            </a:r>
            <a:r>
              <a:rPr lang="en-US" baseline="-25000" dirty="0">
                <a:latin typeface="Times New Roman"/>
                <a:cs typeface="Times New Roman"/>
              </a:rPr>
              <a:t>F1,z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5916" y="5717410"/>
            <a:ext cx="156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F2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F2 </a:t>
            </a:r>
            <a:r>
              <a:rPr lang="en-US" dirty="0">
                <a:latin typeface="Times New Roman"/>
                <a:cs typeface="Times New Roman"/>
              </a:rPr>
              <a:t>x </a:t>
            </a:r>
            <a:r>
              <a:rPr lang="en-US" b="1" dirty="0">
                <a:latin typeface="Times New Roman"/>
                <a:cs typeface="Times New Roman"/>
              </a:rPr>
              <a:t>F</a:t>
            </a:r>
            <a:r>
              <a:rPr lang="en-US" b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17540" y="6055193"/>
            <a:ext cx="163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F2</a:t>
            </a:r>
            <a:r>
              <a:rPr lang="en-US" dirty="0">
                <a:latin typeface="Times New Roman"/>
                <a:cs typeface="Times New Roman"/>
              </a:rPr>
              <a:t> = M</a:t>
            </a:r>
            <a:r>
              <a:rPr lang="en-US" baseline="-25000" dirty="0">
                <a:latin typeface="Times New Roman"/>
                <a:cs typeface="Times New Roman"/>
              </a:rPr>
              <a:t>F2,z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48796" y="5685861"/>
            <a:ext cx="151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F3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F3 </a:t>
            </a:r>
            <a:r>
              <a:rPr lang="en-US" dirty="0">
                <a:latin typeface="Times New Roman"/>
                <a:cs typeface="Times New Roman"/>
              </a:rPr>
              <a:t>x </a:t>
            </a:r>
            <a:r>
              <a:rPr lang="en-US" b="1" dirty="0">
                <a:latin typeface="Times New Roman"/>
                <a:cs typeface="Times New Roman"/>
              </a:rPr>
              <a:t>F</a:t>
            </a:r>
            <a:r>
              <a:rPr lang="en-US" b="1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48796" y="5981006"/>
            <a:ext cx="163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="1" baseline="-25000" dirty="0">
                <a:latin typeface="Times New Roman"/>
                <a:cs typeface="Times New Roman"/>
              </a:rPr>
              <a:t>F3</a:t>
            </a:r>
            <a:r>
              <a:rPr lang="en-US" dirty="0">
                <a:latin typeface="Times New Roman"/>
                <a:cs typeface="Times New Roman"/>
              </a:rPr>
              <a:t> = M</a:t>
            </a:r>
            <a:r>
              <a:rPr lang="en-US" baseline="-25000" dirty="0">
                <a:latin typeface="Times New Roman"/>
                <a:cs typeface="Times New Roman"/>
              </a:rPr>
              <a:t>F3,z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b="1" dirty="0">
                <a:latin typeface="Times New Roman"/>
                <a:cs typeface="Times New Roman"/>
              </a:rPr>
              <a:t>k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478" y="19420"/>
            <a:ext cx="4190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External moments about </a:t>
            </a:r>
            <a:r>
              <a:rPr lang="en-US" sz="2800" i="1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94584" y="1611708"/>
            <a:ext cx="1595039" cy="73728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53537" y="1086863"/>
            <a:ext cx="1448721" cy="73728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36483" y="3884709"/>
            <a:ext cx="1595039" cy="1068434"/>
          </a:xfrm>
          <a:prstGeom prst="rect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005916" y="5725164"/>
            <a:ext cx="1595039" cy="753401"/>
          </a:xfrm>
          <a:prstGeom prst="rect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061584" y="3869768"/>
            <a:ext cx="1595039" cy="1314824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448796" y="5725164"/>
            <a:ext cx="1595039" cy="753401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119186" y="959730"/>
            <a:ext cx="1869874" cy="1097841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902525" y="522848"/>
            <a:ext cx="1389327" cy="369332"/>
          </a:xfrm>
          <a:prstGeom prst="rect">
            <a:avLst/>
          </a:prstGeom>
          <a:noFill/>
          <a:ln w="3810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9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2" grpId="0"/>
      <p:bldP spid="23" grpId="0"/>
      <p:bldP spid="25" grpId="0"/>
      <p:bldP spid="32" grpId="0"/>
      <p:bldP spid="33" grpId="0"/>
      <p:bldP spid="8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04_PROB_0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2"/>
          <a:stretch/>
        </p:blipFill>
        <p:spPr bwMode="auto">
          <a:xfrm>
            <a:off x="457200" y="1212853"/>
            <a:ext cx="8229600" cy="449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5304379" y="1212853"/>
            <a:ext cx="836966" cy="595737"/>
          </a:xfrm>
          <a:custGeom>
            <a:avLst/>
            <a:gdLst>
              <a:gd name="connsiteX0" fmla="*/ 0 w 836966"/>
              <a:gd name="connsiteY0" fmla="*/ 162443 h 595737"/>
              <a:gd name="connsiteX1" fmla="*/ 224117 w 836966"/>
              <a:gd name="connsiteY1" fmla="*/ 13031 h 595737"/>
              <a:gd name="connsiteX2" fmla="*/ 552823 w 836966"/>
              <a:gd name="connsiteY2" fmla="*/ 27972 h 595737"/>
              <a:gd name="connsiteX3" fmla="*/ 776941 w 836966"/>
              <a:gd name="connsiteY3" fmla="*/ 192325 h 595737"/>
              <a:gd name="connsiteX4" fmla="*/ 836705 w 836966"/>
              <a:gd name="connsiteY4" fmla="*/ 476207 h 595737"/>
              <a:gd name="connsiteX5" fmla="*/ 762000 w 836966"/>
              <a:gd name="connsiteY5" fmla="*/ 595737 h 59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6966" h="595737">
                <a:moveTo>
                  <a:pt x="0" y="162443"/>
                </a:moveTo>
                <a:cubicBezTo>
                  <a:pt x="65990" y="98943"/>
                  <a:pt x="131980" y="35443"/>
                  <a:pt x="224117" y="13031"/>
                </a:cubicBezTo>
                <a:cubicBezTo>
                  <a:pt x="316254" y="-9381"/>
                  <a:pt x="460686" y="-1910"/>
                  <a:pt x="552823" y="27972"/>
                </a:cubicBezTo>
                <a:cubicBezTo>
                  <a:pt x="644960" y="57854"/>
                  <a:pt x="729627" y="117619"/>
                  <a:pt x="776941" y="192325"/>
                </a:cubicBezTo>
                <a:cubicBezTo>
                  <a:pt x="824255" y="267031"/>
                  <a:pt x="839195" y="408972"/>
                  <a:pt x="836705" y="476207"/>
                </a:cubicBezTo>
                <a:cubicBezTo>
                  <a:pt x="834215" y="543442"/>
                  <a:pt x="762000" y="595737"/>
                  <a:pt x="762000" y="595737"/>
                </a:cubicBezTo>
              </a:path>
            </a:pathLst>
          </a:custGeom>
          <a:ln w="381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16706" y="851650"/>
            <a:ext cx="107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10 </a:t>
            </a:r>
            <a:r>
              <a:rPr lang="en-US" sz="2800" dirty="0" err="1">
                <a:latin typeface="Times New Roman"/>
                <a:cs typeface="Times New Roman"/>
              </a:rPr>
              <a:t>kN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4235" y="3959415"/>
            <a:ext cx="1374589" cy="1225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7506" y="3944474"/>
            <a:ext cx="1374589" cy="138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45882" y="3989297"/>
            <a:ext cx="0" cy="73211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757458" y="3944474"/>
            <a:ext cx="0" cy="732118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3200" y="3884709"/>
            <a:ext cx="672352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834" y="1449431"/>
            <a:ext cx="157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R1 </a:t>
            </a:r>
            <a:r>
              <a:rPr lang="en-US" dirty="0">
                <a:latin typeface="Times New Roman"/>
                <a:cs typeface="Times New Roman"/>
              </a:rPr>
              <a:t>x </a:t>
            </a:r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002986" y="3817057"/>
            <a:ext cx="929342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27036" y="3884710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14" y="2348757"/>
            <a:ext cx="425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y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045882" y="2572501"/>
            <a:ext cx="0" cy="83408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252" y="4414982"/>
            <a:ext cx="63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i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278" y="3787175"/>
            <a:ext cx="63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i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72399" y="4429923"/>
            <a:ext cx="635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lang="en-US" sz="2800" b="1" i="1" baseline="-25000" dirty="0">
                <a:solidFill>
                  <a:srgbClr val="008000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1478" y="19420"/>
            <a:ext cx="463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Moments of reactions about </a:t>
            </a:r>
            <a:r>
              <a:rPr lang="en-US" sz="2800" i="1" dirty="0">
                <a:latin typeface="Times New Roman"/>
                <a:cs typeface="Times New Roman"/>
              </a:rPr>
              <a:t>A</a:t>
            </a:r>
            <a:r>
              <a:rPr lang="en-US" sz="2800" dirty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834" y="1737966"/>
            <a:ext cx="210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1  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R1 </a:t>
            </a:r>
            <a:r>
              <a:rPr lang="en-US" dirty="0">
                <a:latin typeface="Times New Roman"/>
                <a:cs typeface="Times New Roman"/>
              </a:rPr>
              <a:t>x </a:t>
            </a:r>
            <a:r>
              <a:rPr lang="en-US" b="1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6834" y="206048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1 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R1 </a:t>
            </a:r>
            <a:r>
              <a:rPr lang="en-US" dirty="0">
                <a:latin typeface="Times New Roman"/>
                <a:cs typeface="Times New Roman"/>
              </a:rPr>
              <a:t>x u</a:t>
            </a:r>
            <a:r>
              <a:rPr lang="en-US" baseline="-25000" dirty="0">
                <a:latin typeface="Times New Roman"/>
                <a:cs typeface="Times New Roman"/>
              </a:rPr>
              <a:t>R1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b="1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6114" y="5745383"/>
            <a:ext cx="157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R2 </a:t>
            </a:r>
            <a:r>
              <a:rPr lang="en-US" dirty="0">
                <a:latin typeface="Times New Roman"/>
                <a:cs typeface="Times New Roman"/>
              </a:rPr>
              <a:t>x </a:t>
            </a:r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6114" y="6033918"/>
            <a:ext cx="210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2  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R2 </a:t>
            </a:r>
            <a:r>
              <a:rPr lang="en-US" dirty="0">
                <a:latin typeface="Times New Roman"/>
                <a:cs typeface="Times New Roman"/>
              </a:rPr>
              <a:t>x </a:t>
            </a:r>
            <a:r>
              <a:rPr lang="en-US" b="1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6114" y="635643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2 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R2 </a:t>
            </a:r>
            <a:r>
              <a:rPr lang="en-US" dirty="0">
                <a:latin typeface="Times New Roman"/>
                <a:cs typeface="Times New Roman"/>
              </a:rPr>
              <a:t>x u</a:t>
            </a:r>
            <a:r>
              <a:rPr lang="en-US" baseline="-25000" dirty="0">
                <a:latin typeface="Times New Roman"/>
                <a:cs typeface="Times New Roman"/>
              </a:rPr>
              <a:t>R2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b="1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34290" y="5745383"/>
            <a:ext cx="156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R3 </a:t>
            </a:r>
            <a:r>
              <a:rPr lang="en-US" dirty="0">
                <a:latin typeface="Times New Roman"/>
                <a:cs typeface="Times New Roman"/>
              </a:rPr>
              <a:t>x </a:t>
            </a:r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="1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34290" y="6033918"/>
            <a:ext cx="209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3  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b="1" dirty="0">
                <a:latin typeface="Times New Roman"/>
                <a:cs typeface="Times New Roman"/>
              </a:rPr>
              <a:t>r</a:t>
            </a:r>
            <a:r>
              <a:rPr lang="en-US" baseline="-25000" dirty="0">
                <a:latin typeface="Times New Roman"/>
                <a:cs typeface="Times New Roman"/>
              </a:rPr>
              <a:t>R3 </a:t>
            </a:r>
            <a:r>
              <a:rPr lang="en-US" dirty="0">
                <a:latin typeface="Times New Roman"/>
                <a:cs typeface="Times New Roman"/>
              </a:rPr>
              <a:t>x </a:t>
            </a:r>
            <a:r>
              <a:rPr lang="en-US" b="1" dirty="0">
                <a:latin typeface="Times New Roman"/>
                <a:cs typeface="Times New Roman"/>
              </a:rPr>
              <a:t>u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34290" y="635643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M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 = R</a:t>
            </a:r>
            <a:r>
              <a:rPr lang="en-US" baseline="-25000" dirty="0">
                <a:latin typeface="Times New Roman"/>
                <a:cs typeface="Times New Roman"/>
              </a:rPr>
              <a:t>3  </a:t>
            </a:r>
            <a:r>
              <a:rPr lang="en-US" dirty="0">
                <a:latin typeface="Times New Roman"/>
                <a:cs typeface="Times New Roman"/>
              </a:rPr>
              <a:t>(r</a:t>
            </a:r>
            <a:r>
              <a:rPr lang="en-US" baseline="-25000" dirty="0">
                <a:latin typeface="Times New Roman"/>
                <a:cs typeface="Times New Roman"/>
              </a:rPr>
              <a:t>R3 </a:t>
            </a:r>
            <a:r>
              <a:rPr lang="en-US" dirty="0">
                <a:latin typeface="Times New Roman"/>
                <a:cs typeface="Times New Roman"/>
              </a:rPr>
              <a:t>x u</a:t>
            </a:r>
            <a:r>
              <a:rPr lang="en-US" baseline="-25000" dirty="0">
                <a:latin typeface="Times New Roman"/>
                <a:cs typeface="Times New Roman"/>
              </a:rPr>
              <a:t>R3</a:t>
            </a:r>
            <a:r>
              <a:rPr lang="en-US" dirty="0">
                <a:latin typeface="Times New Roman"/>
                <a:cs typeface="Times New Roman"/>
              </a:rPr>
              <a:t>)</a:t>
            </a:r>
            <a:r>
              <a:rPr lang="en-US" b="1" dirty="0"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560" y="1530491"/>
            <a:ext cx="2227312" cy="98061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4585" y="3609093"/>
            <a:ext cx="780968" cy="73728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66015" y="3989297"/>
            <a:ext cx="555732" cy="1068434"/>
          </a:xfrm>
          <a:prstGeom prst="rect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4568" y="5711257"/>
            <a:ext cx="2375620" cy="1068552"/>
          </a:xfrm>
          <a:prstGeom prst="rect">
            <a:avLst/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04377" y="3814380"/>
            <a:ext cx="894915" cy="1314824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704253" y="5738014"/>
            <a:ext cx="2228075" cy="1041795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35" grpId="0"/>
      <p:bldP spid="39" grpId="0"/>
      <p:bldP spid="40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1162</Words>
  <Application>Microsoft Office PowerPoint</Application>
  <PresentationFormat>On-screen Show (4:3)</PresentationFormat>
  <Paragraphs>250</Paragraphs>
  <Slides>15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Equation</vt:lpstr>
      <vt:lpstr>ASEN 2001 –Lab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ASEN 2001 –Lab 1</dc:title>
  <dc:creator>Jelliffe Jackson</dc:creator>
  <cp:lastModifiedBy>BUTLER, WILLIAM </cp:lastModifiedBy>
  <cp:revision>65</cp:revision>
  <dcterms:created xsi:type="dcterms:W3CDTF">2016-08-27T17:06:21Z</dcterms:created>
  <dcterms:modified xsi:type="dcterms:W3CDTF">2018-09-17T21:48:26Z</dcterms:modified>
</cp:coreProperties>
</file>