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1" r:id="rId3"/>
    <p:sldId id="257" r:id="rId4"/>
    <p:sldId id="258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7" r:id="rId29"/>
    <p:sldId id="288" r:id="rId30"/>
    <p:sldId id="289" r:id="rId31"/>
    <p:sldId id="29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4" autoAdjust="0"/>
    <p:restoredTop sz="71305"/>
  </p:normalViewPr>
  <p:slideViewPr>
    <p:cSldViewPr snapToGrid="0" snapToObjects="1">
      <p:cViewPr varScale="1">
        <p:scale>
          <a:sx n="90" d="100"/>
          <a:sy n="90" d="100"/>
        </p:scale>
        <p:origin x="25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0.emf"/><Relationship Id="rId7" Type="http://schemas.openxmlformats.org/officeDocument/2006/relationships/image" Target="../media/image18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2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6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6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5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0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7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5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7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0CD0D-0979-6745-B9CC-94F543B529D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3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27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4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3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5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3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27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5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3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3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16.e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18.bin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19.e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10" Type="http://schemas.openxmlformats.org/officeDocument/2006/relationships/image" Target="../media/image13.e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4.emf"/><Relationship Id="rId22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19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16.e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2 – Truss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2D truss code</a:t>
            </a:r>
          </a:p>
        </p:txBody>
      </p:sp>
    </p:spTree>
    <p:extLst>
      <p:ext uri="{BB962C8B-B14F-4D97-AF65-F5344CB8AC3E}">
        <p14:creationId xmlns:p14="http://schemas.microsoft.com/office/powerpoint/2010/main" val="127371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76689"/>
            <a:ext cx="8229600" cy="620595"/>
          </a:xfrm>
        </p:spPr>
        <p:txBody>
          <a:bodyPr>
            <a:normAutofit/>
          </a:bodyPr>
          <a:lstStyle/>
          <a:p>
            <a:r>
              <a:rPr lang="en-US" sz="2400" dirty="0"/>
              <a:t>Assemble the system of linearly independent equations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3882" y="1536700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973882" y="2085821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64507" y="2588262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53550" y="3188668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53550" y="3765185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73882" y="4424581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R</a:t>
            </a:r>
            <a:r>
              <a:rPr lang="en-US" sz="2000" baseline="-25000" dirty="0">
                <a:latin typeface="Times"/>
                <a:cs typeface="Times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53550" y="5133300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R</a:t>
            </a:r>
            <a:r>
              <a:rPr lang="en-US" sz="2000" baseline="-25000" dirty="0">
                <a:latin typeface="Times"/>
                <a:cs typeface="Times"/>
              </a:rPr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48587" y="5828616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R</a:t>
            </a:r>
            <a:r>
              <a:rPr lang="en-US" sz="20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07173" y="1488921"/>
            <a:ext cx="415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-</a:t>
            </a:r>
            <a:r>
              <a:rPr lang="en-US" sz="2000" dirty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12550" y="1488921"/>
            <a:ext cx="473281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E</a:t>
            </a:r>
          </a:p>
          <a:p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5636" y="1475145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Joint 1 x-</a:t>
            </a:r>
            <a:r>
              <a:rPr lang="en-US" sz="1200" dirty="0" err="1"/>
              <a:t>dirn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88310" y="2047471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Joint 1 y-</a:t>
            </a:r>
            <a:r>
              <a:rPr lang="en-US" sz="1200" dirty="0" err="1"/>
              <a:t>dirn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88310" y="2526707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Joint 2 x-</a:t>
            </a:r>
            <a:r>
              <a:rPr lang="en-US" sz="1200" dirty="0" err="1"/>
              <a:t>dirn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65626" y="3098417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Joint 2 y-</a:t>
            </a:r>
            <a:r>
              <a:rPr lang="en-US" sz="1200" dirty="0" err="1"/>
              <a:t>dirn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88310" y="3703630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Joint 3 x-</a:t>
            </a:r>
            <a:r>
              <a:rPr lang="en-US" sz="1200" dirty="0" err="1"/>
              <a:t>dirn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265621" y="4363026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Joint 3 y-</a:t>
            </a:r>
            <a:r>
              <a:rPr lang="en-US" sz="1200" dirty="0" err="1"/>
              <a:t>dirn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288310" y="5065729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Joint 4 x-</a:t>
            </a:r>
            <a:r>
              <a:rPr lang="en-US" sz="1200" dirty="0" err="1"/>
              <a:t>dirn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288305" y="5766727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Joint 4 y-</a:t>
            </a:r>
            <a:r>
              <a:rPr lang="en-US" sz="1200" dirty="0" err="1"/>
              <a:t>dirn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3939840" y="2036322"/>
            <a:ext cx="39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-1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892860" y="203460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35901" y="258826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318385" y="2588262"/>
            <a:ext cx="74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/>
                <a:cs typeface="Times"/>
              </a:rPr>
              <a:t>cos45°</a:t>
            </a:r>
            <a:endParaRPr lang="en-US" sz="1600" baseline="-25000" dirty="0">
              <a:latin typeface="Times"/>
              <a:cs typeface="Time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892860" y="258826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93271" y="3159972"/>
            <a:ext cx="415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-</a:t>
            </a:r>
            <a:r>
              <a:rPr lang="en-US" sz="2000" dirty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84354" y="3188668"/>
            <a:ext cx="77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/>
                <a:cs typeface="Times"/>
              </a:rPr>
              <a:t>-sin45°</a:t>
            </a:r>
            <a:endParaRPr lang="en-US" sz="1600" baseline="-25000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912550" y="315997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25443" y="376518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12550" y="376518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43202" y="440190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695772" y="440190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1734" y="440190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01109" y="5133300"/>
            <a:ext cx="39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-1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250335" y="5189382"/>
            <a:ext cx="813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/>
                <a:cs typeface="Times"/>
              </a:rPr>
              <a:t>-cos45°</a:t>
            </a:r>
            <a:endParaRPr lang="en-US" sz="1600" baseline="-25000" dirty="0">
              <a:latin typeface="Times"/>
              <a:cs typeface="Time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145714" y="512458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912550" y="51333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985200" y="581208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325781" y="5849717"/>
            <a:ext cx="711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/>
                <a:cs typeface="Times"/>
              </a:rPr>
              <a:t>sin45°</a:t>
            </a:r>
            <a:endParaRPr lang="en-US" sz="1600" baseline="-25000" dirty="0">
              <a:latin typeface="Times"/>
              <a:cs typeface="Time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40978" y="586315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912550" y="586315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4964" y="150825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96686" y="150825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86538" y="210477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15471" y="210329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496686" y="209802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307563" y="151178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036496" y="15103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817711" y="150503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307563" y="255456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36496" y="25530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17711" y="254781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307563" y="317683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036496" y="31753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817711" y="317008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507756" y="440338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236689" y="44019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017904" y="439662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944665" y="51682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673598" y="516672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54813" y="51614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734790" y="20417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463723" y="20403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186453" y="20350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315918" y="20726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678992" y="261347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021018" y="31886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432262" y="253488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193773" y="252670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423907" y="14904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149045" y="150503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469634" y="313493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192364" y="312966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456935" y="37697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179665" y="37645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003567" y="37732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726297" y="37680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740398" y="378452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463128" y="377925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432262" y="43839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154992" y="437864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031409" y="38255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994930" y="433577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005697" y="516672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986538" y="58286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732857" y="51696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707116" y="58424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193773" y="58286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" name="Left Bracket 4"/>
          <p:cNvSpPr/>
          <p:nvPr/>
        </p:nvSpPr>
        <p:spPr>
          <a:xfrm>
            <a:off x="907173" y="1276263"/>
            <a:ext cx="45719" cy="5064373"/>
          </a:xfrm>
          <a:prstGeom prst="lef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Left Bracket 143"/>
          <p:cNvSpPr/>
          <p:nvPr/>
        </p:nvSpPr>
        <p:spPr>
          <a:xfrm>
            <a:off x="6889759" y="1276263"/>
            <a:ext cx="45719" cy="5064373"/>
          </a:xfrm>
          <a:prstGeom prst="lef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Left Bracket 144"/>
          <p:cNvSpPr/>
          <p:nvPr/>
        </p:nvSpPr>
        <p:spPr>
          <a:xfrm>
            <a:off x="7901734" y="1293403"/>
            <a:ext cx="45719" cy="5064373"/>
          </a:xfrm>
          <a:prstGeom prst="lef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ket 5"/>
          <p:cNvSpPr/>
          <p:nvPr/>
        </p:nvSpPr>
        <p:spPr>
          <a:xfrm>
            <a:off x="6495433" y="1293403"/>
            <a:ext cx="45719" cy="5047233"/>
          </a:xfrm>
          <a:prstGeom prst="righ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Bracket 145"/>
          <p:cNvSpPr/>
          <p:nvPr/>
        </p:nvSpPr>
        <p:spPr>
          <a:xfrm>
            <a:off x="7428211" y="1276263"/>
            <a:ext cx="45719" cy="5047233"/>
          </a:xfrm>
          <a:prstGeom prst="righ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43906" y="3415552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47" name="Right Bracket 146"/>
          <p:cNvSpPr/>
          <p:nvPr/>
        </p:nvSpPr>
        <p:spPr>
          <a:xfrm>
            <a:off x="8332510" y="1287735"/>
            <a:ext cx="45719" cy="5047233"/>
          </a:xfrm>
          <a:prstGeom prst="righ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61082" y="82607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023202" y="814598"/>
            <a:ext cx="317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8011949" y="831738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537439" y="887084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21214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8" grpId="0"/>
      <p:bldP spid="60" grpId="0"/>
      <p:bldP spid="77" grpId="0"/>
      <p:bldP spid="78" grpId="0"/>
      <p:bldP spid="79" grpId="0"/>
      <p:bldP spid="81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4" grpId="0"/>
      <p:bldP spid="70" grpId="0"/>
      <p:bldP spid="80" grpId="0"/>
      <p:bldP spid="82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5" grpId="0" animBg="1"/>
      <p:bldP spid="144" grpId="0" animBg="1"/>
      <p:bldP spid="145" grpId="0" animBg="1"/>
      <p:bldP spid="6" grpId="0" animBg="1"/>
      <p:bldP spid="146" grpId="0" animBg="1"/>
      <p:bldP spid="7" grpId="0"/>
      <p:bldP spid="1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29"/>
            <a:ext cx="8229600" cy="687023"/>
          </a:xfrm>
        </p:spPr>
        <p:txBody>
          <a:bodyPr>
            <a:normAutofit/>
          </a:bodyPr>
          <a:lstStyle/>
          <a:p>
            <a:r>
              <a:rPr lang="en-US" sz="3200" dirty="0"/>
              <a:t>A systematic approach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550" y="752141"/>
            <a:ext cx="547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Things we need to know: (i.e. the things in the input file)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072891"/>
            <a:ext cx="23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Location of the joint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409957"/>
            <a:ext cx="601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Which members are connected to which joint - connectivity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779289"/>
            <a:ext cx="560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Where are the reaction and what are their components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148621"/>
            <a:ext cx="616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Where are the external forces and what are their components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5188"/>
              </p:ext>
            </p:extLst>
          </p:nvPr>
        </p:nvGraphicFramePr>
        <p:xfrm>
          <a:off x="394550" y="3227797"/>
          <a:ext cx="26680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Joint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x-coordinate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y-coordinate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605861"/>
              </p:ext>
            </p:extLst>
          </p:nvPr>
        </p:nvGraphicFramePr>
        <p:xfrm>
          <a:off x="3384586" y="3227797"/>
          <a:ext cx="2532241" cy="2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Member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From</a:t>
                      </a:r>
                      <a:r>
                        <a:rPr lang="en-US" sz="1200" b="1" baseline="0" dirty="0"/>
                        <a:t> joint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To</a:t>
                      </a:r>
                      <a:r>
                        <a:rPr lang="en-US" sz="1200" b="1" baseline="0" dirty="0"/>
                        <a:t> joint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4550" y="28252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of joints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58566" y="2825248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Connectivity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844983"/>
              </p:ext>
            </p:extLst>
          </p:nvPr>
        </p:nvGraphicFramePr>
        <p:xfrm>
          <a:off x="6204368" y="3227797"/>
          <a:ext cx="2722318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Joint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x-component</a:t>
                      </a:r>
                      <a:r>
                        <a:rPr lang="en-US" sz="1200" b="1" baseline="0" dirty="0"/>
                        <a:t> direction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y-component direction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19949" y="283948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6198" y="541501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Forces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292524"/>
              </p:ext>
            </p:extLst>
          </p:nvPr>
        </p:nvGraphicFramePr>
        <p:xfrm>
          <a:off x="457200" y="5784350"/>
          <a:ext cx="27223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Joint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x-component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y-component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-F</a:t>
                      </a:r>
                      <a:r>
                        <a:rPr lang="en-US" sz="1200" b="1" baseline="-25000" dirty="0"/>
                        <a:t>E</a:t>
                      </a:r>
                      <a:r>
                        <a:rPr lang="en-US" sz="1200" b="1" baseline="0" dirty="0"/>
                        <a:t> = 1000 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0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Dealing with force directions – ‘From’ joints and ‘To’ joints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023363" y="2095928"/>
            <a:ext cx="4561982" cy="1812361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73779" y="3777590"/>
            <a:ext cx="246594" cy="26139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09831" y="1937114"/>
            <a:ext cx="246594" cy="26139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212236"/>
            <a:ext cx="126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‘From’ joint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5345" y="243960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‘To’ joint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023363" y="3585882"/>
            <a:ext cx="814402" cy="322407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22495" y="2067190"/>
            <a:ext cx="814402" cy="322407"/>
          </a:xfrm>
          <a:prstGeom prst="straightConnector1">
            <a:avLst/>
          </a:prstGeom>
          <a:ln w="7620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3059" y="3062941"/>
            <a:ext cx="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>
                <a:latin typeface="Times"/>
                <a:cs typeface="Times"/>
              </a:rPr>
              <a:t>,Y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>
                <a:latin typeface="Times"/>
                <a:cs typeface="Times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33675" y="1522224"/>
            <a:ext cx="91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>
                <a:latin typeface="Times"/>
                <a:cs typeface="Times"/>
              </a:rPr>
              <a:t>,Y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>
                <a:latin typeface="Times"/>
                <a:cs typeface="Times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9058" y="4965359"/>
            <a:ext cx="26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vector for ‘From’ joint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8361" y="5607829"/>
            <a:ext cx="85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u</a:t>
            </a:r>
            <a:r>
              <a:rPr lang="en-US" b="1" baseline="-25000" dirty="0" err="1"/>
              <a:t>From</a:t>
            </a:r>
            <a:r>
              <a:rPr lang="en-US" dirty="0"/>
              <a:t>  =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35387" y="5423163"/>
            <a:ext cx="243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>
                <a:latin typeface="Times"/>
                <a:cs typeface="Times"/>
              </a:rPr>
              <a:t> - Y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675623" y="5792495"/>
            <a:ext cx="225611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673873"/>
              </p:ext>
            </p:extLst>
          </p:nvPr>
        </p:nvGraphicFramePr>
        <p:xfrm>
          <a:off x="1675623" y="5820695"/>
          <a:ext cx="2256117" cy="46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Equation" r:id="rId3" imgW="1524000" imgH="317500" progId="Equation.3">
                  <p:embed/>
                </p:oleObj>
              </mc:Choice>
              <mc:Fallback>
                <p:oleObj name="Equation" r:id="rId3" imgW="1524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5623" y="5820695"/>
                        <a:ext cx="2256117" cy="467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115081" y="4960472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vector for ‘To’ joint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54384" y="5602942"/>
            <a:ext cx="68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u</a:t>
            </a:r>
            <a:r>
              <a:rPr lang="en-US" b="1" baseline="-25000" dirty="0" err="1"/>
              <a:t>To</a:t>
            </a:r>
            <a:r>
              <a:rPr lang="en-US" dirty="0"/>
              <a:t>  =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01410" y="5418276"/>
            <a:ext cx="2366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>
                <a:latin typeface="Times"/>
                <a:cs typeface="Times"/>
              </a:rPr>
              <a:t> - Y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6241646" y="5787608"/>
            <a:ext cx="225611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60853"/>
              </p:ext>
            </p:extLst>
          </p:nvPr>
        </p:nvGraphicFramePr>
        <p:xfrm>
          <a:off x="6241646" y="5815808"/>
          <a:ext cx="2256117" cy="46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" name="Equation" r:id="rId5" imgW="1524000" imgH="317500" progId="Equation.3">
                  <p:embed/>
                </p:oleObj>
              </mc:Choice>
              <mc:Fallback>
                <p:oleObj name="Equation" r:id="rId5" imgW="1524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41646" y="5815808"/>
                        <a:ext cx="2256117" cy="467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510118" y="2254943"/>
            <a:ext cx="119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 N</a:t>
            </a:r>
          </a:p>
        </p:txBody>
      </p:sp>
    </p:spTree>
    <p:extLst>
      <p:ext uri="{BB962C8B-B14F-4D97-AF65-F5344CB8AC3E}">
        <p14:creationId xmlns:p14="http://schemas.microsoft.com/office/powerpoint/2010/main" val="3504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16" grpId="0"/>
      <p:bldP spid="17" grpId="0"/>
      <p:bldP spid="18" grpId="0"/>
      <p:bldP spid="19" grpId="0"/>
      <p:bldP spid="20" grpId="0"/>
      <p:bldP spid="25" grpId="0"/>
      <p:bldP spid="26" grpId="0"/>
      <p:bldP spid="27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2471"/>
          </a:xfrm>
        </p:spPr>
        <p:txBody>
          <a:bodyPr>
            <a:normAutofit/>
          </a:bodyPr>
          <a:lstStyle/>
          <a:p>
            <a:r>
              <a:rPr lang="en-US" sz="3200" dirty="0"/>
              <a:t>Steps to create A-matrix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3529" y="1523169"/>
            <a:ext cx="1588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at joint 1: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529" y="642471"/>
            <a:ext cx="738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Assuming that the input information in the tables have been read and stored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781669"/>
              </p:ext>
            </p:extLst>
          </p:nvPr>
        </p:nvGraphicFramePr>
        <p:xfrm>
          <a:off x="6403318" y="3029117"/>
          <a:ext cx="2532241" cy="2129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Member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From</a:t>
                      </a:r>
                      <a:r>
                        <a:rPr lang="en-US" sz="1200" b="1" baseline="0" dirty="0"/>
                        <a:t> joint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To</a:t>
                      </a:r>
                      <a:r>
                        <a:rPr lang="en-US" sz="1200" b="1" baseline="0" dirty="0"/>
                        <a:t> joint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86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77298" y="2626568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Connectivity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6618517" y="3395599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18517" y="480711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59443" y="2659785"/>
            <a:ext cx="417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Members 1 and 5 are connected at joint 1.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3254920"/>
            <a:ext cx="580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whether joint is a ‘From’ or ‘To’ joint for each member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52367" y="3412638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92602" y="3012466"/>
            <a:ext cx="734973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49997" y="478095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229242" y="3014910"/>
            <a:ext cx="734973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84729" y="3716635"/>
            <a:ext cx="36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1 is a ‘From’ joint for member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84729" y="4085967"/>
            <a:ext cx="338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1 is a ‘To’ joint for member 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7883" y="6002450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 the unit vector for each member force at the joint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35536" y="1523161"/>
            <a:ext cx="601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Means we are dealing with the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rows of the A-matrix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319" y="2297230"/>
            <a:ext cx="467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the members that are connected to joint 1.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2006" y="1094559"/>
            <a:ext cx="486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coefficients of unknown member force first.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7883" y="4512327"/>
            <a:ext cx="572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the joint that connects to the other end of each member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331776" y="3402870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500470" y="480711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20590" y="5169650"/>
            <a:ext cx="330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 1 is connected to joint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20590" y="5537773"/>
            <a:ext cx="355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 5 is connected from joint 4</a:t>
            </a:r>
          </a:p>
        </p:txBody>
      </p:sp>
    </p:spTree>
    <p:extLst>
      <p:ext uri="{BB962C8B-B14F-4D97-AF65-F5344CB8AC3E}">
        <p14:creationId xmlns:p14="http://schemas.microsoft.com/office/powerpoint/2010/main" val="258384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 animBg="1"/>
      <p:bldP spid="9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30" grpId="0"/>
      <p:bldP spid="31" grpId="0" animBg="1"/>
      <p:bldP spid="32" grpId="0" animBg="1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2471"/>
          </a:xfrm>
        </p:spPr>
        <p:txBody>
          <a:bodyPr>
            <a:normAutofit/>
          </a:bodyPr>
          <a:lstStyle/>
          <a:p>
            <a:r>
              <a:rPr lang="en-US" sz="3200" dirty="0"/>
              <a:t>Steps to create A-matrix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4117" y="675184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 the unit vector for each member force at the joint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1564" y="1522833"/>
            <a:ext cx="28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vector for ‘From’ joint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2164" y="2165303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u</a:t>
            </a:r>
            <a:r>
              <a:rPr lang="en-US" b="1" baseline="-25000" dirty="0" err="1"/>
              <a:t>From</a:t>
            </a:r>
            <a:r>
              <a:rPr lang="en-US" dirty="0"/>
              <a:t>  =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36245" y="1980637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>
                <a:latin typeface="Times"/>
                <a:cs typeface="Times"/>
              </a:rPr>
              <a:t> - Y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689245" y="2349969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103788"/>
              </p:ext>
            </p:extLst>
          </p:nvPr>
        </p:nvGraphicFramePr>
        <p:xfrm>
          <a:off x="1689246" y="2378169"/>
          <a:ext cx="2417282" cy="46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0" name="Equation" r:id="rId3" imgW="1524000" imgH="317500" progId="Equation.3">
                  <p:embed/>
                </p:oleObj>
              </mc:Choice>
              <mc:Fallback>
                <p:oleObj name="Equation" r:id="rId3" imgW="1524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9246" y="2378169"/>
                        <a:ext cx="2417282" cy="467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4117" y="1122406"/>
            <a:ext cx="284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join is a ‘From’ joint use: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8283" y="2957860"/>
            <a:ext cx="357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Otherwise it is a ‘To’ joint, so use: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8726" y="3414244"/>
            <a:ext cx="261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vector for ‘To’ joint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53390" y="4056714"/>
            <a:ext cx="73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u</a:t>
            </a:r>
            <a:r>
              <a:rPr lang="en-US" b="1" baseline="-25000" dirty="0" err="1"/>
              <a:t>To</a:t>
            </a:r>
            <a:r>
              <a:rPr lang="en-US" dirty="0"/>
              <a:t>  =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80421" y="3872048"/>
            <a:ext cx="253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>
                <a:latin typeface="Times"/>
                <a:cs typeface="Times"/>
              </a:rPr>
              <a:t> - Y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828548" y="4241380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006292"/>
              </p:ext>
            </p:extLst>
          </p:nvPr>
        </p:nvGraphicFramePr>
        <p:xfrm>
          <a:off x="1828549" y="4269580"/>
          <a:ext cx="2417282" cy="46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" name="Equation" r:id="rId5" imgW="1524000" imgH="317500" progId="Equation.3">
                  <p:embed/>
                </p:oleObj>
              </mc:Choice>
              <mc:Fallback>
                <p:oleObj name="Equation" r:id="rId5" imgW="1524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549" y="4269580"/>
                        <a:ext cx="2417282" cy="467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164559" y="1122104"/>
            <a:ext cx="36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1 is a ‘From’ joint for member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79500" y="4032206"/>
            <a:ext cx="3861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Thus we can fill in the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row entries in the A-matrix for the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 column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79500" y="1806902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/>
              <a:t>1,1</a:t>
            </a:r>
            <a:r>
              <a:rPr lang="en-US" dirty="0"/>
              <a:t>  =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13581" y="1622236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– Y</a:t>
            </a:r>
            <a:r>
              <a:rPr lang="en-US" i="1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6066581" y="1991568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601785"/>
              </p:ext>
            </p:extLst>
          </p:nvPr>
        </p:nvGraphicFramePr>
        <p:xfrm>
          <a:off x="6126816" y="2019252"/>
          <a:ext cx="22971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" name="Equation" r:id="rId7" imgW="1447800" imgH="317500" progId="Equation.3">
                  <p:embed/>
                </p:oleObj>
              </mc:Choice>
              <mc:Fallback>
                <p:oleObj name="Equation" r:id="rId7" imgW="14478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26816" y="2019252"/>
                        <a:ext cx="2297113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223070" y="2828299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/>
              <a:t>1,1</a:t>
            </a:r>
            <a:r>
              <a:rPr lang="en-US" dirty="0"/>
              <a:t>  =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57151" y="2643633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(0 – L)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(L – L)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6110151" y="3012965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322735"/>
              </p:ext>
            </p:extLst>
          </p:nvPr>
        </p:nvGraphicFramePr>
        <p:xfrm>
          <a:off x="6331511" y="3040063"/>
          <a:ext cx="19748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3" name="Equation" r:id="rId9" imgW="1244600" imgH="317500" progId="Equation.3">
                  <p:embed/>
                </p:oleObj>
              </mc:Choice>
              <mc:Fallback>
                <p:oleObj name="Equation" r:id="rId9" imgW="1244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31511" y="3040063"/>
                        <a:ext cx="197485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61862"/>
              </p:ext>
            </p:extLst>
          </p:nvPr>
        </p:nvGraphicFramePr>
        <p:xfrm>
          <a:off x="355199" y="5115261"/>
          <a:ext cx="2668091" cy="153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Joint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x-coordinate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y-coordinate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8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76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55199" y="47853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of joints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23070" y="3598910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/>
              <a:t>1,1</a:t>
            </a:r>
            <a:r>
              <a:rPr lang="en-US" dirty="0"/>
              <a:t>  =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15377" y="3614070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(-1)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(0)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179500" y="4895339"/>
            <a:ext cx="295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Row 1 - Joint 1 x-direction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17854" y="5160084"/>
            <a:ext cx="281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1 - force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 column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16762" y="5463103"/>
            <a:ext cx="160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 = -1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49618" y="5784017"/>
            <a:ext cx="295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Row 2 - Joint 1 y-direction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87972" y="6048762"/>
            <a:ext cx="281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1 - force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 column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31703" y="6351781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 = 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96185" y="5784017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193502" y="5448162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200515" y="5776868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200091" y="5445361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752719" y="2239669"/>
            <a:ext cx="470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joint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78189" y="2487565"/>
            <a:ext cx="726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Member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5002836" y="2150362"/>
            <a:ext cx="375987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5516298" y="2176235"/>
            <a:ext cx="46379" cy="3113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10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9" grpId="0"/>
      <p:bldP spid="5" grpId="0"/>
      <p:bldP spid="30" grpId="0"/>
      <p:bldP spid="31" grpId="0"/>
      <p:bldP spid="32" grpId="0"/>
      <p:bldP spid="35" grpId="0"/>
      <p:bldP spid="36" grpId="0"/>
      <p:bldP spid="37" grpId="0"/>
      <p:bldP spid="38" grpId="0"/>
      <p:bldP spid="41" grpId="0"/>
      <p:bldP spid="42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 animBg="1"/>
      <p:bldP spid="56" grpId="0" animBg="1"/>
      <p:bldP spid="57" grpId="0" animBg="1"/>
      <p:bldP spid="58" grpId="0" animBg="1"/>
      <p:bldP spid="59" grpId="0"/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/>
              <a:t>Steps to create A-matrix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1315" y="820601"/>
            <a:ext cx="338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1 is a ‘To’ joint for member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255" y="3730703"/>
            <a:ext cx="404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Thus we can fill in the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row entries in the A-matrix for the </a:t>
            </a:r>
            <a:r>
              <a:rPr lang="en-US" i="1" dirty="0"/>
              <a:t>F</a:t>
            </a:r>
            <a:r>
              <a:rPr lang="en-US" i="1" baseline="-25000" dirty="0"/>
              <a:t>5</a:t>
            </a:r>
            <a:r>
              <a:rPr lang="en-US" dirty="0"/>
              <a:t> column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256" y="1505399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/>
              <a:t>1,5</a:t>
            </a:r>
            <a:r>
              <a:rPr lang="en-US" dirty="0"/>
              <a:t>  =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0337" y="1320733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4</a:t>
            </a:r>
            <a:r>
              <a:rPr lang="en-US" i="1" dirty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4</a:t>
            </a:r>
            <a:r>
              <a:rPr lang="en-US" i="1" dirty="0">
                <a:latin typeface="Times"/>
                <a:cs typeface="Times"/>
              </a:rPr>
              <a:t> – Y</a:t>
            </a:r>
            <a:r>
              <a:rPr lang="en-US" i="1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583337" y="1690065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308568"/>
              </p:ext>
            </p:extLst>
          </p:nvPr>
        </p:nvGraphicFramePr>
        <p:xfrm>
          <a:off x="1643572" y="1717749"/>
          <a:ext cx="22971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" name="Equation" r:id="rId3" imgW="1447800" imgH="317500" progId="Equation.3">
                  <p:embed/>
                </p:oleObj>
              </mc:Choice>
              <mc:Fallback>
                <p:oleObj name="Equation" r:id="rId3" imgW="14478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3572" y="1717749"/>
                        <a:ext cx="2297113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9826" y="2526796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/>
              <a:t>1,5</a:t>
            </a:r>
            <a:r>
              <a:rPr lang="en-US" dirty="0"/>
              <a:t>  =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3907" y="2342130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(L – L)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(0 – L)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626907" y="2711462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886944"/>
              </p:ext>
            </p:extLst>
          </p:nvPr>
        </p:nvGraphicFramePr>
        <p:xfrm>
          <a:off x="1848267" y="2738560"/>
          <a:ext cx="19748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" name="Equation" r:id="rId5" imgW="1244600" imgH="317500" progId="Equation.3">
                  <p:embed/>
                </p:oleObj>
              </mc:Choice>
              <mc:Fallback>
                <p:oleObj name="Equation" r:id="rId5" imgW="1244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8267" y="2738560"/>
                        <a:ext cx="197485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643620"/>
              </p:ext>
            </p:extLst>
          </p:nvPr>
        </p:nvGraphicFramePr>
        <p:xfrm>
          <a:off x="5674053" y="2522159"/>
          <a:ext cx="2668091" cy="153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Joint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x-coordinate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y-coordinate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8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76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74053" y="21922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of joints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4767" y="3297407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/>
              <a:t>1,5</a:t>
            </a:r>
            <a:r>
              <a:rPr lang="en-US" dirty="0"/>
              <a:t>  =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91897" y="3312567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(0)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(-1)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6256" y="4534072"/>
            <a:ext cx="295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Row 1 - Joint 1 x-direction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34610" y="4798817"/>
            <a:ext cx="276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5 - force </a:t>
            </a:r>
            <a:r>
              <a:rPr lang="en-US" i="1" dirty="0">
                <a:latin typeface="Times"/>
                <a:cs typeface="Times"/>
              </a:rPr>
              <a:t>F</a:t>
            </a:r>
            <a:r>
              <a:rPr lang="en-US" i="1" baseline="-25000" dirty="0">
                <a:latin typeface="Times"/>
                <a:cs typeface="Times"/>
              </a:rPr>
              <a:t>5</a:t>
            </a:r>
            <a:r>
              <a:rPr lang="en-US" dirty="0"/>
              <a:t> column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33518" y="5071954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 =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6374" y="5422750"/>
            <a:ext cx="295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Row 2 - Joint 1 y-direction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4728" y="5687495"/>
            <a:ext cx="276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5 - force </a:t>
            </a:r>
            <a:r>
              <a:rPr lang="en-US" i="1" dirty="0"/>
              <a:t>F</a:t>
            </a:r>
            <a:r>
              <a:rPr lang="en-US" i="1" baseline="-25000" dirty="0"/>
              <a:t>5</a:t>
            </a:r>
            <a:r>
              <a:rPr lang="en-US" dirty="0"/>
              <a:t> column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8459" y="6035337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 =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15039" y="378855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12356" y="2855060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519369" y="376646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18945" y="2852259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309" y="1284113"/>
            <a:ext cx="110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joint 2: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799915"/>
              </p:ext>
            </p:extLst>
          </p:nvPr>
        </p:nvGraphicFramePr>
        <p:xfrm>
          <a:off x="6428452" y="2805002"/>
          <a:ext cx="2532241" cy="2129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Member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From</a:t>
                      </a:r>
                      <a:r>
                        <a:rPr lang="en-US" sz="1200" b="1" baseline="0" dirty="0"/>
                        <a:t> joint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To</a:t>
                      </a:r>
                      <a:r>
                        <a:rPr lang="en-US" sz="1200" b="1" baseline="0" dirty="0"/>
                        <a:t> joint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86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02432" y="2402453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Connectivity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3651" y="3156543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43651" y="389571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84577" y="2435670"/>
            <a:ext cx="446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Members 1, 2, and 3 are connected at joint 2.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334" y="2866454"/>
            <a:ext cx="580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whether joint is a ‘From’ or ‘To’ joint for each member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62560" y="3188523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17736" y="2788351"/>
            <a:ext cx="734973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56910" y="390846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54376" y="2790795"/>
            <a:ext cx="734973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09863" y="3328169"/>
            <a:ext cx="338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2 is a ‘To’ joint for member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09863" y="3697501"/>
            <a:ext cx="36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2 is a ‘From’ joint for member 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017" y="6047273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 the unit vector for each member force at the joint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60670" y="1299046"/>
            <a:ext cx="601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Means we are dealing with the 3</a:t>
            </a:r>
            <a:r>
              <a:rPr lang="en-US" baseline="30000" dirty="0"/>
              <a:t>rd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rows of the A-matrix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2453" y="1888449"/>
            <a:ext cx="467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the members that are connected to joint 2.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017" y="4405172"/>
            <a:ext cx="572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the joint that connects to the other end of each member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56910" y="3223578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480781" y="3883594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45724" y="4945535"/>
            <a:ext cx="355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 1 is connected from joint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45724" y="5313658"/>
            <a:ext cx="330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 2 is connected to joint 3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/>
              <a:t>Steps to create A-matrix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3059" y="762003"/>
            <a:ext cx="2161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Next, move to joint 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43651" y="3548087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65550" y="353515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56910" y="355913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109872" y="4035840"/>
            <a:ext cx="36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2 is a ‘From’ joint for member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7501" y="5635783"/>
            <a:ext cx="330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 3 is connected to joint 4</a:t>
            </a:r>
          </a:p>
        </p:txBody>
      </p:sp>
    </p:spTree>
    <p:extLst>
      <p:ext uri="{BB962C8B-B14F-4D97-AF65-F5344CB8AC3E}">
        <p14:creationId xmlns:p14="http://schemas.microsoft.com/office/powerpoint/2010/main" val="220401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 animBg="1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/>
      <p:bldP spid="23" grpId="0"/>
      <p:bldP spid="25" grpId="0"/>
      <p:bldP spid="26" grpId="0" animBg="1"/>
      <p:bldP spid="27" grpId="0" animBg="1"/>
      <p:bldP spid="28" grpId="0" animBg="1"/>
      <p:bldP spid="29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2471"/>
          </a:xfrm>
        </p:spPr>
        <p:txBody>
          <a:bodyPr>
            <a:normAutofit/>
          </a:bodyPr>
          <a:lstStyle/>
          <a:p>
            <a:r>
              <a:rPr lang="en-US" sz="3200" dirty="0"/>
              <a:t>Steps to create A-matrix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4117" y="675184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 the unit vector for each member force at the joint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1564" y="1522833"/>
            <a:ext cx="28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vector for ‘From’ joint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2164" y="2165303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u</a:t>
            </a:r>
            <a:r>
              <a:rPr lang="en-US" b="1" baseline="-25000" dirty="0" err="1"/>
              <a:t>From</a:t>
            </a:r>
            <a:r>
              <a:rPr lang="en-US" dirty="0"/>
              <a:t>  =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36245" y="1980637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>
                <a:latin typeface="Times"/>
                <a:cs typeface="Times"/>
              </a:rPr>
              <a:t> - Y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689245" y="2349969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413725"/>
              </p:ext>
            </p:extLst>
          </p:nvPr>
        </p:nvGraphicFramePr>
        <p:xfrm>
          <a:off x="1689246" y="2378169"/>
          <a:ext cx="2417282" cy="46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8" name="Equation" r:id="rId3" imgW="1524000" imgH="317500" progId="Equation.3">
                  <p:embed/>
                </p:oleObj>
              </mc:Choice>
              <mc:Fallback>
                <p:oleObj name="Equation" r:id="rId3" imgW="1524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9246" y="2378169"/>
                        <a:ext cx="2417282" cy="467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4117" y="1122406"/>
            <a:ext cx="284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join is a ‘From’ joint use: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8283" y="2957860"/>
            <a:ext cx="357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Otherwise it is a ‘To’ joint, so use: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8726" y="3414244"/>
            <a:ext cx="261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vector for ‘To’ joint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53390" y="4056714"/>
            <a:ext cx="73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u</a:t>
            </a:r>
            <a:r>
              <a:rPr lang="en-US" b="1" baseline="-25000" dirty="0" err="1"/>
              <a:t>To</a:t>
            </a:r>
            <a:r>
              <a:rPr lang="en-US" dirty="0"/>
              <a:t>  =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80421" y="3872048"/>
            <a:ext cx="253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>
                <a:latin typeface="Times"/>
                <a:cs typeface="Times"/>
              </a:rPr>
              <a:t> - Y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828548" y="4241380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753389"/>
              </p:ext>
            </p:extLst>
          </p:nvPr>
        </p:nvGraphicFramePr>
        <p:xfrm>
          <a:off x="1828549" y="4269580"/>
          <a:ext cx="2417282" cy="46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9" name="Equation" r:id="rId5" imgW="1524000" imgH="317500" progId="Equation.3">
                  <p:embed/>
                </p:oleObj>
              </mc:Choice>
              <mc:Fallback>
                <p:oleObj name="Equation" r:id="rId5" imgW="1524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549" y="4269580"/>
                        <a:ext cx="2417282" cy="467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164559" y="1122104"/>
            <a:ext cx="338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2 is a ‘To’ joint for member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79500" y="4032206"/>
            <a:ext cx="3861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Thus we can fill in the 3</a:t>
            </a:r>
            <a:r>
              <a:rPr lang="en-US" baseline="30000" dirty="0"/>
              <a:t>rd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row entries in the A-matrix for the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 column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79500" y="1806902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/>
              <a:t>2,1</a:t>
            </a:r>
            <a:r>
              <a:rPr lang="en-US" dirty="0"/>
              <a:t>  =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13581" y="1622236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– Y</a:t>
            </a:r>
            <a:r>
              <a:rPr lang="en-US" i="1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6066581" y="1991568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23590"/>
              </p:ext>
            </p:extLst>
          </p:nvPr>
        </p:nvGraphicFramePr>
        <p:xfrm>
          <a:off x="6126816" y="2019252"/>
          <a:ext cx="22971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0" name="Equation" r:id="rId7" imgW="1447800" imgH="317500" progId="Equation.3">
                  <p:embed/>
                </p:oleObj>
              </mc:Choice>
              <mc:Fallback>
                <p:oleObj name="Equation" r:id="rId7" imgW="14478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26816" y="2019252"/>
                        <a:ext cx="2297113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223070" y="2828299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/>
              <a:t>2,1</a:t>
            </a:r>
            <a:r>
              <a:rPr lang="en-US" dirty="0"/>
              <a:t>  =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57151" y="2643633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(L – 0)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(L – L)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6110151" y="3012965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993123"/>
              </p:ext>
            </p:extLst>
          </p:nvPr>
        </p:nvGraphicFramePr>
        <p:xfrm>
          <a:off x="6331511" y="3040063"/>
          <a:ext cx="19748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1" name="Equation" r:id="rId9" imgW="1244600" imgH="317500" progId="Equation.3">
                  <p:embed/>
                </p:oleObj>
              </mc:Choice>
              <mc:Fallback>
                <p:oleObj name="Equation" r:id="rId9" imgW="1244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31511" y="3040063"/>
                        <a:ext cx="197485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67593"/>
              </p:ext>
            </p:extLst>
          </p:nvPr>
        </p:nvGraphicFramePr>
        <p:xfrm>
          <a:off x="355199" y="5115261"/>
          <a:ext cx="2668091" cy="153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Joint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x-coordinate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y-coordinate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8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76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55199" y="47853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of joints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23070" y="3598910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/>
              <a:t>2,1</a:t>
            </a:r>
            <a:r>
              <a:rPr lang="en-US" dirty="0"/>
              <a:t>  =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15377" y="3614070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(1)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(0)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179500" y="4895339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Row 3 – Joint 2 x-direction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17854" y="5160084"/>
            <a:ext cx="281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1 - force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 column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16762" y="5463103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 = 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49618" y="5784017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Row 4 – Joint 2 y-direction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87972" y="6048762"/>
            <a:ext cx="281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1 - force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 column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31703" y="6351781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 = 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96185" y="5784017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193502" y="5448162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200515" y="5776868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200091" y="5445361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23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/>
              <a:t>Steps to create A-matrix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1315" y="820601"/>
            <a:ext cx="36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2 is a ‘From’ joint for member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255" y="3730703"/>
            <a:ext cx="404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Thus we can fill in the 3</a:t>
            </a:r>
            <a:r>
              <a:rPr lang="en-US" baseline="30000" dirty="0"/>
              <a:t>rd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row entries in the A-matrix for the 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dirty="0"/>
              <a:t> column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256" y="1505399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/>
              <a:t>2,2</a:t>
            </a:r>
            <a:r>
              <a:rPr lang="en-US" dirty="0"/>
              <a:t>  =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0337" y="1320733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3</a:t>
            </a:r>
            <a:r>
              <a:rPr lang="en-US" i="1" dirty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3</a:t>
            </a:r>
            <a:r>
              <a:rPr lang="en-US" i="1" dirty="0">
                <a:latin typeface="Times"/>
                <a:cs typeface="Times"/>
              </a:rPr>
              <a:t> – Y</a:t>
            </a:r>
            <a:r>
              <a:rPr lang="en-US" i="1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583337" y="1690065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634650"/>
              </p:ext>
            </p:extLst>
          </p:nvPr>
        </p:nvGraphicFramePr>
        <p:xfrm>
          <a:off x="1633538" y="1717675"/>
          <a:ext cx="23177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name="Equation" r:id="rId3" imgW="1460500" imgH="317500" progId="Equation.3">
                  <p:embed/>
                </p:oleObj>
              </mc:Choice>
              <mc:Fallback>
                <p:oleObj name="Equation" r:id="rId3" imgW="14605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538" y="1717675"/>
                        <a:ext cx="2317750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9826" y="2526796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/>
              <a:t>2,2</a:t>
            </a:r>
            <a:r>
              <a:rPr lang="en-US" dirty="0"/>
              <a:t>  =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3907" y="2342130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(0 – 0)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(0 – L)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626907" y="2711462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254859"/>
              </p:ext>
            </p:extLst>
          </p:nvPr>
        </p:nvGraphicFramePr>
        <p:xfrm>
          <a:off x="1866900" y="2738438"/>
          <a:ext cx="19351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1" name="Equation" r:id="rId5" imgW="1219200" imgH="317500" progId="Equation.3">
                  <p:embed/>
                </p:oleObj>
              </mc:Choice>
              <mc:Fallback>
                <p:oleObj name="Equation" r:id="rId5" imgW="1219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6900" y="2738438"/>
                        <a:ext cx="1935163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62713"/>
              </p:ext>
            </p:extLst>
          </p:nvPr>
        </p:nvGraphicFramePr>
        <p:xfrm>
          <a:off x="5674053" y="2522159"/>
          <a:ext cx="2668091" cy="153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Joint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x-coordinate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y-coordinate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8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76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74053" y="21922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of joints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4767" y="3297407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/>
              <a:t>2,2</a:t>
            </a:r>
            <a:r>
              <a:rPr lang="en-US" dirty="0"/>
              <a:t>  =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91897" y="3312567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(0)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(-1)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6256" y="4534072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Row 3 – Joint 2 x-direction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34610" y="4798817"/>
            <a:ext cx="276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2 - force </a:t>
            </a:r>
            <a:r>
              <a:rPr lang="en-US" i="1" dirty="0">
                <a:latin typeface="Times"/>
                <a:cs typeface="Times"/>
              </a:rPr>
              <a:t>F</a:t>
            </a:r>
            <a:r>
              <a:rPr lang="en-US" i="1" baseline="-25000" dirty="0">
                <a:latin typeface="Times"/>
                <a:cs typeface="Times"/>
              </a:rPr>
              <a:t>2</a:t>
            </a:r>
            <a:r>
              <a:rPr lang="en-US" dirty="0"/>
              <a:t> column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33518" y="5071954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 =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6374" y="5422750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Row 4 – Joint 2 y-direction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4728" y="5687495"/>
            <a:ext cx="27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2 - force 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dirty="0"/>
              <a:t> column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8459" y="6035337"/>
            <a:ext cx="160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 = -1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15039" y="3459853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12356" y="3168821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519369" y="346764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18945" y="3180961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8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/>
              <a:t>Steps to create A-matrix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1315" y="820601"/>
            <a:ext cx="36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2 is a ‘From’ joint for member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255" y="3730703"/>
            <a:ext cx="404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Thus we can fill in the 3</a:t>
            </a:r>
            <a:r>
              <a:rPr lang="en-US" baseline="30000" dirty="0"/>
              <a:t>rd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row entries in the A-matrix for the </a:t>
            </a:r>
            <a:r>
              <a:rPr lang="en-US" i="1" dirty="0"/>
              <a:t>F</a:t>
            </a:r>
            <a:r>
              <a:rPr lang="en-US" i="1" baseline="-25000" dirty="0"/>
              <a:t>3</a:t>
            </a:r>
            <a:r>
              <a:rPr lang="en-US" dirty="0"/>
              <a:t> column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256" y="1505399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/>
              <a:t>2,3</a:t>
            </a:r>
            <a:r>
              <a:rPr lang="en-US" dirty="0"/>
              <a:t>  =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0337" y="1320733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4</a:t>
            </a:r>
            <a:r>
              <a:rPr lang="en-US" i="1" dirty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4</a:t>
            </a:r>
            <a:r>
              <a:rPr lang="en-US" i="1" dirty="0">
                <a:latin typeface="Times"/>
                <a:cs typeface="Times"/>
              </a:rPr>
              <a:t> – Y</a:t>
            </a:r>
            <a:r>
              <a:rPr lang="en-US" i="1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583337" y="1690065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243827"/>
              </p:ext>
            </p:extLst>
          </p:nvPr>
        </p:nvGraphicFramePr>
        <p:xfrm>
          <a:off x="1624013" y="1717675"/>
          <a:ext cx="23383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Equation" r:id="rId3" imgW="1473200" imgH="317500" progId="Equation.3">
                  <p:embed/>
                </p:oleObj>
              </mc:Choice>
              <mc:Fallback>
                <p:oleObj name="Equation" r:id="rId3" imgW="1473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4013" y="1717675"/>
                        <a:ext cx="2338387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9826" y="2526796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/>
              <a:t>2,3</a:t>
            </a:r>
            <a:r>
              <a:rPr lang="en-US" dirty="0"/>
              <a:t>  =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3907" y="2342130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(L – 0)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(0 – L)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626907" y="2711462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744769"/>
              </p:ext>
            </p:extLst>
          </p:nvPr>
        </p:nvGraphicFramePr>
        <p:xfrm>
          <a:off x="1857375" y="2738438"/>
          <a:ext cx="19558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Equation" r:id="rId5" imgW="1231900" imgH="317500" progId="Equation.3">
                  <p:embed/>
                </p:oleObj>
              </mc:Choice>
              <mc:Fallback>
                <p:oleObj name="Equation" r:id="rId5" imgW="12319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7375" y="2738438"/>
                        <a:ext cx="195580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85218"/>
              </p:ext>
            </p:extLst>
          </p:nvPr>
        </p:nvGraphicFramePr>
        <p:xfrm>
          <a:off x="5674053" y="2522159"/>
          <a:ext cx="2668091" cy="153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Joint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x-coordinate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y-coordinate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8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76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74053" y="21922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of joints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4767" y="3297407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/>
              <a:t>2,3</a:t>
            </a:r>
            <a:r>
              <a:rPr lang="en-US" dirty="0"/>
              <a:t>  =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91897" y="3312567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(1/√2 )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(-1/√2)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6256" y="4534072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Row 3 – Joint 2 x-direction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34610" y="4798817"/>
            <a:ext cx="276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3 - force </a:t>
            </a:r>
            <a:r>
              <a:rPr lang="en-US" i="1" dirty="0">
                <a:latin typeface="Times"/>
                <a:cs typeface="Times"/>
              </a:rPr>
              <a:t>F</a:t>
            </a:r>
            <a:r>
              <a:rPr lang="en-US" i="1" baseline="-25000" dirty="0">
                <a:latin typeface="Times"/>
                <a:cs typeface="Times"/>
              </a:rPr>
              <a:t>3</a:t>
            </a:r>
            <a:r>
              <a:rPr lang="en-US" dirty="0"/>
              <a:t> column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33518" y="5071954"/>
            <a:ext cx="185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 = 1/√2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6374" y="5422750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Row 4 – Joint 2 y-direction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4728" y="5687495"/>
            <a:ext cx="27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3 - force </a:t>
            </a:r>
            <a:r>
              <a:rPr lang="en-US" i="1" dirty="0"/>
              <a:t>F</a:t>
            </a:r>
            <a:r>
              <a:rPr lang="en-US" i="1" baseline="-25000" dirty="0"/>
              <a:t>3</a:t>
            </a:r>
            <a:r>
              <a:rPr lang="en-US" dirty="0"/>
              <a:t> column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8459" y="6035337"/>
            <a:ext cx="192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 = -1/√2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15039" y="3758673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12356" y="3168821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519369" y="378140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18945" y="3180961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7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41400"/>
            <a:ext cx="4995333" cy="547793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Peer </a:t>
            </a:r>
            <a:r>
              <a:rPr lang="en-US" dirty="0" err="1"/>
              <a:t>evals</a:t>
            </a:r>
            <a:endParaRPr lang="en-US" dirty="0"/>
          </a:p>
          <a:p>
            <a:pPr lvl="1"/>
            <a:r>
              <a:rPr lang="en-US" dirty="0"/>
              <a:t>Method of joints</a:t>
            </a:r>
          </a:p>
          <a:p>
            <a:pPr lvl="1"/>
            <a:r>
              <a:rPr lang="en-US" dirty="0"/>
              <a:t>Setting up Ax=B</a:t>
            </a:r>
          </a:p>
          <a:p>
            <a:pPr lvl="1"/>
            <a:r>
              <a:rPr lang="en-US" dirty="0"/>
              <a:t>Truss code demo</a:t>
            </a:r>
          </a:p>
          <a:p>
            <a:pPr lvl="1"/>
            <a:r>
              <a:rPr lang="en-US" dirty="0"/>
              <a:t>Practice kits</a:t>
            </a:r>
          </a:p>
          <a:p>
            <a:r>
              <a:rPr lang="en-US" dirty="0"/>
              <a:t>Day 2</a:t>
            </a:r>
          </a:p>
          <a:p>
            <a:pPr lvl="1"/>
            <a:r>
              <a:rPr lang="en-US" dirty="0"/>
              <a:t>FOS, Monte Carlo </a:t>
            </a:r>
          </a:p>
          <a:p>
            <a:pPr lvl="1"/>
            <a:r>
              <a:rPr lang="en-US" dirty="0"/>
              <a:t>Please review 2012 Lect. 8</a:t>
            </a:r>
          </a:p>
          <a:p>
            <a:r>
              <a:rPr lang="en-US" dirty="0"/>
              <a:t>Day 3 </a:t>
            </a:r>
          </a:p>
          <a:p>
            <a:pPr lvl="1"/>
            <a:r>
              <a:rPr lang="en-US" dirty="0"/>
              <a:t>CDR checklist</a:t>
            </a:r>
          </a:p>
          <a:p>
            <a:pPr lvl="1"/>
            <a:r>
              <a:rPr lang="en-US" dirty="0"/>
              <a:t>CDR signup</a:t>
            </a:r>
          </a:p>
          <a:p>
            <a:pPr lvl="1"/>
            <a:r>
              <a:rPr lang="en-US" dirty="0"/>
              <a:t>Lab report tips</a:t>
            </a:r>
          </a:p>
          <a:p>
            <a:r>
              <a:rPr lang="en-US" dirty="0"/>
              <a:t>Day 4 </a:t>
            </a:r>
          </a:p>
          <a:p>
            <a:pPr lvl="1"/>
            <a:r>
              <a:rPr lang="en-US" dirty="0"/>
              <a:t>CDR!</a:t>
            </a:r>
          </a:p>
          <a:p>
            <a:pPr lvl="1"/>
            <a:r>
              <a:rPr lang="en-US" dirty="0"/>
              <a:t>Tube kit material AFTER CDR</a:t>
            </a:r>
          </a:p>
          <a:p>
            <a:pPr lvl="1"/>
            <a:r>
              <a:rPr lang="en-US" dirty="0"/>
              <a:t>Build truss during this whole week</a:t>
            </a:r>
          </a:p>
          <a:p>
            <a:r>
              <a:rPr lang="en-US" dirty="0"/>
              <a:t>Day 5 </a:t>
            </a:r>
          </a:p>
          <a:p>
            <a:pPr lvl="1"/>
            <a:r>
              <a:rPr lang="en-US" dirty="0"/>
              <a:t>Demo and test your Truss!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87C98-80B2-F54C-A7C6-7DCD72246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533" y="1133120"/>
            <a:ext cx="2982487" cy="529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01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309" y="1284113"/>
            <a:ext cx="110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joint 3: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413011"/>
              </p:ext>
            </p:extLst>
          </p:nvPr>
        </p:nvGraphicFramePr>
        <p:xfrm>
          <a:off x="6428452" y="2805002"/>
          <a:ext cx="2532241" cy="2129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Member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From</a:t>
                      </a:r>
                      <a:r>
                        <a:rPr lang="en-US" sz="1200" b="1" baseline="0" dirty="0"/>
                        <a:t> joint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To</a:t>
                      </a:r>
                      <a:r>
                        <a:rPr lang="en-US" sz="1200" b="1" baseline="0" dirty="0"/>
                        <a:t> joint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86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02432" y="2402453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Connectivity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6643651" y="4269240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84577" y="2435670"/>
            <a:ext cx="423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Members 2, and 4 are connected at joint 3.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334" y="2866454"/>
            <a:ext cx="580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whether joint is a ‘From’ or ‘To’ joint for each member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17736" y="2788351"/>
            <a:ext cx="734973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56910" y="4281990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54376" y="2790795"/>
            <a:ext cx="734973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09863" y="3328169"/>
            <a:ext cx="338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3 is a ‘To’ joint for member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09863" y="369750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3 is a ‘From’ joint for member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017" y="6047273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 the unit vector for each member force at the joint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60670" y="1299046"/>
            <a:ext cx="601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Means we are dealing with the 5</a:t>
            </a:r>
            <a:r>
              <a:rPr lang="en-US" baseline="30000" dirty="0"/>
              <a:t>th</a:t>
            </a:r>
            <a:r>
              <a:rPr lang="en-US" dirty="0"/>
              <a:t> and 6</a:t>
            </a:r>
            <a:r>
              <a:rPr lang="en-US" baseline="30000" dirty="0"/>
              <a:t>th</a:t>
            </a:r>
            <a:r>
              <a:rPr lang="en-US" dirty="0"/>
              <a:t> rows of the A-matrix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2453" y="1888449"/>
            <a:ext cx="467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the members that are connected to joint 3.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017" y="4405172"/>
            <a:ext cx="572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the joint that connects to the other end of each member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80781" y="4272060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45724" y="4945535"/>
            <a:ext cx="355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 2 is connected from joint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45724" y="5313658"/>
            <a:ext cx="330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 4 is connected to joint 4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/>
              <a:t>Steps to create A-matrix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3059" y="762003"/>
            <a:ext cx="2161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Next, move to joint 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43651" y="3548087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65550" y="353515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56910" y="355913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70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2471"/>
          </a:xfrm>
        </p:spPr>
        <p:txBody>
          <a:bodyPr>
            <a:normAutofit/>
          </a:bodyPr>
          <a:lstStyle/>
          <a:p>
            <a:r>
              <a:rPr lang="en-US" sz="3200" dirty="0"/>
              <a:t>Steps to create A-matrix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4117" y="675184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 the unit vector for each member force at the joint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1564" y="1522833"/>
            <a:ext cx="28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vector for ‘From’ joint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2164" y="2165303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u</a:t>
            </a:r>
            <a:r>
              <a:rPr lang="en-US" b="1" baseline="-25000" dirty="0" err="1"/>
              <a:t>From</a:t>
            </a:r>
            <a:r>
              <a:rPr lang="en-US" dirty="0"/>
              <a:t>  =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36245" y="1980637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>
                <a:latin typeface="Times"/>
                <a:cs typeface="Times"/>
              </a:rPr>
              <a:t> - Y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689245" y="2349969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436848"/>
              </p:ext>
            </p:extLst>
          </p:nvPr>
        </p:nvGraphicFramePr>
        <p:xfrm>
          <a:off x="1689246" y="2378169"/>
          <a:ext cx="2417282" cy="46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4" name="Equation" r:id="rId3" imgW="1524000" imgH="317500" progId="Equation.3">
                  <p:embed/>
                </p:oleObj>
              </mc:Choice>
              <mc:Fallback>
                <p:oleObj name="Equation" r:id="rId3" imgW="1524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9246" y="2378169"/>
                        <a:ext cx="2417282" cy="467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4117" y="1122406"/>
            <a:ext cx="284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join is a ‘From’ joint use: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8283" y="2957860"/>
            <a:ext cx="357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Otherwise it is a ‘To’ joint, so use: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8726" y="3414244"/>
            <a:ext cx="261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vector for ‘To’ joint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53390" y="4056714"/>
            <a:ext cx="73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u</a:t>
            </a:r>
            <a:r>
              <a:rPr lang="en-US" b="1" baseline="-25000" dirty="0" err="1"/>
              <a:t>To</a:t>
            </a:r>
            <a:r>
              <a:rPr lang="en-US" dirty="0"/>
              <a:t>  =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80421" y="3872048"/>
            <a:ext cx="253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>
                <a:latin typeface="Times"/>
                <a:cs typeface="Times"/>
              </a:rPr>
              <a:t> - Y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828548" y="4241380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502768"/>
              </p:ext>
            </p:extLst>
          </p:nvPr>
        </p:nvGraphicFramePr>
        <p:xfrm>
          <a:off x="1828549" y="4269580"/>
          <a:ext cx="2417282" cy="46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5" name="Equation" r:id="rId5" imgW="1524000" imgH="317500" progId="Equation.3">
                  <p:embed/>
                </p:oleObj>
              </mc:Choice>
              <mc:Fallback>
                <p:oleObj name="Equation" r:id="rId5" imgW="1524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549" y="4269580"/>
                        <a:ext cx="2417282" cy="467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164559" y="1122104"/>
            <a:ext cx="338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3 is a ‘To’ joint for member 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79500" y="4032206"/>
            <a:ext cx="3861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Thus we can fill in the 5</a:t>
            </a:r>
            <a:r>
              <a:rPr lang="en-US" baseline="30000" dirty="0"/>
              <a:t>th</a:t>
            </a:r>
            <a:r>
              <a:rPr lang="en-US" dirty="0"/>
              <a:t> and 6</a:t>
            </a:r>
            <a:r>
              <a:rPr lang="en-US" baseline="30000" dirty="0"/>
              <a:t>th</a:t>
            </a:r>
            <a:r>
              <a:rPr lang="en-US" dirty="0"/>
              <a:t> row entries in the A-matrix for the 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dirty="0"/>
              <a:t> column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79500" y="1806902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/>
              <a:t>3,2</a:t>
            </a:r>
            <a:r>
              <a:rPr lang="en-US" dirty="0"/>
              <a:t>  =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13581" y="1622236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3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– Y</a:t>
            </a:r>
            <a:r>
              <a:rPr lang="en-US" i="1" baseline="-25000" dirty="0">
                <a:latin typeface="Times"/>
                <a:cs typeface="Times"/>
              </a:rPr>
              <a:t>3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6066581" y="1991568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464863"/>
              </p:ext>
            </p:extLst>
          </p:nvPr>
        </p:nvGraphicFramePr>
        <p:xfrm>
          <a:off x="6116638" y="2019300"/>
          <a:ext cx="23177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6" name="Equation" r:id="rId7" imgW="1460500" imgH="317500" progId="Equation.3">
                  <p:embed/>
                </p:oleObj>
              </mc:Choice>
              <mc:Fallback>
                <p:oleObj name="Equation" r:id="rId7" imgW="14605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6638" y="2019300"/>
                        <a:ext cx="2317750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223070" y="2828299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/>
              <a:t>3,2</a:t>
            </a:r>
            <a:r>
              <a:rPr lang="en-US" dirty="0"/>
              <a:t>  =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57151" y="2643633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(0 – 0)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(L – 0)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6110151" y="3012965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784188"/>
              </p:ext>
            </p:extLst>
          </p:nvPr>
        </p:nvGraphicFramePr>
        <p:xfrm>
          <a:off x="6351588" y="3040063"/>
          <a:ext cx="19335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7" name="Equation" r:id="rId9" imgW="1219200" imgH="317500" progId="Equation.3">
                  <p:embed/>
                </p:oleObj>
              </mc:Choice>
              <mc:Fallback>
                <p:oleObj name="Equation" r:id="rId9" imgW="1219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51588" y="3040063"/>
                        <a:ext cx="1933575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649693"/>
              </p:ext>
            </p:extLst>
          </p:nvPr>
        </p:nvGraphicFramePr>
        <p:xfrm>
          <a:off x="355199" y="5115261"/>
          <a:ext cx="2668091" cy="153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Joint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x-coordinate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y-coordinate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8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76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55199" y="47853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of joints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23070" y="3598910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/>
              <a:t>3,2</a:t>
            </a:r>
            <a:r>
              <a:rPr lang="en-US" dirty="0"/>
              <a:t>  =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15377" y="3614070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(0)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(1)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179500" y="4895339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Row 5 – Joint 3 x-direction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17854" y="5160084"/>
            <a:ext cx="27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2 - force 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dirty="0"/>
              <a:t> column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16762" y="5463103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 = 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49618" y="5784017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Row 6 – Joint 3 y-direction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87972" y="6048762"/>
            <a:ext cx="27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2 - force 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dirty="0"/>
              <a:t> column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31703" y="6351781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 = 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96185" y="5784017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193502" y="610556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200515" y="5776868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200091" y="6087824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53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/>
              <a:t>Steps to create A-matrix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1315" y="82060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3 is a ‘From’ joint for member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255" y="3730703"/>
            <a:ext cx="404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Thus we can fill in the 5</a:t>
            </a:r>
            <a:r>
              <a:rPr lang="en-US" baseline="30000" dirty="0"/>
              <a:t>th</a:t>
            </a:r>
            <a:r>
              <a:rPr lang="en-US" dirty="0"/>
              <a:t> and 6</a:t>
            </a:r>
            <a:r>
              <a:rPr lang="en-US" baseline="30000" dirty="0"/>
              <a:t>th</a:t>
            </a:r>
            <a:r>
              <a:rPr lang="en-US" dirty="0"/>
              <a:t> row entries in the A-matrix for the </a:t>
            </a:r>
            <a:r>
              <a:rPr lang="en-US" i="1" dirty="0"/>
              <a:t>F</a:t>
            </a:r>
            <a:r>
              <a:rPr lang="en-US" i="1" baseline="-25000" dirty="0"/>
              <a:t>4</a:t>
            </a:r>
            <a:r>
              <a:rPr lang="en-US" dirty="0"/>
              <a:t> column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256" y="1505399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/>
              <a:t>3,4</a:t>
            </a:r>
            <a:r>
              <a:rPr lang="en-US" dirty="0"/>
              <a:t>  =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0337" y="1320733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4</a:t>
            </a:r>
            <a:r>
              <a:rPr lang="en-US" i="1" dirty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3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4</a:t>
            </a:r>
            <a:r>
              <a:rPr lang="en-US" i="1" dirty="0">
                <a:latin typeface="Times"/>
                <a:cs typeface="Times"/>
              </a:rPr>
              <a:t> – Y</a:t>
            </a:r>
            <a:r>
              <a:rPr lang="en-US" i="1" baseline="-25000" dirty="0">
                <a:latin typeface="Times"/>
                <a:cs typeface="Times"/>
              </a:rPr>
              <a:t>3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583337" y="1690065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13455"/>
              </p:ext>
            </p:extLst>
          </p:nvPr>
        </p:nvGraphicFramePr>
        <p:xfrm>
          <a:off x="1633538" y="1717675"/>
          <a:ext cx="23177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8" name="Equation" r:id="rId3" imgW="1460500" imgH="317500" progId="Equation.3">
                  <p:embed/>
                </p:oleObj>
              </mc:Choice>
              <mc:Fallback>
                <p:oleObj name="Equation" r:id="rId3" imgW="14605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538" y="1717675"/>
                        <a:ext cx="2317750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9826" y="2526796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/>
              <a:t>3,4</a:t>
            </a:r>
            <a:r>
              <a:rPr lang="en-US" dirty="0"/>
              <a:t>  =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3907" y="2342130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(L – 0)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(0 – 0)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626907" y="2711462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785944"/>
              </p:ext>
            </p:extLst>
          </p:nvPr>
        </p:nvGraphicFramePr>
        <p:xfrm>
          <a:off x="1866900" y="2738438"/>
          <a:ext cx="19351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9" name="Equation" r:id="rId5" imgW="1219200" imgH="317500" progId="Equation.3">
                  <p:embed/>
                </p:oleObj>
              </mc:Choice>
              <mc:Fallback>
                <p:oleObj name="Equation" r:id="rId5" imgW="1219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6900" y="2738438"/>
                        <a:ext cx="1935163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600937"/>
              </p:ext>
            </p:extLst>
          </p:nvPr>
        </p:nvGraphicFramePr>
        <p:xfrm>
          <a:off x="5674053" y="2522159"/>
          <a:ext cx="2668091" cy="153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Joint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x-coordinate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y-coordinate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8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76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74053" y="21922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of joints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4767" y="3297407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/>
              <a:t>3,4</a:t>
            </a:r>
            <a:r>
              <a:rPr lang="en-US" dirty="0"/>
              <a:t>  =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91897" y="3312567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(1)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(0)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6256" y="4534072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Row 5 – Joint 3 x-direction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34610" y="4798817"/>
            <a:ext cx="276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4 - force </a:t>
            </a:r>
            <a:r>
              <a:rPr lang="en-US" i="1" dirty="0">
                <a:latin typeface="Times"/>
                <a:cs typeface="Times"/>
              </a:rPr>
              <a:t>F</a:t>
            </a:r>
            <a:r>
              <a:rPr lang="en-US" i="1" baseline="-25000" dirty="0">
                <a:latin typeface="Times"/>
                <a:cs typeface="Times"/>
              </a:rPr>
              <a:t>4</a:t>
            </a:r>
            <a:r>
              <a:rPr lang="en-US" dirty="0"/>
              <a:t> column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33518" y="5071954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 =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6374" y="5422750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Row 6 – Joint 3 y-direction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4728" y="5687495"/>
            <a:ext cx="27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4 - force </a:t>
            </a:r>
            <a:r>
              <a:rPr lang="en-US" i="1" dirty="0"/>
              <a:t>F</a:t>
            </a:r>
            <a:r>
              <a:rPr lang="en-US" i="1" baseline="-25000" dirty="0"/>
              <a:t>4</a:t>
            </a:r>
            <a:r>
              <a:rPr lang="en-US" dirty="0"/>
              <a:t> column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8459" y="6035337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 = 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15039" y="3459853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12356" y="3766461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519369" y="346764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18945" y="3763660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95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309" y="1284113"/>
            <a:ext cx="110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joint 4: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221893"/>
              </p:ext>
            </p:extLst>
          </p:nvPr>
        </p:nvGraphicFramePr>
        <p:xfrm>
          <a:off x="6428452" y="2805002"/>
          <a:ext cx="2532241" cy="2129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Member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From</a:t>
                      </a:r>
                      <a:r>
                        <a:rPr lang="en-US" sz="1200" b="1" baseline="0" dirty="0"/>
                        <a:t> joint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To</a:t>
                      </a:r>
                      <a:r>
                        <a:rPr lang="en-US" sz="1200" b="1" baseline="0" dirty="0"/>
                        <a:t> joint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86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02432" y="2402453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Connectivity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3651" y="424723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43651" y="389571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84577" y="2435670"/>
            <a:ext cx="446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Members 3, 4, and 5 are connected at joint 4.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334" y="2866454"/>
            <a:ext cx="580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whether joint is a ‘From’ or ‘To’ joint for each member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62560" y="4219452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17736" y="2788351"/>
            <a:ext cx="734973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56910" y="390846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54376" y="2790795"/>
            <a:ext cx="734973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09863" y="3328169"/>
            <a:ext cx="338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4 is a ‘To’ joint for member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09863" y="3697501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4 is a ‘To’ joint for member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017" y="6047273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 the unit vector for each member force at the joint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60670" y="1299046"/>
            <a:ext cx="601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Means we are dealing with the 7</a:t>
            </a:r>
            <a:r>
              <a:rPr lang="en-US" baseline="30000" dirty="0"/>
              <a:t>th</a:t>
            </a:r>
            <a:r>
              <a:rPr lang="en-US" dirty="0"/>
              <a:t> and 8</a:t>
            </a:r>
            <a:r>
              <a:rPr lang="en-US" baseline="30000" dirty="0"/>
              <a:t>th</a:t>
            </a:r>
            <a:r>
              <a:rPr lang="en-US" dirty="0"/>
              <a:t> rows of the A-matrix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2453" y="1888449"/>
            <a:ext cx="467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the members that are connected to joint 4.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017" y="4405172"/>
            <a:ext cx="572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the joint that connects to the other end of each member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56910" y="4254507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480781" y="3883594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45724" y="4945535"/>
            <a:ext cx="355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 3 is connected from joint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45724" y="5313658"/>
            <a:ext cx="355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 4 is connected from joint 3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/>
              <a:t>Steps to create A-matrix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3059" y="762003"/>
            <a:ext cx="2161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Next, move to joint 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43651" y="4608898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65550" y="456608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56910" y="4590064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109872" y="4035840"/>
            <a:ext cx="36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4 is a ‘From’ joint for member 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7501" y="5635783"/>
            <a:ext cx="3301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 5 is connected to joint 1</a:t>
            </a:r>
          </a:p>
        </p:txBody>
      </p:sp>
    </p:spTree>
    <p:extLst>
      <p:ext uri="{BB962C8B-B14F-4D97-AF65-F5344CB8AC3E}">
        <p14:creationId xmlns:p14="http://schemas.microsoft.com/office/powerpoint/2010/main" val="4289019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2471"/>
          </a:xfrm>
        </p:spPr>
        <p:txBody>
          <a:bodyPr>
            <a:normAutofit/>
          </a:bodyPr>
          <a:lstStyle/>
          <a:p>
            <a:r>
              <a:rPr lang="en-US" sz="3200" dirty="0"/>
              <a:t>Steps to create A-matrix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4117" y="675184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 the unit vector for each member force at the joint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1564" y="1522833"/>
            <a:ext cx="28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vector for ‘From’ joint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2164" y="2165303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u</a:t>
            </a:r>
            <a:r>
              <a:rPr lang="en-US" b="1" baseline="-25000" dirty="0" err="1"/>
              <a:t>From</a:t>
            </a:r>
            <a:r>
              <a:rPr lang="en-US" dirty="0"/>
              <a:t>  =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36245" y="1980637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>
                <a:latin typeface="Times"/>
                <a:cs typeface="Times"/>
              </a:rPr>
              <a:t> - Y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689245" y="2349969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185425"/>
              </p:ext>
            </p:extLst>
          </p:nvPr>
        </p:nvGraphicFramePr>
        <p:xfrm>
          <a:off x="1689246" y="2378169"/>
          <a:ext cx="2417282" cy="46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4" name="Equation" r:id="rId3" imgW="1524000" imgH="317500" progId="Equation.3">
                  <p:embed/>
                </p:oleObj>
              </mc:Choice>
              <mc:Fallback>
                <p:oleObj name="Equation" r:id="rId3" imgW="1524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9246" y="2378169"/>
                        <a:ext cx="2417282" cy="467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4117" y="1122406"/>
            <a:ext cx="284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join is a ‘From’ joint use: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8283" y="2957860"/>
            <a:ext cx="357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Otherwise it is a ‘To’ joint, so use: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8726" y="3414244"/>
            <a:ext cx="261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vector for ‘To’ joint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53390" y="4056714"/>
            <a:ext cx="73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u</a:t>
            </a:r>
            <a:r>
              <a:rPr lang="en-US" b="1" baseline="-25000" dirty="0" err="1"/>
              <a:t>To</a:t>
            </a:r>
            <a:r>
              <a:rPr lang="en-US" dirty="0"/>
              <a:t>  =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80421" y="3872048"/>
            <a:ext cx="253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>
                <a:latin typeface="Times"/>
                <a:cs typeface="Times"/>
              </a:rPr>
              <a:t> - Y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828548" y="4241380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079924"/>
              </p:ext>
            </p:extLst>
          </p:nvPr>
        </p:nvGraphicFramePr>
        <p:xfrm>
          <a:off x="1828549" y="4269580"/>
          <a:ext cx="2417282" cy="46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5" name="Equation" r:id="rId5" imgW="1524000" imgH="317500" progId="Equation.3">
                  <p:embed/>
                </p:oleObj>
              </mc:Choice>
              <mc:Fallback>
                <p:oleObj name="Equation" r:id="rId5" imgW="1524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549" y="4269580"/>
                        <a:ext cx="2417282" cy="467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164559" y="1122104"/>
            <a:ext cx="338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4 is a ‘To’ joint for member 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79500" y="4032206"/>
            <a:ext cx="3861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Thus we can fill in the 7</a:t>
            </a:r>
            <a:r>
              <a:rPr lang="en-US" baseline="30000" dirty="0"/>
              <a:t>th</a:t>
            </a:r>
            <a:r>
              <a:rPr lang="en-US" dirty="0"/>
              <a:t> and 8</a:t>
            </a:r>
            <a:r>
              <a:rPr lang="en-US" baseline="30000" dirty="0"/>
              <a:t>th</a:t>
            </a:r>
            <a:r>
              <a:rPr lang="en-US" dirty="0"/>
              <a:t> row entries in the A-matrix for the </a:t>
            </a:r>
            <a:r>
              <a:rPr lang="en-US" i="1" dirty="0"/>
              <a:t>F</a:t>
            </a:r>
            <a:r>
              <a:rPr lang="en-US" i="1" baseline="-25000" dirty="0"/>
              <a:t>3</a:t>
            </a:r>
            <a:r>
              <a:rPr lang="en-US" dirty="0"/>
              <a:t> column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79500" y="1806902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/>
              <a:t>4,3</a:t>
            </a:r>
            <a:r>
              <a:rPr lang="en-US" dirty="0"/>
              <a:t>  =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13581" y="1622236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4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– Y</a:t>
            </a:r>
            <a:r>
              <a:rPr lang="en-US" i="1" baseline="-25000" dirty="0">
                <a:latin typeface="Times"/>
                <a:cs typeface="Times"/>
              </a:rPr>
              <a:t>4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6066581" y="1991568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050721"/>
              </p:ext>
            </p:extLst>
          </p:nvPr>
        </p:nvGraphicFramePr>
        <p:xfrm>
          <a:off x="6107113" y="2019300"/>
          <a:ext cx="2336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6" name="Equation" r:id="rId7" imgW="1473200" imgH="317500" progId="Equation.3">
                  <p:embed/>
                </p:oleObj>
              </mc:Choice>
              <mc:Fallback>
                <p:oleObj name="Equation" r:id="rId7" imgW="1473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07113" y="2019300"/>
                        <a:ext cx="2336800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223070" y="2828299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/>
              <a:t>4,3</a:t>
            </a:r>
            <a:r>
              <a:rPr lang="en-US" dirty="0"/>
              <a:t>  =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57151" y="2643633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(0 – L)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(L – 0)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6110151" y="3012965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689569"/>
              </p:ext>
            </p:extLst>
          </p:nvPr>
        </p:nvGraphicFramePr>
        <p:xfrm>
          <a:off x="6331511" y="3040063"/>
          <a:ext cx="19748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7" name="Equation" r:id="rId9" imgW="1244600" imgH="317500" progId="Equation.3">
                  <p:embed/>
                </p:oleObj>
              </mc:Choice>
              <mc:Fallback>
                <p:oleObj name="Equation" r:id="rId9" imgW="1244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31511" y="3040063"/>
                        <a:ext cx="197485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51470"/>
              </p:ext>
            </p:extLst>
          </p:nvPr>
        </p:nvGraphicFramePr>
        <p:xfrm>
          <a:off x="355199" y="5115261"/>
          <a:ext cx="2668091" cy="153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Joint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x-coordinate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y-coordinate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8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76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55199" y="47853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of joints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23070" y="3598910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/>
              <a:t>4,3</a:t>
            </a:r>
            <a:r>
              <a:rPr lang="en-US" dirty="0"/>
              <a:t>  =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15377" y="3614070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(-1/√2)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(1/√2)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179500" y="4895339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Row 7 – Joint 4 x-direction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17854" y="5160084"/>
            <a:ext cx="27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3 - force </a:t>
            </a:r>
            <a:r>
              <a:rPr lang="en-US" i="1" dirty="0"/>
              <a:t>F</a:t>
            </a:r>
            <a:r>
              <a:rPr lang="en-US" i="1" baseline="-25000" dirty="0"/>
              <a:t>3</a:t>
            </a:r>
            <a:r>
              <a:rPr lang="en-US" dirty="0"/>
              <a:t> column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16762" y="5463103"/>
            <a:ext cx="192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 = -1/√2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49618" y="5784017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Row 8 – Joint 4 y-direction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87972" y="6048762"/>
            <a:ext cx="27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3 - force </a:t>
            </a:r>
            <a:r>
              <a:rPr lang="en-US" i="1" dirty="0"/>
              <a:t>F</a:t>
            </a:r>
            <a:r>
              <a:rPr lang="en-US" i="1" baseline="-25000" dirty="0"/>
              <a:t>3</a:t>
            </a:r>
            <a:r>
              <a:rPr lang="en-US" dirty="0"/>
              <a:t> column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31703" y="6351781"/>
            <a:ext cx="185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 = 1/√2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96185" y="5784017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193502" y="638944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200515" y="5776868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200091" y="6386644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44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/>
              <a:t>Steps to create A-matrix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1315" y="820601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4 is a ‘To’ joint for member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255" y="3730703"/>
            <a:ext cx="404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Thus we can fill in the 7</a:t>
            </a:r>
            <a:r>
              <a:rPr lang="en-US" baseline="30000" dirty="0"/>
              <a:t>th</a:t>
            </a:r>
            <a:r>
              <a:rPr lang="en-US" dirty="0"/>
              <a:t> and 8</a:t>
            </a:r>
            <a:r>
              <a:rPr lang="en-US" baseline="30000" dirty="0"/>
              <a:t>th</a:t>
            </a:r>
            <a:r>
              <a:rPr lang="en-US" dirty="0"/>
              <a:t> row entries in the A-matrix for the </a:t>
            </a:r>
            <a:r>
              <a:rPr lang="en-US" i="1" dirty="0"/>
              <a:t>F</a:t>
            </a:r>
            <a:r>
              <a:rPr lang="en-US" i="1" baseline="-25000" dirty="0"/>
              <a:t>4</a:t>
            </a:r>
            <a:r>
              <a:rPr lang="en-US" dirty="0"/>
              <a:t> column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256" y="1505399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/>
              <a:t>4,4</a:t>
            </a:r>
            <a:r>
              <a:rPr lang="en-US" dirty="0"/>
              <a:t>  =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0337" y="1320733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3</a:t>
            </a:r>
            <a:r>
              <a:rPr lang="en-US" i="1" dirty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4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3</a:t>
            </a:r>
            <a:r>
              <a:rPr lang="en-US" i="1" dirty="0">
                <a:latin typeface="Times"/>
                <a:cs typeface="Times"/>
              </a:rPr>
              <a:t> – Y</a:t>
            </a:r>
            <a:r>
              <a:rPr lang="en-US" i="1" baseline="-25000" dirty="0">
                <a:latin typeface="Times"/>
                <a:cs typeface="Times"/>
              </a:rPr>
              <a:t>4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583337" y="1690065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548255"/>
              </p:ext>
            </p:extLst>
          </p:nvPr>
        </p:nvGraphicFramePr>
        <p:xfrm>
          <a:off x="1633538" y="1717675"/>
          <a:ext cx="23177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2" name="Equation" r:id="rId3" imgW="1460500" imgH="317500" progId="Equation.3">
                  <p:embed/>
                </p:oleObj>
              </mc:Choice>
              <mc:Fallback>
                <p:oleObj name="Equation" r:id="rId3" imgW="14605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538" y="1717675"/>
                        <a:ext cx="2317750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9826" y="2526796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/>
              <a:t>4,4</a:t>
            </a:r>
            <a:r>
              <a:rPr lang="en-US" dirty="0"/>
              <a:t>  =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3907" y="2342130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(0 – L)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(0 – 0)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626907" y="2711462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861766"/>
              </p:ext>
            </p:extLst>
          </p:nvPr>
        </p:nvGraphicFramePr>
        <p:xfrm>
          <a:off x="1866900" y="2738438"/>
          <a:ext cx="19351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3" name="Equation" r:id="rId5" imgW="1219200" imgH="317500" progId="Equation.3">
                  <p:embed/>
                </p:oleObj>
              </mc:Choice>
              <mc:Fallback>
                <p:oleObj name="Equation" r:id="rId5" imgW="1219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6900" y="2738438"/>
                        <a:ext cx="1935163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93418"/>
              </p:ext>
            </p:extLst>
          </p:nvPr>
        </p:nvGraphicFramePr>
        <p:xfrm>
          <a:off x="5674053" y="2522159"/>
          <a:ext cx="2668091" cy="153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Joint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x-coordinate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y-coordinate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8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76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74053" y="21922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of joints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4767" y="3297407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/>
              <a:t>4,4</a:t>
            </a:r>
            <a:r>
              <a:rPr lang="en-US" dirty="0"/>
              <a:t>  =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91897" y="3312567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(-1)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(0)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6256" y="4534072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Row 7 – Joint 4 x-direction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34610" y="4798817"/>
            <a:ext cx="276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4 - force </a:t>
            </a:r>
            <a:r>
              <a:rPr lang="en-US" i="1" dirty="0">
                <a:latin typeface="Times"/>
                <a:cs typeface="Times"/>
              </a:rPr>
              <a:t>F</a:t>
            </a:r>
            <a:r>
              <a:rPr lang="en-US" i="1" baseline="-25000" dirty="0">
                <a:latin typeface="Times"/>
                <a:cs typeface="Times"/>
              </a:rPr>
              <a:t>4</a:t>
            </a:r>
            <a:r>
              <a:rPr lang="en-US" dirty="0"/>
              <a:t> column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33518" y="5071954"/>
            <a:ext cx="160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 = -1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6374" y="5422750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Row 8 – Joint 4 y-direction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4728" y="5687495"/>
            <a:ext cx="27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4 - force </a:t>
            </a:r>
            <a:r>
              <a:rPr lang="en-US" i="1" dirty="0"/>
              <a:t>F</a:t>
            </a:r>
            <a:r>
              <a:rPr lang="en-US" i="1" baseline="-25000" dirty="0"/>
              <a:t>4</a:t>
            </a:r>
            <a:r>
              <a:rPr lang="en-US" dirty="0"/>
              <a:t> column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8459" y="6035337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 = 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15039" y="378855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12356" y="3497523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519369" y="378140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18945" y="3494722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14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/>
              <a:t>Steps to create A-matrix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1315" y="820601"/>
            <a:ext cx="36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4 is a ‘From’ joint for member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255" y="3730703"/>
            <a:ext cx="404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Thus we can fill in the 7</a:t>
            </a:r>
            <a:r>
              <a:rPr lang="en-US" baseline="30000" dirty="0"/>
              <a:t>th</a:t>
            </a:r>
            <a:r>
              <a:rPr lang="en-US" dirty="0"/>
              <a:t> and 8</a:t>
            </a:r>
            <a:r>
              <a:rPr lang="en-US" baseline="30000" dirty="0"/>
              <a:t>th</a:t>
            </a:r>
            <a:r>
              <a:rPr lang="en-US" dirty="0"/>
              <a:t> row entries in the A-matrix for the </a:t>
            </a:r>
            <a:r>
              <a:rPr lang="en-US" i="1" dirty="0"/>
              <a:t>F</a:t>
            </a:r>
            <a:r>
              <a:rPr lang="en-US" i="1" baseline="-25000" dirty="0"/>
              <a:t>5</a:t>
            </a:r>
            <a:r>
              <a:rPr lang="en-US" dirty="0"/>
              <a:t> column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256" y="1505399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/>
              <a:t>4,5</a:t>
            </a:r>
            <a:r>
              <a:rPr lang="en-US" dirty="0"/>
              <a:t>  =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0337" y="1320733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4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– Y</a:t>
            </a:r>
            <a:r>
              <a:rPr lang="en-US" i="1" baseline="-25000" dirty="0">
                <a:latin typeface="Times"/>
                <a:cs typeface="Times"/>
              </a:rPr>
              <a:t>4</a:t>
            </a:r>
            <a:r>
              <a:rPr lang="en-US" i="1" dirty="0">
                <a:latin typeface="Times"/>
                <a:cs typeface="Times"/>
              </a:rPr>
              <a:t>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583337" y="1690065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243014"/>
              </p:ext>
            </p:extLst>
          </p:nvPr>
        </p:nvGraphicFramePr>
        <p:xfrm>
          <a:off x="1643063" y="1717675"/>
          <a:ext cx="22987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4" name="Equation" r:id="rId3" imgW="1447800" imgH="317500" progId="Equation.3">
                  <p:embed/>
                </p:oleObj>
              </mc:Choice>
              <mc:Fallback>
                <p:oleObj name="Equation" r:id="rId3" imgW="14478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3063" y="1717675"/>
                        <a:ext cx="2298700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9826" y="2526796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/>
              <a:t>4,5</a:t>
            </a:r>
            <a:r>
              <a:rPr lang="en-US" dirty="0"/>
              <a:t>  =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3907" y="2342130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(L – L)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(L – 0)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626907" y="2711462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920308"/>
              </p:ext>
            </p:extLst>
          </p:nvPr>
        </p:nvGraphicFramePr>
        <p:xfrm>
          <a:off x="1847850" y="2738438"/>
          <a:ext cx="1976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5" name="Equation" r:id="rId5" imgW="1244600" imgH="317500" progId="Equation.3">
                  <p:embed/>
                </p:oleObj>
              </mc:Choice>
              <mc:Fallback>
                <p:oleObj name="Equation" r:id="rId5" imgW="1244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7850" y="2738438"/>
                        <a:ext cx="1976438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33927"/>
              </p:ext>
            </p:extLst>
          </p:nvPr>
        </p:nvGraphicFramePr>
        <p:xfrm>
          <a:off x="5674053" y="2522159"/>
          <a:ext cx="2668091" cy="153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Joint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x-coordinate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y-coordinate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8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76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>
                          <a:latin typeface="Times"/>
                          <a:cs typeface="Times"/>
                        </a:rPr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74053" y="21922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of joints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4767" y="3297407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/>
              <a:t>4,5</a:t>
            </a:r>
            <a:r>
              <a:rPr lang="en-US" dirty="0"/>
              <a:t>  =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91897" y="3312567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(0) </a:t>
            </a:r>
            <a:r>
              <a:rPr lang="en-US" b="1" dirty="0" err="1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(1) </a:t>
            </a:r>
            <a:r>
              <a:rPr lang="en-US" b="1" dirty="0">
                <a:latin typeface="Times"/>
                <a:cs typeface="Times"/>
              </a:rPr>
              <a:t>j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6256" y="4534072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Row 7 – Joint 4 x-direction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34610" y="4798817"/>
            <a:ext cx="276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5 - force </a:t>
            </a:r>
            <a:r>
              <a:rPr lang="en-US" i="1" dirty="0">
                <a:latin typeface="Times"/>
                <a:cs typeface="Times"/>
              </a:rPr>
              <a:t>F</a:t>
            </a:r>
            <a:r>
              <a:rPr lang="en-US" i="1" baseline="-25000" dirty="0">
                <a:latin typeface="Times"/>
                <a:cs typeface="Times"/>
              </a:rPr>
              <a:t>5</a:t>
            </a:r>
            <a:r>
              <a:rPr lang="en-US" dirty="0"/>
              <a:t> column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33518" y="5071954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 =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6374" y="5422750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Row 4 – Joint 2 y-direction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4728" y="5687495"/>
            <a:ext cx="27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5 - force </a:t>
            </a:r>
            <a:r>
              <a:rPr lang="en-US" i="1" dirty="0"/>
              <a:t>F</a:t>
            </a:r>
            <a:r>
              <a:rPr lang="en-US" i="1" baseline="-25000" dirty="0"/>
              <a:t>5</a:t>
            </a:r>
            <a:r>
              <a:rPr lang="en-US" dirty="0"/>
              <a:t> column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8459" y="6035337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 =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15039" y="3758673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12356" y="2884942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519369" y="378140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18945" y="2882141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62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603" y="1762631"/>
            <a:ext cx="232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Reaction 1 is at joint 3: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77596" y="1750518"/>
            <a:ext cx="5473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Means we are dealing with the 5</a:t>
            </a:r>
            <a:r>
              <a:rPr lang="en-US" baseline="30000" dirty="0"/>
              <a:t>th</a:t>
            </a:r>
            <a:r>
              <a:rPr lang="en-US" dirty="0"/>
              <a:t> and 6</a:t>
            </a:r>
            <a:r>
              <a:rPr lang="en-US" baseline="30000" dirty="0"/>
              <a:t>th</a:t>
            </a:r>
            <a:r>
              <a:rPr lang="en-US" dirty="0"/>
              <a:t> rows of the A-matrix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5175" y="2737674"/>
            <a:ext cx="479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dealing with the </a:t>
            </a:r>
            <a:r>
              <a:rPr lang="en-US" i="1" dirty="0">
                <a:latin typeface="Times"/>
                <a:cs typeface="Times"/>
              </a:rPr>
              <a:t>R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dirty="0"/>
              <a:t> column, i.e. column 6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/>
              <a:t>Steps to create A-matrix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2593" y="1069735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Next, enter coefficients for the reactions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106098"/>
              </p:ext>
            </p:extLst>
          </p:nvPr>
        </p:nvGraphicFramePr>
        <p:xfrm>
          <a:off x="5964482" y="3064726"/>
          <a:ext cx="2722318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Joint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x-component</a:t>
                      </a:r>
                      <a:r>
                        <a:rPr lang="en-US" sz="1200" b="1" baseline="0" dirty="0"/>
                        <a:t> direction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y-component direction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080063" y="26764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Reactions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0439" y="3091809"/>
            <a:ext cx="386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fill in the 5</a:t>
            </a:r>
            <a:r>
              <a:rPr lang="en-US" baseline="30000" dirty="0"/>
              <a:t>th </a:t>
            </a:r>
            <a:r>
              <a:rPr lang="en-US" dirty="0"/>
              <a:t>and 6</a:t>
            </a:r>
            <a:r>
              <a:rPr lang="en-US" baseline="30000" dirty="0"/>
              <a:t>th</a:t>
            </a:r>
            <a:r>
              <a:rPr lang="en-US" dirty="0"/>
              <a:t> row entries in the A-matrix for the </a:t>
            </a:r>
            <a:r>
              <a:rPr lang="en-US" i="1" dirty="0"/>
              <a:t>R</a:t>
            </a:r>
            <a:r>
              <a:rPr lang="en-US" i="1" baseline="-25000" dirty="0"/>
              <a:t>1</a:t>
            </a:r>
            <a:r>
              <a:rPr lang="en-US" dirty="0"/>
              <a:t> column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0439" y="3745768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Row 5 – Joint 3 x-direction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88793" y="4113583"/>
            <a:ext cx="278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6 – force </a:t>
            </a:r>
            <a:r>
              <a:rPr lang="en-US" i="1" dirty="0"/>
              <a:t>R</a:t>
            </a:r>
            <a:r>
              <a:rPr lang="en-US" i="1" baseline="-25000" dirty="0"/>
              <a:t>1</a:t>
            </a:r>
            <a:r>
              <a:rPr lang="en-US" dirty="0"/>
              <a:t> column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87701" y="4416602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 = 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0557" y="4737516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Row 6 – Joint 3 y-direction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58911" y="5002261"/>
            <a:ext cx="278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6 – force </a:t>
            </a:r>
            <a:r>
              <a:rPr lang="en-US" i="1" dirty="0"/>
              <a:t>R</a:t>
            </a:r>
            <a:r>
              <a:rPr lang="en-US" i="1" baseline="-25000" dirty="0"/>
              <a:t>1</a:t>
            </a:r>
            <a:r>
              <a:rPr lang="en-US" dirty="0"/>
              <a:t> column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02642" y="5305280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 = 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839059" y="349884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894090" y="349884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2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25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3" grpId="0" animBg="1"/>
      <p:bldP spid="4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603" y="1762631"/>
            <a:ext cx="232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Reaction 2 is at joint 4: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77597" y="1750518"/>
            <a:ext cx="532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Means we are dealing with the 7</a:t>
            </a:r>
            <a:r>
              <a:rPr lang="en-US" baseline="30000" dirty="0"/>
              <a:t>th</a:t>
            </a:r>
            <a:r>
              <a:rPr lang="en-US" dirty="0"/>
              <a:t> and 8</a:t>
            </a:r>
            <a:r>
              <a:rPr lang="en-US" baseline="30000" dirty="0"/>
              <a:t>th</a:t>
            </a:r>
            <a:r>
              <a:rPr lang="en-US" dirty="0"/>
              <a:t> rows of the A-matrix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5175" y="2737674"/>
            <a:ext cx="47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dealing with the </a:t>
            </a:r>
            <a:r>
              <a:rPr lang="en-US" i="1" dirty="0">
                <a:latin typeface="Times"/>
                <a:cs typeface="Times"/>
              </a:rPr>
              <a:t>R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dirty="0"/>
              <a:t> column, i.e. column 7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/>
              <a:t>Steps to create A-matrix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994628"/>
              </p:ext>
            </p:extLst>
          </p:nvPr>
        </p:nvGraphicFramePr>
        <p:xfrm>
          <a:off x="5964482" y="3064726"/>
          <a:ext cx="2722318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Joint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x-component</a:t>
                      </a:r>
                      <a:r>
                        <a:rPr lang="en-US" sz="1200" b="1" baseline="0" dirty="0"/>
                        <a:t> direction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y-component direction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080063" y="26764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Reactions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0439" y="3091809"/>
            <a:ext cx="386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fill in the 7</a:t>
            </a:r>
            <a:r>
              <a:rPr lang="en-US" baseline="30000" dirty="0"/>
              <a:t>th </a:t>
            </a:r>
            <a:r>
              <a:rPr lang="en-US" dirty="0"/>
              <a:t>and 8</a:t>
            </a:r>
            <a:r>
              <a:rPr lang="en-US" baseline="30000" dirty="0"/>
              <a:t>th</a:t>
            </a:r>
            <a:r>
              <a:rPr lang="en-US" dirty="0"/>
              <a:t> row entries in the A-matrix for the </a:t>
            </a:r>
            <a:r>
              <a:rPr lang="en-US" i="1" dirty="0"/>
              <a:t>R</a:t>
            </a:r>
            <a:r>
              <a:rPr lang="en-US" i="1" baseline="-25000" dirty="0"/>
              <a:t>2</a:t>
            </a:r>
            <a:r>
              <a:rPr lang="en-US" dirty="0"/>
              <a:t> column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0439" y="3745768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Row 7 – Joint 4 x-direction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88793" y="4113583"/>
            <a:ext cx="278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7 – force </a:t>
            </a:r>
            <a:r>
              <a:rPr lang="en-US" i="1" dirty="0"/>
              <a:t>R</a:t>
            </a:r>
            <a:r>
              <a:rPr lang="en-US" i="1" baseline="-25000" dirty="0"/>
              <a:t>1</a:t>
            </a:r>
            <a:r>
              <a:rPr lang="en-US" dirty="0"/>
              <a:t> column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87701" y="4416602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 = 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0557" y="4737516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Row 8 – Joint 4 y-direction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58911" y="5002261"/>
            <a:ext cx="278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7 – force </a:t>
            </a:r>
            <a:r>
              <a:rPr lang="en-US" i="1" dirty="0"/>
              <a:t>R</a:t>
            </a:r>
            <a:r>
              <a:rPr lang="en-US" i="1" baseline="-25000" dirty="0"/>
              <a:t>1</a:t>
            </a:r>
            <a:r>
              <a:rPr lang="en-US" dirty="0"/>
              <a:t> column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02642" y="5305280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 = 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864942" y="3872374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894090" y="3872370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2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3" grpId="0" animBg="1"/>
      <p:bldP spid="4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603" y="1762631"/>
            <a:ext cx="232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Reaction 3 is at joint 4: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77597" y="1750518"/>
            <a:ext cx="532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Means we are dealing with the 7</a:t>
            </a:r>
            <a:r>
              <a:rPr lang="en-US" baseline="30000" dirty="0"/>
              <a:t>th</a:t>
            </a:r>
            <a:r>
              <a:rPr lang="en-US" dirty="0"/>
              <a:t> and 8</a:t>
            </a:r>
            <a:r>
              <a:rPr lang="en-US" baseline="30000" dirty="0"/>
              <a:t>th</a:t>
            </a:r>
            <a:r>
              <a:rPr lang="en-US" dirty="0"/>
              <a:t> rows of the A-matrix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5175" y="2737674"/>
            <a:ext cx="47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dealing with the </a:t>
            </a:r>
            <a:r>
              <a:rPr lang="en-US" i="1" dirty="0">
                <a:latin typeface="Times"/>
                <a:cs typeface="Times"/>
              </a:rPr>
              <a:t>R</a:t>
            </a:r>
            <a:r>
              <a:rPr lang="en-US" baseline="-25000" dirty="0">
                <a:latin typeface="Times"/>
                <a:cs typeface="Times"/>
              </a:rPr>
              <a:t>3</a:t>
            </a:r>
            <a:r>
              <a:rPr lang="en-US" dirty="0"/>
              <a:t> column, i.e. column 8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/>
              <a:t>Steps to create A-matrix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21392"/>
              </p:ext>
            </p:extLst>
          </p:nvPr>
        </p:nvGraphicFramePr>
        <p:xfrm>
          <a:off x="5964482" y="3064726"/>
          <a:ext cx="2722318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Joint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x-component</a:t>
                      </a:r>
                      <a:r>
                        <a:rPr lang="en-US" sz="1200" b="1" baseline="0" dirty="0"/>
                        <a:t> direction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y-component direction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080063" y="26764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Reactions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0439" y="3091809"/>
            <a:ext cx="386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fill in the 7</a:t>
            </a:r>
            <a:r>
              <a:rPr lang="en-US" baseline="30000" dirty="0"/>
              <a:t>th </a:t>
            </a:r>
            <a:r>
              <a:rPr lang="en-US" dirty="0"/>
              <a:t>and 8</a:t>
            </a:r>
            <a:r>
              <a:rPr lang="en-US" baseline="30000" dirty="0"/>
              <a:t>th</a:t>
            </a:r>
            <a:r>
              <a:rPr lang="en-US" dirty="0"/>
              <a:t> row entries in the A-matrix for the </a:t>
            </a:r>
            <a:r>
              <a:rPr lang="en-US" i="1" dirty="0"/>
              <a:t>R</a:t>
            </a:r>
            <a:r>
              <a:rPr lang="en-US" i="1" baseline="-25000" dirty="0"/>
              <a:t>2</a:t>
            </a:r>
            <a:r>
              <a:rPr lang="en-US" dirty="0"/>
              <a:t> column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0439" y="3745768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Row 7 – Joint 4 x-direction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88793" y="4113583"/>
            <a:ext cx="278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8 – force </a:t>
            </a:r>
            <a:r>
              <a:rPr lang="en-US" i="1" dirty="0"/>
              <a:t>R</a:t>
            </a:r>
            <a:r>
              <a:rPr lang="en-US" i="1" baseline="-25000" dirty="0"/>
              <a:t>3</a:t>
            </a:r>
            <a:r>
              <a:rPr lang="en-US" dirty="0"/>
              <a:t> column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87701" y="4416602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 = 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0557" y="4737516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Row 8 – Joint 4 y-direction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58911" y="5002261"/>
            <a:ext cx="278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8 – force </a:t>
            </a:r>
            <a:r>
              <a:rPr lang="en-US" i="1" dirty="0"/>
              <a:t>R</a:t>
            </a:r>
            <a:r>
              <a:rPr lang="en-US" i="1" baseline="-25000" dirty="0"/>
              <a:t>3</a:t>
            </a:r>
            <a:r>
              <a:rPr lang="en-US" dirty="0"/>
              <a:t> column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02642" y="5305280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 = 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839059" y="4259719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899239" y="4259719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3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3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325677" y="5450918"/>
            <a:ext cx="460035" cy="115750"/>
          </a:xfrm>
          <a:prstGeom prst="rect">
            <a:avLst/>
          </a:prstGeom>
          <a:pattFill prst="wdUpDiag">
            <a:fgClr>
              <a:prstClr val="black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76746" y="5321766"/>
            <a:ext cx="460035" cy="115750"/>
          </a:xfrm>
          <a:prstGeom prst="rect">
            <a:avLst/>
          </a:prstGeom>
          <a:pattFill prst="wdUpDiag">
            <a:fgClr>
              <a:prstClr val="black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Example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547786" y="5089758"/>
            <a:ext cx="345897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7786" y="2165674"/>
            <a:ext cx="345897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47786" y="2165674"/>
            <a:ext cx="1" cy="29240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06764" y="2165674"/>
            <a:ext cx="1" cy="29240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47787" y="2165674"/>
            <a:ext cx="3458977" cy="29240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006765" y="2165674"/>
            <a:ext cx="1621395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490305" y="5031883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90304" y="2107799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949282" y="2107799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949282" y="5031883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2440676" y="5089758"/>
            <a:ext cx="226777" cy="225528"/>
          </a:xfrm>
          <a:prstGeom prst="triangl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5893376" y="5089758"/>
            <a:ext cx="226777" cy="225528"/>
          </a:xfrm>
          <a:prstGeom prst="triangl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776746" y="5321766"/>
            <a:ext cx="46003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25677" y="5450918"/>
            <a:ext cx="46003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15589" y="5321766"/>
            <a:ext cx="114964" cy="11575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575133" y="5321766"/>
            <a:ext cx="114964" cy="11575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74559" y="2223549"/>
            <a:ext cx="158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E </a:t>
            </a:r>
            <a:r>
              <a:rPr lang="en-US" sz="2400" dirty="0"/>
              <a:t>= 1000 N</a:t>
            </a:r>
            <a:endParaRPr lang="en-US" sz="24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751409" y="167456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20540" y="1697783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7519" y="477972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44329" y="480815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3" name="Oval 32"/>
          <p:cNvSpPr/>
          <p:nvPr/>
        </p:nvSpPr>
        <p:spPr>
          <a:xfrm>
            <a:off x="4043037" y="1633935"/>
            <a:ext cx="473905" cy="47386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2037691" y="3037336"/>
            <a:ext cx="473905" cy="47386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5" name="Oval 34"/>
          <p:cNvSpPr/>
          <p:nvPr/>
        </p:nvSpPr>
        <p:spPr>
          <a:xfrm>
            <a:off x="4043037" y="3037336"/>
            <a:ext cx="473905" cy="47386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6" name="Oval 35"/>
          <p:cNvSpPr/>
          <p:nvPr/>
        </p:nvSpPr>
        <p:spPr>
          <a:xfrm>
            <a:off x="4043037" y="5150986"/>
            <a:ext cx="473905" cy="47386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7" name="Oval 36"/>
          <p:cNvSpPr/>
          <p:nvPr/>
        </p:nvSpPr>
        <p:spPr>
          <a:xfrm>
            <a:off x="6064246" y="3037336"/>
            <a:ext cx="473905" cy="47386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7200" y="5733757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2, 3, and 4 are the joints</a:t>
            </a:r>
          </a:p>
        </p:txBody>
      </p:sp>
      <p:sp>
        <p:nvSpPr>
          <p:cNvPr id="39" name="Oval 38"/>
          <p:cNvSpPr/>
          <p:nvPr/>
        </p:nvSpPr>
        <p:spPr>
          <a:xfrm>
            <a:off x="435992" y="6150474"/>
            <a:ext cx="293821" cy="31303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6074" y="6140997"/>
            <a:ext cx="24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41" name="Oval 40"/>
          <p:cNvSpPr/>
          <p:nvPr/>
        </p:nvSpPr>
        <p:spPr>
          <a:xfrm>
            <a:off x="825346" y="6141196"/>
            <a:ext cx="293821" cy="31303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2" name="Oval 41"/>
          <p:cNvSpPr/>
          <p:nvPr/>
        </p:nvSpPr>
        <p:spPr>
          <a:xfrm>
            <a:off x="1205220" y="6151238"/>
            <a:ext cx="293821" cy="31303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3" name="Oval 42"/>
          <p:cNvSpPr/>
          <p:nvPr/>
        </p:nvSpPr>
        <p:spPr>
          <a:xfrm>
            <a:off x="1612027" y="6151238"/>
            <a:ext cx="293821" cy="31303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4" name="Oval 43"/>
          <p:cNvSpPr/>
          <p:nvPr/>
        </p:nvSpPr>
        <p:spPr>
          <a:xfrm>
            <a:off x="2445220" y="6141759"/>
            <a:ext cx="293821" cy="31303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22301" y="6141761"/>
            <a:ext cx="24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05588" y="6151242"/>
            <a:ext cx="24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58458" y="6127507"/>
            <a:ext cx="64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 and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6931" y="61228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the members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64933" y="5817176"/>
            <a:ext cx="2653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the truss is square and sides are of length L.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2547786" y="967436"/>
            <a:ext cx="0" cy="829278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538151" y="5094245"/>
            <a:ext cx="597386" cy="0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24197" y="4988684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50616" y="948273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83324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 animBg="1"/>
      <p:bldP spid="25" grpId="0" animBg="1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47" grpId="0"/>
      <p:bldP spid="48" grpId="0"/>
      <p:bldP spid="49" grpId="0"/>
      <p:bldP spid="52" grpId="0"/>
      <p:bldP spid="5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603" y="1762631"/>
            <a:ext cx="267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Force is at joint 1: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01711" y="1750518"/>
            <a:ext cx="5473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Means we are dealing with the 1</a:t>
            </a:r>
            <a:r>
              <a:rPr lang="en-US" baseline="30000" dirty="0"/>
              <a:t>st</a:t>
            </a:r>
            <a:r>
              <a:rPr lang="en-US" dirty="0"/>
              <a:t>  and 2</a:t>
            </a:r>
            <a:r>
              <a:rPr lang="en-US" baseline="30000" dirty="0"/>
              <a:t>nd</a:t>
            </a:r>
            <a:r>
              <a:rPr lang="en-US" dirty="0"/>
              <a:t> rows of the b-matrix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/>
              <a:t>Steps to create b-matrix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2593" y="1069735"/>
            <a:ext cx="307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the know external forces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0439" y="3091809"/>
            <a:ext cx="386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fill in the 1</a:t>
            </a:r>
            <a:r>
              <a:rPr lang="en-US" baseline="30000" dirty="0"/>
              <a:t>st </a:t>
            </a:r>
            <a:r>
              <a:rPr lang="en-US" dirty="0"/>
              <a:t>and 2</a:t>
            </a:r>
            <a:r>
              <a:rPr lang="en-US" baseline="30000" dirty="0"/>
              <a:t>nd</a:t>
            </a:r>
            <a:r>
              <a:rPr lang="en-US" dirty="0"/>
              <a:t> row entries in the b-matrix: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0439" y="3745768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Row 1 – Joint 1 x-direction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87701" y="4231936"/>
            <a:ext cx="147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= -1000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0557" y="4737516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Row 2 – Joint 1 y-direction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87701" y="5093069"/>
            <a:ext cx="105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= 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0315" y="337643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Forces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879496"/>
              </p:ext>
            </p:extLst>
          </p:nvPr>
        </p:nvGraphicFramePr>
        <p:xfrm>
          <a:off x="5761316" y="3745768"/>
          <a:ext cx="3068918" cy="1040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37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Joint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x-component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y-component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78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-F</a:t>
                      </a:r>
                      <a:r>
                        <a:rPr lang="en-US" sz="1400" b="1" baseline="-25000" dirty="0"/>
                        <a:t>E</a:t>
                      </a:r>
                      <a:r>
                        <a:rPr lang="en-US" sz="1400" b="1" baseline="0" dirty="0"/>
                        <a:t> = -1000 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6465528" y="4245005"/>
            <a:ext cx="1109647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022786" y="423193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7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5" grpId="0"/>
      <p:bldP spid="33" grpId="0"/>
      <p:bldP spid="34" grpId="0"/>
      <p:bldP spid="36" grpId="0"/>
      <p:bldP spid="37" grpId="0"/>
      <p:bldP spid="39" grpId="0"/>
      <p:bldP spid="21" grpId="0"/>
      <p:bldP spid="27" grpId="0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296B-C6D8-8D43-B3EF-92283A31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Truss Build GUI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4124C-C9F6-E246-9C23-05E60966A2E5}"/>
              </a:ext>
            </a:extLst>
          </p:cNvPr>
          <p:cNvSpPr txBox="1"/>
          <p:nvPr/>
        </p:nvSpPr>
        <p:spPr>
          <a:xfrm>
            <a:off x="1393031" y="1628775"/>
            <a:ext cx="63579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you to build up the truss and visualize it, and generate an input file to be used later with your own truss3d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GUI builds a 3D truss, so cannot be loaded into the truss2d example. Both teams in each group build their own truss design and truss3d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GUI requires </a:t>
            </a:r>
            <a:r>
              <a:rPr lang="en-US" dirty="0" err="1"/>
              <a:t>Matlab</a:t>
            </a:r>
            <a:r>
              <a:rPr lang="en-US" dirty="0"/>
              <a:t> 2018a or greater and the Aerospace Toolbox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test if you have the Aerospace Toolbox try:</a:t>
            </a:r>
          </a:p>
          <a:p>
            <a:pPr lvl="1"/>
            <a:r>
              <a:rPr lang="en-US" dirty="0"/>
              <a:t>dcm2quat(eye(2))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the </a:t>
            </a:r>
            <a:r>
              <a:rPr lang="en-US" dirty="0" err="1"/>
              <a:t>TrussAnalysis.mlapp</a:t>
            </a:r>
            <a:r>
              <a:rPr lang="en-US" dirty="0"/>
              <a:t> and </a:t>
            </a:r>
            <a:r>
              <a:rPr lang="en-US" dirty="0" err="1"/>
              <a:t>buildAmat.m</a:t>
            </a:r>
            <a:r>
              <a:rPr lang="en-US" dirty="0"/>
              <a:t> and </a:t>
            </a:r>
            <a:r>
              <a:rPr lang="en-US" dirty="0" err="1"/>
              <a:t>TrussReadInput.m</a:t>
            </a:r>
            <a:r>
              <a:rPr lang="en-US" dirty="0"/>
              <a:t> also need to be downloaded in the same working directory. Make sure to save in a directory you have write access to, such as Z: drive or personal computer.</a:t>
            </a:r>
          </a:p>
        </p:txBody>
      </p:sp>
    </p:spTree>
    <p:extLst>
      <p:ext uri="{BB962C8B-B14F-4D97-AF65-F5344CB8AC3E}">
        <p14:creationId xmlns:p14="http://schemas.microsoft.com/office/powerpoint/2010/main" val="393443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556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Method of Joint – FBD for each joint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547786" y="2165674"/>
            <a:ext cx="1103577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47786" y="2165674"/>
            <a:ext cx="0" cy="871662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47787" y="2165674"/>
            <a:ext cx="818659" cy="692062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006765" y="2165674"/>
            <a:ext cx="1621395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490305" y="5031883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90304" y="2107799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949282" y="2107799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949282" y="5031883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533578" y="2144583"/>
            <a:ext cx="426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51409" y="167456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20540" y="1697783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7519" y="477972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44329" y="458135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7200" y="6274360"/>
            <a:ext cx="366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#</a:t>
            </a:r>
            <a:r>
              <a:rPr lang="en-US" dirty="0"/>
              <a:t> = magnitude of force in member #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2547786" y="4160221"/>
            <a:ext cx="0" cy="871662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003523" y="4160221"/>
            <a:ext cx="0" cy="871662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006765" y="2170417"/>
            <a:ext cx="0" cy="871662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845705" y="2149251"/>
            <a:ext cx="1103577" cy="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45705" y="5090518"/>
            <a:ext cx="1103577" cy="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164000" y="4362299"/>
            <a:ext cx="818659" cy="692062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47786" y="5077041"/>
            <a:ext cx="1103577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5" idx="4"/>
          </p:cNvCxnSpPr>
          <p:nvPr/>
        </p:nvCxnSpPr>
        <p:spPr>
          <a:xfrm flipV="1">
            <a:off x="2547786" y="5147633"/>
            <a:ext cx="1" cy="62454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006765" y="5147633"/>
            <a:ext cx="1" cy="62454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120946" y="5089758"/>
            <a:ext cx="580781" cy="760"/>
          </a:xfrm>
          <a:prstGeom prst="line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667698" y="4944338"/>
            <a:ext cx="45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-25000" dirty="0"/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64246" y="5598683"/>
            <a:ext cx="45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481407" y="627436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Reaction force at support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055757" y="5597402"/>
            <a:ext cx="45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-25000" dirty="0"/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481685" y="1674565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28607" y="1674565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126815" y="2797101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117710" y="3745553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113506" y="2797101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104401" y="3745553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81685" y="5137018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528607" y="5137018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419047" y="2580414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999618" y="3866614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3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2540857" y="5081385"/>
            <a:ext cx="419566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540857" y="2170417"/>
            <a:ext cx="305392" cy="256391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702200" y="4827596"/>
            <a:ext cx="305392" cy="256391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2547786" y="2159448"/>
            <a:ext cx="419566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79403" y="5093359"/>
            <a:ext cx="419566" cy="0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5586986" y="2159448"/>
            <a:ext cx="419566" cy="0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6006765" y="2154644"/>
            <a:ext cx="0" cy="430928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545551" y="2159077"/>
            <a:ext cx="0" cy="430928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549529" y="4660730"/>
            <a:ext cx="0" cy="430928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5997094" y="4649494"/>
            <a:ext cx="0" cy="430928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676959" y="1685905"/>
            <a:ext cx="4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-u</a:t>
            </a:r>
            <a:r>
              <a:rPr lang="en-US" b="1" baseline="-25000" dirty="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441156" y="168295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111794" y="216094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067905" y="4515679"/>
            <a:ext cx="4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-u</a:t>
            </a:r>
            <a:r>
              <a:rPr lang="en-US" b="1" baseline="-25000" dirty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829176" y="21627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3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582216" y="2322976"/>
            <a:ext cx="4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-u</a:t>
            </a:r>
            <a:r>
              <a:rPr lang="en-US" b="1" baseline="-25000" dirty="0">
                <a:solidFill>
                  <a:srgbClr val="008000"/>
                </a:solidFill>
              </a:rPr>
              <a:t>5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014863" y="43282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84595" y="4430808"/>
            <a:ext cx="4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-u</a:t>
            </a:r>
            <a:r>
              <a:rPr lang="en-US" b="1" baseline="-25000" dirty="0">
                <a:solidFill>
                  <a:srgbClr val="008000"/>
                </a:solidFill>
              </a:rPr>
              <a:t>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372899" y="5043021"/>
            <a:ext cx="4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-u</a:t>
            </a:r>
            <a:r>
              <a:rPr lang="en-US" b="1" baseline="-25000" dirty="0">
                <a:solidFill>
                  <a:srgbClr val="008000"/>
                </a:solidFill>
              </a:rPr>
              <a:t>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826524" y="501079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4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7071131" y="5094245"/>
            <a:ext cx="597386" cy="0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657177" y="4988684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x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2547786" y="1194236"/>
            <a:ext cx="0" cy="829278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150616" y="1175073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y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41249" y="248454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02560" y="2496051"/>
            <a:ext cx="47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-</a:t>
            </a:r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77636" y="2185890"/>
            <a:ext cx="160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this system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4862" y="280732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06173" y="2818830"/>
            <a:ext cx="48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-</a:t>
            </a:r>
            <a:r>
              <a:rPr lang="en-US" b="1" dirty="0"/>
              <a:t>j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39097" y="319454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3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00408" y="3602950"/>
            <a:ext cx="118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 </a:t>
            </a:r>
            <a:r>
              <a:rPr lang="en-US" dirty="0" err="1"/>
              <a:t>cos</a:t>
            </a:r>
            <a:r>
              <a:rPr lang="en-US" dirty="0"/>
              <a:t> 45° </a:t>
            </a:r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613396" y="394960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sin 45° </a:t>
            </a:r>
            <a:r>
              <a:rPr lang="en-US" b="1" dirty="0"/>
              <a:t>j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63929" y="432861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25240" y="4340121"/>
            <a:ext cx="40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</a:t>
            </a:r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276990" y="482458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5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38301" y="4836089"/>
            <a:ext cx="41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</a:t>
            </a:r>
            <a:r>
              <a:rPr lang="en-US" b="1" dirty="0"/>
              <a:t>j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32507" y="3224746"/>
            <a:ext cx="129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u</a:t>
            </a:r>
            <a:r>
              <a:rPr lang="en-US" baseline="-25000" dirty="0"/>
              <a:t>3x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+ u</a:t>
            </a:r>
            <a:r>
              <a:rPr lang="en-US" baseline="-25000" dirty="0"/>
              <a:t>3y </a:t>
            </a:r>
            <a:r>
              <a:rPr lang="en-US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34783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8" grpId="0"/>
      <p:bldP spid="29" grpId="0"/>
      <p:bldP spid="30" grpId="0"/>
      <p:bldP spid="31" grpId="0"/>
      <p:bldP spid="32" grpId="0"/>
      <p:bldP spid="52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1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689"/>
            <a:ext cx="8229600" cy="620595"/>
          </a:xfrm>
        </p:spPr>
        <p:txBody>
          <a:bodyPr>
            <a:normAutofit/>
          </a:bodyPr>
          <a:lstStyle/>
          <a:p>
            <a:r>
              <a:rPr lang="en-US" sz="2400" dirty="0"/>
              <a:t>Equilibrium of Joint 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427662" y="1513683"/>
            <a:ext cx="1621395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370179" y="1455808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954475" y="1492592"/>
            <a:ext cx="426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2306" y="1022574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2427662" y="1518426"/>
            <a:ext cx="0" cy="871662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266602" y="1497260"/>
            <a:ext cx="1103577" cy="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49504" y="1022574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534403" y="2145110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5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454400"/>
              </p:ext>
            </p:extLst>
          </p:nvPr>
        </p:nvGraphicFramePr>
        <p:xfrm>
          <a:off x="4939458" y="718515"/>
          <a:ext cx="12366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0" name="Equation" r:id="rId3" imgW="635000" imgH="279400" progId="Equation.3">
                  <p:embed/>
                </p:oleObj>
              </mc:Choice>
              <mc:Fallback>
                <p:oleObj name="Equation" r:id="rId3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9458" y="718515"/>
                        <a:ext cx="1236663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229479"/>
              </p:ext>
            </p:extLst>
          </p:nvPr>
        </p:nvGraphicFramePr>
        <p:xfrm>
          <a:off x="4939458" y="2017919"/>
          <a:ext cx="12366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1" name="Equation" r:id="rId5" imgW="635000" imgH="279400" progId="Equation.3">
                  <p:embed/>
                </p:oleObj>
              </mc:Choice>
              <mc:Fallback>
                <p:oleObj name="Equation" r:id="rId5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9458" y="2017919"/>
                        <a:ext cx="1236663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669419"/>
              </p:ext>
            </p:extLst>
          </p:nvPr>
        </p:nvGraphicFramePr>
        <p:xfrm>
          <a:off x="5737225" y="1223626"/>
          <a:ext cx="17319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2" name="Equation" r:id="rId7" imgW="889000" imgH="203200" progId="Equation.3">
                  <p:embed/>
                </p:oleObj>
              </mc:Choice>
              <mc:Fallback>
                <p:oleObj name="Equation" r:id="rId7" imgW="889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37225" y="1223626"/>
                        <a:ext cx="1731963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84401"/>
              </p:ext>
            </p:extLst>
          </p:nvPr>
        </p:nvGraphicFramePr>
        <p:xfrm>
          <a:off x="6281738" y="2429155"/>
          <a:ext cx="11874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3" name="Equation" r:id="rId9" imgW="609600" imgH="215900" progId="Equation.3">
                  <p:embed/>
                </p:oleObj>
              </mc:Choice>
              <mc:Fallback>
                <p:oleObj name="Equation" r:id="rId9" imgW="609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81738" y="2429155"/>
                        <a:ext cx="1187450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itle 1"/>
          <p:cNvSpPr txBox="1">
            <a:spLocks/>
          </p:cNvSpPr>
          <p:nvPr/>
        </p:nvSpPr>
        <p:spPr>
          <a:xfrm>
            <a:off x="457200" y="3422636"/>
            <a:ext cx="8229600" cy="564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Equilibrium of Joint 2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2332748" y="4667703"/>
            <a:ext cx="1103577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332748" y="4667703"/>
            <a:ext cx="0" cy="871662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332749" y="4667703"/>
            <a:ext cx="818659" cy="692062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2275266" y="4609828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2005502" y="4199812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66647" y="4176594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911777" y="5299130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204009" y="5082443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3</a:t>
            </a:r>
          </a:p>
        </p:txBody>
      </p:sp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00538"/>
              </p:ext>
            </p:extLst>
          </p:nvPr>
        </p:nvGraphicFramePr>
        <p:xfrm>
          <a:off x="4939458" y="4023571"/>
          <a:ext cx="12366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4" name="Equation" r:id="rId11" imgW="635000" imgH="279400" progId="Equation.3">
                  <p:embed/>
                </p:oleObj>
              </mc:Choice>
              <mc:Fallback>
                <p:oleObj name="Equation" r:id="rId11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9458" y="4023571"/>
                        <a:ext cx="1236663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284545"/>
              </p:ext>
            </p:extLst>
          </p:nvPr>
        </p:nvGraphicFramePr>
        <p:xfrm>
          <a:off x="4939458" y="5216282"/>
          <a:ext cx="12366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5" name="Equation" r:id="rId12" imgW="635000" imgH="279400" progId="Equation.3">
                  <p:embed/>
                </p:oleObj>
              </mc:Choice>
              <mc:Fallback>
                <p:oleObj name="Equation" r:id="rId12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9458" y="5216282"/>
                        <a:ext cx="1236663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987548"/>
              </p:ext>
            </p:extLst>
          </p:nvPr>
        </p:nvGraphicFramePr>
        <p:xfrm>
          <a:off x="5491163" y="4471513"/>
          <a:ext cx="19780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6" name="Equation" r:id="rId13" imgW="1016000" imgH="215900" progId="Equation.3">
                  <p:embed/>
                </p:oleObj>
              </mc:Choice>
              <mc:Fallback>
                <p:oleObj name="Equation" r:id="rId13" imgW="1016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91163" y="4471513"/>
                        <a:ext cx="1978025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449071"/>
              </p:ext>
            </p:extLst>
          </p:nvPr>
        </p:nvGraphicFramePr>
        <p:xfrm>
          <a:off x="5589588" y="5664390"/>
          <a:ext cx="18796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7" name="Equation" r:id="rId15" imgW="965200" imgH="228600" progId="Equation.3">
                  <p:embed/>
                </p:oleObj>
              </mc:Choice>
              <mc:Fallback>
                <p:oleObj name="Equation" r:id="rId15" imgW="965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89588" y="5664390"/>
                        <a:ext cx="1879600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5" name="Straight Arrow Connector 94"/>
          <p:cNvCxnSpPr/>
          <p:nvPr/>
        </p:nvCxnSpPr>
        <p:spPr>
          <a:xfrm>
            <a:off x="2010272" y="1505479"/>
            <a:ext cx="419566" cy="0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2430051" y="1500675"/>
            <a:ext cx="0" cy="430928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864442" y="102898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005502" y="1669007"/>
            <a:ext cx="4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-u</a:t>
            </a:r>
            <a:r>
              <a:rPr lang="en-US" b="1" baseline="-25000" dirty="0">
                <a:solidFill>
                  <a:srgbClr val="008000"/>
                </a:solidFill>
              </a:rPr>
              <a:t>5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2320604" y="4676208"/>
            <a:ext cx="305392" cy="256391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327533" y="4665239"/>
            <a:ext cx="419566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2325298" y="4664868"/>
            <a:ext cx="0" cy="430928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456706" y="4191696"/>
            <a:ext cx="4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-u</a:t>
            </a:r>
            <a:r>
              <a:rPr lang="en-US" b="1" baseline="-25000" dirty="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891541" y="46667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08923" y="466855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3</a:t>
            </a:r>
          </a:p>
        </p:txBody>
      </p:sp>
      <p:graphicFrame>
        <p:nvGraphicFramePr>
          <p:cNvPr id="10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237311"/>
              </p:ext>
            </p:extLst>
          </p:nvPr>
        </p:nvGraphicFramePr>
        <p:xfrm>
          <a:off x="5984875" y="1635125"/>
          <a:ext cx="148431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8" name="Equation" r:id="rId17" imgW="762000" imgH="203200" progId="Equation.3">
                  <p:embed/>
                </p:oleObj>
              </mc:Choice>
              <mc:Fallback>
                <p:oleObj name="Equation" r:id="rId17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984875" y="1635125"/>
                        <a:ext cx="1484313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334762"/>
              </p:ext>
            </p:extLst>
          </p:nvPr>
        </p:nvGraphicFramePr>
        <p:xfrm>
          <a:off x="6503988" y="2894013"/>
          <a:ext cx="9652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" name="Equation" r:id="rId19" imgW="495300" imgH="215900" progId="Equation.3">
                  <p:embed/>
                </p:oleObj>
              </mc:Choice>
              <mc:Fallback>
                <p:oleObj name="Equation" r:id="rId19" imgW="495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03988" y="2894013"/>
                        <a:ext cx="965200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865472"/>
              </p:ext>
            </p:extLst>
          </p:nvPr>
        </p:nvGraphicFramePr>
        <p:xfrm>
          <a:off x="5343525" y="4883439"/>
          <a:ext cx="212566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" name="Equation" r:id="rId21" imgW="1092200" imgH="215900" progId="Equation.3">
                  <p:embed/>
                </p:oleObj>
              </mc:Choice>
              <mc:Fallback>
                <p:oleObj name="Equation" r:id="rId21" imgW="1092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43525" y="4883439"/>
                        <a:ext cx="2125663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916507"/>
              </p:ext>
            </p:extLst>
          </p:nvPr>
        </p:nvGraphicFramePr>
        <p:xfrm>
          <a:off x="5216558" y="6062224"/>
          <a:ext cx="22748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" name="Equation" r:id="rId23" imgW="1168400" imgH="215900" progId="Equation.3">
                  <p:embed/>
                </p:oleObj>
              </mc:Choice>
              <mc:Fallback>
                <p:oleObj name="Equation" r:id="rId23" imgW="1168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216558" y="6062224"/>
                        <a:ext cx="2274888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54492" y="1609671"/>
            <a:ext cx="58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654254" y="2872523"/>
            <a:ext cx="64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(ii)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01518" y="4839138"/>
            <a:ext cx="69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(iii)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50234" y="6028204"/>
            <a:ext cx="6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(iv)</a:t>
            </a:r>
          </a:p>
        </p:txBody>
      </p:sp>
    </p:spTree>
    <p:extLst>
      <p:ext uri="{BB962C8B-B14F-4D97-AF65-F5344CB8AC3E}">
        <p14:creationId xmlns:p14="http://schemas.microsoft.com/office/powerpoint/2010/main" val="246531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8" grpId="0"/>
      <p:bldP spid="29" grpId="0"/>
      <p:bldP spid="73" grpId="0"/>
      <p:bldP spid="76" grpId="0"/>
      <p:bldP spid="49" grpId="0"/>
      <p:bldP spid="82" grpId="0" animBg="1"/>
      <p:bldP spid="84" grpId="0"/>
      <p:bldP spid="88" grpId="0"/>
      <p:bldP spid="89" grpId="0"/>
      <p:bldP spid="90" grpId="0"/>
      <p:bldP spid="97" grpId="0"/>
      <p:bldP spid="98" grpId="0"/>
      <p:bldP spid="102" grpId="0"/>
      <p:bldP spid="103" grpId="0"/>
      <p:bldP spid="104" grpId="0"/>
      <p:bldP spid="4" grpId="0"/>
      <p:bldP spid="52" grpId="0"/>
      <p:bldP spid="53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689"/>
            <a:ext cx="8229600" cy="620595"/>
          </a:xfrm>
        </p:spPr>
        <p:txBody>
          <a:bodyPr>
            <a:normAutofit/>
          </a:bodyPr>
          <a:lstStyle/>
          <a:p>
            <a:r>
              <a:rPr lang="en-US" sz="2400" dirty="0"/>
              <a:t>Equilibrium of Joint 3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791249"/>
              </p:ext>
            </p:extLst>
          </p:nvPr>
        </p:nvGraphicFramePr>
        <p:xfrm>
          <a:off x="4939458" y="718515"/>
          <a:ext cx="12366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" name="Equation" r:id="rId3" imgW="635000" imgH="279400" progId="Equation.3">
                  <p:embed/>
                </p:oleObj>
              </mc:Choice>
              <mc:Fallback>
                <p:oleObj name="Equation" r:id="rId3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9458" y="718515"/>
                        <a:ext cx="1236663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153066"/>
              </p:ext>
            </p:extLst>
          </p:nvPr>
        </p:nvGraphicFramePr>
        <p:xfrm>
          <a:off x="4939458" y="2017919"/>
          <a:ext cx="12366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" name="Equation" r:id="rId5" imgW="635000" imgH="279400" progId="Equation.3">
                  <p:embed/>
                </p:oleObj>
              </mc:Choice>
              <mc:Fallback>
                <p:oleObj name="Equation" r:id="rId5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9458" y="2017919"/>
                        <a:ext cx="1236663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421222"/>
              </p:ext>
            </p:extLst>
          </p:nvPr>
        </p:nvGraphicFramePr>
        <p:xfrm>
          <a:off x="6429375" y="1218592"/>
          <a:ext cx="103981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" name="Equation" r:id="rId7" imgW="533400" imgH="203200" progId="Equation.3">
                  <p:embed/>
                </p:oleObj>
              </mc:Choice>
              <mc:Fallback>
                <p:oleObj name="Equation" r:id="rId7" imgW="533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29375" y="1218592"/>
                        <a:ext cx="1039813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440040"/>
              </p:ext>
            </p:extLst>
          </p:nvPr>
        </p:nvGraphicFramePr>
        <p:xfrm>
          <a:off x="5514975" y="2422242"/>
          <a:ext cx="195421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" name="Equation" r:id="rId9" imgW="1003300" imgH="203200" progId="Equation.3">
                  <p:embed/>
                </p:oleObj>
              </mc:Choice>
              <mc:Fallback>
                <p:oleObj name="Equation" r:id="rId9" imgW="1003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14975" y="2422242"/>
                        <a:ext cx="1954213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itle 1"/>
          <p:cNvSpPr txBox="1">
            <a:spLocks/>
          </p:cNvSpPr>
          <p:nvPr/>
        </p:nvSpPr>
        <p:spPr>
          <a:xfrm>
            <a:off x="457200" y="3422636"/>
            <a:ext cx="8229600" cy="564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Equilibrium of Joint 4</a:t>
            </a:r>
          </a:p>
        </p:txBody>
      </p:sp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15901"/>
              </p:ext>
            </p:extLst>
          </p:nvPr>
        </p:nvGraphicFramePr>
        <p:xfrm>
          <a:off x="4939458" y="4023571"/>
          <a:ext cx="12366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" name="Equation" r:id="rId11" imgW="635000" imgH="279400" progId="Equation.3">
                  <p:embed/>
                </p:oleObj>
              </mc:Choice>
              <mc:Fallback>
                <p:oleObj name="Equation" r:id="rId11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9458" y="4023571"/>
                        <a:ext cx="1236663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420987"/>
              </p:ext>
            </p:extLst>
          </p:nvPr>
        </p:nvGraphicFramePr>
        <p:xfrm>
          <a:off x="4939458" y="5238962"/>
          <a:ext cx="12366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" name="Equation" r:id="rId12" imgW="635000" imgH="279400" progId="Equation.3">
                  <p:embed/>
                </p:oleObj>
              </mc:Choice>
              <mc:Fallback>
                <p:oleObj name="Equation" r:id="rId12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9458" y="5238962"/>
                        <a:ext cx="1236663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758736"/>
              </p:ext>
            </p:extLst>
          </p:nvPr>
        </p:nvGraphicFramePr>
        <p:xfrm>
          <a:off x="4649788" y="4503866"/>
          <a:ext cx="28194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" name="Equation" r:id="rId13" imgW="1447800" imgH="215900" progId="Equation.3">
                  <p:embed/>
                </p:oleObj>
              </mc:Choice>
              <mc:Fallback>
                <p:oleObj name="Equation" r:id="rId13" imgW="144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49788" y="4503866"/>
                        <a:ext cx="2819400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830699"/>
              </p:ext>
            </p:extLst>
          </p:nvPr>
        </p:nvGraphicFramePr>
        <p:xfrm>
          <a:off x="4822825" y="5716204"/>
          <a:ext cx="26463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" name="Equation" r:id="rId15" imgW="1358900" imgH="228600" progId="Equation.3">
                  <p:embed/>
                </p:oleObj>
              </mc:Choice>
              <mc:Fallback>
                <p:oleObj name="Equation" r:id="rId15" imgW="1358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22825" y="5716204"/>
                        <a:ext cx="2646363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994694"/>
              </p:ext>
            </p:extLst>
          </p:nvPr>
        </p:nvGraphicFramePr>
        <p:xfrm>
          <a:off x="6678613" y="1618172"/>
          <a:ext cx="7905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" name="Equation" r:id="rId17" imgW="406400" imgH="203200" progId="Equation.3">
                  <p:embed/>
                </p:oleObj>
              </mc:Choice>
              <mc:Fallback>
                <p:oleObj name="Equation" r:id="rId17" imgW="406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78613" y="1618172"/>
                        <a:ext cx="790575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491830"/>
              </p:ext>
            </p:extLst>
          </p:nvPr>
        </p:nvGraphicFramePr>
        <p:xfrm>
          <a:off x="6157913" y="2850013"/>
          <a:ext cx="13112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" name="Equation" r:id="rId19" imgW="673100" imgH="203200" progId="Equation.3">
                  <p:embed/>
                </p:oleObj>
              </mc:Choice>
              <mc:Fallback>
                <p:oleObj name="Equation" r:id="rId19" imgW="673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57913" y="2850013"/>
                        <a:ext cx="1311275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Oval 109"/>
          <p:cNvSpPr/>
          <p:nvPr/>
        </p:nvSpPr>
        <p:spPr>
          <a:xfrm>
            <a:off x="2292006" y="1681951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979220" y="1429793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cxnSp>
        <p:nvCxnSpPr>
          <p:cNvPr id="112" name="Straight Connector 111"/>
          <p:cNvCxnSpPr/>
          <p:nvPr/>
        </p:nvCxnSpPr>
        <p:spPr>
          <a:xfrm>
            <a:off x="2349487" y="810289"/>
            <a:ext cx="0" cy="871662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349487" y="1727109"/>
            <a:ext cx="1103577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110" idx="4"/>
          </p:cNvCxnSpPr>
          <p:nvPr/>
        </p:nvCxnSpPr>
        <p:spPr>
          <a:xfrm flipV="1">
            <a:off x="2349487" y="1797701"/>
            <a:ext cx="1" cy="62454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857458" y="2247470"/>
            <a:ext cx="45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-25000" dirty="0"/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919411" y="395621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283386" y="1787086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4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2342558" y="1731453"/>
            <a:ext cx="419566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2351230" y="1310798"/>
            <a:ext cx="0" cy="430928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869606" y="1165747"/>
            <a:ext cx="4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-u</a:t>
            </a:r>
            <a:r>
              <a:rPr lang="en-US" b="1" baseline="-25000" dirty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628225" y="166086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4</a:t>
            </a:r>
          </a:p>
        </p:txBody>
      </p:sp>
      <p:sp>
        <p:nvSpPr>
          <p:cNvPr id="122" name="Oval 121"/>
          <p:cNvSpPr/>
          <p:nvPr/>
        </p:nvSpPr>
        <p:spPr>
          <a:xfrm>
            <a:off x="2294305" y="5111147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2389352" y="466062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cxnSp>
        <p:nvCxnSpPr>
          <p:cNvPr id="124" name="Straight Connector 123"/>
          <p:cNvCxnSpPr/>
          <p:nvPr/>
        </p:nvCxnSpPr>
        <p:spPr>
          <a:xfrm>
            <a:off x="2348546" y="4239485"/>
            <a:ext cx="0" cy="871662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1190728" y="5169782"/>
            <a:ext cx="1103577" cy="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509023" y="4441563"/>
            <a:ext cx="818659" cy="692062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2351788" y="5226897"/>
            <a:ext cx="1" cy="62454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465969" y="5169022"/>
            <a:ext cx="580781" cy="760"/>
          </a:xfrm>
          <a:prstGeom prst="line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012721" y="5023602"/>
            <a:ext cx="45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-25000" dirty="0"/>
              <a:t>3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409269" y="5677947"/>
            <a:ext cx="45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-25000" dirty="0"/>
              <a:t>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449424" y="3824817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5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873630" y="5216282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4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344641" y="3945878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3</a:t>
            </a: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2047223" y="4906860"/>
            <a:ext cx="305392" cy="256391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924426" y="5172623"/>
            <a:ext cx="419566" cy="0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2342117" y="4728758"/>
            <a:ext cx="0" cy="430928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359886" y="440754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5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829618" y="4510072"/>
            <a:ext cx="4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-u</a:t>
            </a:r>
            <a:r>
              <a:rPr lang="en-US" b="1" baseline="-25000" dirty="0">
                <a:solidFill>
                  <a:srgbClr val="008000"/>
                </a:solidFill>
              </a:rPr>
              <a:t>3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717922" y="5122285"/>
            <a:ext cx="4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-u</a:t>
            </a:r>
            <a:r>
              <a:rPr lang="en-US" b="1" baseline="-25000" dirty="0">
                <a:solidFill>
                  <a:srgbClr val="008000"/>
                </a:solidFill>
              </a:rPr>
              <a:t>4</a:t>
            </a:r>
          </a:p>
        </p:txBody>
      </p:sp>
      <p:graphicFrame>
        <p:nvGraphicFramePr>
          <p:cNvPr id="140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351747"/>
              </p:ext>
            </p:extLst>
          </p:nvPr>
        </p:nvGraphicFramePr>
        <p:xfrm>
          <a:off x="4624388" y="4859338"/>
          <a:ext cx="28448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" name="Equation" r:id="rId21" imgW="1460500" imgH="215900" progId="Equation.3">
                  <p:embed/>
                </p:oleObj>
              </mc:Choice>
              <mc:Fallback>
                <p:oleObj name="Equation" r:id="rId21" imgW="146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624388" y="4859338"/>
                        <a:ext cx="2844800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188058"/>
              </p:ext>
            </p:extLst>
          </p:nvPr>
        </p:nvGraphicFramePr>
        <p:xfrm>
          <a:off x="4825100" y="6213475"/>
          <a:ext cx="26463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" name="Equation" r:id="rId23" imgW="1358900" imgH="215900" progId="Equation.3">
                  <p:embed/>
                </p:oleObj>
              </mc:Choice>
              <mc:Fallback>
                <p:oleObj name="Equation" r:id="rId23" imgW="1358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825100" y="6213475"/>
                        <a:ext cx="2646363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" name="TextBox 141"/>
          <p:cNvSpPr txBox="1"/>
          <p:nvPr/>
        </p:nvSpPr>
        <p:spPr>
          <a:xfrm>
            <a:off x="7550234" y="1562692"/>
            <a:ext cx="64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(v)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550234" y="2817530"/>
            <a:ext cx="6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(vi)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497260" y="4752953"/>
            <a:ext cx="74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(vii)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550234" y="6162292"/>
            <a:ext cx="79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(viii)</a:t>
            </a:r>
          </a:p>
        </p:txBody>
      </p:sp>
    </p:spTree>
    <p:extLst>
      <p:ext uri="{BB962C8B-B14F-4D97-AF65-F5344CB8AC3E}">
        <p14:creationId xmlns:p14="http://schemas.microsoft.com/office/powerpoint/2010/main" val="78713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247" y="801934"/>
            <a:ext cx="725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No. of equations = 2 x no. of joint … since we have 2 equations at each joint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80517"/>
              </p:ext>
            </p:extLst>
          </p:nvPr>
        </p:nvGraphicFramePr>
        <p:xfrm>
          <a:off x="1810205" y="1810472"/>
          <a:ext cx="148431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2" name="Equation" r:id="rId3" imgW="762000" imgH="203200" progId="Equation.3">
                  <p:embed/>
                </p:oleObj>
              </mc:Choice>
              <mc:Fallback>
                <p:oleObj name="Equation" r:id="rId3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0205" y="1810472"/>
                        <a:ext cx="1484313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198224"/>
              </p:ext>
            </p:extLst>
          </p:nvPr>
        </p:nvGraphicFramePr>
        <p:xfrm>
          <a:off x="2144252" y="2260823"/>
          <a:ext cx="9652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" name="Equation" r:id="rId5" imgW="495300" imgH="215900" progId="Equation.3">
                  <p:embed/>
                </p:oleObj>
              </mc:Choice>
              <mc:Fallback>
                <p:oleObj name="Equation" r:id="rId5" imgW="495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44252" y="2260823"/>
                        <a:ext cx="965200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596645"/>
              </p:ext>
            </p:extLst>
          </p:nvPr>
        </p:nvGraphicFramePr>
        <p:xfrm>
          <a:off x="1036525" y="2681510"/>
          <a:ext cx="212566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" name="Equation" r:id="rId7" imgW="1092200" imgH="215900" progId="Equation.3">
                  <p:embed/>
                </p:oleObj>
              </mc:Choice>
              <mc:Fallback>
                <p:oleObj name="Equation" r:id="rId7" imgW="1092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6525" y="2681510"/>
                        <a:ext cx="2125663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790804"/>
              </p:ext>
            </p:extLst>
          </p:nvPr>
        </p:nvGraphicFramePr>
        <p:xfrm>
          <a:off x="972788" y="3056837"/>
          <a:ext cx="22748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" name="Equation" r:id="rId9" imgW="1168400" imgH="215900" progId="Equation.3">
                  <p:embed/>
                </p:oleObj>
              </mc:Choice>
              <mc:Fallback>
                <p:oleObj name="Equation" r:id="rId9" imgW="1168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2788" y="3056837"/>
                        <a:ext cx="2274888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42339" y="1785018"/>
            <a:ext cx="58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94518" y="2239333"/>
            <a:ext cx="64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(ii)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4518" y="2637209"/>
            <a:ext cx="69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(iii)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06464" y="3022817"/>
            <a:ext cx="6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(iv)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038941"/>
              </p:ext>
            </p:extLst>
          </p:nvPr>
        </p:nvGraphicFramePr>
        <p:xfrm>
          <a:off x="2424587" y="3477524"/>
          <a:ext cx="7905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" name="Equation" r:id="rId11" imgW="406400" imgH="203200" progId="Equation.3">
                  <p:embed/>
                </p:oleObj>
              </mc:Choice>
              <mc:Fallback>
                <p:oleObj name="Equation" r:id="rId11" imgW="406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24587" y="3477524"/>
                        <a:ext cx="790575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371006"/>
              </p:ext>
            </p:extLst>
          </p:nvPr>
        </p:nvGraphicFramePr>
        <p:xfrm>
          <a:off x="1903887" y="3869926"/>
          <a:ext cx="13112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" name="Equation" r:id="rId13" imgW="673100" imgH="203200" progId="Equation.3">
                  <p:embed/>
                </p:oleObj>
              </mc:Choice>
              <mc:Fallback>
                <p:oleObj name="Equation" r:id="rId13" imgW="673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03887" y="3869926"/>
                        <a:ext cx="1311275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636565"/>
              </p:ext>
            </p:extLst>
          </p:nvPr>
        </p:nvGraphicFramePr>
        <p:xfrm>
          <a:off x="402876" y="4393536"/>
          <a:ext cx="28448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" name="Equation" r:id="rId15" imgW="1460500" imgH="215900" progId="Equation.3">
                  <p:embed/>
                </p:oleObj>
              </mc:Choice>
              <mc:Fallback>
                <p:oleObj name="Equation" r:id="rId15" imgW="146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2876" y="4393536"/>
                        <a:ext cx="2844800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405496"/>
              </p:ext>
            </p:extLst>
          </p:nvPr>
        </p:nvGraphicFramePr>
        <p:xfrm>
          <a:off x="601313" y="4814223"/>
          <a:ext cx="26463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" name="Equation" r:id="rId17" imgW="1358900" imgH="215900" progId="Equation.3">
                  <p:embed/>
                </p:oleObj>
              </mc:Choice>
              <mc:Fallback>
                <p:oleObj name="Equation" r:id="rId17" imgW="1358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1313" y="4814223"/>
                        <a:ext cx="2646363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296208" y="3422044"/>
            <a:ext cx="64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(v)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6208" y="3837443"/>
            <a:ext cx="6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(vi)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5748" y="4287151"/>
            <a:ext cx="74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(vii)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26447" y="4763040"/>
            <a:ext cx="79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(viii)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73054" y="2779031"/>
            <a:ext cx="192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No. of members + No. of reactions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19346" y="2893049"/>
            <a:ext cx="194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No. of unknowns =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31009" y="1164821"/>
            <a:ext cx="95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x 4 = 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73877" y="3493312"/>
            <a:ext cx="97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+ 3 = 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98274" y="5820334"/>
            <a:ext cx="2142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 using matrices</a:t>
            </a:r>
          </a:p>
        </p:txBody>
      </p:sp>
    </p:spTree>
    <p:extLst>
      <p:ext uri="{BB962C8B-B14F-4D97-AF65-F5344CB8AC3E}">
        <p14:creationId xmlns:p14="http://schemas.microsoft.com/office/powerpoint/2010/main" val="71465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76689"/>
            <a:ext cx="8229600" cy="620595"/>
          </a:xfrm>
        </p:spPr>
        <p:txBody>
          <a:bodyPr>
            <a:normAutofit/>
          </a:bodyPr>
          <a:lstStyle/>
          <a:p>
            <a:r>
              <a:rPr lang="en-US" sz="2400" dirty="0"/>
              <a:t>Assemble the system of linearly independent equations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403192" y="1480893"/>
            <a:ext cx="58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65395" y="2002302"/>
            <a:ext cx="64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(ii)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27892" y="2585020"/>
            <a:ext cx="69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(iii)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35152" y="3164034"/>
            <a:ext cx="6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(iv)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51908" y="3760226"/>
            <a:ext cx="64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(v)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37156" y="4367881"/>
            <a:ext cx="6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(vi)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12472" y="5124584"/>
            <a:ext cx="74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(vii)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75763" y="5859394"/>
            <a:ext cx="79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(viii)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6553" y="870586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94592" y="876153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88366" y="898834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25443" y="893266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39840" y="910174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83284" y="893266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R</a:t>
            </a:r>
            <a:r>
              <a:rPr lang="en-US" sz="2000" baseline="-25000" dirty="0">
                <a:latin typeface="Times"/>
                <a:cs typeface="Times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40978" y="898834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R</a:t>
            </a:r>
            <a:r>
              <a:rPr lang="en-US" sz="2000" baseline="-25000" dirty="0">
                <a:latin typeface="Times"/>
                <a:cs typeface="Times"/>
              </a:rPr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86969" y="910174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R</a:t>
            </a:r>
            <a:r>
              <a:rPr lang="en-US" sz="2000" baseline="-25000" dirty="0">
                <a:latin typeface="Times"/>
                <a:cs typeface="Times"/>
              </a:rPr>
              <a:t>3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581940" y="1310284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60493" y="906931"/>
            <a:ext cx="95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18132" y="940952"/>
            <a:ext cx="59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1508922" y="870586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07173" y="1488921"/>
            <a:ext cx="539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-F</a:t>
            </a:r>
            <a:r>
              <a:rPr lang="en-US" sz="2000" baseline="-25000" dirty="0">
                <a:latin typeface="Times"/>
                <a:cs typeface="Times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77803" y="1446559"/>
            <a:ext cx="55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-F</a:t>
            </a:r>
            <a:r>
              <a:rPr lang="en-US" sz="2000" baseline="-25000" dirty="0">
                <a:latin typeface="Times"/>
                <a:cs typeface="Times"/>
              </a:rPr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12550" y="1488921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2476" y="1475145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Joint 1 x-</a:t>
            </a:r>
            <a:r>
              <a:rPr lang="en-US" sz="1200" dirty="0" err="1"/>
              <a:t>dirn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55150" y="2047471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Joint 1 y-</a:t>
            </a:r>
            <a:r>
              <a:rPr lang="en-US" sz="1200" dirty="0" err="1"/>
              <a:t>dirn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355150" y="2526707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Joint 2 x-</a:t>
            </a:r>
            <a:r>
              <a:rPr lang="en-US" sz="1200" dirty="0" err="1"/>
              <a:t>dirn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332466" y="3098417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Joint 2 y-</a:t>
            </a:r>
            <a:r>
              <a:rPr lang="en-US" sz="1200" dirty="0" err="1"/>
              <a:t>dirn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355150" y="3703630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Joint 3 x-</a:t>
            </a:r>
            <a:r>
              <a:rPr lang="en-US" sz="1200" dirty="0" err="1"/>
              <a:t>dirn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32461" y="4363026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Joint 3 y-</a:t>
            </a:r>
            <a:r>
              <a:rPr lang="en-US" sz="1200" dirty="0" err="1"/>
              <a:t>dirn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355150" y="5065729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Joint 4 x-</a:t>
            </a:r>
            <a:r>
              <a:rPr lang="en-US" sz="1200" dirty="0" err="1"/>
              <a:t>dirn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55145" y="5766727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Joint 4 y-</a:t>
            </a:r>
            <a:r>
              <a:rPr lang="en-US" sz="1200" dirty="0" err="1"/>
              <a:t>dirn</a:t>
            </a:r>
            <a:endParaRPr lang="en-US" sz="12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2211347" y="883377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129742" y="870586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803765" y="861332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571252" y="898834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250261" y="883377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852003" y="883377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707461" y="876153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939840" y="2036322"/>
            <a:ext cx="539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-F</a:t>
            </a:r>
            <a:r>
              <a:rPr lang="en-US" sz="2000" baseline="-25000" dirty="0">
                <a:latin typeface="Times"/>
                <a:cs typeface="Times"/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892860" y="2034606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35901" y="2588262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239005" y="2588262"/>
            <a:ext cx="939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/>
                <a:cs typeface="Times"/>
              </a:rPr>
              <a:t>cos45°</a:t>
            </a:r>
            <a:r>
              <a:rPr lang="en-US" sz="1600" i="1" dirty="0">
                <a:latin typeface="Times"/>
                <a:cs typeface="Times"/>
              </a:rPr>
              <a:t>F</a:t>
            </a:r>
            <a:r>
              <a:rPr lang="en-US" sz="16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892860" y="2588262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93271" y="3159972"/>
            <a:ext cx="539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-F</a:t>
            </a:r>
            <a:r>
              <a:rPr lang="en-US" sz="2000" baseline="-25000" dirty="0">
                <a:latin typeface="Times"/>
                <a:cs typeface="Times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38994" y="3188668"/>
            <a:ext cx="973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/>
                <a:cs typeface="Times"/>
              </a:rPr>
              <a:t>-sin45°</a:t>
            </a:r>
            <a:r>
              <a:rPr lang="en-US" sz="1600" i="1" dirty="0">
                <a:latin typeface="Times"/>
                <a:cs typeface="Times"/>
              </a:rPr>
              <a:t>F</a:t>
            </a:r>
            <a:r>
              <a:rPr lang="en-US" sz="16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912550" y="3159972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25443" y="3765185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912550" y="3765185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43202" y="4401901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95772" y="4401901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R</a:t>
            </a:r>
            <a:r>
              <a:rPr lang="en-US" sz="2000" baseline="-25000" dirty="0">
                <a:latin typeface="Times"/>
                <a:cs typeface="Times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1734" y="4401901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01109" y="5133300"/>
            <a:ext cx="539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-F</a:t>
            </a:r>
            <a:r>
              <a:rPr lang="en-US" sz="2000" baseline="-25000" dirty="0">
                <a:latin typeface="Times"/>
                <a:cs typeface="Times"/>
              </a:rPr>
              <a:t>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193635" y="5189382"/>
            <a:ext cx="1007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/>
                <a:cs typeface="Times"/>
              </a:rPr>
              <a:t>-cos45°</a:t>
            </a:r>
            <a:r>
              <a:rPr lang="en-US" sz="1600" i="1" dirty="0">
                <a:latin typeface="Times"/>
                <a:cs typeface="Times"/>
              </a:rPr>
              <a:t>F</a:t>
            </a:r>
            <a:r>
              <a:rPr lang="en-US" sz="16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986969" y="5124584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R</a:t>
            </a:r>
            <a:r>
              <a:rPr lang="en-US" sz="20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912550" y="5133300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985200" y="5812087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235061" y="5849717"/>
            <a:ext cx="905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/>
                <a:cs typeface="Times"/>
              </a:rPr>
              <a:t>sin45°</a:t>
            </a:r>
            <a:r>
              <a:rPr lang="en-US" sz="1600" i="1" dirty="0">
                <a:latin typeface="Times"/>
                <a:cs typeface="Times"/>
              </a:rPr>
              <a:t>F</a:t>
            </a:r>
            <a:r>
              <a:rPr lang="en-US" sz="16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340978" y="5863157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R</a:t>
            </a:r>
            <a:r>
              <a:rPr lang="en-US" sz="2000" baseline="-25000" dirty="0">
                <a:latin typeface="Times"/>
                <a:cs typeface="Times"/>
              </a:rPr>
              <a:t>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12550" y="5863157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7818132" y="870586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26557" y="2002302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30889" y="2526707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0098" y="3074638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34430" y="3703630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01975" y="4262653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06307" y="4936470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09848" y="5754239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72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41" grpId="0"/>
      <p:bldP spid="42" grpId="0"/>
      <p:bldP spid="43" grpId="0"/>
      <p:bldP spid="44" grpId="0"/>
      <p:bldP spid="2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77" grpId="0"/>
      <p:bldP spid="78" grpId="0"/>
      <p:bldP spid="79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4" grpId="0"/>
      <p:bldP spid="95" grpId="0"/>
      <p:bldP spid="96" grpId="0"/>
      <p:bldP spid="97" grpId="0"/>
      <p:bldP spid="98" grpId="0"/>
      <p:bldP spid="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76689"/>
            <a:ext cx="8229600" cy="620595"/>
          </a:xfrm>
        </p:spPr>
        <p:txBody>
          <a:bodyPr>
            <a:normAutofit/>
          </a:bodyPr>
          <a:lstStyle/>
          <a:p>
            <a:r>
              <a:rPr lang="en-US" sz="2400" dirty="0"/>
              <a:t>Assemble the system of linearly independent equations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403192" y="1480893"/>
            <a:ext cx="58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65395" y="2002302"/>
            <a:ext cx="64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(ii)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27892" y="2585020"/>
            <a:ext cx="69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(iii)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35152" y="3164034"/>
            <a:ext cx="6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(iv)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51908" y="3760226"/>
            <a:ext cx="64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(v)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37156" y="4367881"/>
            <a:ext cx="6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(vi)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12472" y="5124584"/>
            <a:ext cx="74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(vii)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75763" y="5859394"/>
            <a:ext cx="79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(viii)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6553" y="870586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94592" y="876153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88366" y="898834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25443" y="893266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39840" y="910174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83284" y="893266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R</a:t>
            </a:r>
            <a:r>
              <a:rPr lang="en-US" sz="2000" baseline="-25000" dirty="0">
                <a:latin typeface="Times"/>
                <a:cs typeface="Times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40978" y="898834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R</a:t>
            </a:r>
            <a:r>
              <a:rPr lang="en-US" sz="2000" baseline="-25000" dirty="0">
                <a:latin typeface="Times"/>
                <a:cs typeface="Times"/>
              </a:rPr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86969" y="910174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R</a:t>
            </a:r>
            <a:r>
              <a:rPr lang="en-US" sz="2000" baseline="-25000" dirty="0">
                <a:latin typeface="Times"/>
                <a:cs typeface="Times"/>
              </a:rPr>
              <a:t>3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581940" y="1310284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937121" y="906931"/>
            <a:ext cx="95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1508922" y="870586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07173" y="1488921"/>
            <a:ext cx="539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-F</a:t>
            </a:r>
            <a:r>
              <a:rPr lang="en-US" sz="2000" baseline="-25000" dirty="0">
                <a:latin typeface="Times"/>
                <a:cs typeface="Times"/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12550" y="1488921"/>
            <a:ext cx="654546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= </a:t>
            </a:r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E</a:t>
            </a:r>
          </a:p>
          <a:p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2476" y="1475145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Joint 1 x-</a:t>
            </a:r>
            <a:r>
              <a:rPr lang="en-US" sz="1200" dirty="0" err="1"/>
              <a:t>dirn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55150" y="2047471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Joint 1 y-</a:t>
            </a:r>
            <a:r>
              <a:rPr lang="en-US" sz="1200" dirty="0" err="1"/>
              <a:t>dirn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355150" y="2526707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Joint 2 x-</a:t>
            </a:r>
            <a:r>
              <a:rPr lang="en-US" sz="1200" dirty="0" err="1"/>
              <a:t>dirn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332466" y="3098417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Joint 2 y-</a:t>
            </a:r>
            <a:r>
              <a:rPr lang="en-US" sz="1200" dirty="0" err="1"/>
              <a:t>dirn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355150" y="3703630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Joint 3 x-</a:t>
            </a:r>
            <a:r>
              <a:rPr lang="en-US" sz="1200" dirty="0" err="1"/>
              <a:t>dirn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32461" y="4363026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Joint 3 y-</a:t>
            </a:r>
            <a:r>
              <a:rPr lang="en-US" sz="1200" dirty="0" err="1"/>
              <a:t>dirn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355150" y="5065729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Joint 4 x-</a:t>
            </a:r>
            <a:r>
              <a:rPr lang="en-US" sz="1200" dirty="0" err="1"/>
              <a:t>dirn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55145" y="5766727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Joint 4 y-</a:t>
            </a:r>
            <a:r>
              <a:rPr lang="en-US" sz="1200" dirty="0" err="1"/>
              <a:t>dirn</a:t>
            </a:r>
            <a:endParaRPr lang="en-US" sz="12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2211347" y="883377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129742" y="870586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803765" y="861332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571252" y="898834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250261" y="883377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852003" y="883377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707461" y="876153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939840" y="2036322"/>
            <a:ext cx="539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-F</a:t>
            </a:r>
            <a:r>
              <a:rPr lang="en-US" sz="2000" baseline="-25000" dirty="0">
                <a:latin typeface="Times"/>
                <a:cs typeface="Times"/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892860" y="2034606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35901" y="2588262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239005" y="2588262"/>
            <a:ext cx="939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/>
                <a:cs typeface="Times"/>
              </a:rPr>
              <a:t>cos45°</a:t>
            </a:r>
            <a:r>
              <a:rPr lang="en-US" sz="1600" i="1" dirty="0">
                <a:latin typeface="Times"/>
                <a:cs typeface="Times"/>
              </a:rPr>
              <a:t>F</a:t>
            </a:r>
            <a:r>
              <a:rPr lang="en-US" sz="16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892860" y="2588262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93271" y="3159972"/>
            <a:ext cx="539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-F</a:t>
            </a:r>
            <a:r>
              <a:rPr lang="en-US" sz="2000" baseline="-25000" dirty="0">
                <a:latin typeface="Times"/>
                <a:cs typeface="Times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38994" y="3188668"/>
            <a:ext cx="973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/>
                <a:cs typeface="Times"/>
              </a:rPr>
              <a:t>-sin45°</a:t>
            </a:r>
            <a:r>
              <a:rPr lang="en-US" sz="1600" i="1" dirty="0">
                <a:latin typeface="Times"/>
                <a:cs typeface="Times"/>
              </a:rPr>
              <a:t>F</a:t>
            </a:r>
            <a:r>
              <a:rPr lang="en-US" sz="16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912550" y="3159972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25443" y="3765185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912550" y="3765185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43202" y="4401901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95772" y="4401901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R</a:t>
            </a:r>
            <a:r>
              <a:rPr lang="en-US" sz="2000" baseline="-25000" dirty="0">
                <a:latin typeface="Times"/>
                <a:cs typeface="Times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1734" y="4401901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01109" y="5133300"/>
            <a:ext cx="539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-F</a:t>
            </a:r>
            <a:r>
              <a:rPr lang="en-US" sz="2000" baseline="-25000" dirty="0">
                <a:latin typeface="Times"/>
                <a:cs typeface="Times"/>
              </a:rPr>
              <a:t>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193635" y="5189382"/>
            <a:ext cx="1007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/>
                <a:cs typeface="Times"/>
              </a:rPr>
              <a:t>-cos45°</a:t>
            </a:r>
            <a:r>
              <a:rPr lang="en-US" sz="1600" i="1" dirty="0">
                <a:latin typeface="Times"/>
                <a:cs typeface="Times"/>
              </a:rPr>
              <a:t>F</a:t>
            </a:r>
            <a:r>
              <a:rPr lang="en-US" sz="16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986969" y="5124584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R</a:t>
            </a:r>
            <a:r>
              <a:rPr lang="en-US" sz="20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912550" y="5133300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985200" y="5812087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235061" y="5849717"/>
            <a:ext cx="905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/>
                <a:cs typeface="Times"/>
              </a:rPr>
              <a:t>sin45°</a:t>
            </a:r>
            <a:r>
              <a:rPr lang="en-US" sz="1600" i="1" dirty="0">
                <a:latin typeface="Times"/>
                <a:cs typeface="Times"/>
              </a:rPr>
              <a:t>F</a:t>
            </a:r>
            <a:r>
              <a:rPr lang="en-US" sz="16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340978" y="5863157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R</a:t>
            </a:r>
            <a:r>
              <a:rPr lang="en-US" sz="2000" baseline="-25000" dirty="0">
                <a:latin typeface="Times"/>
                <a:cs typeface="Times"/>
              </a:rPr>
              <a:t>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12550" y="5863157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7818132" y="870586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2855" y="6415344"/>
            <a:ext cx="333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write in matrix form!   A x = b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6557" y="2002302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30889" y="2526707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0098" y="3074638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34430" y="3703630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01975" y="4262653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06307" y="4936470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09848" y="5754239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87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6091</TotalTime>
  <Words>3961</Words>
  <Application>Microsoft Macintosh PowerPoint</Application>
  <PresentationFormat>On-screen Show (4:3)</PresentationFormat>
  <Paragraphs>990</Paragraphs>
  <Slides>31</Slides>
  <Notes>0</Notes>
  <HiddenSlides>12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</vt:lpstr>
      <vt:lpstr>Office Theme</vt:lpstr>
      <vt:lpstr>Equation</vt:lpstr>
      <vt:lpstr>Lab 2 – Truss Design</vt:lpstr>
      <vt:lpstr>Schedule</vt:lpstr>
      <vt:lpstr>Example</vt:lpstr>
      <vt:lpstr>Method of Joint – FBD for each joint</vt:lpstr>
      <vt:lpstr>Equilibrium of Joint 1</vt:lpstr>
      <vt:lpstr>Equilibrium of Joint 3</vt:lpstr>
      <vt:lpstr>PowerPoint Presentation</vt:lpstr>
      <vt:lpstr>Assemble the system of linearly independent equations</vt:lpstr>
      <vt:lpstr>Assemble the system of linearly independent equations</vt:lpstr>
      <vt:lpstr>Assemble the system of linearly independent equations</vt:lpstr>
      <vt:lpstr>A systematic approach</vt:lpstr>
      <vt:lpstr>Dealing with force directions – ‘From’ joints and ‘To’ joints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b-matrix</vt:lpstr>
      <vt:lpstr>Truss Build GUI</vt:lpstr>
    </vt:vector>
  </TitlesOfParts>
  <Company>University of Colorado at Boulder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 – Truss Design</dc:title>
  <dc:creator>Jelliffe Jackson</dc:creator>
  <cp:lastModifiedBy>Microsoft Office User</cp:lastModifiedBy>
  <cp:revision>104</cp:revision>
  <cp:lastPrinted>2018-09-26T16:49:40Z</cp:lastPrinted>
  <dcterms:created xsi:type="dcterms:W3CDTF">2015-09-25T21:25:32Z</dcterms:created>
  <dcterms:modified xsi:type="dcterms:W3CDTF">2018-10-01T15:52:41Z</dcterms:modified>
</cp:coreProperties>
</file>