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59" r:id="rId6"/>
    <p:sldId id="261" r:id="rId7"/>
    <p:sldId id="264" r:id="rId8"/>
    <p:sldId id="263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512"/>
  </p:normalViewPr>
  <p:slideViewPr>
    <p:cSldViewPr snapToGrid="0" snapToObjects="1">
      <p:cViewPr varScale="1">
        <p:scale>
          <a:sx n="78" d="100"/>
          <a:sy n="78" d="100"/>
        </p:scale>
        <p:origin x="18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42C37-9F5C-8740-A96D-EF42D27C8E7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019E6-6FEE-7146-9DE9-92754F82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0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Fmax</a:t>
            </a:r>
            <a:r>
              <a:rPr lang="en-US" dirty="0"/>
              <a:t> = max force in the truss,</a:t>
            </a:r>
            <a:r>
              <a:rPr lang="en-US" baseline="0" dirty="0"/>
              <a:t> which can vary randomly because of variations in the truss construction or the material the truss is made from.</a:t>
            </a:r>
          </a:p>
          <a:p>
            <a:endParaRPr lang="en-US" baseline="0" dirty="0"/>
          </a:p>
          <a:p>
            <a:r>
              <a:rPr lang="en-US" baseline="0" dirty="0" err="1"/>
              <a:t>Fdesign</a:t>
            </a:r>
            <a:r>
              <a:rPr lang="en-US" baseline="0" dirty="0"/>
              <a:t> = is the force you want to limit the force in the truss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019E6-6FEE-7146-9DE9-92754F8241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24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019E6-6FEE-7146-9DE9-92754F8241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CFF5-9979-AE43-936D-49C3B1F10B08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F0-6BC6-E84A-AE27-E24D47F0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5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CFF5-9979-AE43-936D-49C3B1F10B08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F0-6BC6-E84A-AE27-E24D47F0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CFF5-9979-AE43-936D-49C3B1F10B08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F0-6BC6-E84A-AE27-E24D47F0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CFF5-9979-AE43-936D-49C3B1F10B08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F0-6BC6-E84A-AE27-E24D47F0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CFF5-9979-AE43-936D-49C3B1F10B08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F0-6BC6-E84A-AE27-E24D47F0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CFF5-9979-AE43-936D-49C3B1F10B08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F0-6BC6-E84A-AE27-E24D47F0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9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CFF5-9979-AE43-936D-49C3B1F10B08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F0-6BC6-E84A-AE27-E24D47F0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0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CFF5-9979-AE43-936D-49C3B1F10B08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F0-6BC6-E84A-AE27-E24D47F0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3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CFF5-9979-AE43-936D-49C3B1F10B08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F0-6BC6-E84A-AE27-E24D47F0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CFF5-9979-AE43-936D-49C3B1F10B08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F0-6BC6-E84A-AE27-E24D47F0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CFF5-9979-AE43-936D-49C3B1F10B08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44F0-6BC6-E84A-AE27-E24D47F0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7CFF5-9979-AE43-936D-49C3B1F10B08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44F0-6BC6-E84A-AE27-E24D47F0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1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2: Session 2 - Factor of Safety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ASEN 2001</a:t>
            </a:r>
          </a:p>
          <a:p>
            <a:r>
              <a:rPr lang="en-US" dirty="0"/>
              <a:t>Fall 2018</a:t>
            </a:r>
          </a:p>
        </p:txBody>
      </p:sp>
    </p:spTree>
    <p:extLst>
      <p:ext uri="{BB962C8B-B14F-4D97-AF65-F5344CB8AC3E}">
        <p14:creationId xmlns:p14="http://schemas.microsoft.com/office/powerpoint/2010/main" val="221287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2422"/>
            <a:ext cx="8229600" cy="5300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MATLAB code for </a:t>
            </a:r>
            <a:r>
              <a:rPr lang="en-US" b="1" u="sng" dirty="0"/>
              <a:t>2D</a:t>
            </a:r>
            <a:r>
              <a:rPr lang="en-US" dirty="0"/>
              <a:t> truss</a:t>
            </a:r>
          </a:p>
          <a:p>
            <a:pPr lvl="1"/>
            <a:r>
              <a:rPr lang="en-US" dirty="0"/>
              <a:t>Reads input file</a:t>
            </a:r>
          </a:p>
          <a:p>
            <a:pPr lvl="1"/>
            <a:r>
              <a:rPr lang="en-US" dirty="0"/>
              <a:t>Computes member forces</a:t>
            </a:r>
          </a:p>
          <a:p>
            <a:pPr lvl="1"/>
            <a:r>
              <a:rPr lang="en-US" dirty="0"/>
              <a:t>Writes output file</a:t>
            </a:r>
          </a:p>
          <a:p>
            <a:r>
              <a:rPr lang="en-US" dirty="0"/>
              <a:t>MATLAB code for Monte Carlo </a:t>
            </a:r>
            <a:r>
              <a:rPr lang="en-US" b="1" u="sng" dirty="0"/>
              <a:t>2D</a:t>
            </a:r>
            <a:r>
              <a:rPr lang="en-US" dirty="0"/>
              <a:t> truss</a:t>
            </a:r>
          </a:p>
          <a:p>
            <a:pPr lvl="1"/>
            <a:r>
              <a:rPr lang="en-US" dirty="0"/>
              <a:t>Defines MCS parameters</a:t>
            </a:r>
          </a:p>
          <a:p>
            <a:pPr lvl="1"/>
            <a:r>
              <a:rPr lang="en-US" dirty="0"/>
              <a:t>Reads input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Perturb locations -&gt; compute forces</a:t>
            </a:r>
          </a:p>
          <a:p>
            <a:pPr lvl="1"/>
            <a:r>
              <a:rPr lang="en-US" dirty="0"/>
              <a:t>Repeat</a:t>
            </a:r>
          </a:p>
          <a:p>
            <a:pPr lvl="1"/>
            <a:r>
              <a:rPr lang="en-US" dirty="0"/>
              <a:t>Creates Plots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3095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	</a:t>
            </a:r>
            <a:r>
              <a:rPr lang="en-US" sz="3800" dirty="0">
                <a:solidFill>
                  <a:srgbClr val="FF6600"/>
                </a:solidFill>
              </a:rPr>
              <a:t>Provided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F041B-5E47-964C-A7B7-D53499343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3"/>
          <a:stretch/>
        </p:blipFill>
        <p:spPr>
          <a:xfrm>
            <a:off x="4686312" y="3782785"/>
            <a:ext cx="4106969" cy="8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 next lab: </a:t>
            </a:r>
          </a:p>
          <a:p>
            <a:pPr lvl="1"/>
            <a:r>
              <a:rPr lang="en-US" dirty="0"/>
              <a:t>complete 3D conversion of truss code</a:t>
            </a:r>
          </a:p>
          <a:p>
            <a:pPr lvl="1"/>
            <a:r>
              <a:rPr lang="en-US" dirty="0"/>
              <a:t>modify code to account of truss’ self-weight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(for head start on following weeks tasks: detailed designs and Monte Carlo simulation)</a:t>
            </a:r>
          </a:p>
          <a:p>
            <a:r>
              <a:rPr lang="en-US" dirty="0"/>
              <a:t>2D MATLAB Monte Carlo simulation code truss2dmcs.m posted on Canvas</a:t>
            </a:r>
          </a:p>
          <a:p>
            <a:r>
              <a:rPr lang="en-US" dirty="0"/>
              <a:t>Guidelines on computing Factor of Safety posted on Canvas</a:t>
            </a:r>
          </a:p>
          <a:p>
            <a:pPr lvl="1"/>
            <a:r>
              <a:rPr lang="en-US" dirty="0"/>
              <a:t>Very helpful!</a:t>
            </a:r>
          </a:p>
        </p:txBody>
      </p:sp>
    </p:spTree>
    <p:extLst>
      <p:ext uri="{BB962C8B-B14F-4D97-AF65-F5344CB8AC3E}">
        <p14:creationId xmlns:p14="http://schemas.microsoft.com/office/powerpoint/2010/main" val="119358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Why is factor of safety important?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8" y="6519446"/>
            <a:ext cx="605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Photo courtesy: Department of Mines of Western Australia and D-Bolt 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45" y="1800774"/>
            <a:ext cx="1854200" cy="647700"/>
          </a:xfrm>
          <a:prstGeom prst="rect">
            <a:avLst/>
          </a:prstGeom>
        </p:spPr>
      </p:pic>
      <p:pic>
        <p:nvPicPr>
          <p:cNvPr id="5" name="Picture 4" descr="Screen Shot 2013-10-07 at 1.53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7467"/>
            <a:ext cx="6231395" cy="34013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90" y="1115794"/>
            <a:ext cx="3820685" cy="23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2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Selecting factor of safety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4200" y="2004358"/>
            <a:ext cx="8229600" cy="3560763"/>
          </a:xfrm>
        </p:spPr>
        <p:txBody>
          <a:bodyPr>
            <a:normAutofit/>
          </a:bodyPr>
          <a:lstStyle/>
          <a:p>
            <a:r>
              <a:rPr lang="en-US" sz="2400" dirty="0"/>
              <a:t>accuracy of predicted loads </a:t>
            </a:r>
          </a:p>
          <a:p>
            <a:r>
              <a:rPr lang="en-US" sz="2400" dirty="0"/>
              <a:t>variation in strength of material</a:t>
            </a:r>
          </a:p>
          <a:p>
            <a:r>
              <a:rPr lang="en-US" sz="2400" dirty="0"/>
              <a:t>environmental effects </a:t>
            </a:r>
          </a:p>
          <a:p>
            <a:r>
              <a:rPr lang="en-US" sz="2400" dirty="0"/>
              <a:t>cost of over-engineering components </a:t>
            </a:r>
          </a:p>
          <a:p>
            <a:r>
              <a:rPr lang="en-US" sz="2400" dirty="0"/>
              <a:t>consequences of failure</a:t>
            </a:r>
          </a:p>
          <a:p>
            <a:r>
              <a:rPr lang="en-US" sz="2400" dirty="0"/>
              <a:t>Aerospace FOS typ. 1.3-2</a:t>
            </a:r>
          </a:p>
          <a:p>
            <a:endParaRPr lang="en-US" sz="2400" dirty="0"/>
          </a:p>
          <a:p>
            <a:r>
              <a:rPr lang="en-US" sz="2400" dirty="0"/>
              <a:t>See ‘Factor of </a:t>
            </a:r>
            <a:r>
              <a:rPr lang="en-US" sz="2400" dirty="0" err="1"/>
              <a:t>Safety.docx</a:t>
            </a:r>
            <a:r>
              <a:rPr lang="en-US" sz="2400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200" y="1481138"/>
            <a:ext cx="3317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Some considerations: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258195"/>
            <a:ext cx="3708400" cy="1736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2500" y="5994400"/>
            <a:ext cx="3771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Aloha Airlines Flight 243 Fuselage blew open in flight due to material fatigue effect as a result of corrosion (1988).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the.honoluluadvertiser.com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375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3325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Steps involved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3635281"/>
            <a:ext cx="8229600" cy="35607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Step 1: </a:t>
            </a:r>
            <a:r>
              <a:rPr lang="en-US" sz="2400" dirty="0"/>
              <a:t>Assuming a failure probability, identify </a:t>
            </a:r>
            <a:r>
              <a:rPr lang="en-US" sz="2400" i="1" dirty="0"/>
              <a:t>FOS</a:t>
            </a:r>
            <a:r>
              <a:rPr lang="en-US" sz="2400" dirty="0"/>
              <a:t> and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design</a:t>
            </a:r>
            <a:r>
              <a:rPr lang="en-US" sz="2400" dirty="0"/>
              <a:t> for a bar</a:t>
            </a:r>
          </a:p>
          <a:p>
            <a:pPr lvl="1"/>
            <a:r>
              <a:rPr lang="en-US" sz="2000" dirty="0"/>
              <a:t>Quantifiable FOS instead of just ‘picking’ a number</a:t>
            </a:r>
          </a:p>
          <a:p>
            <a:r>
              <a:rPr lang="en-US" sz="2400" dirty="0">
                <a:solidFill>
                  <a:srgbClr val="FF6600"/>
                </a:solidFill>
              </a:rPr>
              <a:t>Step 2: </a:t>
            </a:r>
            <a:r>
              <a:rPr lang="en-US" sz="2400" dirty="0"/>
              <a:t>Design the truss so that the bar forces do not exceed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design</a:t>
            </a:r>
            <a:endParaRPr lang="en-US" sz="2400" dirty="0"/>
          </a:p>
          <a:p>
            <a:r>
              <a:rPr lang="en-US" sz="2400" dirty="0">
                <a:solidFill>
                  <a:srgbClr val="FF6600"/>
                </a:solidFill>
              </a:rPr>
              <a:t>Step 3: </a:t>
            </a:r>
            <a:r>
              <a:rPr lang="en-US" sz="2400" dirty="0"/>
              <a:t>Perform Monte Carlo simulation to estimate failure probability of truss under as-built deviations from design; refine failure probability of bars if needed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183807" y="1662136"/>
            <a:ext cx="3372474" cy="1806109"/>
            <a:chOff x="2456826" y="1456833"/>
            <a:chExt cx="3902550" cy="2248829"/>
          </a:xfrm>
        </p:grpSpPr>
        <p:grpSp>
          <p:nvGrpSpPr>
            <p:cNvPr id="23" name="Group 22"/>
            <p:cNvGrpSpPr/>
            <p:nvPr/>
          </p:nvGrpSpPr>
          <p:grpSpPr>
            <a:xfrm rot="205614">
              <a:off x="2475324" y="1456833"/>
              <a:ext cx="3884052" cy="1295585"/>
              <a:chOff x="1742048" y="1377765"/>
              <a:chExt cx="3884052" cy="1295585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3352800" y="2038350"/>
                <a:ext cx="635000" cy="635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20483720">
                <a:off x="3969710" y="2129159"/>
                <a:ext cx="442462" cy="19791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474890">
                <a:off x="4368753" y="1777640"/>
                <a:ext cx="1091940" cy="4170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5310778" y="1377765"/>
                <a:ext cx="315322" cy="933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 rot="360434">
                <a:off x="2913898" y="2215731"/>
                <a:ext cx="442462" cy="19791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1239699">
                <a:off x="1828776" y="1997295"/>
                <a:ext cx="1091940" cy="4170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742048" y="1613195"/>
                <a:ext cx="131202" cy="9923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2806700" y="2470047"/>
              <a:ext cx="253974" cy="5987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456826" y="3009900"/>
              <a:ext cx="49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bar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3539775" y="2507747"/>
              <a:ext cx="253974" cy="5987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96488" y="3194566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magnet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4292600" y="2769415"/>
              <a:ext cx="90606" cy="60981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63583" y="3336330"/>
              <a:ext cx="613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046583" y="2039195"/>
            <a:ext cx="1119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Failure: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425158" y="2553849"/>
            <a:ext cx="458242" cy="64291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54600" y="3171622"/>
            <a:ext cx="1940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geometry, loading, …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753350" y="2553849"/>
            <a:ext cx="158750" cy="65223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95307" y="3206078"/>
            <a:ext cx="1053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“material”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07" y="2148482"/>
            <a:ext cx="1587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1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7017244" y="4806950"/>
            <a:ext cx="894856" cy="342900"/>
          </a:xfrm>
          <a:prstGeom prst="rect">
            <a:avLst/>
          </a:prstGeom>
          <a:solidFill>
            <a:srgbClr val="FF660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18534" y="4330700"/>
            <a:ext cx="893566" cy="342900"/>
          </a:xfrm>
          <a:prstGeom prst="rect">
            <a:avLst/>
          </a:prstGeom>
          <a:solidFill>
            <a:srgbClr val="FF660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91110" y="4806950"/>
            <a:ext cx="444500" cy="342900"/>
          </a:xfrm>
          <a:prstGeom prst="rect">
            <a:avLst/>
          </a:prstGeom>
          <a:solidFill>
            <a:srgbClr val="FF660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91110" y="4311650"/>
            <a:ext cx="444500" cy="342900"/>
          </a:xfrm>
          <a:prstGeom prst="rect">
            <a:avLst/>
          </a:prstGeom>
          <a:solidFill>
            <a:srgbClr val="FF660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	</a:t>
            </a:r>
            <a:r>
              <a:rPr lang="en-US" sz="3800" dirty="0">
                <a:solidFill>
                  <a:srgbClr val="FF6600"/>
                </a:solidFill>
              </a:rPr>
              <a:t>Step 1 – From failure probability to FOS</a:t>
            </a:r>
          </a:p>
        </p:txBody>
      </p:sp>
      <p:pic>
        <p:nvPicPr>
          <p:cNvPr id="3" name="Picture 2" descr="gaussian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5" t="15952" r="9931" b="20639"/>
          <a:stretch/>
        </p:blipFill>
        <p:spPr>
          <a:xfrm>
            <a:off x="1582935" y="2241366"/>
            <a:ext cx="3206949" cy="13335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446510" y="3549374"/>
            <a:ext cx="4127500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59210" y="2101666"/>
            <a:ext cx="0" cy="146040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</p:cNvCxnSpPr>
          <p:nvPr/>
        </p:nvCxnSpPr>
        <p:spPr>
          <a:xfrm flipV="1">
            <a:off x="3186410" y="2088966"/>
            <a:ext cx="0" cy="14859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710" y="1784166"/>
            <a:ext cx="330200" cy="1905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3976" y="2717616"/>
            <a:ext cx="406400" cy="2667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26" y="3399787"/>
            <a:ext cx="1841599" cy="24483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386310" y="2088966"/>
            <a:ext cx="0" cy="146040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85" y="1746066"/>
            <a:ext cx="675409" cy="2286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6" y="4362450"/>
            <a:ext cx="6616700" cy="2921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6" y="4857750"/>
            <a:ext cx="6896100" cy="2921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27" y="2088966"/>
            <a:ext cx="2683073" cy="5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9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7017244" y="4806950"/>
            <a:ext cx="894856" cy="342900"/>
          </a:xfrm>
          <a:prstGeom prst="rect">
            <a:avLst/>
          </a:prstGeom>
          <a:solidFill>
            <a:srgbClr val="FF660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18534" y="4330700"/>
            <a:ext cx="893566" cy="342900"/>
          </a:xfrm>
          <a:prstGeom prst="rect">
            <a:avLst/>
          </a:prstGeom>
          <a:solidFill>
            <a:srgbClr val="FF660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91110" y="4806950"/>
            <a:ext cx="444500" cy="342900"/>
          </a:xfrm>
          <a:prstGeom prst="rect">
            <a:avLst/>
          </a:prstGeom>
          <a:solidFill>
            <a:srgbClr val="FF660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91110" y="4311650"/>
            <a:ext cx="444500" cy="342900"/>
          </a:xfrm>
          <a:prstGeom prst="rect">
            <a:avLst/>
          </a:prstGeom>
          <a:solidFill>
            <a:srgbClr val="FF660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	</a:t>
            </a:r>
            <a:r>
              <a:rPr lang="en-US" sz="3800" dirty="0">
                <a:solidFill>
                  <a:srgbClr val="FF6600"/>
                </a:solidFill>
              </a:rPr>
              <a:t>Step 1 – From failure probability to FOS</a:t>
            </a:r>
          </a:p>
        </p:txBody>
      </p:sp>
      <p:pic>
        <p:nvPicPr>
          <p:cNvPr id="3" name="Picture 2" descr="gaussia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5" t="15952" r="9931" b="20639"/>
          <a:stretch/>
        </p:blipFill>
        <p:spPr>
          <a:xfrm>
            <a:off x="1582935" y="2241366"/>
            <a:ext cx="3206949" cy="13335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446510" y="3549374"/>
            <a:ext cx="4127500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59210" y="2101666"/>
            <a:ext cx="0" cy="146040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</p:cNvCxnSpPr>
          <p:nvPr/>
        </p:nvCxnSpPr>
        <p:spPr>
          <a:xfrm flipV="1">
            <a:off x="3186410" y="2088966"/>
            <a:ext cx="0" cy="14859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710" y="1784166"/>
            <a:ext cx="330200" cy="1905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3976" y="2717616"/>
            <a:ext cx="406400" cy="2667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26" y="3399787"/>
            <a:ext cx="1841599" cy="24483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386310" y="2088966"/>
            <a:ext cx="0" cy="146040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85" y="1746066"/>
            <a:ext cx="675409" cy="2286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6" y="4362450"/>
            <a:ext cx="6616700" cy="2921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6" y="4857750"/>
            <a:ext cx="6896100" cy="2921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1500" y="5591145"/>
            <a:ext cx="463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Pick a failure probability and find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design</a:t>
            </a:r>
            <a:r>
              <a:rPr lang="en-US" sz="2000" i="1" dirty="0"/>
              <a:t> </a:t>
            </a:r>
            <a:r>
              <a:rPr lang="en-US" sz="2000" dirty="0"/>
              <a:t>:</a:t>
            </a:r>
            <a:endParaRPr lang="en-US" sz="2000" i="1" dirty="0"/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27" y="2088966"/>
            <a:ext cx="2683073" cy="558517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28" y="6032243"/>
            <a:ext cx="4889500" cy="304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85726" y="6127234"/>
            <a:ext cx="104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MATLAB: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540934" y="3488267"/>
            <a:ext cx="71966" cy="61107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621368" y="3488267"/>
            <a:ext cx="71966" cy="61107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693334" y="3488267"/>
            <a:ext cx="71966" cy="61107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773768" y="3488267"/>
            <a:ext cx="71966" cy="61107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862667" y="3484034"/>
            <a:ext cx="71966" cy="61107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947332" y="3479524"/>
            <a:ext cx="71966" cy="61107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034812" y="3445933"/>
            <a:ext cx="103021" cy="94698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127236" y="3399787"/>
            <a:ext cx="154531" cy="140845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23314" y="3399787"/>
            <a:ext cx="154530" cy="145354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321495" y="3492224"/>
            <a:ext cx="54219" cy="52917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845734" y="3479524"/>
            <a:ext cx="298707" cy="26697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60500" y="3681511"/>
            <a:ext cx="638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area = </a:t>
            </a:r>
          </a:p>
        </p:txBody>
      </p:sp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15" y="3784599"/>
            <a:ext cx="525760" cy="1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7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	</a:t>
            </a:r>
            <a:r>
              <a:rPr lang="en-US" sz="3800" dirty="0">
                <a:solidFill>
                  <a:srgbClr val="FF6600"/>
                </a:solidFill>
              </a:rPr>
              <a:t>Step 2 – Truss design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5518150"/>
            <a:ext cx="1358900" cy="292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9800" y="1788467"/>
            <a:ext cx="365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Design your truss such that: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13000" y="5388917"/>
            <a:ext cx="4209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: maximum bar force magnitude</a:t>
            </a:r>
          </a:p>
        </p:txBody>
      </p:sp>
      <p:pic>
        <p:nvPicPr>
          <p:cNvPr id="9" name="Picture 8" descr="Screen Shot 2014-10-13 at 12.36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87" y="2689719"/>
            <a:ext cx="6057900" cy="1809891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59" y="1913582"/>
            <a:ext cx="25654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5939483"/>
            <a:ext cx="9029700" cy="469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4942" y="6270883"/>
                <a:ext cx="1850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latin typeface="Cambria Math" charset="0"/>
                        </a:rPr>
                        <m:t>(4.8,0.4)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42" y="6270883"/>
                <a:ext cx="185012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310" t="-4444" r="-46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99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	</a:t>
            </a:r>
            <a:r>
              <a:rPr lang="en-US" sz="3800" dirty="0">
                <a:solidFill>
                  <a:srgbClr val="FF6600"/>
                </a:solidFill>
              </a:rPr>
              <a:t>Step 3 – Monte Carlo simulation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48" y="2201218"/>
            <a:ext cx="9319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Assume random perturbations over nominal </a:t>
            </a:r>
            <a:r>
              <a:rPr lang="en-US" sz="2400" b="1" u="sng" dirty="0"/>
              <a:t>joint locations and forces</a:t>
            </a:r>
            <a:r>
              <a:rPr lang="en-US" sz="2400" dirty="0"/>
              <a:t>: 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1743" y="4952693"/>
            <a:ext cx="3659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Estimate failure probability: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78893" y="5580226"/>
            <a:ext cx="7694775" cy="1116524"/>
            <a:chOff x="1030125" y="5514364"/>
            <a:chExt cx="7694775" cy="1116524"/>
          </a:xfrm>
        </p:grpSpPr>
        <p:sp>
          <p:nvSpPr>
            <p:cNvPr id="27" name="Rectangle 26"/>
            <p:cNvSpPr/>
            <p:nvPr/>
          </p:nvSpPr>
          <p:spPr>
            <a:xfrm>
              <a:off x="6146800" y="5842000"/>
              <a:ext cx="444500" cy="342900"/>
            </a:xfrm>
            <a:prstGeom prst="rect">
              <a:avLst/>
            </a:prstGeom>
            <a:solidFill>
              <a:srgbClr val="FF6600">
                <a:alpha val="48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25" y="5514364"/>
              <a:ext cx="6883400" cy="5842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905472" y="6323111"/>
              <a:ext cx="1819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# of Monte Carlo trials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6591300" y="6184900"/>
              <a:ext cx="314172" cy="2921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491643" y="2976934"/>
            <a:ext cx="6057900" cy="1809891"/>
            <a:chOff x="1416287" y="2537319"/>
            <a:chExt cx="6057900" cy="1809891"/>
          </a:xfrm>
        </p:grpSpPr>
        <p:pic>
          <p:nvPicPr>
            <p:cNvPr id="9" name="Picture 8" descr="Screen Shot 2014-10-13 at 12.36.5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87" y="2537319"/>
              <a:ext cx="6057900" cy="1809891"/>
            </a:xfrm>
            <a:prstGeom prst="rect">
              <a:avLst/>
            </a:prstGeom>
          </p:spPr>
        </p:pic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787" y="2660650"/>
              <a:ext cx="2057400" cy="317500"/>
            </a:xfrm>
            <a:prstGeom prst="rect">
              <a:avLst/>
            </a:prstGeom>
          </p:spPr>
        </p:pic>
        <p:sp>
          <p:nvSpPr>
            <p:cNvPr id="33" name="Oval 32"/>
            <p:cNvSpPr>
              <a:spLocks noChangeAspect="1"/>
            </p:cNvSpPr>
            <p:nvPr/>
          </p:nvSpPr>
          <p:spPr>
            <a:xfrm rot="205614">
              <a:off x="5209490" y="2969645"/>
              <a:ext cx="144609" cy="142587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88848" y="150015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MCS: Apply many random changes to a system and look at the response statistics</a:t>
            </a:r>
          </a:p>
        </p:txBody>
      </p:sp>
    </p:spTree>
    <p:extLst>
      <p:ext uri="{BB962C8B-B14F-4D97-AF65-F5344CB8AC3E}">
        <p14:creationId xmlns:p14="http://schemas.microsoft.com/office/powerpoint/2010/main" val="189983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382</Words>
  <Application>Microsoft Macintosh PowerPoint</Application>
  <PresentationFormat>On-screen Show (4:3)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Lab 2: Session 2 - Factor of Safety</vt:lpstr>
      <vt:lpstr>Announcements</vt:lpstr>
      <vt:lpstr>Why is factor of safety important?</vt:lpstr>
      <vt:lpstr>Selecting factor of safety</vt:lpstr>
      <vt:lpstr>Steps involved</vt:lpstr>
      <vt:lpstr> Step 1 – From failure probability to FOS</vt:lpstr>
      <vt:lpstr> Step 1 – From failure probability to FOS</vt:lpstr>
      <vt:lpstr> Step 2 – Truss design</vt:lpstr>
      <vt:lpstr> Step 3 – Monte Carlo simulation</vt:lpstr>
      <vt:lpstr> Provided</vt:lpstr>
    </vt:vector>
  </TitlesOfParts>
  <Company>CU Boulder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Factor of Safety</dc:title>
  <dc:creator>Alireza Doostan</dc:creator>
  <cp:lastModifiedBy>Microsoft Office User</cp:lastModifiedBy>
  <cp:revision>51</cp:revision>
  <dcterms:created xsi:type="dcterms:W3CDTF">2013-10-07T19:51:53Z</dcterms:created>
  <dcterms:modified xsi:type="dcterms:W3CDTF">2018-10-08T02:31:55Z</dcterms:modified>
</cp:coreProperties>
</file>