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5" r:id="rId6"/>
    <p:sldId id="266" r:id="rId7"/>
    <p:sldId id="264" r:id="rId8"/>
    <p:sldId id="267" r:id="rId9"/>
    <p:sldId id="291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B907"/>
    <a:srgbClr val="C7C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1"/>
    <p:restoredTop sz="50000" autoAdjust="0"/>
  </p:normalViewPr>
  <p:slideViewPr>
    <p:cSldViewPr snapToGrid="0" snapToObjects="1">
      <p:cViewPr varScale="1">
        <p:scale>
          <a:sx n="83" d="100"/>
          <a:sy n="83" d="100"/>
        </p:scale>
        <p:origin x="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9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D59F-0801-2C49-865B-23EB9645493C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45DE-FE73-EE43-8377-876B31CC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6.wmf"/><Relationship Id="rId7" Type="http://schemas.openxmlformats.org/officeDocument/2006/relationships/image" Target="../media/image14.e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24.e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2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Composite Beam Bending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ASEN 2001 Lab 3</a:t>
            </a:r>
            <a:br>
              <a:rPr lang="en-US" dirty="0"/>
            </a:br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371387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Lab 3 – First identify beam strength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33" y="128627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Bending failure: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 cstate="print"/>
          <a:srcRect l="3722" t="48307" b="-1"/>
          <a:stretch/>
        </p:blipFill>
        <p:spPr bwMode="auto">
          <a:xfrm>
            <a:off x="1736603" y="1917267"/>
            <a:ext cx="4509632" cy="162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 bwMode="auto">
          <a:xfrm flipV="1">
            <a:off x="2291786" y="4414575"/>
            <a:ext cx="1603914" cy="144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833734" y="4414575"/>
            <a:ext cx="1573003" cy="144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262924" y="3986149"/>
            <a:ext cx="144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moment diagram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6010" y="4011349"/>
            <a:ext cx="1370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flexture</a:t>
            </a:r>
            <a:r>
              <a:rPr lang="en-US" sz="1400" dirty="0">
                <a:solidFill>
                  <a:srgbClr val="FF0000"/>
                </a:solidFill>
              </a:rPr>
              <a:t> formula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8179" y="5311636"/>
            <a:ext cx="17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Flexure formula:</a:t>
            </a:r>
          </a:p>
        </p:txBody>
      </p:sp>
      <p:pic>
        <p:nvPicPr>
          <p:cNvPr id="33" name="Picture 32"/>
          <p:cNvPicPr/>
          <p:nvPr/>
        </p:nvPicPr>
        <p:blipFill rotWithShape="1">
          <a:blip r:embed="rId3" cstate="print"/>
          <a:srcRect t="7332" r="70089"/>
          <a:stretch/>
        </p:blipFill>
        <p:spPr bwMode="auto">
          <a:xfrm>
            <a:off x="6885488" y="4846397"/>
            <a:ext cx="1914876" cy="2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/>
          <p:nvPr/>
        </p:nvCxnSpPr>
        <p:spPr bwMode="auto">
          <a:xfrm flipH="1" flipV="1">
            <a:off x="6783389" y="5209353"/>
            <a:ext cx="0" cy="497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6591606" y="5706368"/>
            <a:ext cx="35470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lg"/>
            <a:tailEnd type="none" w="med" len="lg"/>
          </a:ln>
          <a:effectLst/>
        </p:spPr>
      </p:cxn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73" y="5324899"/>
            <a:ext cx="114300" cy="1397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flipV="1">
            <a:off x="3917242" y="5828193"/>
            <a:ext cx="228187" cy="463418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52800" y="6324359"/>
            <a:ext cx="616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balsa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581745" y="5871483"/>
            <a:ext cx="228187" cy="463418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78029" y="6330013"/>
            <a:ext cx="61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foam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6980178" y="5235545"/>
            <a:ext cx="60124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6980178" y="6183812"/>
            <a:ext cx="60124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ffectLst/>
        </p:spPr>
      </p:cxnSp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6" y="3276600"/>
            <a:ext cx="287513" cy="1476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03" y="4243800"/>
            <a:ext cx="469900" cy="2413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45" y="4288250"/>
            <a:ext cx="558800" cy="2413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9" y="4319126"/>
            <a:ext cx="444500" cy="1778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63" y="5212243"/>
            <a:ext cx="3124200" cy="6477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549400" y="4756150"/>
            <a:ext cx="85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Test data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1952600" y="4566975"/>
            <a:ext cx="0" cy="2794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5448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Lab 3 – First identify beam strength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33" y="1286273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Shear failure: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 cstate="print"/>
          <a:srcRect l="3722" t="48307" b="-1"/>
          <a:stretch/>
        </p:blipFill>
        <p:spPr bwMode="auto">
          <a:xfrm>
            <a:off x="1736603" y="1917267"/>
            <a:ext cx="4509632" cy="162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 bwMode="auto">
          <a:xfrm flipV="1">
            <a:off x="2381816" y="4376475"/>
            <a:ext cx="1603914" cy="144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923764" y="4376475"/>
            <a:ext cx="1573003" cy="144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384704" y="3948049"/>
            <a:ext cx="12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shear diagram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80340" y="3973249"/>
            <a:ext cx="1204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shear formula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6299" y="5337036"/>
            <a:ext cx="1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Shear formula:</a:t>
            </a:r>
          </a:p>
        </p:txBody>
      </p:sp>
      <p:pic>
        <p:nvPicPr>
          <p:cNvPr id="33" name="Picture 32"/>
          <p:cNvPicPr/>
          <p:nvPr/>
        </p:nvPicPr>
        <p:blipFill rotWithShape="1">
          <a:blip r:embed="rId3" cstate="print"/>
          <a:srcRect t="7332" r="70089"/>
          <a:stretch/>
        </p:blipFill>
        <p:spPr bwMode="auto">
          <a:xfrm>
            <a:off x="5288797" y="4872554"/>
            <a:ext cx="1914876" cy="2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Straight Connector 50"/>
          <p:cNvCxnSpPr/>
          <p:nvPr/>
        </p:nvCxnSpPr>
        <p:spPr>
          <a:xfrm flipV="1">
            <a:off x="4278029" y="5937236"/>
            <a:ext cx="228187" cy="463418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94221" y="6330013"/>
            <a:ext cx="61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foam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5393154" y="5749658"/>
            <a:ext cx="60124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lg"/>
            <a:tailEnd type="none" w="med" len="lg"/>
          </a:ln>
          <a:effectLst/>
        </p:spPr>
      </p:cxn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00" y="4255825"/>
            <a:ext cx="457200" cy="2413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03" y="4218400"/>
            <a:ext cx="469900" cy="2413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4268525"/>
            <a:ext cx="419100" cy="1778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6" y="3276600"/>
            <a:ext cx="287513" cy="1476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5264150"/>
            <a:ext cx="1511300" cy="6477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549400" y="4743450"/>
            <a:ext cx="85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Test data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1952600" y="4554275"/>
            <a:ext cx="0" cy="2794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lg"/>
            <a:tailEnd type="stealth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9740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Data Analysis – Tasks for Nov 5th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753020" cy="2583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Identify </a:t>
            </a:r>
            <a:r>
              <a:rPr lang="en-US" dirty="0" err="1"/>
              <a:t>E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(balsa) and </a:t>
            </a:r>
            <a:r>
              <a:rPr lang="en-US" dirty="0" err="1"/>
              <a:t>E</a:t>
            </a:r>
            <a:r>
              <a:rPr lang="en-US" baseline="-25000" dirty="0" err="1"/>
              <a:t>f</a:t>
            </a:r>
            <a:r>
              <a:rPr lang="en-US" baseline="-25000" dirty="0"/>
              <a:t>  </a:t>
            </a:r>
            <a:r>
              <a:rPr lang="en-US" dirty="0"/>
              <a:t>(foam). Refer to </a:t>
            </a:r>
            <a:r>
              <a:rPr lang="en-US" dirty="0" err="1"/>
              <a:t>ModulusofElasticity.docx</a:t>
            </a:r>
            <a:r>
              <a:rPr lang="en-US" dirty="0"/>
              <a:t> on Canvas.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Generate the shear and moment diagrams for each of the four point test data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For each data entry identify shear or bending failure, and </a:t>
            </a:r>
            <a:r>
              <a:rPr lang="en-US" dirty="0">
                <a:solidFill>
                  <a:srgbClr val="FF0000"/>
                </a:solidFill>
              </a:rPr>
              <a:t>exclude outliers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For each data entry compute           and           depending on the failure mode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Pick            and           and a corresponding </a:t>
            </a:r>
            <a:r>
              <a:rPr lang="en-US" dirty="0">
                <a:solidFill>
                  <a:srgbClr val="FF0000"/>
                </a:solidFill>
              </a:rPr>
              <a:t>FOS</a:t>
            </a:r>
            <a:r>
              <a:rPr lang="en-US" dirty="0"/>
              <a:t> for your actual design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 algn="ctr">
              <a:lnSpc>
                <a:spcPct val="130000"/>
              </a:lnSpc>
            </a:pPr>
            <a:r>
              <a:rPr lang="en-US" dirty="0"/>
              <a:t>                      Write a </a:t>
            </a:r>
            <a:r>
              <a:rPr lang="en-US" dirty="0">
                <a:solidFill>
                  <a:srgbClr val="FF0000"/>
                </a:solidFill>
              </a:rPr>
              <a:t>MATLAB function </a:t>
            </a:r>
            <a:r>
              <a:rPr lang="en-US" dirty="0"/>
              <a:t>to do these!</a:t>
            </a:r>
          </a:p>
        </p:txBody>
      </p: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41" y="3167859"/>
            <a:ext cx="419100" cy="1778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72" y="3167859"/>
            <a:ext cx="444500" cy="177800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73" y="3531941"/>
            <a:ext cx="444500" cy="1778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8" y="3531941"/>
            <a:ext cx="4191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8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Boeing 787 – Bending test</a:t>
            </a:r>
          </a:p>
        </p:txBody>
      </p:sp>
      <p:pic>
        <p:nvPicPr>
          <p:cNvPr id="4" name="Content Placeholder 3" descr="787staticfixbi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b="90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73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Airbus A380 wing test</a:t>
            </a:r>
          </a:p>
        </p:txBody>
      </p:sp>
      <p:pic>
        <p:nvPicPr>
          <p:cNvPr id="5" name="Content Placeholder 4" descr="your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9" b="8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514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Glider wing test</a:t>
            </a:r>
          </a:p>
        </p:txBody>
      </p:sp>
      <p:pic>
        <p:nvPicPr>
          <p:cNvPr id="4" name="Content Placeholder 3" descr="nn3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933" b="-309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179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371475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sz="3000" dirty="0">
                <a:latin typeface="Arial" charset="0"/>
              </a:rPr>
              <a:t>Lab 3 Goals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62858" y="2933700"/>
            <a:ext cx="8674100" cy="3346450"/>
            <a:chOff x="-1333500" y="1690688"/>
            <a:chExt cx="8674100" cy="3346450"/>
          </a:xfrm>
        </p:grpSpPr>
        <p:pic>
          <p:nvPicPr>
            <p:cNvPr id="44033" name="Picture 30727" descr="wingflex-diagram-thumb-476x237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" y="1690688"/>
              <a:ext cx="6692900" cy="334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5" name="Group 74"/>
            <p:cNvGrpSpPr>
              <a:grpSpLocks/>
            </p:cNvGrpSpPr>
            <p:nvPr/>
          </p:nvGrpSpPr>
          <p:grpSpPr bwMode="auto">
            <a:xfrm>
              <a:off x="-1333500" y="2095500"/>
              <a:ext cx="8089900" cy="1384300"/>
              <a:chOff x="-1333500" y="2095500"/>
              <a:chExt cx="8089900" cy="1384300"/>
            </a:xfrm>
          </p:grpSpPr>
          <p:grpSp>
            <p:nvGrpSpPr>
              <p:cNvPr id="44040" name="Group 76"/>
              <p:cNvGrpSpPr>
                <a:grpSpLocks/>
              </p:cNvGrpSpPr>
              <p:nvPr/>
            </p:nvGrpSpPr>
            <p:grpSpPr bwMode="auto">
              <a:xfrm>
                <a:off x="-1333500" y="2387600"/>
                <a:ext cx="8089900" cy="1092200"/>
                <a:chOff x="-1333500" y="2387600"/>
                <a:chExt cx="8089900" cy="1092200"/>
              </a:xfrm>
            </p:grpSpPr>
            <p:sp>
              <p:nvSpPr>
                <p:cNvPr id="80" name="Arc 79"/>
                <p:cNvSpPr/>
                <p:nvPr/>
              </p:nvSpPr>
              <p:spPr bwMode="auto">
                <a:xfrm>
                  <a:off x="-1333500" y="2400300"/>
                  <a:ext cx="8089900" cy="1079500"/>
                </a:xfrm>
                <a:prstGeom prst="arc">
                  <a:avLst>
                    <a:gd name="adj1" fmla="val 12950259"/>
                    <a:gd name="adj2" fmla="val 0"/>
                  </a:avLst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44043" name="Group 80"/>
                <p:cNvGrpSpPr>
                  <a:grpSpLocks/>
                </p:cNvGrpSpPr>
                <p:nvPr/>
              </p:nvGrpSpPr>
              <p:grpSpPr bwMode="auto">
                <a:xfrm>
                  <a:off x="1981200" y="2387600"/>
                  <a:ext cx="4775200" cy="571500"/>
                  <a:chOff x="1981200" y="2387600"/>
                  <a:chExt cx="4775200" cy="571500"/>
                </a:xfrm>
              </p:grpSpPr>
              <p:cxnSp>
                <p:nvCxnSpPr>
                  <p:cNvPr id="44044" name="Straight Connector 8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93900" y="2946400"/>
                    <a:ext cx="476250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45" name="Straight Arrow Connector 8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1981200" y="2400300"/>
                    <a:ext cx="12700" cy="55880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46" name="Straight Arrow Connector 8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311400" y="2387600"/>
                    <a:ext cx="12700" cy="55880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47" name="Straight Arrow Connector 85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628900" y="2387600"/>
                    <a:ext cx="12700" cy="55880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48" name="Straight Arrow Connector 8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959100" y="2400300"/>
                    <a:ext cx="12700" cy="55880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49" name="Straight Arrow Connector 8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295650" y="2400300"/>
                    <a:ext cx="12700" cy="55880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0" name="Straight Arrow Connector 89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638550" y="2419350"/>
                    <a:ext cx="6350" cy="52070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1" name="Straight Arrow Connector 9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962400" y="2432050"/>
                    <a:ext cx="19050" cy="50165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2" name="Straight Arrow Connector 91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286250" y="2438400"/>
                    <a:ext cx="19050" cy="50165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3" name="Straight Arrow Connector 92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610100" y="2463800"/>
                    <a:ext cx="6350" cy="46990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4" name="Straight Arrow Connector 9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927600" y="2482850"/>
                    <a:ext cx="6350" cy="46990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5" name="Straight Arrow Connector 9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226050" y="2501900"/>
                    <a:ext cx="12700" cy="43815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6" name="Straight Arrow Connector 95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524500" y="2552700"/>
                    <a:ext cx="6350" cy="39370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7" name="Straight Arrow Connector 9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835650" y="2603500"/>
                    <a:ext cx="6350" cy="33655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8" name="Straight Arrow Connector 9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6146800" y="2647950"/>
                    <a:ext cx="6350" cy="28575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44059" name="Straight Arrow Connector 9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445250" y="2724150"/>
                    <a:ext cx="0" cy="22225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44041" name="TextBox 77"/>
              <p:cNvSpPr txBox="1">
                <a:spLocks noChangeArrowheads="1"/>
              </p:cNvSpPr>
              <p:nvPr/>
            </p:nvSpPr>
            <p:spPr bwMode="auto">
              <a:xfrm>
                <a:off x="1866900" y="2095500"/>
                <a:ext cx="18414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rgbClr val="FF0000"/>
                    </a:solidFill>
                  </a:rPr>
                  <a:t>aerodynamic loading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87294" y="1509059"/>
            <a:ext cx="7963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Analyze, design, manufacture, and test a composite wing with </a:t>
            </a:r>
            <a:r>
              <a:rPr lang="en-US" sz="2400" dirty="0">
                <a:solidFill>
                  <a:srgbClr val="FF0000"/>
                </a:solidFill>
              </a:rPr>
              <a:t>maximum strength </a:t>
            </a:r>
            <a:r>
              <a:rPr lang="en-US" sz="2400" dirty="0"/>
              <a:t>while having </a:t>
            </a:r>
            <a:r>
              <a:rPr lang="en-US" sz="2400" dirty="0">
                <a:solidFill>
                  <a:srgbClr val="FF0000"/>
                </a:solidFill>
              </a:rPr>
              <a:t>minimum weight </a:t>
            </a:r>
            <a:r>
              <a:rPr lang="en-US" sz="2400" dirty="0"/>
              <a:t>subject to aerodynamic loading.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Lab 3 – A simpler set up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t="6627" b="55841"/>
          <a:stretch/>
        </p:blipFill>
        <p:spPr bwMode="auto">
          <a:xfrm>
            <a:off x="1693966" y="1619663"/>
            <a:ext cx="4977226" cy="194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 rotWithShape="1">
          <a:blip r:embed="rId3" cstate="print"/>
          <a:srcRect l="53441" r="24553"/>
          <a:stretch/>
        </p:blipFill>
        <p:spPr bwMode="auto">
          <a:xfrm rot="16200000">
            <a:off x="1511794" y="3606391"/>
            <a:ext cx="1616191" cy="372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 rotWithShape="1">
          <a:blip r:embed="rId3" cstate="print"/>
          <a:srcRect t="7332" r="70089"/>
          <a:stretch/>
        </p:blipFill>
        <p:spPr bwMode="auto">
          <a:xfrm>
            <a:off x="6613991" y="4603265"/>
            <a:ext cx="1914876" cy="2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05673" y="3927974"/>
            <a:ext cx="11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 view: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3075" y="4329093"/>
            <a:ext cx="662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2126" y="3927974"/>
            <a:ext cx="147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Cross section: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7643" y="5248742"/>
            <a:ext cx="1137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Balsa wood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145094" y="5079466"/>
            <a:ext cx="526098" cy="324127"/>
          </a:xfrm>
          <a:prstGeom prst="line">
            <a:avLst/>
          </a:prstGeom>
          <a:ln w="952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</p:cNvCxnSpPr>
          <p:nvPr/>
        </p:nvCxnSpPr>
        <p:spPr>
          <a:xfrm>
            <a:off x="6145094" y="5418019"/>
            <a:ext cx="526098" cy="440682"/>
          </a:xfrm>
          <a:prstGeom prst="line">
            <a:avLst/>
          </a:prstGeom>
          <a:ln w="952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45094" y="5512371"/>
            <a:ext cx="526098" cy="447343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13017" y="5757691"/>
            <a:ext cx="649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2630" y="3030364"/>
            <a:ext cx="552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=36</a:t>
            </a:r>
            <a:r>
              <a:rPr lang="en-US" sz="1600" baseline="30000" dirty="0"/>
              <a:t>”</a:t>
            </a:r>
            <a:endParaRPr lang="en-US" sz="1600" dirty="0"/>
          </a:p>
        </p:txBody>
      </p:sp>
      <p:pic>
        <p:nvPicPr>
          <p:cNvPr id="22" name="Picture 21" descr="Screen Shot 2013-11-03 at 11.57.0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5"/>
          <a:stretch/>
        </p:blipFill>
        <p:spPr>
          <a:xfrm>
            <a:off x="6145094" y="1662953"/>
            <a:ext cx="2044842" cy="5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7407" r="25000" b="10494"/>
          <a:stretch/>
        </p:blipFill>
        <p:spPr bwMode="auto">
          <a:xfrm>
            <a:off x="1160084" y="1914706"/>
            <a:ext cx="7099300" cy="3929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Lab 3 – How will it look like?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6183" y="1301667"/>
            <a:ext cx="7469284" cy="5327024"/>
            <a:chOff x="356183" y="1301667"/>
            <a:chExt cx="7469284" cy="5327024"/>
          </a:xfrm>
        </p:grpSpPr>
        <p:grpSp>
          <p:nvGrpSpPr>
            <p:cNvPr id="7" name="Group 6"/>
            <p:cNvGrpSpPr/>
            <p:nvPr/>
          </p:nvGrpSpPr>
          <p:grpSpPr>
            <a:xfrm>
              <a:off x="4797081" y="1306852"/>
              <a:ext cx="828711" cy="1187025"/>
              <a:chOff x="4797081" y="1595452"/>
              <a:chExt cx="828711" cy="1187025"/>
            </a:xfrm>
          </p:grpSpPr>
          <p:cxnSp>
            <p:nvCxnSpPr>
              <p:cNvPr id="5" name="Straight Connector 4"/>
              <p:cNvCxnSpPr>
                <a:endCxn id="6" idx="1"/>
              </p:cNvCxnSpPr>
              <p:nvPr/>
            </p:nvCxnSpPr>
            <p:spPr>
              <a:xfrm flipV="1">
                <a:off x="4797081" y="1780118"/>
                <a:ext cx="196131" cy="1002359"/>
              </a:xfrm>
              <a:prstGeom prst="line">
                <a:avLst/>
              </a:prstGeom>
              <a:ln w="12700" cmpd="sng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4993212" y="1595452"/>
                <a:ext cx="63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wing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676466" y="5577809"/>
              <a:ext cx="1120615" cy="1050882"/>
              <a:chOff x="3284205" y="3015543"/>
              <a:chExt cx="1120615" cy="1050882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4078139" y="3015543"/>
                <a:ext cx="326681" cy="772191"/>
              </a:xfrm>
              <a:prstGeom prst="line">
                <a:avLst/>
              </a:prstGeom>
              <a:ln w="12700" cmpd="sng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284205" y="3697093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bucket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031192" y="2806700"/>
              <a:ext cx="5794275" cy="1697014"/>
            </a:xfrm>
            <a:prstGeom prst="rect">
              <a:avLst/>
            </a:prstGeom>
            <a:noFill/>
            <a:ln w="19050" cmpd="sng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079822" y="4584814"/>
              <a:ext cx="1143612" cy="2043877"/>
              <a:chOff x="3851284" y="3282340"/>
              <a:chExt cx="1143612" cy="204387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4007162" y="3282340"/>
                <a:ext cx="593789" cy="1765186"/>
              </a:xfrm>
              <a:prstGeom prst="line">
                <a:avLst/>
              </a:prstGeom>
              <a:ln w="12700" cmpd="sng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851284" y="4956885"/>
                <a:ext cx="1143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wiffle</a:t>
                </a:r>
                <a:r>
                  <a:rPr lang="en-US" dirty="0"/>
                  <a:t> tree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03622" y="1301667"/>
              <a:ext cx="1688661" cy="1600283"/>
              <a:chOff x="4656203" y="1633552"/>
              <a:chExt cx="1688661" cy="160028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4656203" y="1933660"/>
                <a:ext cx="337009" cy="1300175"/>
              </a:xfrm>
              <a:prstGeom prst="line">
                <a:avLst/>
              </a:prstGeom>
              <a:ln w="12700" cmpd="sng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993212" y="1633552"/>
                <a:ext cx="1351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plastic strips</a:t>
                </a: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V="1">
              <a:off x="3855285" y="1491518"/>
              <a:ext cx="234115" cy="1697578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089400" y="1306852"/>
              <a:ext cx="508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67912" y="2644493"/>
              <a:ext cx="1359399" cy="673394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6183" y="2347311"/>
              <a:ext cx="751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32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Lab 3 – First identify beam strength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9526" y="1558475"/>
            <a:ext cx="2082621" cy="877163"/>
            <a:chOff x="562819" y="1702775"/>
            <a:chExt cx="2082621" cy="877163"/>
          </a:xfrm>
        </p:grpSpPr>
        <p:sp>
          <p:nvSpPr>
            <p:cNvPr id="3" name="TextBox 2"/>
            <p:cNvSpPr txBox="1"/>
            <p:nvPr/>
          </p:nvSpPr>
          <p:spPr>
            <a:xfrm>
              <a:off x="562819" y="1702775"/>
              <a:ext cx="2082621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Arial"/>
                <a:buChar char="•"/>
              </a:pPr>
              <a:r>
                <a:rPr lang="en-US" sz="2000" dirty="0"/>
                <a:t>What </a:t>
              </a:r>
              <a:r>
                <a:rPr lang="en-US" dirty="0"/>
                <a:t>is             ?</a:t>
              </a:r>
            </a:p>
            <a:p>
              <a:pPr marL="342900" indent="-342900">
                <a:lnSpc>
                  <a:spcPct val="130000"/>
                </a:lnSpc>
                <a:buFont typeface="Arial"/>
                <a:buChar char="•"/>
              </a:pPr>
              <a:r>
                <a:rPr lang="en-US" sz="2000" dirty="0"/>
                <a:t>What is           ?</a:t>
              </a:r>
            </a:p>
          </p:txBody>
        </p:sp>
        <p:pic>
          <p:nvPicPr>
            <p:cNvPr id="4" name="Picture 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494" y="2327909"/>
              <a:ext cx="419100" cy="177800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063" y="1931340"/>
              <a:ext cx="444500" cy="1778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63837" y="3001505"/>
            <a:ext cx="8451673" cy="3160234"/>
            <a:chOff x="663837" y="3001505"/>
            <a:chExt cx="8451673" cy="3160234"/>
          </a:xfrm>
        </p:grpSpPr>
        <p:sp>
          <p:nvSpPr>
            <p:cNvPr id="21" name="TextBox 20"/>
            <p:cNvSpPr txBox="1"/>
            <p:nvPr/>
          </p:nvSpPr>
          <p:spPr>
            <a:xfrm>
              <a:off x="663837" y="3001505"/>
              <a:ext cx="845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Data (available on Canvas) on failure of several wings under </a:t>
              </a:r>
              <a:r>
                <a:rPr lang="en-US" dirty="0">
                  <a:solidFill>
                    <a:srgbClr val="FF0000"/>
                  </a:solidFill>
                </a:rPr>
                <a:t>four point bending test</a:t>
              </a:r>
              <a:r>
                <a:rPr lang="en-US" dirty="0"/>
                <a:t>:</a:t>
              </a:r>
            </a:p>
          </p:txBody>
        </p:sp>
        <p:pic>
          <p:nvPicPr>
            <p:cNvPr id="28" name="Picture 27"/>
            <p:cNvPicPr/>
            <p:nvPr/>
          </p:nvPicPr>
          <p:blipFill rotWithShape="1">
            <a:blip r:embed="rId4" cstate="print"/>
            <a:srcRect l="3722" t="48307" b="-1"/>
            <a:stretch/>
          </p:blipFill>
          <p:spPr bwMode="auto">
            <a:xfrm>
              <a:off x="3441986" y="4062374"/>
              <a:ext cx="4770962" cy="1803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8"/>
            <p:cNvPicPr/>
            <p:nvPr/>
          </p:nvPicPr>
          <p:blipFill rotWithShape="1">
            <a:blip r:embed="rId5" cstate="print"/>
            <a:srcRect l="31731" r="50921"/>
            <a:stretch/>
          </p:blipFill>
          <p:spPr bwMode="auto">
            <a:xfrm>
              <a:off x="1910586" y="3506566"/>
              <a:ext cx="981325" cy="265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3947078" y="3709391"/>
              <a:ext cx="2196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Four point bending test: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6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Parameter/variable definitions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3" y="1348200"/>
            <a:ext cx="469900" cy="2413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3" y="1900650"/>
            <a:ext cx="558800" cy="2413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3" y="3012550"/>
            <a:ext cx="444500" cy="177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3" y="4794250"/>
            <a:ext cx="292100" cy="241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4" y="5318632"/>
            <a:ext cx="317500" cy="2794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3" y="2414325"/>
            <a:ext cx="457200" cy="2413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3" y="3519225"/>
            <a:ext cx="419100" cy="177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78000" y="1263134"/>
            <a:ext cx="466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force on the beam at failure (see data file)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8000" y="1817132"/>
            <a:ext cx="54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Bending moment at the failure section (under bending)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90700" y="2325425"/>
            <a:ext cx="456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Shear force at the failure section (under shear)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0700" y="2878684"/>
            <a:ext cx="541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normal stress at the failure section (under bending)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3400" y="3406250"/>
            <a:ext cx="50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shear stress at the failure section (under shear)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3400" y="3930650"/>
            <a:ext cx="646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 of inertia of Balsa wood and foam around the axis passing </a:t>
            </a:r>
          </a:p>
          <a:p>
            <a:r>
              <a:rPr lang="en-US" dirty="0"/>
              <a:t>through centroid of section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6" y="4094381"/>
            <a:ext cx="596900" cy="279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03400" y="4708000"/>
            <a:ext cx="315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Young’s modulus of Balsa wood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16100" y="5229732"/>
            <a:ext cx="25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Young’s modulus of foam</a:t>
            </a: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835650"/>
            <a:ext cx="330200" cy="292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4" y="6381750"/>
            <a:ext cx="114300" cy="13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16100" y="5745718"/>
            <a:ext cx="26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foam cross section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6100" y="6273284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of cross section’s total height</a:t>
            </a:r>
          </a:p>
        </p:txBody>
      </p:sp>
    </p:spTree>
    <p:extLst>
      <p:ext uri="{BB962C8B-B14F-4D97-AF65-F5344CB8AC3E}">
        <p14:creationId xmlns:p14="http://schemas.microsoft.com/office/powerpoint/2010/main" val="18298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337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Office Theme</vt:lpstr>
      <vt:lpstr>Composite Beam Bending</vt:lpstr>
      <vt:lpstr>Boeing 787 – Bending test</vt:lpstr>
      <vt:lpstr>Airbus A380 wing test</vt:lpstr>
      <vt:lpstr>Glider wing test</vt:lpstr>
      <vt:lpstr>Lab 3 Goals</vt:lpstr>
      <vt:lpstr>Lab 3 – A simpler set up</vt:lpstr>
      <vt:lpstr>Lab 3 – How will it look like?</vt:lpstr>
      <vt:lpstr>Lab 3 – First identify beam strength</vt:lpstr>
      <vt:lpstr>Parameter/variable definitions</vt:lpstr>
      <vt:lpstr>Lab 3 – First identify beam strength</vt:lpstr>
      <vt:lpstr>Lab 3 – First identify beam strength</vt:lpstr>
      <vt:lpstr>Data Analysis – Tasks for Nov 5th</vt:lpstr>
    </vt:vector>
  </TitlesOfParts>
  <Company>CU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Wing Bending Test</dc:title>
  <dc:creator>Alireza Doostan</dc:creator>
  <cp:lastModifiedBy>Microsoft Office User</cp:lastModifiedBy>
  <cp:revision>151</cp:revision>
  <cp:lastPrinted>2015-11-02T16:57:26Z</cp:lastPrinted>
  <dcterms:created xsi:type="dcterms:W3CDTF">2012-11-05T06:30:27Z</dcterms:created>
  <dcterms:modified xsi:type="dcterms:W3CDTF">2018-11-05T03:36:59Z</dcterms:modified>
</cp:coreProperties>
</file>