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2" r:id="rId4"/>
    <p:sldId id="274" r:id="rId5"/>
    <p:sldId id="275" r:id="rId6"/>
    <p:sldId id="279" r:id="rId7"/>
    <p:sldId id="269" r:id="rId8"/>
    <p:sldId id="27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7"/>
    <a:srgbClr val="C7C9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8"/>
    <p:restoredTop sz="50000" autoAdjust="0"/>
  </p:normalViewPr>
  <p:slideViewPr>
    <p:cSldViewPr snapToGrid="0" snapToObjects="1">
      <p:cViewPr varScale="1">
        <p:scale>
          <a:sx n="131" d="100"/>
          <a:sy n="131" d="100"/>
        </p:scale>
        <p:origin x="1146"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DD59F-0801-2C49-865B-23EB9645493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308489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DD59F-0801-2C49-865B-23EB9645493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309597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DD59F-0801-2C49-865B-23EB9645493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20255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DD59F-0801-2C49-865B-23EB9645493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337018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DD59F-0801-2C49-865B-23EB9645493C}" type="datetimeFigureOut">
              <a:rPr lang="en-US" smtClean="0"/>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14948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DD59F-0801-2C49-865B-23EB9645493C}"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277500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DD59F-0801-2C49-865B-23EB9645493C}" type="datetimeFigureOut">
              <a:rPr lang="en-US" smtClean="0"/>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37345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DD59F-0801-2C49-865B-23EB9645493C}" type="datetimeFigureOut">
              <a:rPr lang="en-US" smtClean="0"/>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23409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D59F-0801-2C49-865B-23EB9645493C}" type="datetimeFigureOut">
              <a:rPr lang="en-US" smtClean="0"/>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310616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DD59F-0801-2C49-865B-23EB9645493C}"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13148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DD59F-0801-2C49-865B-23EB9645493C}" type="datetimeFigureOut">
              <a:rPr lang="en-US" smtClean="0"/>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745DE-FE73-EE43-8377-876B31CCD7F3}" type="slidenum">
              <a:rPr lang="en-US" smtClean="0"/>
              <a:t>‹#›</a:t>
            </a:fld>
            <a:endParaRPr lang="en-US"/>
          </a:p>
        </p:txBody>
      </p:sp>
    </p:spTree>
    <p:extLst>
      <p:ext uri="{BB962C8B-B14F-4D97-AF65-F5344CB8AC3E}">
        <p14:creationId xmlns:p14="http://schemas.microsoft.com/office/powerpoint/2010/main" val="159007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DD59F-0801-2C49-865B-23EB9645493C}" type="datetimeFigureOut">
              <a:rPr lang="en-US" smtClean="0"/>
              <a:t>11/12/2018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745DE-FE73-EE43-8377-876B31CCD7F3}" type="slidenum">
              <a:rPr lang="en-US" smtClean="0"/>
              <a:t>‹#›</a:t>
            </a:fld>
            <a:endParaRPr lang="en-US"/>
          </a:p>
        </p:txBody>
      </p:sp>
    </p:spTree>
    <p:extLst>
      <p:ext uri="{BB962C8B-B14F-4D97-AF65-F5344CB8AC3E}">
        <p14:creationId xmlns:p14="http://schemas.microsoft.com/office/powerpoint/2010/main" val="375568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20.png"/><Relationship Id="rId2" Type="http://schemas.openxmlformats.org/officeDocument/2006/relationships/image" Target="../media/image2.wm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wmf"/><Relationship Id="rId7" Type="http://schemas.openxmlformats.org/officeDocument/2006/relationships/image" Target="../media/image16.e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24.emf"/><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14.emf"/><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12" Type="http://schemas.openxmlformats.org/officeDocument/2006/relationships/image" Target="../media/image30.png"/><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28.emf"/><Relationship Id="rId11" Type="http://schemas.openxmlformats.org/officeDocument/2006/relationships/image" Target="../media/image29.png"/><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Composite Beam Bending</a:t>
            </a:r>
          </a:p>
        </p:txBody>
      </p:sp>
      <p:sp>
        <p:nvSpPr>
          <p:cNvPr id="3" name="Subtitle 2"/>
          <p:cNvSpPr>
            <a:spLocks noGrp="1"/>
          </p:cNvSpPr>
          <p:nvPr>
            <p:ph type="subTitle" idx="1"/>
          </p:nvPr>
        </p:nvSpPr>
        <p:spPr/>
        <p:txBody>
          <a:bodyPr/>
          <a:lstStyle/>
          <a:p>
            <a:r>
              <a:rPr lang="en-US" dirty="0"/>
              <a:t>ASEN 2001 Lab 3</a:t>
            </a:r>
            <a:br>
              <a:rPr lang="en-US" dirty="0"/>
            </a:br>
            <a:r>
              <a:rPr lang="en-US" dirty="0"/>
              <a:t>Fall 2018</a:t>
            </a:r>
          </a:p>
        </p:txBody>
      </p:sp>
    </p:spTree>
    <p:extLst>
      <p:ext uri="{BB962C8B-B14F-4D97-AF65-F5344CB8AC3E}">
        <p14:creationId xmlns:p14="http://schemas.microsoft.com/office/powerpoint/2010/main" val="3713870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Lab 3 – Wing design and test</a:t>
            </a:r>
          </a:p>
        </p:txBody>
      </p:sp>
      <p:pic>
        <p:nvPicPr>
          <p:cNvPr id="6" name="Picture 5"/>
          <p:cNvPicPr/>
          <p:nvPr/>
        </p:nvPicPr>
        <p:blipFill rotWithShape="1">
          <a:blip r:embed="rId2" cstate="print"/>
          <a:srcRect l="53441" r="24553"/>
          <a:stretch/>
        </p:blipFill>
        <p:spPr bwMode="auto">
          <a:xfrm rot="16200000">
            <a:off x="1511794" y="3606391"/>
            <a:ext cx="1616191" cy="3725379"/>
          </a:xfrm>
          <a:prstGeom prst="rect">
            <a:avLst/>
          </a:prstGeom>
          <a:noFill/>
          <a:ln w="9525">
            <a:noFill/>
            <a:miter lim="800000"/>
            <a:headEnd/>
            <a:tailEnd/>
          </a:ln>
        </p:spPr>
      </p:pic>
      <p:pic>
        <p:nvPicPr>
          <p:cNvPr id="7" name="Picture 6"/>
          <p:cNvPicPr/>
          <p:nvPr/>
        </p:nvPicPr>
        <p:blipFill rotWithShape="1">
          <a:blip r:embed="rId2" cstate="print"/>
          <a:srcRect t="7332" r="70089"/>
          <a:stretch/>
        </p:blipFill>
        <p:spPr bwMode="auto">
          <a:xfrm>
            <a:off x="6613991" y="4603265"/>
            <a:ext cx="1914876" cy="2914918"/>
          </a:xfrm>
          <a:prstGeom prst="rect">
            <a:avLst/>
          </a:prstGeom>
          <a:noFill/>
          <a:ln w="9525">
            <a:noFill/>
            <a:miter lim="800000"/>
            <a:headEnd/>
            <a:tailEnd/>
          </a:ln>
        </p:spPr>
      </p:pic>
      <p:sp>
        <p:nvSpPr>
          <p:cNvPr id="3" name="TextBox 2"/>
          <p:cNvSpPr txBox="1"/>
          <p:nvPr/>
        </p:nvSpPr>
        <p:spPr>
          <a:xfrm>
            <a:off x="905673" y="3927974"/>
            <a:ext cx="1139780" cy="369332"/>
          </a:xfrm>
          <a:prstGeom prst="rect">
            <a:avLst/>
          </a:prstGeom>
          <a:noFill/>
        </p:spPr>
        <p:txBody>
          <a:bodyPr wrap="none" rtlCol="0">
            <a:spAutoFit/>
          </a:bodyPr>
          <a:lstStyle/>
          <a:p>
            <a:r>
              <a:rPr lang="en-US" dirty="0">
                <a:solidFill>
                  <a:schemeClr val="tx1">
                    <a:lumMod val="85000"/>
                    <a:lumOff val="15000"/>
                  </a:schemeClr>
                </a:solidFill>
              </a:rPr>
              <a:t>Plan view:</a:t>
            </a:r>
          </a:p>
        </p:txBody>
      </p:sp>
      <p:sp>
        <p:nvSpPr>
          <p:cNvPr id="8" name="TextBox 7"/>
          <p:cNvSpPr txBox="1"/>
          <p:nvPr/>
        </p:nvSpPr>
        <p:spPr>
          <a:xfrm>
            <a:off x="2713075" y="4329093"/>
            <a:ext cx="662762" cy="338554"/>
          </a:xfrm>
          <a:prstGeom prst="rect">
            <a:avLst/>
          </a:prstGeom>
          <a:noFill/>
        </p:spPr>
        <p:txBody>
          <a:bodyPr wrap="none" rtlCol="0">
            <a:spAutoFit/>
          </a:bodyPr>
          <a:lstStyle/>
          <a:p>
            <a:r>
              <a:rPr lang="en-US" sz="1600" dirty="0"/>
              <a:t>width</a:t>
            </a:r>
          </a:p>
        </p:txBody>
      </p:sp>
      <p:sp>
        <p:nvSpPr>
          <p:cNvPr id="9" name="TextBox 8"/>
          <p:cNvSpPr txBox="1"/>
          <p:nvPr/>
        </p:nvSpPr>
        <p:spPr>
          <a:xfrm>
            <a:off x="5282126" y="3927974"/>
            <a:ext cx="1478815" cy="369332"/>
          </a:xfrm>
          <a:prstGeom prst="rect">
            <a:avLst/>
          </a:prstGeom>
          <a:noFill/>
        </p:spPr>
        <p:txBody>
          <a:bodyPr wrap="none" rtlCol="0">
            <a:spAutoFit/>
          </a:bodyPr>
          <a:lstStyle/>
          <a:p>
            <a:r>
              <a:rPr lang="en-US" dirty="0">
                <a:solidFill>
                  <a:schemeClr val="tx1">
                    <a:lumMod val="85000"/>
                    <a:lumOff val="15000"/>
                  </a:schemeClr>
                </a:solidFill>
              </a:rPr>
              <a:t>Cross section:</a:t>
            </a:r>
          </a:p>
        </p:txBody>
      </p:sp>
      <p:sp>
        <p:nvSpPr>
          <p:cNvPr id="10" name="TextBox 9"/>
          <p:cNvSpPr txBox="1"/>
          <p:nvPr/>
        </p:nvSpPr>
        <p:spPr>
          <a:xfrm>
            <a:off x="5007643" y="5248742"/>
            <a:ext cx="1137451" cy="338554"/>
          </a:xfrm>
          <a:prstGeom prst="rect">
            <a:avLst/>
          </a:prstGeom>
          <a:noFill/>
        </p:spPr>
        <p:txBody>
          <a:bodyPr wrap="none" rtlCol="0">
            <a:spAutoFit/>
          </a:bodyPr>
          <a:lstStyle/>
          <a:p>
            <a:r>
              <a:rPr lang="en-US" sz="1600" dirty="0"/>
              <a:t>Balsa wood </a:t>
            </a:r>
          </a:p>
        </p:txBody>
      </p:sp>
      <p:cxnSp>
        <p:nvCxnSpPr>
          <p:cNvPr id="13" name="Straight Connector 12"/>
          <p:cNvCxnSpPr/>
          <p:nvPr/>
        </p:nvCxnSpPr>
        <p:spPr>
          <a:xfrm flipV="1">
            <a:off x="6145094" y="5079466"/>
            <a:ext cx="526098" cy="324127"/>
          </a:xfrm>
          <a:prstGeom prst="line">
            <a:avLst/>
          </a:prstGeom>
          <a:ln w="9525"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10" idx="3"/>
          </p:cNvCxnSpPr>
          <p:nvPr/>
        </p:nvCxnSpPr>
        <p:spPr>
          <a:xfrm>
            <a:off x="6145094" y="5418019"/>
            <a:ext cx="526098" cy="440682"/>
          </a:xfrm>
          <a:prstGeom prst="line">
            <a:avLst/>
          </a:prstGeom>
          <a:ln w="9525" cmpd="sng">
            <a:solidFill>
              <a:schemeClr val="accent6">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6145094" y="5512371"/>
            <a:ext cx="526098" cy="447343"/>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513017" y="5757691"/>
            <a:ext cx="649336" cy="338554"/>
          </a:xfrm>
          <a:prstGeom prst="rect">
            <a:avLst/>
          </a:prstGeom>
          <a:noFill/>
        </p:spPr>
        <p:txBody>
          <a:bodyPr wrap="none" rtlCol="0">
            <a:spAutoFit/>
          </a:bodyPr>
          <a:lstStyle/>
          <a:p>
            <a:r>
              <a:rPr lang="en-US" sz="1600" dirty="0"/>
              <a:t>Foam</a:t>
            </a:r>
          </a:p>
        </p:txBody>
      </p:sp>
      <p:grpSp>
        <p:nvGrpSpPr>
          <p:cNvPr id="4" name="Group 3"/>
          <p:cNvGrpSpPr/>
          <p:nvPr/>
        </p:nvGrpSpPr>
        <p:grpSpPr>
          <a:xfrm>
            <a:off x="4463825" y="1619291"/>
            <a:ext cx="4414734" cy="1766366"/>
            <a:chOff x="1693966" y="1412157"/>
            <a:chExt cx="4977226" cy="2152128"/>
          </a:xfrm>
        </p:grpSpPr>
        <p:pic>
          <p:nvPicPr>
            <p:cNvPr id="5" name="Picture 4"/>
            <p:cNvPicPr/>
            <p:nvPr/>
          </p:nvPicPr>
          <p:blipFill rotWithShape="1">
            <a:blip r:embed="rId3" cstate="print"/>
            <a:srcRect t="6627" b="55841"/>
            <a:stretch/>
          </p:blipFill>
          <p:spPr bwMode="auto">
            <a:xfrm>
              <a:off x="1693966" y="1619663"/>
              <a:ext cx="4977226" cy="1944622"/>
            </a:xfrm>
            <a:prstGeom prst="rect">
              <a:avLst/>
            </a:prstGeom>
            <a:noFill/>
            <a:ln w="9525">
              <a:noFill/>
              <a:miter lim="800000"/>
              <a:headEnd/>
              <a:tailEnd/>
            </a:ln>
          </p:spPr>
        </p:pic>
        <p:sp>
          <p:nvSpPr>
            <p:cNvPr id="21" name="TextBox 20"/>
            <p:cNvSpPr txBox="1"/>
            <p:nvPr/>
          </p:nvSpPr>
          <p:spPr>
            <a:xfrm>
              <a:off x="4532630" y="2999417"/>
              <a:ext cx="1007429" cy="374993"/>
            </a:xfrm>
            <a:prstGeom prst="rect">
              <a:avLst/>
            </a:prstGeom>
            <a:noFill/>
          </p:spPr>
          <p:txBody>
            <a:bodyPr wrap="square" rtlCol="0">
              <a:spAutoFit/>
            </a:bodyPr>
            <a:lstStyle/>
            <a:p>
              <a:r>
                <a:rPr lang="en-US" sz="1400" dirty="0"/>
                <a:t>=36</a:t>
              </a:r>
              <a:r>
                <a:rPr lang="en-US" sz="1400" baseline="30000" dirty="0"/>
                <a:t>”</a:t>
              </a:r>
              <a:endParaRPr lang="en-US" sz="1400" dirty="0"/>
            </a:p>
          </p:txBody>
        </p:sp>
        <p:pic>
          <p:nvPicPr>
            <p:cNvPr id="22" name="Picture 21" descr="Screen Shot 2013-11-03 at 11.57.06 PM.png"/>
            <p:cNvPicPr>
              <a:picLocks noChangeAspect="1"/>
            </p:cNvPicPr>
            <p:nvPr/>
          </p:nvPicPr>
          <p:blipFill rotWithShape="1">
            <a:blip r:embed="rId4">
              <a:extLst>
                <a:ext uri="{28A0092B-C50C-407E-A947-70E740481C1C}">
                  <a14:useLocalDpi xmlns:a14="http://schemas.microsoft.com/office/drawing/2010/main" val="0"/>
                </a:ext>
              </a:extLst>
            </a:blip>
            <a:srcRect b="21015"/>
            <a:stretch/>
          </p:blipFill>
          <p:spPr>
            <a:xfrm>
              <a:off x="3782894" y="1412157"/>
              <a:ext cx="2044842" cy="501591"/>
            </a:xfrm>
            <a:prstGeom prst="rect">
              <a:avLst/>
            </a:prstGeom>
          </p:spPr>
        </p:pic>
      </p:grpSp>
      <p:grpSp>
        <p:nvGrpSpPr>
          <p:cNvPr id="17" name="Group 16"/>
          <p:cNvGrpSpPr/>
          <p:nvPr/>
        </p:nvGrpSpPr>
        <p:grpSpPr>
          <a:xfrm>
            <a:off x="-546100" y="1459380"/>
            <a:ext cx="5375175" cy="1951057"/>
            <a:chOff x="-1333500" y="1690688"/>
            <a:chExt cx="8674100" cy="3346450"/>
          </a:xfrm>
        </p:grpSpPr>
        <p:pic>
          <p:nvPicPr>
            <p:cNvPr id="19" name="Picture 30727" descr="wingflex-diagram-thumb-476x237.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700" y="1690688"/>
              <a:ext cx="6692900" cy="334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3" name="Group 22"/>
            <p:cNvGrpSpPr>
              <a:grpSpLocks/>
            </p:cNvGrpSpPr>
            <p:nvPr/>
          </p:nvGrpSpPr>
          <p:grpSpPr bwMode="auto">
            <a:xfrm>
              <a:off x="-1333500" y="1986600"/>
              <a:ext cx="8089900" cy="1493200"/>
              <a:chOff x="-1333500" y="1986600"/>
              <a:chExt cx="8089900" cy="1493200"/>
            </a:xfrm>
          </p:grpSpPr>
          <p:grpSp>
            <p:nvGrpSpPr>
              <p:cNvPr id="24" name="Group 76"/>
              <p:cNvGrpSpPr>
                <a:grpSpLocks/>
              </p:cNvGrpSpPr>
              <p:nvPr/>
            </p:nvGrpSpPr>
            <p:grpSpPr bwMode="auto">
              <a:xfrm>
                <a:off x="-1333500" y="2387600"/>
                <a:ext cx="8089900" cy="1092200"/>
                <a:chOff x="-1333500" y="2387600"/>
                <a:chExt cx="8089900" cy="1092200"/>
              </a:xfrm>
            </p:grpSpPr>
            <p:sp>
              <p:nvSpPr>
                <p:cNvPr id="26" name="Arc 25"/>
                <p:cNvSpPr/>
                <p:nvPr/>
              </p:nvSpPr>
              <p:spPr bwMode="auto">
                <a:xfrm>
                  <a:off x="-1333500" y="2400300"/>
                  <a:ext cx="8089900" cy="1079500"/>
                </a:xfrm>
                <a:prstGeom prst="arc">
                  <a:avLst>
                    <a:gd name="adj1" fmla="val 12950259"/>
                    <a:gd name="adj2" fmla="val 0"/>
                  </a:avLst>
                </a:prstGeom>
                <a:noFill/>
                <a:ln w="19050" cap="flat" cmpd="sng" algn="ctr">
                  <a:solidFill>
                    <a:srgbClr val="FF0000"/>
                  </a:solidFill>
                  <a:prstDash val="solid"/>
                  <a:round/>
                  <a:headEnd type="none" w="med" len="med"/>
                  <a:tailEnd type="none" w="med" len="med"/>
                </a:ln>
                <a:effectLst/>
              </p:spPr>
              <p:txBody>
                <a:bodyPr/>
                <a:lstStyle/>
                <a:p>
                  <a:pPr>
                    <a:defRPr/>
                  </a:pPr>
                  <a:endParaRPr lang="en-US">
                    <a:solidFill>
                      <a:srgbClr val="FF0000"/>
                    </a:solidFill>
                  </a:endParaRPr>
                </a:p>
              </p:txBody>
            </p:sp>
            <p:grpSp>
              <p:nvGrpSpPr>
                <p:cNvPr id="27" name="Group 80"/>
                <p:cNvGrpSpPr>
                  <a:grpSpLocks/>
                </p:cNvGrpSpPr>
                <p:nvPr/>
              </p:nvGrpSpPr>
              <p:grpSpPr bwMode="auto">
                <a:xfrm>
                  <a:off x="1981200" y="2387600"/>
                  <a:ext cx="4775200" cy="571500"/>
                  <a:chOff x="1981200" y="2387600"/>
                  <a:chExt cx="4775200" cy="571500"/>
                </a:xfrm>
              </p:grpSpPr>
              <p:cxnSp>
                <p:nvCxnSpPr>
                  <p:cNvPr id="28" name="Straight Connector 81"/>
                  <p:cNvCxnSpPr>
                    <a:cxnSpLocks noChangeShapeType="1"/>
                  </p:cNvCxnSpPr>
                  <p:nvPr/>
                </p:nvCxnSpPr>
                <p:spPr bwMode="auto">
                  <a:xfrm flipH="1">
                    <a:off x="1993900" y="2946400"/>
                    <a:ext cx="4762500"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cxnSp>
              <p:cxnSp>
                <p:nvCxnSpPr>
                  <p:cNvPr id="29" name="Straight Arrow Connector 83"/>
                  <p:cNvCxnSpPr>
                    <a:cxnSpLocks noChangeShapeType="1"/>
                  </p:cNvCxnSpPr>
                  <p:nvPr/>
                </p:nvCxnSpPr>
                <p:spPr bwMode="auto">
                  <a:xfrm flipH="1" flipV="1">
                    <a:off x="1981200" y="2400300"/>
                    <a:ext cx="12700" cy="5588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0" name="Straight Arrow Connector 84"/>
                  <p:cNvCxnSpPr>
                    <a:cxnSpLocks noChangeShapeType="1"/>
                  </p:cNvCxnSpPr>
                  <p:nvPr/>
                </p:nvCxnSpPr>
                <p:spPr bwMode="auto">
                  <a:xfrm flipH="1" flipV="1">
                    <a:off x="2311400" y="2387600"/>
                    <a:ext cx="12700" cy="5588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1" name="Straight Arrow Connector 85"/>
                  <p:cNvCxnSpPr>
                    <a:cxnSpLocks noChangeShapeType="1"/>
                  </p:cNvCxnSpPr>
                  <p:nvPr/>
                </p:nvCxnSpPr>
                <p:spPr bwMode="auto">
                  <a:xfrm flipH="1" flipV="1">
                    <a:off x="2628900" y="2387600"/>
                    <a:ext cx="12700" cy="5588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2" name="Straight Arrow Connector 86"/>
                  <p:cNvCxnSpPr>
                    <a:cxnSpLocks noChangeShapeType="1"/>
                  </p:cNvCxnSpPr>
                  <p:nvPr/>
                </p:nvCxnSpPr>
                <p:spPr bwMode="auto">
                  <a:xfrm flipH="1" flipV="1">
                    <a:off x="2959100" y="2400300"/>
                    <a:ext cx="12700" cy="5588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3" name="Straight Arrow Connector 88"/>
                  <p:cNvCxnSpPr>
                    <a:cxnSpLocks noChangeShapeType="1"/>
                  </p:cNvCxnSpPr>
                  <p:nvPr/>
                </p:nvCxnSpPr>
                <p:spPr bwMode="auto">
                  <a:xfrm flipH="1" flipV="1">
                    <a:off x="3295650" y="2400300"/>
                    <a:ext cx="12700" cy="5588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4" name="Straight Arrow Connector 89"/>
                  <p:cNvCxnSpPr>
                    <a:cxnSpLocks noChangeShapeType="1"/>
                  </p:cNvCxnSpPr>
                  <p:nvPr/>
                </p:nvCxnSpPr>
                <p:spPr bwMode="auto">
                  <a:xfrm flipH="1" flipV="1">
                    <a:off x="3638550" y="2419350"/>
                    <a:ext cx="6350" cy="5207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5" name="Straight Arrow Connector 90"/>
                  <p:cNvCxnSpPr>
                    <a:cxnSpLocks noChangeShapeType="1"/>
                  </p:cNvCxnSpPr>
                  <p:nvPr/>
                </p:nvCxnSpPr>
                <p:spPr bwMode="auto">
                  <a:xfrm flipH="1" flipV="1">
                    <a:off x="3962400" y="2432050"/>
                    <a:ext cx="19050" cy="50165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6" name="Straight Arrow Connector 91"/>
                  <p:cNvCxnSpPr>
                    <a:cxnSpLocks noChangeShapeType="1"/>
                  </p:cNvCxnSpPr>
                  <p:nvPr/>
                </p:nvCxnSpPr>
                <p:spPr bwMode="auto">
                  <a:xfrm flipH="1" flipV="1">
                    <a:off x="4286250" y="2438400"/>
                    <a:ext cx="19050" cy="50165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7" name="Straight Arrow Connector 92"/>
                  <p:cNvCxnSpPr>
                    <a:cxnSpLocks noChangeShapeType="1"/>
                  </p:cNvCxnSpPr>
                  <p:nvPr/>
                </p:nvCxnSpPr>
                <p:spPr bwMode="auto">
                  <a:xfrm flipH="1" flipV="1">
                    <a:off x="4610100" y="2463800"/>
                    <a:ext cx="6350" cy="4699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8" name="Straight Arrow Connector 93"/>
                  <p:cNvCxnSpPr>
                    <a:cxnSpLocks noChangeShapeType="1"/>
                  </p:cNvCxnSpPr>
                  <p:nvPr/>
                </p:nvCxnSpPr>
                <p:spPr bwMode="auto">
                  <a:xfrm flipH="1" flipV="1">
                    <a:off x="4927600" y="2482850"/>
                    <a:ext cx="6350" cy="4699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39" name="Straight Arrow Connector 94"/>
                  <p:cNvCxnSpPr>
                    <a:cxnSpLocks noChangeShapeType="1"/>
                  </p:cNvCxnSpPr>
                  <p:nvPr/>
                </p:nvCxnSpPr>
                <p:spPr bwMode="auto">
                  <a:xfrm flipH="1" flipV="1">
                    <a:off x="5226050" y="2501900"/>
                    <a:ext cx="12700" cy="43815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40" name="Straight Arrow Connector 95"/>
                  <p:cNvCxnSpPr>
                    <a:cxnSpLocks noChangeShapeType="1"/>
                  </p:cNvCxnSpPr>
                  <p:nvPr/>
                </p:nvCxnSpPr>
                <p:spPr bwMode="auto">
                  <a:xfrm flipH="1" flipV="1">
                    <a:off x="5524500" y="2552700"/>
                    <a:ext cx="6350" cy="39370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41" name="Straight Arrow Connector 96"/>
                  <p:cNvCxnSpPr>
                    <a:cxnSpLocks noChangeShapeType="1"/>
                  </p:cNvCxnSpPr>
                  <p:nvPr/>
                </p:nvCxnSpPr>
                <p:spPr bwMode="auto">
                  <a:xfrm flipH="1" flipV="1">
                    <a:off x="5835650" y="2603500"/>
                    <a:ext cx="6350" cy="33655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42" name="Straight Arrow Connector 97"/>
                  <p:cNvCxnSpPr>
                    <a:cxnSpLocks noChangeShapeType="1"/>
                  </p:cNvCxnSpPr>
                  <p:nvPr/>
                </p:nvCxnSpPr>
                <p:spPr bwMode="auto">
                  <a:xfrm flipH="1" flipV="1">
                    <a:off x="6146800" y="2647950"/>
                    <a:ext cx="6350" cy="28575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cxnSp>
                <p:nvCxnSpPr>
                  <p:cNvPr id="43" name="Straight Arrow Connector 98"/>
                  <p:cNvCxnSpPr>
                    <a:cxnSpLocks noChangeShapeType="1"/>
                  </p:cNvCxnSpPr>
                  <p:nvPr/>
                </p:nvCxnSpPr>
                <p:spPr bwMode="auto">
                  <a:xfrm flipV="1">
                    <a:off x="6445250" y="2724150"/>
                    <a:ext cx="0" cy="222250"/>
                  </a:xfrm>
                  <a:prstGeom prst="straightConnector1">
                    <a:avLst/>
                  </a:prstGeom>
                  <a:noFill/>
                  <a:ln w="19050">
                    <a:solidFill>
                      <a:srgbClr val="FF0000"/>
                    </a:solidFill>
                    <a:round/>
                    <a:headEnd/>
                    <a:tailEnd type="stealth" w="lg" len="lg"/>
                  </a:ln>
                  <a:extLst>
                    <a:ext uri="{909E8E84-426E-40dd-AFC4-6F175D3DCCD1}">
                      <a14:hiddenFill xmlns="" xmlns:a14="http://schemas.microsoft.com/office/drawing/2010/main">
                        <a:noFill/>
                      </a14:hiddenFill>
                    </a:ext>
                  </a:extLst>
                </p:spPr>
              </p:cxnSp>
            </p:grpSp>
          </p:grpSp>
          <p:sp>
            <p:nvSpPr>
              <p:cNvPr id="25" name="TextBox 77"/>
              <p:cNvSpPr txBox="1">
                <a:spLocks noChangeArrowheads="1"/>
              </p:cNvSpPr>
              <p:nvPr/>
            </p:nvSpPr>
            <p:spPr bwMode="auto">
              <a:xfrm>
                <a:off x="1866900" y="1986600"/>
                <a:ext cx="2398671" cy="448713"/>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100" dirty="0">
                    <a:solidFill>
                      <a:srgbClr val="FF0000"/>
                    </a:solidFill>
                  </a:rPr>
                  <a:t>aerodynamic loading</a:t>
                </a:r>
              </a:p>
            </p:txBody>
          </p:sp>
        </p:grpSp>
      </p:grpSp>
    </p:spTree>
    <p:extLst>
      <p:ext uri="{BB962C8B-B14F-4D97-AF65-F5344CB8AC3E}">
        <p14:creationId xmlns:p14="http://schemas.microsoft.com/office/powerpoint/2010/main" val="318915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To do list – Nov 12</a:t>
            </a:r>
            <a:r>
              <a:rPr lang="en-US" baseline="30000" dirty="0"/>
              <a:t>th</a:t>
            </a:r>
            <a:endParaRPr lang="en-US" dirty="0"/>
          </a:p>
        </p:txBody>
      </p:sp>
      <p:sp>
        <p:nvSpPr>
          <p:cNvPr id="3" name="TextBox 2"/>
          <p:cNvSpPr txBox="1"/>
          <p:nvPr/>
        </p:nvSpPr>
        <p:spPr>
          <a:xfrm>
            <a:off x="584200" y="1485900"/>
            <a:ext cx="7902933" cy="2934329"/>
          </a:xfrm>
          <a:prstGeom prst="rect">
            <a:avLst/>
          </a:prstGeom>
          <a:noFill/>
        </p:spPr>
        <p:txBody>
          <a:bodyPr wrap="none" rtlCol="0">
            <a:spAutoFit/>
          </a:bodyPr>
          <a:lstStyle/>
          <a:p>
            <a:pPr marL="457200" indent="-457200">
              <a:lnSpc>
                <a:spcPct val="130000"/>
              </a:lnSpc>
              <a:buFont typeface="+mj-lt"/>
              <a:buAutoNum type="arabicPeriod"/>
            </a:pPr>
            <a:r>
              <a:rPr lang="en-US" sz="2400" dirty="0"/>
              <a:t>Composite beam (rectangular plan form) will be provided</a:t>
            </a:r>
          </a:p>
          <a:p>
            <a:pPr marL="457200" indent="-457200">
              <a:lnSpc>
                <a:spcPct val="130000"/>
              </a:lnSpc>
              <a:buFont typeface="+mj-lt"/>
              <a:buAutoNum type="arabicPeriod"/>
            </a:pPr>
            <a:endParaRPr lang="en-US" sz="2400" dirty="0"/>
          </a:p>
          <a:p>
            <a:pPr marL="457200" indent="-457200">
              <a:lnSpc>
                <a:spcPct val="130000"/>
              </a:lnSpc>
              <a:buFont typeface="+mj-lt"/>
              <a:buAutoNum type="arabicPeriod"/>
            </a:pPr>
            <a:endParaRPr lang="en-US" sz="2400" dirty="0"/>
          </a:p>
          <a:p>
            <a:pPr marL="457200" indent="-457200">
              <a:lnSpc>
                <a:spcPct val="130000"/>
              </a:lnSpc>
              <a:buFont typeface="+mj-lt"/>
              <a:buAutoNum type="arabicPeriod"/>
            </a:pPr>
            <a:endParaRPr lang="en-US" sz="2400" dirty="0"/>
          </a:p>
          <a:p>
            <a:pPr marL="457200" indent="-457200">
              <a:lnSpc>
                <a:spcPct val="130000"/>
              </a:lnSpc>
              <a:buFont typeface="+mj-lt"/>
              <a:buAutoNum type="arabicPeriod"/>
            </a:pPr>
            <a:endParaRPr lang="en-US" sz="2400" dirty="0"/>
          </a:p>
          <a:p>
            <a:pPr marL="457200" indent="-457200">
              <a:lnSpc>
                <a:spcPct val="130000"/>
              </a:lnSpc>
              <a:buFont typeface="+mj-lt"/>
              <a:buAutoNum type="arabicPeriod"/>
            </a:pPr>
            <a:r>
              <a:rPr lang="en-US" sz="2400" dirty="0"/>
              <a:t>Work on designing the wing plan form width function w(x)</a:t>
            </a:r>
          </a:p>
        </p:txBody>
      </p:sp>
      <p:pic>
        <p:nvPicPr>
          <p:cNvPr id="4" name="Picture 3"/>
          <p:cNvPicPr/>
          <p:nvPr/>
        </p:nvPicPr>
        <p:blipFill>
          <a:blip r:embed="rId2" cstate="print"/>
          <a:srcRect/>
          <a:stretch>
            <a:fillRect/>
          </a:stretch>
        </p:blipFill>
        <p:spPr bwMode="auto">
          <a:xfrm>
            <a:off x="1424304" y="2616200"/>
            <a:ext cx="3109596" cy="698500"/>
          </a:xfrm>
          <a:prstGeom prst="rect">
            <a:avLst/>
          </a:prstGeom>
          <a:noFill/>
          <a:ln w="9525">
            <a:noFill/>
            <a:miter lim="800000"/>
            <a:headEnd/>
            <a:tailEnd/>
          </a:ln>
        </p:spPr>
      </p:pic>
      <p:pic>
        <p:nvPicPr>
          <p:cNvPr id="5" name="Picture 4"/>
          <p:cNvPicPr/>
          <p:nvPr/>
        </p:nvPicPr>
        <p:blipFill rotWithShape="1">
          <a:blip r:embed="rId3" cstate="print"/>
          <a:srcRect l="31731" r="50921" b="5727"/>
          <a:stretch/>
        </p:blipFill>
        <p:spPr bwMode="auto">
          <a:xfrm rot="16200000">
            <a:off x="5805575" y="1414886"/>
            <a:ext cx="1260815" cy="2926841"/>
          </a:xfrm>
          <a:prstGeom prst="rect">
            <a:avLst/>
          </a:prstGeom>
          <a:noFill/>
          <a:ln w="9525">
            <a:noFill/>
            <a:miter lim="800000"/>
            <a:headEnd/>
            <a:tailEnd/>
          </a:ln>
        </p:spPr>
      </p:pic>
      <p:sp>
        <p:nvSpPr>
          <p:cNvPr id="6" name="TextBox 5"/>
          <p:cNvSpPr txBox="1"/>
          <p:nvPr/>
        </p:nvSpPr>
        <p:spPr>
          <a:xfrm rot="16200000">
            <a:off x="4704991" y="2776252"/>
            <a:ext cx="687541" cy="338554"/>
          </a:xfrm>
          <a:prstGeom prst="rect">
            <a:avLst/>
          </a:prstGeom>
          <a:solidFill>
            <a:schemeClr val="bg1"/>
          </a:solidFill>
        </p:spPr>
        <p:txBody>
          <a:bodyPr wrap="none" rtlCol="0">
            <a:spAutoFit/>
          </a:bodyPr>
          <a:lstStyle/>
          <a:p>
            <a:r>
              <a:rPr lang="en-US" sz="1600" dirty="0"/>
              <a:t>w = 4</a:t>
            </a:r>
            <a:r>
              <a:rPr lang="en-US" sz="1600" baseline="30000" dirty="0"/>
              <a:t>”</a:t>
            </a:r>
            <a:endParaRPr lang="en-US" sz="1600" dirty="0"/>
          </a:p>
        </p:txBody>
      </p:sp>
      <p:pic>
        <p:nvPicPr>
          <p:cNvPr id="8" name="Picture 7"/>
          <p:cNvPicPr/>
          <p:nvPr/>
        </p:nvPicPr>
        <p:blipFill rotWithShape="1">
          <a:blip r:embed="rId3" cstate="print"/>
          <a:srcRect l="53441" r="24553"/>
          <a:stretch/>
        </p:blipFill>
        <p:spPr bwMode="auto">
          <a:xfrm rot="16200000">
            <a:off x="3752850" y="3972994"/>
            <a:ext cx="1384300" cy="3420511"/>
          </a:xfrm>
          <a:prstGeom prst="rect">
            <a:avLst/>
          </a:prstGeom>
          <a:noFill/>
          <a:ln w="9525">
            <a:noFill/>
            <a:miter lim="800000"/>
            <a:headEnd/>
            <a:tailEnd/>
          </a:ln>
        </p:spPr>
      </p:pic>
      <p:sp>
        <p:nvSpPr>
          <p:cNvPr id="9" name="TextBox 8"/>
          <p:cNvSpPr txBox="1"/>
          <p:nvPr/>
        </p:nvSpPr>
        <p:spPr>
          <a:xfrm>
            <a:off x="4514181" y="4660094"/>
            <a:ext cx="662762" cy="338554"/>
          </a:xfrm>
          <a:prstGeom prst="rect">
            <a:avLst/>
          </a:prstGeom>
          <a:noFill/>
        </p:spPr>
        <p:txBody>
          <a:bodyPr wrap="none" rtlCol="0">
            <a:spAutoFit/>
          </a:bodyPr>
          <a:lstStyle/>
          <a:p>
            <a:r>
              <a:rPr lang="en-US" sz="1600" dirty="0"/>
              <a:t>width</a:t>
            </a:r>
          </a:p>
        </p:txBody>
      </p:sp>
    </p:spTree>
    <p:extLst>
      <p:ext uri="{BB962C8B-B14F-4D97-AF65-F5344CB8AC3E}">
        <p14:creationId xmlns:p14="http://schemas.microsoft.com/office/powerpoint/2010/main" val="4046125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nSpc>
                <a:spcPct val="130000"/>
              </a:lnSpc>
            </a:pPr>
            <a:r>
              <a:rPr lang="en-US" dirty="0"/>
              <a:t>Designing the wing plan form </a:t>
            </a:r>
          </a:p>
        </p:txBody>
      </p:sp>
      <p:sp>
        <p:nvSpPr>
          <p:cNvPr id="3" name="TextBox 2"/>
          <p:cNvSpPr txBox="1"/>
          <p:nvPr/>
        </p:nvSpPr>
        <p:spPr>
          <a:xfrm>
            <a:off x="647700" y="3337227"/>
            <a:ext cx="3403496" cy="892552"/>
          </a:xfrm>
          <a:prstGeom prst="rect">
            <a:avLst/>
          </a:prstGeom>
          <a:noFill/>
        </p:spPr>
        <p:txBody>
          <a:bodyPr wrap="none" rtlCol="0">
            <a:spAutoFit/>
          </a:bodyPr>
          <a:lstStyle/>
          <a:p>
            <a:pPr marL="342900" lvl="0" indent="-342900">
              <a:lnSpc>
                <a:spcPct val="140000"/>
              </a:lnSpc>
              <a:buFont typeface="+mj-lt"/>
              <a:buAutoNum type="arabicPeriod"/>
            </a:pPr>
            <a:r>
              <a:rPr lang="en-US" sz="2000" dirty="0"/>
              <a:t>Identify distributed loading:</a:t>
            </a:r>
          </a:p>
          <a:p>
            <a:pPr lvl="0">
              <a:lnSpc>
                <a:spcPct val="140000"/>
              </a:lnSpc>
            </a:pPr>
            <a:endParaRPr lang="en-US" dirty="0"/>
          </a:p>
        </p:txBody>
      </p:sp>
      <p:pic>
        <p:nvPicPr>
          <p:cNvPr id="7" name="Picture 6"/>
          <p:cNvPicPr/>
          <p:nvPr/>
        </p:nvPicPr>
        <p:blipFill rotWithShape="1">
          <a:blip r:embed="rId2" cstate="print"/>
          <a:srcRect l="53441" r="24553"/>
          <a:stretch/>
        </p:blipFill>
        <p:spPr bwMode="auto">
          <a:xfrm rot="16200000">
            <a:off x="3376708" y="888486"/>
            <a:ext cx="1384300" cy="3420511"/>
          </a:xfrm>
          <a:prstGeom prst="rect">
            <a:avLst/>
          </a:prstGeom>
          <a:noFill/>
          <a:ln w="9525">
            <a:noFill/>
            <a:miter lim="800000"/>
            <a:headEnd/>
            <a:tailEnd/>
          </a:ln>
        </p:spPr>
      </p:pic>
      <p:sp>
        <p:nvSpPr>
          <p:cNvPr id="8" name="TextBox 7"/>
          <p:cNvSpPr txBox="1"/>
          <p:nvPr/>
        </p:nvSpPr>
        <p:spPr>
          <a:xfrm>
            <a:off x="4138039" y="1575586"/>
            <a:ext cx="662762" cy="338554"/>
          </a:xfrm>
          <a:prstGeom prst="rect">
            <a:avLst/>
          </a:prstGeom>
          <a:noFill/>
        </p:spPr>
        <p:txBody>
          <a:bodyPr wrap="none" rtlCol="0">
            <a:spAutoFit/>
          </a:bodyPr>
          <a:lstStyle/>
          <a:p>
            <a:r>
              <a:rPr lang="en-US" sz="1600" dirty="0"/>
              <a:t>width</a:t>
            </a:r>
          </a:p>
        </p:txBody>
      </p:sp>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694" y="4325765"/>
            <a:ext cx="2298806" cy="277088"/>
          </a:xfrm>
          <a:prstGeom prst="rect">
            <a:avLst/>
          </a:prstGeom>
        </p:spPr>
      </p:pic>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694" y="5248242"/>
            <a:ext cx="2553420" cy="253464"/>
          </a:xfrm>
          <a:prstGeom prst="rect">
            <a:avLst/>
          </a:prstGeom>
        </p:spPr>
      </p:pic>
      <p:sp>
        <p:nvSpPr>
          <p:cNvPr id="12" name="TextBox 11"/>
          <p:cNvSpPr txBox="1"/>
          <p:nvPr/>
        </p:nvSpPr>
        <p:spPr>
          <a:xfrm>
            <a:off x="1631254" y="3982129"/>
            <a:ext cx="1454695" cy="369332"/>
          </a:xfrm>
          <a:prstGeom prst="rect">
            <a:avLst/>
          </a:prstGeom>
          <a:noFill/>
        </p:spPr>
        <p:txBody>
          <a:bodyPr wrap="none" rtlCol="0">
            <a:spAutoFit/>
          </a:bodyPr>
          <a:lstStyle/>
          <a:p>
            <a:r>
              <a:rPr lang="en-US" dirty="0"/>
              <a:t>Per unit area:</a:t>
            </a:r>
          </a:p>
        </p:txBody>
      </p:sp>
      <p:sp>
        <p:nvSpPr>
          <p:cNvPr id="13" name="TextBox 12"/>
          <p:cNvSpPr txBox="1"/>
          <p:nvPr/>
        </p:nvSpPr>
        <p:spPr>
          <a:xfrm>
            <a:off x="1631254" y="4736584"/>
            <a:ext cx="1634582" cy="369332"/>
          </a:xfrm>
          <a:prstGeom prst="rect">
            <a:avLst/>
          </a:prstGeom>
          <a:noFill/>
        </p:spPr>
        <p:txBody>
          <a:bodyPr wrap="none" rtlCol="0">
            <a:spAutoFit/>
          </a:bodyPr>
          <a:lstStyle/>
          <a:p>
            <a:r>
              <a:rPr lang="en-US" dirty="0"/>
              <a:t>Per unit length:</a:t>
            </a:r>
          </a:p>
        </p:txBody>
      </p:sp>
      <p:sp>
        <p:nvSpPr>
          <p:cNvPr id="14" name="TextBox 13"/>
          <p:cNvSpPr txBox="1"/>
          <p:nvPr/>
        </p:nvSpPr>
        <p:spPr>
          <a:xfrm>
            <a:off x="1631254" y="5674836"/>
            <a:ext cx="7367658" cy="369332"/>
          </a:xfrm>
          <a:prstGeom prst="rect">
            <a:avLst/>
          </a:prstGeom>
          <a:noFill/>
        </p:spPr>
        <p:txBody>
          <a:bodyPr wrap="none" rtlCol="0">
            <a:spAutoFit/>
          </a:bodyPr>
          <a:lstStyle/>
          <a:p>
            <a:r>
              <a:rPr lang="en-US" dirty="0"/>
              <a:t>First assume constant w: Used </a:t>
            </a:r>
            <a:r>
              <a:rPr lang="en-US" dirty="0">
                <a:solidFill>
                  <a:srgbClr val="FF0000"/>
                </a:solidFill>
              </a:rPr>
              <a:t>only</a:t>
            </a:r>
            <a:r>
              <a:rPr lang="en-US" dirty="0"/>
              <a:t> to compute load per unit length        , set</a:t>
            </a:r>
          </a:p>
        </p:txBody>
      </p:sp>
      <p:pic>
        <p:nvPicPr>
          <p:cNvPr id="15" name="Picture 1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5694" y="6219659"/>
            <a:ext cx="1105006" cy="228965"/>
          </a:xfrm>
          <a:prstGeom prst="rect">
            <a:avLst/>
          </a:prstGeom>
        </p:spPr>
      </p:pic>
      <p:pic>
        <p:nvPicPr>
          <p:cNvPr id="4" name="Picture 3" descr="latexit-drag.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041" y="5743076"/>
            <a:ext cx="351028" cy="218208"/>
          </a:xfrm>
          <a:prstGeom prst="rect">
            <a:avLst/>
          </a:prstGeom>
        </p:spPr>
      </p:pic>
    </p:spTree>
    <p:extLst>
      <p:ext uri="{BB962C8B-B14F-4D97-AF65-F5344CB8AC3E}">
        <p14:creationId xmlns:p14="http://schemas.microsoft.com/office/powerpoint/2010/main" val="1317800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rotWithShape="1">
          <a:blip r:embed="rId2" cstate="print"/>
          <a:srcRect t="6627" b="55841"/>
          <a:stretch/>
        </p:blipFill>
        <p:spPr bwMode="auto">
          <a:xfrm>
            <a:off x="663506" y="1391371"/>
            <a:ext cx="4977226" cy="194462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marL="457200" indent="-457200">
              <a:lnSpc>
                <a:spcPct val="130000"/>
              </a:lnSpc>
            </a:pPr>
            <a:r>
              <a:rPr lang="en-US" dirty="0"/>
              <a:t>Designing the wing plan form </a:t>
            </a:r>
          </a:p>
        </p:txBody>
      </p:sp>
      <p:sp>
        <p:nvSpPr>
          <p:cNvPr id="3" name="TextBox 2"/>
          <p:cNvSpPr txBox="1"/>
          <p:nvPr/>
        </p:nvSpPr>
        <p:spPr>
          <a:xfrm>
            <a:off x="663506" y="1220682"/>
            <a:ext cx="2767937" cy="874983"/>
          </a:xfrm>
          <a:prstGeom prst="rect">
            <a:avLst/>
          </a:prstGeom>
          <a:noFill/>
        </p:spPr>
        <p:txBody>
          <a:bodyPr wrap="none" rtlCol="0">
            <a:spAutoFit/>
          </a:bodyPr>
          <a:lstStyle/>
          <a:p>
            <a:pPr marL="457200" lvl="0" indent="-457200">
              <a:lnSpc>
                <a:spcPct val="140000"/>
              </a:lnSpc>
              <a:buFont typeface="+mj-lt"/>
              <a:buAutoNum type="arabicPeriod" startAt="2"/>
            </a:pPr>
            <a:r>
              <a:rPr lang="en-US" sz="2000" dirty="0"/>
              <a:t>Shear and moment:</a:t>
            </a:r>
          </a:p>
          <a:p>
            <a:pPr lvl="0">
              <a:lnSpc>
                <a:spcPct val="140000"/>
              </a:lnSpc>
            </a:pPr>
            <a:endParaRPr lang="en-US" dirty="0"/>
          </a:p>
        </p:txBody>
      </p:sp>
      <p:sp>
        <p:nvSpPr>
          <p:cNvPr id="5" name="Rectangle 4"/>
          <p:cNvSpPr/>
          <p:nvPr/>
        </p:nvSpPr>
        <p:spPr>
          <a:xfrm>
            <a:off x="5779114" y="3606459"/>
            <a:ext cx="593538" cy="4324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14" y="2607849"/>
            <a:ext cx="2400914" cy="278218"/>
          </a:xfrm>
          <a:prstGeom prst="rect">
            <a:avLst/>
          </a:prstGeom>
        </p:spPr>
      </p:pic>
      <p:sp>
        <p:nvSpPr>
          <p:cNvPr id="10" name="TextBox 9"/>
          <p:cNvSpPr txBox="1"/>
          <p:nvPr/>
        </p:nvSpPr>
        <p:spPr>
          <a:xfrm>
            <a:off x="552450" y="3303445"/>
            <a:ext cx="8039100" cy="3046988"/>
          </a:xfrm>
          <a:prstGeom prst="rect">
            <a:avLst/>
          </a:prstGeom>
          <a:noFill/>
        </p:spPr>
        <p:txBody>
          <a:bodyPr wrap="square" rtlCol="0">
            <a:spAutoFit/>
          </a:bodyPr>
          <a:lstStyle/>
          <a:p>
            <a:r>
              <a:rPr lang="en-US" sz="1600" dirty="0">
                <a:solidFill>
                  <a:srgbClr val="FF0000"/>
                </a:solidFill>
              </a:rPr>
              <a:t>Remarks: </a:t>
            </a:r>
          </a:p>
          <a:p>
            <a:pPr marL="285750" indent="-285750">
              <a:buFont typeface="Arial"/>
              <a:buChar char="•"/>
            </a:pPr>
            <a:r>
              <a:rPr lang="en-US" sz="1600" dirty="0"/>
              <a:t>Shear and moment are functions of         which is unknown.</a:t>
            </a:r>
          </a:p>
          <a:p>
            <a:pPr marL="285750" indent="-285750">
              <a:buFont typeface="Arial"/>
              <a:buChar char="•"/>
            </a:pPr>
            <a:r>
              <a:rPr lang="en-US" sz="1600" dirty="0"/>
              <a:t>First compute support reactions at each end, then use the fact that derivative of shear force is the external distributed load and that derivative of bending moment is the shear force</a:t>
            </a:r>
          </a:p>
          <a:p>
            <a:pPr marL="285750" indent="-285750">
              <a:buFont typeface="Arial"/>
              <a:buChar char="•"/>
            </a:pPr>
            <a:endParaRPr lang="en-US" sz="1600" dirty="0"/>
          </a:p>
          <a:p>
            <a:pPr marL="285750" indent="-285750">
              <a:buFont typeface="Arial"/>
              <a:buChar char="•"/>
            </a:pPr>
            <a:endParaRPr lang="en-US" sz="1600" dirty="0"/>
          </a:p>
          <a:p>
            <a:pPr marL="285750" indent="-285750">
              <a:buFont typeface="Arial"/>
              <a:buChar char="•"/>
            </a:pPr>
            <a:endParaRPr lang="en-US" sz="1600" dirty="0"/>
          </a:p>
          <a:p>
            <a:pPr marL="285750" indent="-285750">
              <a:buFont typeface="Arial"/>
              <a:buChar char="•"/>
            </a:pPr>
            <a:endParaRPr lang="en-US" sz="1600" dirty="0"/>
          </a:p>
          <a:p>
            <a:pPr marL="285750" indent="-285750">
              <a:buFont typeface="Arial"/>
              <a:buChar char="•"/>
            </a:pPr>
            <a:endParaRPr lang="en-US" sz="1600" dirty="0"/>
          </a:p>
          <a:p>
            <a:pPr marL="285750" indent="-285750">
              <a:buFont typeface="Arial"/>
              <a:buChar char="•"/>
            </a:pPr>
            <a:r>
              <a:rPr lang="en-US" sz="1600" dirty="0"/>
              <a:t>Make sure that your integration is consistent with the values at the end points. x = - L/2 to 0 and 0 to L/2. Remember x = 0 is defined at the center of the wing!</a:t>
            </a:r>
          </a:p>
          <a:p>
            <a:pPr marL="285750" indent="-285750">
              <a:buFont typeface="Arial"/>
              <a:buChar char="•"/>
            </a:pPr>
            <a:r>
              <a:rPr lang="en-US" sz="1600" dirty="0"/>
              <a:t>MATLAB’s symbolic tool is useful for this purpose to solve integrals for       and x symbolically</a:t>
            </a:r>
          </a:p>
        </p:txBody>
      </p:sp>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522" y="3636368"/>
            <a:ext cx="230123" cy="1643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5DBD41-B258-A344-9383-EBA0CF3542D7}"/>
                  </a:ext>
                </a:extLst>
              </p:cNvPr>
              <p:cNvSpPr txBox="1"/>
              <p:nvPr/>
            </p:nvSpPr>
            <p:spPr>
              <a:xfrm>
                <a:off x="2864806" y="4424136"/>
                <a:ext cx="2611677"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𝑑𝑉</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𝑑𝑀</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6D5DBD41-B258-A344-9383-EBA0CF3542D7}"/>
                  </a:ext>
                </a:extLst>
              </p:cNvPr>
              <p:cNvSpPr txBox="1">
                <a:spLocks noRot="1" noChangeAspect="1" noMove="1" noResize="1" noEditPoints="1" noAdjustHandles="1" noChangeArrowheads="1" noChangeShapeType="1" noTextEdit="1"/>
              </p:cNvSpPr>
              <p:nvPr/>
            </p:nvSpPr>
            <p:spPr>
              <a:xfrm>
                <a:off x="2864806" y="4424136"/>
                <a:ext cx="2611677" cy="525913"/>
              </a:xfrm>
              <a:prstGeom prst="rect">
                <a:avLst/>
              </a:prstGeom>
              <a:blipFill>
                <a:blip r:embed="rId5"/>
                <a:stretch>
                  <a:fillRect l="-1942" t="-2381" r="-242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874F03-D4B2-C14A-97C5-2B783CC1A661}"/>
                  </a:ext>
                </a:extLst>
              </p:cNvPr>
              <p:cNvSpPr txBox="1"/>
              <p:nvPr/>
            </p:nvSpPr>
            <p:spPr>
              <a:xfrm>
                <a:off x="1365764" y="4990954"/>
                <a:ext cx="2574758" cy="7264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 </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9" name="TextBox 8">
                <a:extLst>
                  <a:ext uri="{FF2B5EF4-FFF2-40B4-BE49-F238E27FC236}">
                    <a16:creationId xmlns:a16="http://schemas.microsoft.com/office/drawing/2014/main" id="{59874F03-D4B2-C14A-97C5-2B783CC1A661}"/>
                  </a:ext>
                </a:extLst>
              </p:cNvPr>
              <p:cNvSpPr txBox="1">
                <a:spLocks noRot="1" noChangeAspect="1" noMove="1" noResize="1" noEditPoints="1" noAdjustHandles="1" noChangeArrowheads="1" noChangeShapeType="1" noTextEdit="1"/>
              </p:cNvSpPr>
              <p:nvPr/>
            </p:nvSpPr>
            <p:spPr>
              <a:xfrm>
                <a:off x="1365764" y="4990954"/>
                <a:ext cx="2574758" cy="726481"/>
              </a:xfrm>
              <a:prstGeom prst="rect">
                <a:avLst/>
              </a:prstGeom>
              <a:blipFill>
                <a:blip r:embed="rId6"/>
                <a:stretch>
                  <a:fillRect t="-153448" b="-2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5C5E18-35E3-4A49-9725-0862E0398721}"/>
                  </a:ext>
                </a:extLst>
              </p:cNvPr>
              <p:cNvSpPr txBox="1"/>
              <p:nvPr/>
            </p:nvSpPr>
            <p:spPr>
              <a:xfrm>
                <a:off x="4114342" y="4990953"/>
                <a:ext cx="2574758" cy="7264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13" name="TextBox 12">
                <a:extLst>
                  <a:ext uri="{FF2B5EF4-FFF2-40B4-BE49-F238E27FC236}">
                    <a16:creationId xmlns:a16="http://schemas.microsoft.com/office/drawing/2014/main" id="{675C5E18-35E3-4A49-9725-0862E0398721}"/>
                  </a:ext>
                </a:extLst>
              </p:cNvPr>
              <p:cNvSpPr txBox="1">
                <a:spLocks noRot="1" noChangeAspect="1" noMove="1" noResize="1" noEditPoints="1" noAdjustHandles="1" noChangeArrowheads="1" noChangeShapeType="1" noTextEdit="1"/>
              </p:cNvSpPr>
              <p:nvPr/>
            </p:nvSpPr>
            <p:spPr>
              <a:xfrm>
                <a:off x="4114342" y="4990953"/>
                <a:ext cx="2574758" cy="726481"/>
              </a:xfrm>
              <a:prstGeom prst="rect">
                <a:avLst/>
              </a:prstGeom>
              <a:blipFill>
                <a:blip r:embed="rId7"/>
                <a:stretch>
                  <a:fillRect t="-153448" b="-217241"/>
                </a:stretch>
              </a:blipFill>
            </p:spPr>
            <p:txBody>
              <a:bodyPr/>
              <a:lstStyle/>
              <a:p>
                <a:r>
                  <a:rPr lang="en-US">
                    <a:noFill/>
                  </a:rPr>
                  <a:t> </a:t>
                </a:r>
              </a:p>
            </p:txBody>
          </p:sp>
        </mc:Fallback>
      </mc:AlternateContent>
      <p:pic>
        <p:nvPicPr>
          <p:cNvPr id="14" name="Picture 13" descr="latex-image-1.pdf">
            <a:extLst>
              <a:ext uri="{FF2B5EF4-FFF2-40B4-BE49-F238E27FC236}">
                <a16:creationId xmlns:a16="http://schemas.microsoft.com/office/drawing/2014/main" id="{8AAD93CC-FF66-AC42-97F4-2BA7830C91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826" y="6082791"/>
            <a:ext cx="230123" cy="164375"/>
          </a:xfrm>
          <a:prstGeom prst="rect">
            <a:avLst/>
          </a:prstGeom>
        </p:spPr>
      </p:pic>
    </p:spTree>
    <p:extLst>
      <p:ext uri="{BB962C8B-B14F-4D97-AF65-F5344CB8AC3E}">
        <p14:creationId xmlns:p14="http://schemas.microsoft.com/office/powerpoint/2010/main" val="3272961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Recall – First identify beam strength</a:t>
            </a:r>
          </a:p>
        </p:txBody>
      </p:sp>
      <p:sp>
        <p:nvSpPr>
          <p:cNvPr id="5" name="TextBox 4"/>
          <p:cNvSpPr txBox="1"/>
          <p:nvPr/>
        </p:nvSpPr>
        <p:spPr>
          <a:xfrm>
            <a:off x="476233" y="1286273"/>
            <a:ext cx="2300630" cy="400110"/>
          </a:xfrm>
          <a:prstGeom prst="rect">
            <a:avLst/>
          </a:prstGeom>
          <a:noFill/>
        </p:spPr>
        <p:txBody>
          <a:bodyPr wrap="none" rtlCol="0">
            <a:spAutoFit/>
          </a:bodyPr>
          <a:lstStyle/>
          <a:p>
            <a:pPr marL="457200" indent="-457200">
              <a:buFont typeface="+mj-lt"/>
              <a:buAutoNum type="arabicPeriod"/>
            </a:pPr>
            <a:r>
              <a:rPr lang="en-US" sz="2000" b="1" dirty="0"/>
              <a:t>Bending failure:</a:t>
            </a:r>
          </a:p>
        </p:txBody>
      </p:sp>
      <p:pic>
        <p:nvPicPr>
          <p:cNvPr id="12" name="Picture 11"/>
          <p:cNvPicPr/>
          <p:nvPr/>
        </p:nvPicPr>
        <p:blipFill rotWithShape="1">
          <a:blip r:embed="rId2" cstate="print"/>
          <a:srcRect l="3722" t="48307" b="-1"/>
          <a:stretch/>
        </p:blipFill>
        <p:spPr bwMode="auto">
          <a:xfrm>
            <a:off x="2666255" y="1178253"/>
            <a:ext cx="4509632" cy="1623654"/>
          </a:xfrm>
          <a:prstGeom prst="rect">
            <a:avLst/>
          </a:prstGeom>
          <a:noFill/>
          <a:ln w="9525">
            <a:noFill/>
            <a:miter lim="800000"/>
            <a:headEnd/>
            <a:tailEnd/>
          </a:ln>
        </p:spPr>
      </p:pic>
      <p:cxnSp>
        <p:nvCxnSpPr>
          <p:cNvPr id="17" name="Straight Arrow Connector 16"/>
          <p:cNvCxnSpPr/>
          <p:nvPr/>
        </p:nvCxnSpPr>
        <p:spPr bwMode="auto">
          <a:xfrm flipV="1">
            <a:off x="2291786" y="3301392"/>
            <a:ext cx="1603914" cy="14430"/>
          </a:xfrm>
          <a:prstGeom prst="straightConnector1">
            <a:avLst/>
          </a:prstGeom>
          <a:solidFill>
            <a:schemeClr val="accent1"/>
          </a:solidFill>
          <a:ln w="57150" cap="flat" cmpd="sng" algn="ctr">
            <a:solidFill>
              <a:schemeClr val="tx1">
                <a:lumMod val="75000"/>
                <a:lumOff val="25000"/>
              </a:schemeClr>
            </a:solidFill>
            <a:prstDash val="solid"/>
            <a:round/>
            <a:headEnd type="none" w="med" len="lg"/>
            <a:tailEnd type="stealth" w="med" len="lg"/>
          </a:ln>
          <a:effectLst/>
        </p:spPr>
      </p:cxnSp>
      <p:cxnSp>
        <p:nvCxnSpPr>
          <p:cNvPr id="18" name="Straight Arrow Connector 17"/>
          <p:cNvCxnSpPr/>
          <p:nvPr/>
        </p:nvCxnSpPr>
        <p:spPr bwMode="auto">
          <a:xfrm flipV="1">
            <a:off x="4833734" y="3301392"/>
            <a:ext cx="1573003" cy="14430"/>
          </a:xfrm>
          <a:prstGeom prst="straightConnector1">
            <a:avLst/>
          </a:prstGeom>
          <a:solidFill>
            <a:schemeClr val="accent1"/>
          </a:solidFill>
          <a:ln w="57150" cap="flat" cmpd="sng" algn="ctr">
            <a:solidFill>
              <a:schemeClr val="tx1">
                <a:lumMod val="75000"/>
                <a:lumOff val="25000"/>
              </a:schemeClr>
            </a:solidFill>
            <a:prstDash val="solid"/>
            <a:round/>
            <a:headEnd type="none" w="med" len="lg"/>
            <a:tailEnd type="stealth" w="med" len="lg"/>
          </a:ln>
          <a:effectLst/>
        </p:spPr>
      </p:cxnSp>
      <p:sp>
        <p:nvSpPr>
          <p:cNvPr id="23" name="TextBox 22"/>
          <p:cNvSpPr txBox="1"/>
          <p:nvPr/>
        </p:nvSpPr>
        <p:spPr>
          <a:xfrm>
            <a:off x="2262924" y="2872966"/>
            <a:ext cx="1448609" cy="307777"/>
          </a:xfrm>
          <a:prstGeom prst="rect">
            <a:avLst/>
          </a:prstGeom>
          <a:noFill/>
        </p:spPr>
        <p:txBody>
          <a:bodyPr wrap="none" rtlCol="0">
            <a:spAutoFit/>
          </a:bodyPr>
          <a:lstStyle/>
          <a:p>
            <a:r>
              <a:rPr lang="en-US" sz="1400" dirty="0">
                <a:solidFill>
                  <a:srgbClr val="FF0000"/>
                </a:solidFill>
              </a:rPr>
              <a:t>moment diagram</a:t>
            </a:r>
          </a:p>
        </p:txBody>
      </p:sp>
      <p:sp>
        <p:nvSpPr>
          <p:cNvPr id="31" name="TextBox 30"/>
          <p:cNvSpPr txBox="1"/>
          <p:nvPr/>
        </p:nvSpPr>
        <p:spPr>
          <a:xfrm>
            <a:off x="4776010" y="2898166"/>
            <a:ext cx="1370763" cy="307777"/>
          </a:xfrm>
          <a:prstGeom prst="rect">
            <a:avLst/>
          </a:prstGeom>
          <a:noFill/>
        </p:spPr>
        <p:txBody>
          <a:bodyPr wrap="none" rtlCol="0">
            <a:spAutoFit/>
          </a:bodyPr>
          <a:lstStyle/>
          <a:p>
            <a:r>
              <a:rPr lang="en-US" sz="1400" dirty="0" err="1">
                <a:solidFill>
                  <a:srgbClr val="FF0000"/>
                </a:solidFill>
              </a:rPr>
              <a:t>flexture</a:t>
            </a:r>
            <a:r>
              <a:rPr lang="en-US" sz="1400" dirty="0">
                <a:solidFill>
                  <a:srgbClr val="FF0000"/>
                </a:solidFill>
              </a:rPr>
              <a:t> formula</a:t>
            </a:r>
          </a:p>
        </p:txBody>
      </p:sp>
      <p:sp>
        <p:nvSpPr>
          <p:cNvPr id="27" name="TextBox 26"/>
          <p:cNvSpPr txBox="1"/>
          <p:nvPr/>
        </p:nvSpPr>
        <p:spPr>
          <a:xfrm>
            <a:off x="828179" y="4198453"/>
            <a:ext cx="1730950" cy="369332"/>
          </a:xfrm>
          <a:prstGeom prst="rect">
            <a:avLst/>
          </a:prstGeom>
          <a:noFill/>
        </p:spPr>
        <p:txBody>
          <a:bodyPr wrap="none" rtlCol="0">
            <a:spAutoFit/>
          </a:bodyPr>
          <a:lstStyle/>
          <a:p>
            <a:r>
              <a:rPr lang="en-US" dirty="0"/>
              <a:t>Flexure formula:</a:t>
            </a:r>
          </a:p>
        </p:txBody>
      </p:sp>
      <p:pic>
        <p:nvPicPr>
          <p:cNvPr id="33" name="Picture 32"/>
          <p:cNvPicPr/>
          <p:nvPr/>
        </p:nvPicPr>
        <p:blipFill rotWithShape="1">
          <a:blip r:embed="rId3" cstate="print"/>
          <a:srcRect t="7332" r="70089" b="40192"/>
          <a:stretch/>
        </p:blipFill>
        <p:spPr bwMode="auto">
          <a:xfrm>
            <a:off x="6885488" y="3733214"/>
            <a:ext cx="1914876" cy="1650656"/>
          </a:xfrm>
          <a:prstGeom prst="rect">
            <a:avLst/>
          </a:prstGeom>
          <a:noFill/>
          <a:ln w="9525">
            <a:noFill/>
            <a:miter lim="800000"/>
            <a:headEnd/>
            <a:tailEnd/>
          </a:ln>
        </p:spPr>
      </p:pic>
      <p:cxnSp>
        <p:nvCxnSpPr>
          <p:cNvPr id="39" name="Straight Arrow Connector 38"/>
          <p:cNvCxnSpPr/>
          <p:nvPr/>
        </p:nvCxnSpPr>
        <p:spPr bwMode="auto">
          <a:xfrm flipH="1" flipV="1">
            <a:off x="6783389" y="4096170"/>
            <a:ext cx="0" cy="497015"/>
          </a:xfrm>
          <a:prstGeom prst="straightConnector1">
            <a:avLst/>
          </a:prstGeom>
          <a:solidFill>
            <a:schemeClr val="accent1"/>
          </a:solidFill>
          <a:ln w="28575" cap="flat" cmpd="sng" algn="ctr">
            <a:solidFill>
              <a:schemeClr val="tx1">
                <a:lumMod val="75000"/>
                <a:lumOff val="25000"/>
              </a:schemeClr>
            </a:solidFill>
            <a:prstDash val="solid"/>
            <a:round/>
            <a:headEnd type="none" w="med" len="lg"/>
            <a:tailEnd type="stealth" w="med" len="lg"/>
          </a:ln>
          <a:effectLst/>
        </p:spPr>
      </p:cxnSp>
      <p:cxnSp>
        <p:nvCxnSpPr>
          <p:cNvPr id="42" name="Straight Arrow Connector 41"/>
          <p:cNvCxnSpPr/>
          <p:nvPr/>
        </p:nvCxnSpPr>
        <p:spPr bwMode="auto">
          <a:xfrm flipH="1">
            <a:off x="6591606" y="4593185"/>
            <a:ext cx="354704" cy="0"/>
          </a:xfrm>
          <a:prstGeom prst="straightConnector1">
            <a:avLst/>
          </a:prstGeom>
          <a:solidFill>
            <a:schemeClr val="accent1"/>
          </a:solidFill>
          <a:ln w="28575" cap="flat" cmpd="sng" algn="ctr">
            <a:solidFill>
              <a:schemeClr val="tx1">
                <a:lumMod val="75000"/>
                <a:lumOff val="25000"/>
              </a:schemeClr>
            </a:solidFill>
            <a:prstDash val="sysDash"/>
            <a:round/>
            <a:headEnd type="none" w="med" len="lg"/>
            <a:tailEnd type="none" w="med" len="lg"/>
          </a:ln>
          <a:effectLst/>
        </p:spPr>
      </p:cxnSp>
      <p:pic>
        <p:nvPicPr>
          <p:cNvPr id="45" name="Picture 4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073" y="4211716"/>
            <a:ext cx="114300" cy="139700"/>
          </a:xfrm>
          <a:prstGeom prst="rect">
            <a:avLst/>
          </a:prstGeom>
        </p:spPr>
      </p:pic>
      <p:sp>
        <p:nvSpPr>
          <p:cNvPr id="50" name="TextBox 49"/>
          <p:cNvSpPr txBox="1"/>
          <p:nvPr/>
        </p:nvSpPr>
        <p:spPr>
          <a:xfrm>
            <a:off x="3606134" y="4812518"/>
            <a:ext cx="616375" cy="338554"/>
          </a:xfrm>
          <a:prstGeom prst="rect">
            <a:avLst/>
          </a:prstGeom>
          <a:noFill/>
        </p:spPr>
        <p:txBody>
          <a:bodyPr wrap="none" rtlCol="0">
            <a:spAutoFit/>
          </a:bodyPr>
          <a:lstStyle/>
          <a:p>
            <a:r>
              <a:rPr lang="en-US" sz="1600" dirty="0"/>
              <a:t>balsa</a:t>
            </a:r>
          </a:p>
        </p:txBody>
      </p:sp>
      <p:cxnSp>
        <p:nvCxnSpPr>
          <p:cNvPr id="47" name="Straight Connector 46"/>
          <p:cNvCxnSpPr>
            <a:cxnSpLocks/>
          </p:cNvCxnSpPr>
          <p:nvPr/>
        </p:nvCxnSpPr>
        <p:spPr>
          <a:xfrm flipV="1">
            <a:off x="4042360" y="4715010"/>
            <a:ext cx="103069" cy="184981"/>
          </a:xfrm>
          <a:prstGeom prst="line">
            <a:avLst/>
          </a:prstGeom>
          <a:ln w="127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303394" y="4830665"/>
            <a:ext cx="617677" cy="338554"/>
          </a:xfrm>
          <a:prstGeom prst="rect">
            <a:avLst/>
          </a:prstGeom>
          <a:noFill/>
        </p:spPr>
        <p:txBody>
          <a:bodyPr wrap="none" rtlCol="0">
            <a:spAutoFit/>
          </a:bodyPr>
          <a:lstStyle/>
          <a:p>
            <a:r>
              <a:rPr lang="en-US" sz="1600" dirty="0"/>
              <a:t>foam</a:t>
            </a:r>
          </a:p>
        </p:txBody>
      </p:sp>
      <p:cxnSp>
        <p:nvCxnSpPr>
          <p:cNvPr id="53" name="Straight Arrow Connector 52"/>
          <p:cNvCxnSpPr/>
          <p:nvPr/>
        </p:nvCxnSpPr>
        <p:spPr bwMode="auto">
          <a:xfrm>
            <a:off x="6980178" y="4122362"/>
            <a:ext cx="601246" cy="0"/>
          </a:xfrm>
          <a:prstGeom prst="straightConnector1">
            <a:avLst/>
          </a:prstGeom>
          <a:solidFill>
            <a:schemeClr val="accent1"/>
          </a:solidFill>
          <a:ln w="28575" cap="flat" cmpd="sng" algn="ctr">
            <a:solidFill>
              <a:srgbClr val="FF0000"/>
            </a:solidFill>
            <a:prstDash val="sysDash"/>
            <a:round/>
            <a:headEnd type="none" w="med" len="lg"/>
            <a:tailEnd type="none" w="med" len="lg"/>
          </a:ln>
          <a:effectLst/>
        </p:spPr>
      </p:cxnSp>
      <p:cxnSp>
        <p:nvCxnSpPr>
          <p:cNvPr id="54" name="Straight Arrow Connector 53"/>
          <p:cNvCxnSpPr/>
          <p:nvPr/>
        </p:nvCxnSpPr>
        <p:spPr bwMode="auto">
          <a:xfrm>
            <a:off x="6980178" y="5070629"/>
            <a:ext cx="601246" cy="0"/>
          </a:xfrm>
          <a:prstGeom prst="straightConnector1">
            <a:avLst/>
          </a:prstGeom>
          <a:solidFill>
            <a:schemeClr val="accent1"/>
          </a:solidFill>
          <a:ln w="28575" cap="flat" cmpd="sng" algn="ctr">
            <a:solidFill>
              <a:srgbClr val="FF0000"/>
            </a:solidFill>
            <a:prstDash val="sysDash"/>
            <a:round/>
            <a:headEnd type="none" w="med" len="lg"/>
            <a:tailEnd type="none" w="med" len="lg"/>
          </a:ln>
          <a:effectLst/>
        </p:spPr>
      </p:cxnSp>
      <p:pic>
        <p:nvPicPr>
          <p:cNvPr id="55" name="Picture 54"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2818" y="2537586"/>
            <a:ext cx="287513" cy="147642"/>
          </a:xfrm>
          <a:prstGeom prst="rect">
            <a:avLst/>
          </a:prstGeom>
          <a:solidFill>
            <a:schemeClr val="bg1"/>
          </a:solidFill>
        </p:spPr>
      </p:pic>
      <p:pic>
        <p:nvPicPr>
          <p:cNvPr id="56" name="Picture 5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6603" y="3130617"/>
            <a:ext cx="469900" cy="241300"/>
          </a:xfrm>
          <a:prstGeom prst="rect">
            <a:avLst/>
          </a:prstGeom>
        </p:spPr>
      </p:pic>
      <p:pic>
        <p:nvPicPr>
          <p:cNvPr id="57" name="Picture 5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2945" y="3175067"/>
            <a:ext cx="558800" cy="241300"/>
          </a:xfrm>
          <a:prstGeom prst="rect">
            <a:avLst/>
          </a:prstGeom>
        </p:spPr>
      </p:pic>
      <p:pic>
        <p:nvPicPr>
          <p:cNvPr id="58" name="Picture 57"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1139" y="3205943"/>
            <a:ext cx="444500" cy="177800"/>
          </a:xfrm>
          <a:prstGeom prst="rect">
            <a:avLst/>
          </a:prstGeom>
        </p:spPr>
      </p:pic>
      <p:pic>
        <p:nvPicPr>
          <p:cNvPr id="60" name="Picture 59"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6863" y="4099060"/>
            <a:ext cx="3124200" cy="647700"/>
          </a:xfrm>
          <a:prstGeom prst="rect">
            <a:avLst/>
          </a:prstGeom>
        </p:spPr>
      </p:pic>
      <p:sp>
        <p:nvSpPr>
          <p:cNvPr id="61" name="TextBox 60"/>
          <p:cNvSpPr txBox="1"/>
          <p:nvPr/>
        </p:nvSpPr>
        <p:spPr>
          <a:xfrm>
            <a:off x="1549400" y="3642967"/>
            <a:ext cx="858891" cy="307777"/>
          </a:xfrm>
          <a:prstGeom prst="rect">
            <a:avLst/>
          </a:prstGeom>
          <a:noFill/>
        </p:spPr>
        <p:txBody>
          <a:bodyPr wrap="none" rtlCol="0">
            <a:spAutoFit/>
          </a:bodyPr>
          <a:lstStyle/>
          <a:p>
            <a:r>
              <a:rPr lang="en-US" sz="1400" dirty="0">
                <a:solidFill>
                  <a:srgbClr val="FF0000"/>
                </a:solidFill>
              </a:rPr>
              <a:t>Test data</a:t>
            </a:r>
          </a:p>
        </p:txBody>
      </p:sp>
      <p:cxnSp>
        <p:nvCxnSpPr>
          <p:cNvPr id="62" name="Straight Arrow Connector 61"/>
          <p:cNvCxnSpPr/>
          <p:nvPr/>
        </p:nvCxnSpPr>
        <p:spPr bwMode="auto">
          <a:xfrm flipV="1">
            <a:off x="1952600" y="3453792"/>
            <a:ext cx="0" cy="279422"/>
          </a:xfrm>
          <a:prstGeom prst="straightConnector1">
            <a:avLst/>
          </a:prstGeom>
          <a:solidFill>
            <a:schemeClr val="accent1"/>
          </a:solidFill>
          <a:ln w="28575" cap="flat" cmpd="sng" algn="ctr">
            <a:solidFill>
              <a:schemeClr val="tx1">
                <a:lumMod val="75000"/>
                <a:lumOff val="25000"/>
              </a:schemeClr>
            </a:solidFill>
            <a:prstDash val="solid"/>
            <a:round/>
            <a:headEnd type="none" w="med" len="lg"/>
            <a:tailEnd type="stealth" w="med" len="lg"/>
          </a:ln>
          <a:effectLst/>
        </p:spPr>
      </p:cxnSp>
      <p:cxnSp>
        <p:nvCxnSpPr>
          <p:cNvPr id="29" name="Straight Connector 28">
            <a:extLst>
              <a:ext uri="{FF2B5EF4-FFF2-40B4-BE49-F238E27FC236}">
                <a16:creationId xmlns:a16="http://schemas.microsoft.com/office/drawing/2014/main" id="{FC619CE0-D675-7546-B42E-43318F88C7AF}"/>
              </a:ext>
            </a:extLst>
          </p:cNvPr>
          <p:cNvCxnSpPr>
            <a:cxnSpLocks/>
          </p:cNvCxnSpPr>
          <p:nvPr/>
        </p:nvCxnSpPr>
        <p:spPr>
          <a:xfrm flipV="1">
            <a:off x="4651081" y="4697362"/>
            <a:ext cx="103069" cy="184981"/>
          </a:xfrm>
          <a:prstGeom prst="line">
            <a:avLst/>
          </a:prstGeom>
          <a:ln w="12700" cmpd="sng">
            <a:solidFill>
              <a:srgbClr val="FF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4D61103-12FC-1A46-9A4E-9CA98FB2C875}"/>
                  </a:ext>
                </a:extLst>
              </p:cNvPr>
              <p:cNvSpPr txBox="1"/>
              <p:nvPr/>
            </p:nvSpPr>
            <p:spPr>
              <a:xfrm>
                <a:off x="964096" y="5383870"/>
                <a:ext cx="7692683" cy="1200329"/>
              </a:xfrm>
              <a:prstGeom prst="rect">
                <a:avLst/>
              </a:prstGeom>
              <a:noFill/>
            </p:spPr>
            <p:txBody>
              <a:bodyPr wrap="none" rtlCol="0">
                <a:spAutoFit/>
              </a:bodyPr>
              <a:lstStyle/>
              <a:p>
                <a:r>
                  <a:rPr lang="en-US" dirty="0">
                    <a:solidFill>
                      <a:srgbClr val="FF0000"/>
                    </a:solidFill>
                  </a:rPr>
                  <a:t>Remarks:</a:t>
                </a:r>
              </a:p>
              <a:p>
                <a:pPr marL="285750" indent="-285750">
                  <a:buFont typeface="Arial" panose="020B0604020202020204" pitchFamily="34" charset="0"/>
                  <a:buChar char="•"/>
                </a:pPr>
                <a:r>
                  <a:rPr lang="en-US" dirty="0"/>
                  <a:t>Careful when calculating moment of inertia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𝑏</m:t>
                        </m:r>
                      </m:sub>
                    </m:sSub>
                  </m:oMath>
                </a14:m>
                <a:r>
                  <a:rPr lang="en-US" dirty="0"/>
                  <a:t> for balsa: </a:t>
                </a:r>
              </a:p>
              <a:p>
                <a:r>
                  <a:rPr lang="en-US" dirty="0"/>
                  <a:t>       Requires parallel axis theorem!</a:t>
                </a:r>
              </a:p>
              <a:p>
                <a:pPr marL="285750" indent="-285750">
                  <a:buFont typeface="Arial" panose="020B0604020202020204" pitchFamily="34" charset="0"/>
                  <a:buChar char="•"/>
                </a:pPr>
                <a:r>
                  <a:rPr lang="en-US" dirty="0"/>
                  <a:t>c is the distance </a:t>
                </a:r>
                <a:r>
                  <a:rPr lang="en-US" dirty="0" smtClean="0"/>
                  <a:t>from the neutral axis (</a:t>
                </a:r>
                <a:r>
                  <a:rPr lang="en-US" dirty="0" err="1" smtClean="0"/>
                  <a:t>vert</a:t>
                </a:r>
                <a:r>
                  <a:rPr lang="en-US" dirty="0" smtClean="0"/>
                  <a:t> midpoint) </a:t>
                </a:r>
                <a:r>
                  <a:rPr lang="en-US" dirty="0"/>
                  <a:t>to outside edge of balsa</a:t>
                </a:r>
              </a:p>
            </p:txBody>
          </p:sp>
        </mc:Choice>
        <mc:Fallback>
          <p:sp>
            <p:nvSpPr>
              <p:cNvPr id="6" name="TextBox 5">
                <a:extLst>
                  <a:ext uri="{FF2B5EF4-FFF2-40B4-BE49-F238E27FC236}">
                    <a16:creationId xmlns:a16="http://schemas.microsoft.com/office/drawing/2014/main" id="{A4D61103-12FC-1A46-9A4E-9CA98FB2C875}"/>
                  </a:ext>
                </a:extLst>
              </p:cNvPr>
              <p:cNvSpPr txBox="1">
                <a:spLocks noRot="1" noChangeAspect="1" noMove="1" noResize="1" noEditPoints="1" noAdjustHandles="1" noChangeArrowheads="1" noChangeShapeType="1" noTextEdit="1"/>
              </p:cNvSpPr>
              <p:nvPr/>
            </p:nvSpPr>
            <p:spPr>
              <a:xfrm>
                <a:off x="964096" y="5383870"/>
                <a:ext cx="7692683" cy="1200329"/>
              </a:xfrm>
              <a:prstGeom prst="rect">
                <a:avLst/>
              </a:prstGeom>
              <a:blipFill>
                <a:blip r:embed="rId9"/>
                <a:stretch>
                  <a:fillRect l="-634" t="-2538" r="-555" b="-7107"/>
                </a:stretch>
              </a:blipFill>
            </p:spPr>
            <p:txBody>
              <a:bodyPr/>
              <a:lstStyle/>
              <a:p>
                <a:r>
                  <a:rPr lang="en-US">
                    <a:noFill/>
                  </a:rPr>
                  <a:t> </a:t>
                </a:r>
              </a:p>
            </p:txBody>
          </p:sp>
        </mc:Fallback>
      </mc:AlternateContent>
    </p:spTree>
    <p:extLst>
      <p:ext uri="{BB962C8B-B14F-4D97-AF65-F5344CB8AC3E}">
        <p14:creationId xmlns:p14="http://schemas.microsoft.com/office/powerpoint/2010/main" val="3090351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Recall – First identify beam strength</a:t>
            </a:r>
          </a:p>
        </p:txBody>
      </p:sp>
      <p:sp>
        <p:nvSpPr>
          <p:cNvPr id="5" name="TextBox 4"/>
          <p:cNvSpPr txBox="1"/>
          <p:nvPr/>
        </p:nvSpPr>
        <p:spPr>
          <a:xfrm>
            <a:off x="476233" y="1286273"/>
            <a:ext cx="2031325" cy="400110"/>
          </a:xfrm>
          <a:prstGeom prst="rect">
            <a:avLst/>
          </a:prstGeom>
          <a:noFill/>
        </p:spPr>
        <p:txBody>
          <a:bodyPr wrap="none" rtlCol="0">
            <a:spAutoFit/>
          </a:bodyPr>
          <a:lstStyle/>
          <a:p>
            <a:pPr marL="457200" indent="-457200">
              <a:buFont typeface="+mj-lt"/>
              <a:buAutoNum type="arabicPeriod" startAt="2"/>
            </a:pPr>
            <a:r>
              <a:rPr lang="en-US" sz="2000" b="1" dirty="0"/>
              <a:t>Shear failure:</a:t>
            </a:r>
          </a:p>
        </p:txBody>
      </p:sp>
      <p:pic>
        <p:nvPicPr>
          <p:cNvPr id="12" name="Picture 11"/>
          <p:cNvPicPr/>
          <p:nvPr/>
        </p:nvPicPr>
        <p:blipFill rotWithShape="1">
          <a:blip r:embed="rId2" cstate="print"/>
          <a:srcRect l="3722" t="48307" b="-1"/>
          <a:stretch/>
        </p:blipFill>
        <p:spPr bwMode="auto">
          <a:xfrm>
            <a:off x="3033981" y="1211087"/>
            <a:ext cx="4509632" cy="1623654"/>
          </a:xfrm>
          <a:prstGeom prst="rect">
            <a:avLst/>
          </a:prstGeom>
          <a:noFill/>
          <a:ln w="9525">
            <a:noFill/>
            <a:miter lim="800000"/>
            <a:headEnd/>
            <a:tailEnd/>
          </a:ln>
        </p:spPr>
      </p:pic>
      <p:cxnSp>
        <p:nvCxnSpPr>
          <p:cNvPr id="17" name="Straight Arrow Connector 16"/>
          <p:cNvCxnSpPr/>
          <p:nvPr/>
        </p:nvCxnSpPr>
        <p:spPr bwMode="auto">
          <a:xfrm flipV="1">
            <a:off x="2381816" y="3372622"/>
            <a:ext cx="1603914" cy="14430"/>
          </a:xfrm>
          <a:prstGeom prst="straightConnector1">
            <a:avLst/>
          </a:prstGeom>
          <a:solidFill>
            <a:schemeClr val="accent1"/>
          </a:solidFill>
          <a:ln w="57150" cap="flat" cmpd="sng" algn="ctr">
            <a:solidFill>
              <a:schemeClr val="tx1">
                <a:lumMod val="75000"/>
                <a:lumOff val="25000"/>
              </a:schemeClr>
            </a:solidFill>
            <a:prstDash val="solid"/>
            <a:round/>
            <a:headEnd type="none" w="med" len="lg"/>
            <a:tailEnd type="stealth" w="med" len="lg"/>
          </a:ln>
          <a:effectLst/>
        </p:spPr>
      </p:cxnSp>
      <p:cxnSp>
        <p:nvCxnSpPr>
          <p:cNvPr id="18" name="Straight Arrow Connector 17"/>
          <p:cNvCxnSpPr/>
          <p:nvPr/>
        </p:nvCxnSpPr>
        <p:spPr bwMode="auto">
          <a:xfrm flipV="1">
            <a:off x="4923764" y="3372622"/>
            <a:ext cx="1573003" cy="14430"/>
          </a:xfrm>
          <a:prstGeom prst="straightConnector1">
            <a:avLst/>
          </a:prstGeom>
          <a:solidFill>
            <a:schemeClr val="accent1"/>
          </a:solidFill>
          <a:ln w="57150" cap="flat" cmpd="sng" algn="ctr">
            <a:solidFill>
              <a:schemeClr val="tx1">
                <a:lumMod val="75000"/>
                <a:lumOff val="25000"/>
              </a:schemeClr>
            </a:solidFill>
            <a:prstDash val="solid"/>
            <a:round/>
            <a:headEnd type="none" w="med" len="lg"/>
            <a:tailEnd type="stealth" w="med" len="lg"/>
          </a:ln>
          <a:effectLst/>
        </p:spPr>
      </p:cxnSp>
      <p:sp>
        <p:nvSpPr>
          <p:cNvPr id="23" name="TextBox 22"/>
          <p:cNvSpPr txBox="1"/>
          <p:nvPr/>
        </p:nvSpPr>
        <p:spPr>
          <a:xfrm>
            <a:off x="2384704" y="2944196"/>
            <a:ext cx="1225766" cy="307777"/>
          </a:xfrm>
          <a:prstGeom prst="rect">
            <a:avLst/>
          </a:prstGeom>
          <a:noFill/>
        </p:spPr>
        <p:txBody>
          <a:bodyPr wrap="none" rtlCol="0">
            <a:spAutoFit/>
          </a:bodyPr>
          <a:lstStyle/>
          <a:p>
            <a:r>
              <a:rPr lang="en-US" sz="1400" dirty="0">
                <a:solidFill>
                  <a:srgbClr val="FF0000"/>
                </a:solidFill>
              </a:rPr>
              <a:t>shear diagram</a:t>
            </a:r>
          </a:p>
        </p:txBody>
      </p:sp>
      <p:sp>
        <p:nvSpPr>
          <p:cNvPr id="31" name="TextBox 30"/>
          <p:cNvSpPr txBox="1"/>
          <p:nvPr/>
        </p:nvSpPr>
        <p:spPr>
          <a:xfrm>
            <a:off x="4980340" y="2969396"/>
            <a:ext cx="1204727" cy="307777"/>
          </a:xfrm>
          <a:prstGeom prst="rect">
            <a:avLst/>
          </a:prstGeom>
          <a:noFill/>
        </p:spPr>
        <p:txBody>
          <a:bodyPr wrap="none" rtlCol="0">
            <a:spAutoFit/>
          </a:bodyPr>
          <a:lstStyle/>
          <a:p>
            <a:r>
              <a:rPr lang="en-US" sz="1400" dirty="0">
                <a:solidFill>
                  <a:srgbClr val="FF0000"/>
                </a:solidFill>
              </a:rPr>
              <a:t>shear formula</a:t>
            </a:r>
          </a:p>
        </p:txBody>
      </p:sp>
      <p:sp>
        <p:nvSpPr>
          <p:cNvPr id="27" name="TextBox 26"/>
          <p:cNvSpPr txBox="1"/>
          <p:nvPr/>
        </p:nvSpPr>
        <p:spPr>
          <a:xfrm>
            <a:off x="926299" y="4333183"/>
            <a:ext cx="1573718" cy="369332"/>
          </a:xfrm>
          <a:prstGeom prst="rect">
            <a:avLst/>
          </a:prstGeom>
          <a:noFill/>
        </p:spPr>
        <p:txBody>
          <a:bodyPr wrap="none" rtlCol="0">
            <a:spAutoFit/>
          </a:bodyPr>
          <a:lstStyle/>
          <a:p>
            <a:r>
              <a:rPr lang="en-US" dirty="0"/>
              <a:t>Shear formula:</a:t>
            </a:r>
          </a:p>
        </p:txBody>
      </p:sp>
      <p:pic>
        <p:nvPicPr>
          <p:cNvPr id="33" name="Picture 32"/>
          <p:cNvPicPr/>
          <p:nvPr/>
        </p:nvPicPr>
        <p:blipFill rotWithShape="1">
          <a:blip r:embed="rId3" cstate="print"/>
          <a:srcRect t="7332" r="70089" b="40608"/>
          <a:stretch/>
        </p:blipFill>
        <p:spPr bwMode="auto">
          <a:xfrm>
            <a:off x="5288797" y="3868701"/>
            <a:ext cx="1914876" cy="1637576"/>
          </a:xfrm>
          <a:prstGeom prst="rect">
            <a:avLst/>
          </a:prstGeom>
          <a:noFill/>
          <a:ln w="9525">
            <a:noFill/>
            <a:miter lim="800000"/>
            <a:headEnd/>
            <a:tailEnd/>
          </a:ln>
        </p:spPr>
      </p:pic>
      <p:cxnSp>
        <p:nvCxnSpPr>
          <p:cNvPr id="51" name="Straight Connector 50"/>
          <p:cNvCxnSpPr>
            <a:cxnSpLocks/>
          </p:cNvCxnSpPr>
          <p:nvPr/>
        </p:nvCxnSpPr>
        <p:spPr>
          <a:xfrm flipV="1">
            <a:off x="4403035" y="4933383"/>
            <a:ext cx="103181" cy="175329"/>
          </a:xfrm>
          <a:prstGeom prst="line">
            <a:avLst/>
          </a:prstGeom>
          <a:ln w="127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3888539" y="5035006"/>
            <a:ext cx="617677" cy="338554"/>
          </a:xfrm>
          <a:prstGeom prst="rect">
            <a:avLst/>
          </a:prstGeom>
          <a:noFill/>
        </p:spPr>
        <p:txBody>
          <a:bodyPr wrap="none" rtlCol="0">
            <a:spAutoFit/>
          </a:bodyPr>
          <a:lstStyle/>
          <a:p>
            <a:r>
              <a:rPr lang="en-US" sz="1600" dirty="0"/>
              <a:t>foam</a:t>
            </a:r>
          </a:p>
        </p:txBody>
      </p:sp>
      <p:cxnSp>
        <p:nvCxnSpPr>
          <p:cNvPr id="28" name="Straight Arrow Connector 27"/>
          <p:cNvCxnSpPr/>
          <p:nvPr/>
        </p:nvCxnSpPr>
        <p:spPr bwMode="auto">
          <a:xfrm>
            <a:off x="5393154" y="4745805"/>
            <a:ext cx="601246" cy="0"/>
          </a:xfrm>
          <a:prstGeom prst="straightConnector1">
            <a:avLst/>
          </a:prstGeom>
          <a:solidFill>
            <a:schemeClr val="accent1"/>
          </a:solidFill>
          <a:ln w="28575" cap="flat" cmpd="sng" algn="ctr">
            <a:solidFill>
              <a:srgbClr val="FF0000"/>
            </a:solidFill>
            <a:prstDash val="sysDash"/>
            <a:round/>
            <a:headEnd type="none" w="med" len="lg"/>
            <a:tailEnd type="none" w="med" len="lg"/>
          </a:ln>
          <a:effectLst/>
        </p:spPr>
      </p:cxnSp>
      <p:pic>
        <p:nvPicPr>
          <p:cNvPr id="21" name="Picture 2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00" y="3251972"/>
            <a:ext cx="457200" cy="241300"/>
          </a:xfrm>
          <a:prstGeom prst="rect">
            <a:avLst/>
          </a:prstGeom>
        </p:spPr>
      </p:pic>
      <p:pic>
        <p:nvPicPr>
          <p:cNvPr id="22" name="Picture 21"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6603" y="3214547"/>
            <a:ext cx="469900" cy="241300"/>
          </a:xfrm>
          <a:prstGeom prst="rect">
            <a:avLst/>
          </a:prstGeom>
        </p:spPr>
      </p:pic>
      <p:pic>
        <p:nvPicPr>
          <p:cNvPr id="24" name="Picture 2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4800" y="3264672"/>
            <a:ext cx="419100" cy="177800"/>
          </a:xfrm>
          <a:prstGeom prst="rect">
            <a:avLst/>
          </a:prstGeom>
        </p:spPr>
      </p:pic>
      <p:pic>
        <p:nvPicPr>
          <p:cNvPr id="38" name="Picture 3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544" y="2570420"/>
            <a:ext cx="287513" cy="147642"/>
          </a:xfrm>
          <a:prstGeom prst="rect">
            <a:avLst/>
          </a:prstGeom>
          <a:solidFill>
            <a:schemeClr val="bg1"/>
          </a:solidFill>
        </p:spPr>
      </p:pic>
      <p:pic>
        <p:nvPicPr>
          <p:cNvPr id="25" name="Picture 2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1350" y="4260297"/>
            <a:ext cx="1511300" cy="647700"/>
          </a:xfrm>
          <a:prstGeom prst="rect">
            <a:avLst/>
          </a:prstGeom>
        </p:spPr>
      </p:pic>
      <p:sp>
        <p:nvSpPr>
          <p:cNvPr id="40" name="TextBox 39"/>
          <p:cNvSpPr txBox="1"/>
          <p:nvPr/>
        </p:nvSpPr>
        <p:spPr>
          <a:xfrm>
            <a:off x="1549400" y="3739597"/>
            <a:ext cx="858891" cy="307777"/>
          </a:xfrm>
          <a:prstGeom prst="rect">
            <a:avLst/>
          </a:prstGeom>
          <a:noFill/>
        </p:spPr>
        <p:txBody>
          <a:bodyPr wrap="none" rtlCol="0">
            <a:spAutoFit/>
          </a:bodyPr>
          <a:lstStyle/>
          <a:p>
            <a:r>
              <a:rPr lang="en-US" sz="1400" dirty="0">
                <a:solidFill>
                  <a:srgbClr val="FF0000"/>
                </a:solidFill>
              </a:rPr>
              <a:t>Test data</a:t>
            </a:r>
          </a:p>
        </p:txBody>
      </p:sp>
      <p:cxnSp>
        <p:nvCxnSpPr>
          <p:cNvPr id="41" name="Straight Arrow Connector 40"/>
          <p:cNvCxnSpPr/>
          <p:nvPr/>
        </p:nvCxnSpPr>
        <p:spPr bwMode="auto">
          <a:xfrm flipV="1">
            <a:off x="1952600" y="3550422"/>
            <a:ext cx="0" cy="279422"/>
          </a:xfrm>
          <a:prstGeom prst="straightConnector1">
            <a:avLst/>
          </a:prstGeom>
          <a:solidFill>
            <a:schemeClr val="accent1"/>
          </a:solidFill>
          <a:ln w="28575" cap="flat" cmpd="sng" algn="ctr">
            <a:solidFill>
              <a:schemeClr val="tx1">
                <a:lumMod val="75000"/>
                <a:lumOff val="25000"/>
              </a:schemeClr>
            </a:solidFill>
            <a:prstDash val="solid"/>
            <a:round/>
            <a:headEnd type="none" w="med" len="lg"/>
            <a:tailEnd type="stealth" w="med" len="lg"/>
          </a:ln>
          <a:effectLst/>
        </p:spPr>
      </p:cxnSp>
      <p:sp>
        <p:nvSpPr>
          <p:cNvPr id="4" name="TextBox 3">
            <a:extLst>
              <a:ext uri="{FF2B5EF4-FFF2-40B4-BE49-F238E27FC236}">
                <a16:creationId xmlns:a16="http://schemas.microsoft.com/office/drawing/2014/main" id="{0F07C82A-E8AE-A643-9971-615E1345B143}"/>
              </a:ext>
            </a:extLst>
          </p:cNvPr>
          <p:cNvSpPr txBox="1"/>
          <p:nvPr/>
        </p:nvSpPr>
        <p:spPr>
          <a:xfrm>
            <a:off x="926299" y="5595733"/>
            <a:ext cx="6330516" cy="646331"/>
          </a:xfrm>
          <a:prstGeom prst="rect">
            <a:avLst/>
          </a:prstGeom>
          <a:noFill/>
        </p:spPr>
        <p:txBody>
          <a:bodyPr wrap="none" rtlCol="0">
            <a:spAutoFit/>
          </a:bodyPr>
          <a:lstStyle/>
          <a:p>
            <a:r>
              <a:rPr lang="en-US" dirty="0"/>
              <a:t>Remarks:</a:t>
            </a:r>
          </a:p>
          <a:p>
            <a:pPr marL="285750" indent="-285750">
              <a:buFont typeface="Arial" panose="020B0604020202020204" pitchFamily="34" charset="0"/>
              <a:buChar char="•"/>
            </a:pPr>
            <a:r>
              <a:rPr lang="en-US" dirty="0"/>
              <a:t>Notice shear failure is dependent on dimensions of the foam</a:t>
            </a:r>
          </a:p>
        </p:txBody>
      </p:sp>
    </p:spTree>
    <p:extLst>
      <p:ext uri="{BB962C8B-B14F-4D97-AF65-F5344CB8AC3E}">
        <p14:creationId xmlns:p14="http://schemas.microsoft.com/office/powerpoint/2010/main" val="2039114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nSpc>
                <a:spcPct val="130000"/>
              </a:lnSpc>
            </a:pPr>
            <a:r>
              <a:rPr lang="en-US" dirty="0"/>
              <a:t>Designing the wing plan form </a:t>
            </a:r>
          </a:p>
        </p:txBody>
      </p:sp>
      <p:sp>
        <p:nvSpPr>
          <p:cNvPr id="3" name="TextBox 2"/>
          <p:cNvSpPr txBox="1"/>
          <p:nvPr/>
        </p:nvSpPr>
        <p:spPr>
          <a:xfrm>
            <a:off x="658155" y="2899271"/>
            <a:ext cx="6248698" cy="874983"/>
          </a:xfrm>
          <a:prstGeom prst="rect">
            <a:avLst/>
          </a:prstGeom>
          <a:noFill/>
        </p:spPr>
        <p:txBody>
          <a:bodyPr wrap="none" rtlCol="0">
            <a:spAutoFit/>
          </a:bodyPr>
          <a:lstStyle/>
          <a:p>
            <a:pPr marL="457200" lvl="0" indent="-457200">
              <a:lnSpc>
                <a:spcPct val="140000"/>
              </a:lnSpc>
              <a:buFont typeface="+mj-lt"/>
              <a:buAutoNum type="arabicPeriod" startAt="3"/>
            </a:pPr>
            <a:r>
              <a:rPr lang="en-US" sz="2000" dirty="0"/>
              <a:t>Determine optimized w(x) over wing length such that:</a:t>
            </a:r>
          </a:p>
          <a:p>
            <a:pPr lvl="0">
              <a:lnSpc>
                <a:spcPct val="140000"/>
              </a:lnSpc>
            </a:pPr>
            <a:endParaRPr lang="en-US" dirty="0"/>
          </a:p>
        </p:txBody>
      </p:sp>
      <p:pic>
        <p:nvPicPr>
          <p:cNvPr id="7" name="Picture 6"/>
          <p:cNvPicPr/>
          <p:nvPr/>
        </p:nvPicPr>
        <p:blipFill rotWithShape="1">
          <a:blip r:embed="rId2" cstate="print"/>
          <a:srcRect l="53441" r="24553"/>
          <a:stretch/>
        </p:blipFill>
        <p:spPr bwMode="auto">
          <a:xfrm rot="16200000">
            <a:off x="3376708" y="546693"/>
            <a:ext cx="1384300" cy="3420511"/>
          </a:xfrm>
          <a:prstGeom prst="rect">
            <a:avLst/>
          </a:prstGeom>
          <a:noFill/>
          <a:ln w="9525">
            <a:noFill/>
            <a:miter lim="800000"/>
            <a:headEnd/>
            <a:tailEnd/>
          </a:ln>
        </p:spPr>
      </p:pic>
      <p:sp>
        <p:nvSpPr>
          <p:cNvPr id="8" name="TextBox 7"/>
          <p:cNvSpPr txBox="1"/>
          <p:nvPr/>
        </p:nvSpPr>
        <p:spPr>
          <a:xfrm>
            <a:off x="4138039" y="1233793"/>
            <a:ext cx="662762" cy="338554"/>
          </a:xfrm>
          <a:prstGeom prst="rect">
            <a:avLst/>
          </a:prstGeom>
          <a:noFill/>
        </p:spPr>
        <p:txBody>
          <a:bodyPr wrap="none" rtlCol="0">
            <a:spAutoFit/>
          </a:bodyPr>
          <a:lstStyle/>
          <a:p>
            <a:r>
              <a:rPr lang="en-US" sz="1600" dirty="0"/>
              <a:t>width</a:t>
            </a:r>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895" y="3472346"/>
            <a:ext cx="1524000" cy="292100"/>
          </a:xfrm>
          <a:prstGeom prst="rect">
            <a:avLst/>
          </a:prstGeom>
        </p:spPr>
      </p:pic>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8595" y="3962955"/>
            <a:ext cx="1473200" cy="292100"/>
          </a:xfrm>
          <a:prstGeom prst="rect">
            <a:avLst/>
          </a:prstGeom>
        </p:spPr>
      </p:pic>
      <p:pic>
        <p:nvPicPr>
          <p:cNvPr id="11" name="Picture 10"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3665" y="1297927"/>
            <a:ext cx="431800" cy="225714"/>
          </a:xfrm>
          <a:prstGeom prst="rect">
            <a:avLst/>
          </a:prstGeom>
        </p:spPr>
      </p:pic>
      <p:sp>
        <p:nvSpPr>
          <p:cNvPr id="10" name="TextBox 9"/>
          <p:cNvSpPr txBox="1"/>
          <p:nvPr/>
        </p:nvSpPr>
        <p:spPr>
          <a:xfrm>
            <a:off x="518493" y="4301008"/>
            <a:ext cx="8396907" cy="2122376"/>
          </a:xfrm>
          <a:prstGeom prst="rect">
            <a:avLst/>
          </a:prstGeom>
          <a:noFill/>
        </p:spPr>
        <p:txBody>
          <a:bodyPr wrap="square" rtlCol="0">
            <a:spAutoFit/>
          </a:bodyPr>
          <a:lstStyle/>
          <a:p>
            <a:r>
              <a:rPr lang="en-US" dirty="0">
                <a:solidFill>
                  <a:srgbClr val="FF0000"/>
                </a:solidFill>
              </a:rPr>
              <a:t>Remarks: </a:t>
            </a:r>
          </a:p>
          <a:p>
            <a:pPr marL="342900" indent="-342900">
              <a:lnSpc>
                <a:spcPct val="120000"/>
              </a:lnSpc>
              <a:buFont typeface="+mj-lt"/>
              <a:buAutoNum type="arabicPeriod"/>
            </a:pPr>
            <a:r>
              <a:rPr lang="en-US" sz="1600" dirty="0"/>
              <a:t>At              we set              , i.e., the optimal width at              is     . This allows solving for</a:t>
            </a:r>
          </a:p>
          <a:p>
            <a:pPr>
              <a:lnSpc>
                <a:spcPct val="120000"/>
              </a:lnSpc>
            </a:pPr>
            <a:r>
              <a:rPr lang="en-US" sz="1600" dirty="0"/>
              <a:t>             from                             as         is the only unknown at             when moment is maximum.</a:t>
            </a:r>
          </a:p>
          <a:p>
            <a:pPr marL="342900" indent="-342900">
              <a:lnSpc>
                <a:spcPct val="120000"/>
              </a:lnSpc>
              <a:buFont typeface="+mj-lt"/>
              <a:buAutoNum type="arabicPeriod" startAt="2"/>
            </a:pPr>
            <a:r>
              <a:rPr lang="en-US" sz="1600" dirty="0"/>
              <a:t>We compute w(x) at discrete values                                  using        obtained above and the</a:t>
            </a:r>
          </a:p>
          <a:p>
            <a:pPr>
              <a:lnSpc>
                <a:spcPct val="120000"/>
              </a:lnSpc>
            </a:pPr>
            <a:r>
              <a:rPr lang="en-US" sz="1600" dirty="0"/>
              <a:t>        design conditions for shear and moment.</a:t>
            </a:r>
          </a:p>
          <a:p>
            <a:pPr marL="342900" indent="-342900">
              <a:lnSpc>
                <a:spcPct val="120000"/>
              </a:lnSpc>
              <a:buFont typeface="+mj-lt"/>
              <a:buAutoNum type="arabicPeriod" startAt="3"/>
            </a:pPr>
            <a:r>
              <a:rPr lang="en-US" sz="1600" dirty="0"/>
              <a:t>Overlay two plots of w(x) and design a single w(x) function that maximizes width where needed to design around BOTH shear and moment failures along the length of the wing.</a:t>
            </a:r>
          </a:p>
        </p:txBody>
      </p:sp>
      <p:pic>
        <p:nvPicPr>
          <p:cNvPr id="12" name="Picture 1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3343" y="4697792"/>
            <a:ext cx="488950" cy="153396"/>
          </a:xfrm>
          <a:prstGeom prst="rect">
            <a:avLst/>
          </a:prstGeom>
        </p:spPr>
      </p:pic>
      <p:pic>
        <p:nvPicPr>
          <p:cNvPr id="13" name="Picture 12"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5393" y="4654132"/>
            <a:ext cx="571500" cy="184355"/>
          </a:xfrm>
          <a:prstGeom prst="rect">
            <a:avLst/>
          </a:prstGeom>
        </p:spPr>
      </p:pic>
      <p:pic>
        <p:nvPicPr>
          <p:cNvPr id="14" name="Picture 1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8552" y="4986875"/>
            <a:ext cx="221361" cy="158115"/>
          </a:xfrm>
          <a:prstGeom prst="rect">
            <a:avLst/>
          </a:prstGeom>
        </p:spPr>
      </p:pic>
      <p:pic>
        <p:nvPicPr>
          <p:cNvPr id="15" name="Picture 14"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0683" y="5310725"/>
            <a:ext cx="1428750" cy="158750"/>
          </a:xfrm>
          <a:prstGeom prst="rect">
            <a:avLst/>
          </a:prstGeom>
        </p:spPr>
      </p:pic>
      <p:pic>
        <p:nvPicPr>
          <p:cNvPr id="17" name="Picture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3657" y="4697791"/>
            <a:ext cx="488950" cy="153396"/>
          </a:xfrm>
          <a:prstGeom prst="rect">
            <a:avLst/>
          </a:prstGeom>
        </p:spPr>
      </p:pic>
      <p:pic>
        <p:nvPicPr>
          <p:cNvPr id="6" name="Picture 5" descr="latexit-drag.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6420" y="4685091"/>
            <a:ext cx="182876" cy="162556"/>
          </a:xfrm>
          <a:prstGeom prst="rect">
            <a:avLst/>
          </a:prstGeom>
        </p:spPr>
      </p:pic>
      <p:pic>
        <p:nvPicPr>
          <p:cNvPr id="20" name="Picture 1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893" y="4955178"/>
            <a:ext cx="1181069" cy="226364"/>
          </a:xfrm>
          <a:prstGeom prst="rect">
            <a:avLst/>
          </a:prstGeom>
        </p:spPr>
      </p:pic>
      <p:pic>
        <p:nvPicPr>
          <p:cNvPr id="21" name="Picture 2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0893" y="5012275"/>
            <a:ext cx="221361" cy="158115"/>
          </a:xfrm>
          <a:prstGeom prst="rect">
            <a:avLst/>
          </a:prstGeom>
        </p:spPr>
      </p:pic>
      <p:pic>
        <p:nvPicPr>
          <p:cNvPr id="22" name="Picture 21"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8884" y="4991594"/>
            <a:ext cx="488950" cy="153396"/>
          </a:xfrm>
          <a:prstGeom prst="rect">
            <a:avLst/>
          </a:prstGeom>
        </p:spPr>
      </p:pic>
      <p:pic>
        <p:nvPicPr>
          <p:cNvPr id="23" name="Picture 22"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5211" y="5308704"/>
            <a:ext cx="221361" cy="158115"/>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381768-A012-8542-A9A9-F191593D10DF}"/>
                  </a:ext>
                </a:extLst>
              </p:cNvPr>
              <p:cNvSpPr txBox="1"/>
              <p:nvPr/>
            </p:nvSpPr>
            <p:spPr>
              <a:xfrm>
                <a:off x="4581938" y="3389244"/>
                <a:ext cx="3896708"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𝑓𝑎𝑖𝑙</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𝑑𝑒𝑡𝑒𝑟𝑚𝑖𝑛𝑒𝑑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𝑡𝑒𝑠𝑡𝑑𝑎𝑡𝑎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𝑥𝑙𝑠</m:t>
                      </m:r>
                    </m:oMath>
                  </m:oMathPara>
                </a14:m>
                <a:endParaRPr lang="en-US" dirty="0"/>
              </a:p>
            </p:txBody>
          </p:sp>
        </mc:Choice>
        <mc:Fallback xmlns="">
          <p:sp>
            <p:nvSpPr>
              <p:cNvPr id="16" name="TextBox 15">
                <a:extLst>
                  <a:ext uri="{FF2B5EF4-FFF2-40B4-BE49-F238E27FC236}">
                    <a16:creationId xmlns:a16="http://schemas.microsoft.com/office/drawing/2014/main" id="{1C381768-A012-8542-A9A9-F191593D10DF}"/>
                  </a:ext>
                </a:extLst>
              </p:cNvPr>
              <p:cNvSpPr txBox="1">
                <a:spLocks noRot="1" noChangeAspect="1" noMove="1" noResize="1" noEditPoints="1" noAdjustHandles="1" noChangeArrowheads="1" noChangeShapeType="1" noTextEdit="1"/>
              </p:cNvSpPr>
              <p:nvPr/>
            </p:nvSpPr>
            <p:spPr>
              <a:xfrm>
                <a:off x="4581938" y="3389244"/>
                <a:ext cx="3896708" cy="391582"/>
              </a:xfrm>
              <a:prstGeom prst="rect">
                <a:avLst/>
              </a:prstGeom>
              <a:blipFill>
                <a:blip r:embed="rId11"/>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3F52CBB-7934-7D41-B6C1-657DE23561E0}"/>
                  </a:ext>
                </a:extLst>
              </p:cNvPr>
              <p:cNvSpPr txBox="1"/>
              <p:nvPr/>
            </p:nvSpPr>
            <p:spPr>
              <a:xfrm>
                <a:off x="4528911" y="3857909"/>
                <a:ext cx="3984424"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𝑓𝑎𝑖𝑙</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𝑑𝑒𝑡𝑒𝑟𝑚𝑖𝑛𝑒𝑑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𝑡𝑒𝑠𝑡𝑑𝑎𝑡𝑎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𝑥𝑙𝑠</m:t>
                      </m:r>
                    </m:oMath>
                  </m:oMathPara>
                </a14:m>
                <a:endParaRPr lang="en-US" dirty="0"/>
              </a:p>
            </p:txBody>
          </p:sp>
        </mc:Choice>
        <mc:Fallback xmlns="">
          <p:sp>
            <p:nvSpPr>
              <p:cNvPr id="24" name="TextBox 23">
                <a:extLst>
                  <a:ext uri="{FF2B5EF4-FFF2-40B4-BE49-F238E27FC236}">
                    <a16:creationId xmlns:a16="http://schemas.microsoft.com/office/drawing/2014/main" id="{43F52CBB-7934-7D41-B6C1-657DE23561E0}"/>
                  </a:ext>
                </a:extLst>
              </p:cNvPr>
              <p:cNvSpPr txBox="1">
                <a:spLocks noRot="1" noChangeAspect="1" noMove="1" noResize="1" noEditPoints="1" noAdjustHandles="1" noChangeArrowheads="1" noChangeShapeType="1" noTextEdit="1"/>
              </p:cNvSpPr>
              <p:nvPr/>
            </p:nvSpPr>
            <p:spPr>
              <a:xfrm>
                <a:off x="4528911" y="3857909"/>
                <a:ext cx="3984424" cy="391582"/>
              </a:xfrm>
              <a:prstGeom prst="rect">
                <a:avLst/>
              </a:prstGeom>
              <a:blipFill>
                <a:blip r:embed="rId12"/>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143407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6917</TotalTime>
  <Words>367</Words>
  <Application>Microsoft Office PowerPoint</Application>
  <PresentationFormat>On-screen Show (4:3)</PresentationFormat>
  <Paragraphs>72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ＭＳ Ｐゴシック</vt:lpstr>
      <vt:lpstr>Arial</vt:lpstr>
      <vt:lpstr>Calibri</vt:lpstr>
      <vt:lpstr>Cambria Math</vt:lpstr>
      <vt:lpstr>Office Theme</vt:lpstr>
      <vt:lpstr>Composite Beam Bending</vt:lpstr>
      <vt:lpstr>Lab 3 – Wing design and test</vt:lpstr>
      <vt:lpstr>To do list – Nov 12th</vt:lpstr>
      <vt:lpstr>Designing the wing plan form </vt:lpstr>
      <vt:lpstr>Designing the wing plan form </vt:lpstr>
      <vt:lpstr>Recall – First identify beam strength</vt:lpstr>
      <vt:lpstr>Recall – First identify beam strength</vt:lpstr>
      <vt:lpstr>Designing the wing plan form </vt:lpstr>
    </vt:vector>
  </TitlesOfParts>
  <Company>CU Boulder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Wing Bending Test</dc:title>
  <dc:creator>Alireza Doostan</dc:creator>
  <cp:lastModifiedBy>SCHWARTZ, TRUDY </cp:lastModifiedBy>
  <cp:revision>161</cp:revision>
  <cp:lastPrinted>2015-11-02T16:57:26Z</cp:lastPrinted>
  <dcterms:created xsi:type="dcterms:W3CDTF">2012-11-05T06:30:27Z</dcterms:created>
  <dcterms:modified xsi:type="dcterms:W3CDTF">2018-11-12T15:53:22Z</dcterms:modified>
</cp:coreProperties>
</file>