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EB245911-EAFD-46CF-8CBC-1028C2F01F6C}" type="datetimeFigureOut">
              <a:rPr lang="es-CO" smtClean="0"/>
              <a:t>8/10/2023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BEE8C4E-53B8-4092-BA95-962CB300736B}" type="slidenum">
              <a:rPr lang="es-CO" smtClean="0"/>
              <a:t>‹Nº›</a:t>
            </a:fld>
            <a:endParaRPr lang="es-CO"/>
          </a:p>
        </p:txBody>
      </p:sp>
    </p:spTree>
    <p:extLst>
      <p:ext uri="{BB962C8B-B14F-4D97-AF65-F5344CB8AC3E}">
        <p14:creationId xmlns:p14="http://schemas.microsoft.com/office/powerpoint/2010/main" val="328495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B245911-EAFD-46CF-8CBC-1028C2F01F6C}" type="datetimeFigureOut">
              <a:rPr lang="es-CO" smtClean="0"/>
              <a:t>8/10/2023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BEE8C4E-53B8-4092-BA95-962CB300736B}" type="slidenum">
              <a:rPr lang="es-CO" smtClean="0"/>
              <a:t>‹Nº›</a:t>
            </a:fld>
            <a:endParaRPr lang="es-CO"/>
          </a:p>
        </p:txBody>
      </p:sp>
    </p:spTree>
    <p:extLst>
      <p:ext uri="{BB962C8B-B14F-4D97-AF65-F5344CB8AC3E}">
        <p14:creationId xmlns:p14="http://schemas.microsoft.com/office/powerpoint/2010/main" val="2694343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B245911-EAFD-46CF-8CBC-1028C2F01F6C}" type="datetimeFigureOut">
              <a:rPr lang="es-CO" smtClean="0"/>
              <a:t>8/10/2023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BEE8C4E-53B8-4092-BA95-962CB300736B}" type="slidenum">
              <a:rPr lang="es-CO" smtClean="0"/>
              <a:t>‹Nº›</a:t>
            </a:fld>
            <a:endParaRPr lang="es-CO"/>
          </a:p>
        </p:txBody>
      </p:sp>
    </p:spTree>
    <p:extLst>
      <p:ext uri="{BB962C8B-B14F-4D97-AF65-F5344CB8AC3E}">
        <p14:creationId xmlns:p14="http://schemas.microsoft.com/office/powerpoint/2010/main" val="120968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B245911-EAFD-46CF-8CBC-1028C2F01F6C}" type="datetimeFigureOut">
              <a:rPr lang="es-CO" smtClean="0"/>
              <a:t>8/10/2023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BEE8C4E-53B8-4092-BA95-962CB300736B}" type="slidenum">
              <a:rPr lang="es-CO" smtClean="0"/>
              <a:t>‹Nº›</a:t>
            </a:fld>
            <a:endParaRPr lang="es-CO"/>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70294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B245911-EAFD-46CF-8CBC-1028C2F01F6C}" type="datetimeFigureOut">
              <a:rPr lang="es-CO" smtClean="0"/>
              <a:t>8/10/2023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BEE8C4E-53B8-4092-BA95-962CB300736B}" type="slidenum">
              <a:rPr lang="es-CO" smtClean="0"/>
              <a:t>‹Nº›</a:t>
            </a:fld>
            <a:endParaRPr lang="es-CO"/>
          </a:p>
        </p:txBody>
      </p:sp>
    </p:spTree>
    <p:extLst>
      <p:ext uri="{BB962C8B-B14F-4D97-AF65-F5344CB8AC3E}">
        <p14:creationId xmlns:p14="http://schemas.microsoft.com/office/powerpoint/2010/main" val="2636219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245911-EAFD-46CF-8CBC-1028C2F01F6C}" type="datetimeFigureOut">
              <a:rPr lang="es-CO" smtClean="0"/>
              <a:t>8/10/2023</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BEE8C4E-53B8-4092-BA95-962CB300736B}" type="slidenum">
              <a:rPr lang="es-CO" smtClean="0"/>
              <a:t>‹Nº›</a:t>
            </a:fld>
            <a:endParaRPr lang="es-CO"/>
          </a:p>
        </p:txBody>
      </p:sp>
    </p:spTree>
    <p:extLst>
      <p:ext uri="{BB962C8B-B14F-4D97-AF65-F5344CB8AC3E}">
        <p14:creationId xmlns:p14="http://schemas.microsoft.com/office/powerpoint/2010/main" val="3072356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245911-EAFD-46CF-8CBC-1028C2F01F6C}" type="datetimeFigureOut">
              <a:rPr lang="es-CO" smtClean="0"/>
              <a:t>8/10/2023</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BEE8C4E-53B8-4092-BA95-962CB300736B}" type="slidenum">
              <a:rPr lang="es-CO" smtClean="0"/>
              <a:t>‹Nº›</a:t>
            </a:fld>
            <a:endParaRPr lang="es-CO"/>
          </a:p>
        </p:txBody>
      </p:sp>
    </p:spTree>
    <p:extLst>
      <p:ext uri="{BB962C8B-B14F-4D97-AF65-F5344CB8AC3E}">
        <p14:creationId xmlns:p14="http://schemas.microsoft.com/office/powerpoint/2010/main" val="3461473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B245911-EAFD-46CF-8CBC-1028C2F01F6C}" type="datetimeFigureOut">
              <a:rPr lang="es-CO" smtClean="0"/>
              <a:t>8/10/2023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BEE8C4E-53B8-4092-BA95-962CB300736B}" type="slidenum">
              <a:rPr lang="es-CO" smtClean="0"/>
              <a:t>‹Nº›</a:t>
            </a:fld>
            <a:endParaRPr lang="es-CO"/>
          </a:p>
        </p:txBody>
      </p:sp>
    </p:spTree>
    <p:extLst>
      <p:ext uri="{BB962C8B-B14F-4D97-AF65-F5344CB8AC3E}">
        <p14:creationId xmlns:p14="http://schemas.microsoft.com/office/powerpoint/2010/main" val="4133417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B245911-EAFD-46CF-8CBC-1028C2F01F6C}" type="datetimeFigureOut">
              <a:rPr lang="es-CO" smtClean="0"/>
              <a:t>8/10/2023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BEE8C4E-53B8-4092-BA95-962CB300736B}" type="slidenum">
              <a:rPr lang="es-CO" smtClean="0"/>
              <a:t>‹Nº›</a:t>
            </a:fld>
            <a:endParaRPr lang="es-CO"/>
          </a:p>
        </p:txBody>
      </p:sp>
    </p:spTree>
    <p:extLst>
      <p:ext uri="{BB962C8B-B14F-4D97-AF65-F5344CB8AC3E}">
        <p14:creationId xmlns:p14="http://schemas.microsoft.com/office/powerpoint/2010/main" val="4081996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EB245911-EAFD-46CF-8CBC-1028C2F01F6C}" type="datetimeFigureOut">
              <a:rPr lang="es-CO" smtClean="0"/>
              <a:t>8/10/2023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BEE8C4E-53B8-4092-BA95-962CB300736B}" type="slidenum">
              <a:rPr lang="es-CO" smtClean="0"/>
              <a:t>‹Nº›</a:t>
            </a:fld>
            <a:endParaRPr lang="es-CO"/>
          </a:p>
        </p:txBody>
      </p:sp>
    </p:spTree>
    <p:extLst>
      <p:ext uri="{BB962C8B-B14F-4D97-AF65-F5344CB8AC3E}">
        <p14:creationId xmlns:p14="http://schemas.microsoft.com/office/powerpoint/2010/main" val="214256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B245911-EAFD-46CF-8CBC-1028C2F01F6C}" type="datetimeFigureOut">
              <a:rPr lang="es-CO" smtClean="0"/>
              <a:t>8/10/2023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BEE8C4E-53B8-4092-BA95-962CB300736B}" type="slidenum">
              <a:rPr lang="es-CO" smtClean="0"/>
              <a:t>‹Nº›</a:t>
            </a:fld>
            <a:endParaRPr lang="es-CO"/>
          </a:p>
        </p:txBody>
      </p:sp>
    </p:spTree>
    <p:extLst>
      <p:ext uri="{BB962C8B-B14F-4D97-AF65-F5344CB8AC3E}">
        <p14:creationId xmlns:p14="http://schemas.microsoft.com/office/powerpoint/2010/main" val="30955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245911-EAFD-46CF-8CBC-1028C2F01F6C}" type="datetimeFigureOut">
              <a:rPr lang="es-CO" smtClean="0"/>
              <a:t>8/10/2023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BEE8C4E-53B8-4092-BA95-962CB300736B}" type="slidenum">
              <a:rPr lang="es-CO" smtClean="0"/>
              <a:t>‹Nº›</a:t>
            </a:fld>
            <a:endParaRPr lang="es-CO"/>
          </a:p>
        </p:txBody>
      </p:sp>
    </p:spTree>
    <p:extLst>
      <p:ext uri="{BB962C8B-B14F-4D97-AF65-F5344CB8AC3E}">
        <p14:creationId xmlns:p14="http://schemas.microsoft.com/office/powerpoint/2010/main" val="385716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B245911-EAFD-46CF-8CBC-1028C2F01F6C}" type="datetimeFigureOut">
              <a:rPr lang="es-CO" smtClean="0"/>
              <a:t>8/10/2023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8BEE8C4E-53B8-4092-BA95-962CB300736B}" type="slidenum">
              <a:rPr lang="es-CO" smtClean="0"/>
              <a:t>‹Nº›</a:t>
            </a:fld>
            <a:endParaRPr lang="es-CO"/>
          </a:p>
        </p:txBody>
      </p:sp>
    </p:spTree>
    <p:extLst>
      <p:ext uri="{BB962C8B-B14F-4D97-AF65-F5344CB8AC3E}">
        <p14:creationId xmlns:p14="http://schemas.microsoft.com/office/powerpoint/2010/main" val="370002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EB245911-EAFD-46CF-8CBC-1028C2F01F6C}" type="datetimeFigureOut">
              <a:rPr lang="es-CO" smtClean="0"/>
              <a:t>8/10/2023</a:t>
            </a:fld>
            <a:endParaRPr lang="es-CO"/>
          </a:p>
        </p:txBody>
      </p:sp>
      <p:sp>
        <p:nvSpPr>
          <p:cNvPr id="5" name="Footer Placeholder 3"/>
          <p:cNvSpPr>
            <a:spLocks noGrp="1"/>
          </p:cNvSpPr>
          <p:nvPr>
            <p:ph type="ftr" sz="quarter" idx="11"/>
          </p:nvPr>
        </p:nvSpPr>
        <p:spPr/>
        <p:txBody>
          <a:bodyPr/>
          <a:lstStyle/>
          <a:p>
            <a:endParaRPr lang="es-CO"/>
          </a:p>
        </p:txBody>
      </p:sp>
      <p:sp>
        <p:nvSpPr>
          <p:cNvPr id="6" name="Slide Number Placeholder 4"/>
          <p:cNvSpPr>
            <a:spLocks noGrp="1"/>
          </p:cNvSpPr>
          <p:nvPr>
            <p:ph type="sldNum" sz="quarter" idx="12"/>
          </p:nvPr>
        </p:nvSpPr>
        <p:spPr/>
        <p:txBody>
          <a:bodyPr/>
          <a:lstStyle/>
          <a:p>
            <a:fld id="{8BEE8C4E-53B8-4092-BA95-962CB300736B}" type="slidenum">
              <a:rPr lang="es-CO" smtClean="0"/>
              <a:t>‹Nº›</a:t>
            </a:fld>
            <a:endParaRPr lang="es-CO"/>
          </a:p>
        </p:txBody>
      </p:sp>
    </p:spTree>
    <p:extLst>
      <p:ext uri="{BB962C8B-B14F-4D97-AF65-F5344CB8AC3E}">
        <p14:creationId xmlns:p14="http://schemas.microsoft.com/office/powerpoint/2010/main" val="3240117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B245911-EAFD-46CF-8CBC-1028C2F01F6C}" type="datetimeFigureOut">
              <a:rPr lang="es-CO" smtClean="0"/>
              <a:t>8/10/2023</a:t>
            </a:fld>
            <a:endParaRPr lang="es-CO"/>
          </a:p>
        </p:txBody>
      </p:sp>
      <p:sp>
        <p:nvSpPr>
          <p:cNvPr id="5" name="Footer Placeholder 2"/>
          <p:cNvSpPr>
            <a:spLocks noGrp="1"/>
          </p:cNvSpPr>
          <p:nvPr>
            <p:ph type="ftr" sz="quarter" idx="11"/>
          </p:nvPr>
        </p:nvSpPr>
        <p:spPr/>
        <p:txBody>
          <a:bodyPr/>
          <a:lstStyle/>
          <a:p>
            <a:endParaRPr lang="es-CO"/>
          </a:p>
        </p:txBody>
      </p:sp>
      <p:sp>
        <p:nvSpPr>
          <p:cNvPr id="6" name="Slide Number Placeholder 3"/>
          <p:cNvSpPr>
            <a:spLocks noGrp="1"/>
          </p:cNvSpPr>
          <p:nvPr>
            <p:ph type="sldNum" sz="quarter" idx="12"/>
          </p:nvPr>
        </p:nvSpPr>
        <p:spPr/>
        <p:txBody>
          <a:bodyPr/>
          <a:lstStyle/>
          <a:p>
            <a:fld id="{8BEE8C4E-53B8-4092-BA95-962CB300736B}" type="slidenum">
              <a:rPr lang="es-CO" smtClean="0"/>
              <a:t>‹Nº›</a:t>
            </a:fld>
            <a:endParaRPr lang="es-CO"/>
          </a:p>
        </p:txBody>
      </p:sp>
    </p:spTree>
    <p:extLst>
      <p:ext uri="{BB962C8B-B14F-4D97-AF65-F5344CB8AC3E}">
        <p14:creationId xmlns:p14="http://schemas.microsoft.com/office/powerpoint/2010/main" val="3863783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EB245911-EAFD-46CF-8CBC-1028C2F01F6C}" type="datetimeFigureOut">
              <a:rPr lang="es-CO" smtClean="0"/>
              <a:t>8/10/2023</a:t>
            </a:fld>
            <a:endParaRPr lang="es-CO"/>
          </a:p>
        </p:txBody>
      </p:sp>
      <p:sp>
        <p:nvSpPr>
          <p:cNvPr id="5" name="Footer Placeholder 5"/>
          <p:cNvSpPr>
            <a:spLocks noGrp="1"/>
          </p:cNvSpPr>
          <p:nvPr>
            <p:ph type="ftr" sz="quarter" idx="11"/>
          </p:nvPr>
        </p:nvSpPr>
        <p:spPr/>
        <p:txBody>
          <a:bodyPr/>
          <a:lstStyle/>
          <a:p>
            <a:endParaRPr lang="es-CO"/>
          </a:p>
        </p:txBody>
      </p:sp>
      <p:sp>
        <p:nvSpPr>
          <p:cNvPr id="6" name="Slide Number Placeholder 6"/>
          <p:cNvSpPr>
            <a:spLocks noGrp="1"/>
          </p:cNvSpPr>
          <p:nvPr>
            <p:ph type="sldNum" sz="quarter" idx="12"/>
          </p:nvPr>
        </p:nvSpPr>
        <p:spPr/>
        <p:txBody>
          <a:bodyPr/>
          <a:lstStyle/>
          <a:p>
            <a:fld id="{8BEE8C4E-53B8-4092-BA95-962CB300736B}" type="slidenum">
              <a:rPr lang="es-CO" smtClean="0"/>
              <a:t>‹Nº›</a:t>
            </a:fld>
            <a:endParaRPr lang="es-CO"/>
          </a:p>
        </p:txBody>
      </p:sp>
    </p:spTree>
    <p:extLst>
      <p:ext uri="{BB962C8B-B14F-4D97-AF65-F5344CB8AC3E}">
        <p14:creationId xmlns:p14="http://schemas.microsoft.com/office/powerpoint/2010/main" val="2279194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B245911-EAFD-46CF-8CBC-1028C2F01F6C}" type="datetimeFigureOut">
              <a:rPr lang="es-CO" smtClean="0"/>
              <a:t>8/10/2023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BEE8C4E-53B8-4092-BA95-962CB300736B}" type="slidenum">
              <a:rPr lang="es-CO" smtClean="0"/>
              <a:t>‹Nº›</a:t>
            </a:fld>
            <a:endParaRPr lang="es-CO"/>
          </a:p>
        </p:txBody>
      </p:sp>
    </p:spTree>
    <p:extLst>
      <p:ext uri="{BB962C8B-B14F-4D97-AF65-F5344CB8AC3E}">
        <p14:creationId xmlns:p14="http://schemas.microsoft.com/office/powerpoint/2010/main" val="181260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B245911-EAFD-46CF-8CBC-1028C2F01F6C}" type="datetimeFigureOut">
              <a:rPr lang="es-CO" smtClean="0"/>
              <a:t>8/10/2023</a:t>
            </a:fld>
            <a:endParaRPr lang="es-CO"/>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O"/>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BEE8C4E-53B8-4092-BA95-962CB300736B}" type="slidenum">
              <a:rPr lang="es-CO" smtClean="0"/>
              <a:t>‹Nº›</a:t>
            </a:fld>
            <a:endParaRPr lang="es-CO"/>
          </a:p>
        </p:txBody>
      </p:sp>
    </p:spTree>
    <p:extLst>
      <p:ext uri="{BB962C8B-B14F-4D97-AF65-F5344CB8AC3E}">
        <p14:creationId xmlns:p14="http://schemas.microsoft.com/office/powerpoint/2010/main" val="35216098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re.ac.uk/download/pdf/234624594.pdf" TargetMode="External"/><Relationship Id="rId2" Type="http://schemas.openxmlformats.org/officeDocument/2006/relationships/hyperlink" Target="http://www.scielo.org.co/scielo.php?script=sci_arttext&amp;pid=S0121-4772201500020000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PIB</a:t>
            </a:r>
            <a:endParaRPr lang="es-CO" dirty="0"/>
          </a:p>
        </p:txBody>
      </p:sp>
      <p:sp>
        <p:nvSpPr>
          <p:cNvPr id="3" name="Subtítulo 2"/>
          <p:cNvSpPr>
            <a:spLocks noGrp="1"/>
          </p:cNvSpPr>
          <p:nvPr>
            <p:ph type="subTitle" idx="1"/>
          </p:nvPr>
        </p:nvSpPr>
        <p:spPr/>
        <p:txBody>
          <a:bodyPr/>
          <a:lstStyle/>
          <a:p>
            <a:r>
              <a:rPr lang="es-ES" dirty="0" err="1" smtClean="0"/>
              <a:t>Ruben</a:t>
            </a:r>
            <a:r>
              <a:rPr lang="es-ES" dirty="0" smtClean="0"/>
              <a:t> </a:t>
            </a:r>
            <a:r>
              <a:rPr lang="es-ES" dirty="0" err="1" smtClean="0"/>
              <a:t>Bohorquez</a:t>
            </a:r>
            <a:endParaRPr lang="es-CO" dirty="0"/>
          </a:p>
        </p:txBody>
      </p:sp>
    </p:spTree>
    <p:extLst>
      <p:ext uri="{BB962C8B-B14F-4D97-AF65-F5344CB8AC3E}">
        <p14:creationId xmlns:p14="http://schemas.microsoft.com/office/powerpoint/2010/main" val="3610986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USO DE INTERNET</a:t>
            </a:r>
            <a:endParaRPr lang="es-CO" dirty="0"/>
          </a:p>
        </p:txBody>
      </p:sp>
      <p:sp>
        <p:nvSpPr>
          <p:cNvPr id="3" name="Marcador de contenido 2"/>
          <p:cNvSpPr>
            <a:spLocks noGrp="1"/>
          </p:cNvSpPr>
          <p:nvPr>
            <p:ph idx="1"/>
          </p:nvPr>
        </p:nvSpPr>
        <p:spPr/>
        <p:txBody>
          <a:bodyPr>
            <a:normAutofit lnSpcReduction="10000"/>
          </a:bodyPr>
          <a:lstStyle/>
          <a:p>
            <a:r>
              <a:rPr lang="es-ES" dirty="0"/>
              <a:t>- Variable:       </a:t>
            </a:r>
            <a:r>
              <a:rPr lang="es-ES" b="1" dirty="0" err="1"/>
              <a:t>internetuserate</a:t>
            </a:r>
            <a:endParaRPr lang="es-ES" b="1" dirty="0"/>
          </a:p>
          <a:p>
            <a:r>
              <a:rPr lang="es-ES" dirty="0"/>
              <a:t/>
            </a:r>
            <a:br>
              <a:rPr lang="es-ES" dirty="0"/>
            </a:br>
            <a:r>
              <a:rPr lang="es-ES" dirty="0"/>
              <a:t>- Coeficiente:    </a:t>
            </a:r>
            <a:r>
              <a:rPr lang="es-ES" b="1" dirty="0"/>
              <a:t>7190.652597</a:t>
            </a:r>
          </a:p>
          <a:p>
            <a:r>
              <a:rPr lang="es-ES" dirty="0"/>
              <a:t/>
            </a:r>
            <a:br>
              <a:rPr lang="es-ES" dirty="0"/>
            </a:br>
            <a:r>
              <a:rPr lang="es-ES" dirty="0"/>
              <a:t>El coeficiente positivo mas grande del modelo lo presenta la variable "</a:t>
            </a:r>
            <a:r>
              <a:rPr lang="es-ES" dirty="0" err="1"/>
              <a:t>internetuserate</a:t>
            </a:r>
            <a:r>
              <a:rPr lang="es-ES" dirty="0"/>
              <a:t>", que representa mas del triple que el siguiente coeficiente mas grande. Esto demuestra que seria efectivo para un gobierno aumentar el consumo de internet, dado que este es un indicador claro de avance en tecnologías y emprendimientos digitales. Los cuales corresponden a la mayor parte de nuevas iniciativas </a:t>
            </a:r>
            <a:r>
              <a:rPr lang="es-ES" dirty="0" err="1"/>
              <a:t>start</a:t>
            </a:r>
            <a:r>
              <a:rPr lang="es-ES" dirty="0"/>
              <a:t> up. La digitalización y el uso de internet, promete ser una oportunidad en un mercado emergente que crece cada día</a:t>
            </a:r>
          </a:p>
          <a:p>
            <a:endParaRPr lang="es-CO" dirty="0"/>
          </a:p>
        </p:txBody>
      </p:sp>
    </p:spTree>
    <p:extLst>
      <p:ext uri="{BB962C8B-B14F-4D97-AF65-F5344CB8AC3E}">
        <p14:creationId xmlns:p14="http://schemas.microsoft.com/office/powerpoint/2010/main" val="892316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EMISIONES DE CO2</a:t>
            </a:r>
            <a:endParaRPr lang="es-CO" dirty="0"/>
          </a:p>
        </p:txBody>
      </p:sp>
      <p:sp>
        <p:nvSpPr>
          <p:cNvPr id="3" name="Marcador de contenido 2"/>
          <p:cNvSpPr>
            <a:spLocks noGrp="1"/>
          </p:cNvSpPr>
          <p:nvPr>
            <p:ph idx="1"/>
          </p:nvPr>
        </p:nvSpPr>
        <p:spPr/>
        <p:txBody>
          <a:bodyPr/>
          <a:lstStyle/>
          <a:p>
            <a:r>
              <a:rPr lang="es-ES" dirty="0"/>
              <a:t>- Variable:       </a:t>
            </a:r>
            <a:r>
              <a:rPr lang="es-ES" b="1" dirty="0"/>
              <a:t>co2emissions</a:t>
            </a:r>
          </a:p>
          <a:p>
            <a:r>
              <a:rPr lang="es-ES" dirty="0"/>
              <a:t/>
            </a:r>
            <a:br>
              <a:rPr lang="es-ES" dirty="0"/>
            </a:br>
            <a:r>
              <a:rPr lang="es-ES" dirty="0"/>
              <a:t>- Coeficiente:    </a:t>
            </a:r>
            <a:r>
              <a:rPr lang="es-ES" b="1" dirty="0"/>
              <a:t>2199.239655</a:t>
            </a:r>
          </a:p>
          <a:p>
            <a:r>
              <a:rPr lang="es-ES" dirty="0"/>
              <a:t/>
            </a:r>
            <a:br>
              <a:rPr lang="es-ES" dirty="0"/>
            </a:br>
            <a:r>
              <a:rPr lang="es-ES" dirty="0"/>
              <a:t>Dado que esta variable considera las emisiones totales producto de un </a:t>
            </a:r>
            <a:r>
              <a:rPr lang="es-ES" dirty="0" err="1"/>
              <a:t>pais</a:t>
            </a:r>
            <a:r>
              <a:rPr lang="es-ES" dirty="0"/>
              <a:t>, esta abarca mas que la </a:t>
            </a:r>
            <a:r>
              <a:rPr lang="es-ES" dirty="0" err="1"/>
              <a:t>emision</a:t>
            </a:r>
            <a:r>
              <a:rPr lang="es-ES" dirty="0"/>
              <a:t> por persona, es decir, contempla toda la producción industrial y de servicios. Esto denota que a mayor industrialización y producción mayor </a:t>
            </a:r>
            <a:r>
              <a:rPr lang="es-ES" dirty="0" err="1"/>
              <a:t>sera</a:t>
            </a:r>
            <a:r>
              <a:rPr lang="es-ES" dirty="0"/>
              <a:t> el PIB, es decir, el estado debe propender por mejorar su capacidad de producción y aumentar como sea posible su capacidad de servicios</a:t>
            </a:r>
          </a:p>
          <a:p>
            <a:endParaRPr lang="es-CO" dirty="0"/>
          </a:p>
        </p:txBody>
      </p:sp>
    </p:spTree>
    <p:extLst>
      <p:ext uri="{BB962C8B-B14F-4D97-AF65-F5344CB8AC3E}">
        <p14:creationId xmlns:p14="http://schemas.microsoft.com/office/powerpoint/2010/main" val="345099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TASA DE EMPLEO</a:t>
            </a:r>
            <a:endParaRPr lang="es-CO" dirty="0"/>
          </a:p>
        </p:txBody>
      </p:sp>
      <p:sp>
        <p:nvSpPr>
          <p:cNvPr id="3" name="Marcador de contenido 2"/>
          <p:cNvSpPr>
            <a:spLocks noGrp="1"/>
          </p:cNvSpPr>
          <p:nvPr>
            <p:ph idx="1"/>
          </p:nvPr>
        </p:nvSpPr>
        <p:spPr/>
        <p:txBody>
          <a:bodyPr>
            <a:normAutofit fontScale="92500" lnSpcReduction="10000"/>
          </a:bodyPr>
          <a:lstStyle/>
          <a:p>
            <a:r>
              <a:rPr lang="es-ES" dirty="0"/>
              <a:t>- Variable:       </a:t>
            </a:r>
            <a:r>
              <a:rPr lang="es-ES" b="1" dirty="0" err="1"/>
              <a:t>employrate</a:t>
            </a:r>
            <a:endParaRPr lang="es-ES" b="1" dirty="0"/>
          </a:p>
          <a:p>
            <a:r>
              <a:rPr lang="es-ES" dirty="0"/>
              <a:t/>
            </a:r>
            <a:br>
              <a:rPr lang="es-ES" dirty="0"/>
            </a:br>
            <a:r>
              <a:rPr lang="es-ES" dirty="0"/>
              <a:t>- Coeficiente:    </a:t>
            </a:r>
            <a:r>
              <a:rPr lang="es-ES" b="1" dirty="0"/>
              <a:t>1523.474316</a:t>
            </a:r>
          </a:p>
          <a:p>
            <a:r>
              <a:rPr lang="es-ES" dirty="0"/>
              <a:t/>
            </a:r>
            <a:br>
              <a:rPr lang="es-ES" dirty="0"/>
            </a:br>
            <a:r>
              <a:rPr lang="es-ES" dirty="0"/>
              <a:t>El modelo nos deja en evidencia que a mayor tasa de empleo mayor PIB. Esto tiene todo el sentido, considerando que entre mas población productiva (con trabajo activo claro) mayor </a:t>
            </a:r>
            <a:r>
              <a:rPr lang="es-ES" dirty="0" err="1"/>
              <a:t>sera</a:t>
            </a:r>
            <a:r>
              <a:rPr lang="es-ES" dirty="0"/>
              <a:t> la productividad general de un </a:t>
            </a:r>
            <a:r>
              <a:rPr lang="es-ES" dirty="0" err="1"/>
              <a:t>pais</a:t>
            </a:r>
            <a:r>
              <a:rPr lang="es-ES" dirty="0"/>
              <a:t>. Cualquier aumento en la productividad, denota un aumento claro en el PIB. Es deber de un estado, gestionar propuestas razonables e </a:t>
            </a:r>
            <a:r>
              <a:rPr lang="es-ES" dirty="0" err="1"/>
              <a:t>innovativas</a:t>
            </a:r>
            <a:r>
              <a:rPr lang="es-ES" dirty="0"/>
              <a:t> en materia de empleo, de modo que se pueda ofrecer la mayor cantidad de empleos a las personas. Esto conlleva una clara necesidad de educación y capacitación, </a:t>
            </a:r>
            <a:r>
              <a:rPr lang="es-ES" dirty="0" err="1"/>
              <a:t>asi</a:t>
            </a:r>
            <a:r>
              <a:rPr lang="es-ES" dirty="0"/>
              <a:t> como negociaciones bien llevadas con el sector empresarial del </a:t>
            </a:r>
            <a:r>
              <a:rPr lang="es-ES" dirty="0" err="1"/>
              <a:t>pais</a:t>
            </a:r>
            <a:r>
              <a:rPr lang="es-ES" dirty="0"/>
              <a:t> respectivo</a:t>
            </a:r>
          </a:p>
          <a:p>
            <a:endParaRPr lang="es-CO" dirty="0"/>
          </a:p>
        </p:txBody>
      </p:sp>
    </p:spTree>
    <p:extLst>
      <p:ext uri="{BB962C8B-B14F-4D97-AF65-F5344CB8AC3E}">
        <p14:creationId xmlns:p14="http://schemas.microsoft.com/office/powerpoint/2010/main" val="92148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URBANIZACIÓN</a:t>
            </a:r>
            <a:endParaRPr lang="es-CO" dirty="0"/>
          </a:p>
        </p:txBody>
      </p:sp>
      <p:sp>
        <p:nvSpPr>
          <p:cNvPr id="3" name="Marcador de contenido 2"/>
          <p:cNvSpPr>
            <a:spLocks noGrp="1"/>
          </p:cNvSpPr>
          <p:nvPr>
            <p:ph idx="1"/>
          </p:nvPr>
        </p:nvSpPr>
        <p:spPr/>
        <p:txBody>
          <a:bodyPr>
            <a:normAutofit/>
          </a:bodyPr>
          <a:lstStyle/>
          <a:p>
            <a:r>
              <a:rPr lang="es-ES" dirty="0"/>
              <a:t>- Variable:       </a:t>
            </a:r>
            <a:r>
              <a:rPr lang="es-ES" b="1" dirty="0" err="1"/>
              <a:t>urbanrate</a:t>
            </a:r>
            <a:endParaRPr lang="es-ES" b="1" dirty="0"/>
          </a:p>
          <a:p>
            <a:r>
              <a:rPr lang="es-ES" dirty="0"/>
              <a:t/>
            </a:r>
            <a:br>
              <a:rPr lang="es-ES" dirty="0"/>
            </a:br>
            <a:r>
              <a:rPr lang="es-ES" dirty="0"/>
              <a:t>- Coeficiente:    </a:t>
            </a:r>
            <a:r>
              <a:rPr lang="es-ES" b="1" dirty="0"/>
              <a:t>1034.139129</a:t>
            </a:r>
          </a:p>
          <a:p>
            <a:r>
              <a:rPr lang="es-ES" dirty="0"/>
              <a:t/>
            </a:r>
            <a:br>
              <a:rPr lang="es-ES" dirty="0"/>
            </a:br>
            <a:r>
              <a:rPr lang="es-ES" dirty="0"/>
              <a:t>La urbanización de las diferentes zonas permite mayor </a:t>
            </a:r>
            <a:r>
              <a:rPr lang="es-ES" dirty="0" err="1"/>
              <a:t>gestion</a:t>
            </a:r>
            <a:r>
              <a:rPr lang="es-ES" dirty="0"/>
              <a:t> </a:t>
            </a:r>
            <a:r>
              <a:rPr lang="es-ES" dirty="0" err="1"/>
              <a:t>economica</a:t>
            </a:r>
            <a:r>
              <a:rPr lang="es-ES" dirty="0"/>
              <a:t>, </a:t>
            </a:r>
            <a:r>
              <a:rPr lang="es-ES" dirty="0" err="1"/>
              <a:t>asi</a:t>
            </a:r>
            <a:r>
              <a:rPr lang="es-ES" dirty="0"/>
              <a:t> como mejores condiciones de vida para las personas. Es deber del estado, propender por mantener y generar espacios bien urbanizados para su pueblo. Esto </a:t>
            </a:r>
            <a:r>
              <a:rPr lang="es-ES" dirty="0" err="1"/>
              <a:t>permitira</a:t>
            </a:r>
            <a:r>
              <a:rPr lang="es-ES" dirty="0"/>
              <a:t> un mejor intercambio comercial (</a:t>
            </a:r>
            <a:r>
              <a:rPr lang="es-ES" dirty="0" err="1"/>
              <a:t>vias</a:t>
            </a:r>
            <a:r>
              <a:rPr lang="es-ES" dirty="0"/>
              <a:t>), mayores oportunidades de digitalización (internet y electricidad), mejor salud, por ende mas y mejores empleados (agua y salud). </a:t>
            </a:r>
            <a:r>
              <a:rPr lang="es-ES" dirty="0" err="1"/>
              <a:t>etc</a:t>
            </a:r>
            <a:endParaRPr lang="es-ES" dirty="0"/>
          </a:p>
          <a:p>
            <a:endParaRPr lang="es-CO" dirty="0"/>
          </a:p>
        </p:txBody>
      </p:sp>
    </p:spTree>
    <p:extLst>
      <p:ext uri="{BB962C8B-B14F-4D97-AF65-F5344CB8AC3E}">
        <p14:creationId xmlns:p14="http://schemas.microsoft.com/office/powerpoint/2010/main" val="4279110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DEMOCRATIZACIÓN</a:t>
            </a:r>
            <a:endParaRPr lang="es-CO" dirty="0"/>
          </a:p>
        </p:txBody>
      </p:sp>
      <p:sp>
        <p:nvSpPr>
          <p:cNvPr id="3" name="Marcador de contenido 2"/>
          <p:cNvSpPr>
            <a:spLocks noGrp="1"/>
          </p:cNvSpPr>
          <p:nvPr>
            <p:ph idx="1"/>
          </p:nvPr>
        </p:nvSpPr>
        <p:spPr/>
        <p:txBody>
          <a:bodyPr/>
          <a:lstStyle/>
          <a:p>
            <a:r>
              <a:rPr lang="es-ES" dirty="0"/>
              <a:t>- Variable:       </a:t>
            </a:r>
            <a:r>
              <a:rPr lang="es-ES" b="1" dirty="0" err="1"/>
              <a:t>polityscore</a:t>
            </a:r>
            <a:endParaRPr lang="es-ES" b="1" dirty="0"/>
          </a:p>
          <a:p>
            <a:r>
              <a:rPr lang="es-ES" dirty="0"/>
              <a:t/>
            </a:r>
            <a:br>
              <a:rPr lang="es-ES" dirty="0"/>
            </a:br>
            <a:r>
              <a:rPr lang="es-ES" dirty="0"/>
              <a:t>- Coeficiente:    </a:t>
            </a:r>
            <a:r>
              <a:rPr lang="es-ES" b="1" dirty="0"/>
              <a:t>708.320664</a:t>
            </a:r>
          </a:p>
          <a:p>
            <a:r>
              <a:rPr lang="es-ES" dirty="0"/>
              <a:t/>
            </a:r>
            <a:br>
              <a:rPr lang="es-ES" dirty="0"/>
            </a:br>
            <a:r>
              <a:rPr lang="es-ES" dirty="0"/>
              <a:t>Un gobierno que respeta procesos judiciales, administrativos y legislativos; y que propende por una sociedad con </a:t>
            </a:r>
            <a:r>
              <a:rPr lang="es-ES" dirty="0" err="1"/>
              <a:t>garantia</a:t>
            </a:r>
            <a:r>
              <a:rPr lang="es-ES" dirty="0"/>
              <a:t> de derechos y deberes, es un escenario ideal para la inversión tanto nacional como extranjera, medida que a su vez genera flujo de dinero y de empleo en una nación. Es </a:t>
            </a:r>
            <a:r>
              <a:rPr lang="es-ES" dirty="0" err="1"/>
              <a:t>responsibliad</a:t>
            </a:r>
            <a:r>
              <a:rPr lang="es-ES" dirty="0"/>
              <a:t> y deber del estado, respetar y garantizar sus propios estatutos</a:t>
            </a:r>
          </a:p>
          <a:p>
            <a:endParaRPr lang="es-ES" dirty="0" smtClean="0"/>
          </a:p>
          <a:p>
            <a:endParaRPr lang="es-CO" dirty="0"/>
          </a:p>
        </p:txBody>
      </p:sp>
    </p:spTree>
    <p:extLst>
      <p:ext uri="{BB962C8B-B14F-4D97-AF65-F5344CB8AC3E}">
        <p14:creationId xmlns:p14="http://schemas.microsoft.com/office/powerpoint/2010/main" val="3942754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CONSUMO DE ALCOHOL</a:t>
            </a:r>
            <a:endParaRPr lang="es-CO" dirty="0"/>
          </a:p>
        </p:txBody>
      </p:sp>
      <p:sp>
        <p:nvSpPr>
          <p:cNvPr id="3" name="Marcador de contenido 2"/>
          <p:cNvSpPr>
            <a:spLocks noGrp="1"/>
          </p:cNvSpPr>
          <p:nvPr>
            <p:ph idx="1"/>
          </p:nvPr>
        </p:nvSpPr>
        <p:spPr/>
        <p:txBody>
          <a:bodyPr/>
          <a:lstStyle/>
          <a:p>
            <a:r>
              <a:rPr lang="es-ES" dirty="0"/>
              <a:t>- Variable:       </a:t>
            </a:r>
            <a:r>
              <a:rPr lang="es-ES" b="1" dirty="0" err="1"/>
              <a:t>alcconsumption</a:t>
            </a:r>
            <a:endParaRPr lang="es-ES" b="1" dirty="0"/>
          </a:p>
          <a:p>
            <a:r>
              <a:rPr lang="es-ES" dirty="0"/>
              <a:t/>
            </a:r>
            <a:br>
              <a:rPr lang="es-ES" dirty="0"/>
            </a:br>
            <a:r>
              <a:rPr lang="es-ES" dirty="0"/>
              <a:t>- Coeficiente:    </a:t>
            </a:r>
            <a:r>
              <a:rPr lang="es-ES" b="1" dirty="0"/>
              <a:t>-1492.485371</a:t>
            </a:r>
          </a:p>
          <a:p>
            <a:r>
              <a:rPr lang="es-ES" dirty="0"/>
              <a:t/>
            </a:r>
            <a:br>
              <a:rPr lang="es-ES" dirty="0"/>
            </a:br>
            <a:r>
              <a:rPr lang="es-ES" dirty="0"/>
              <a:t>El </a:t>
            </a:r>
            <a:r>
              <a:rPr lang="es-ES" dirty="0" err="1"/>
              <a:t>unico</a:t>
            </a:r>
            <a:r>
              <a:rPr lang="es-ES" dirty="0"/>
              <a:t> coeficiente negativo del modelo, denota que el estado debe desincentivar el consumo de alcohol, mejorando </a:t>
            </a:r>
            <a:r>
              <a:rPr lang="es-ES" dirty="0" err="1"/>
              <a:t>asi</a:t>
            </a:r>
            <a:r>
              <a:rPr lang="es-ES" dirty="0"/>
              <a:t> la productividad y salud de los habitantes</a:t>
            </a:r>
          </a:p>
          <a:p>
            <a:endParaRPr lang="es-CO" dirty="0"/>
          </a:p>
        </p:txBody>
      </p:sp>
    </p:spTree>
    <p:extLst>
      <p:ext uri="{BB962C8B-B14F-4D97-AF65-F5344CB8AC3E}">
        <p14:creationId xmlns:p14="http://schemas.microsoft.com/office/powerpoint/2010/main" val="3628491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INSIGHT FINAL</a:t>
            </a:r>
            <a:endParaRPr lang="es-CO" dirty="0"/>
          </a:p>
        </p:txBody>
      </p:sp>
      <p:sp>
        <p:nvSpPr>
          <p:cNvPr id="3" name="Marcador de contenido 2"/>
          <p:cNvSpPr>
            <a:spLocks noGrp="1"/>
          </p:cNvSpPr>
          <p:nvPr>
            <p:ph idx="1"/>
          </p:nvPr>
        </p:nvSpPr>
        <p:spPr/>
        <p:txBody>
          <a:bodyPr>
            <a:normAutofit/>
          </a:bodyPr>
          <a:lstStyle/>
          <a:p>
            <a:r>
              <a:rPr lang="es-ES" dirty="0"/>
              <a:t>En definitiva, lo expuesto anteriormente denota que un </a:t>
            </a:r>
            <a:r>
              <a:rPr lang="es-ES" dirty="0" err="1"/>
              <a:t>pais</a:t>
            </a:r>
            <a:r>
              <a:rPr lang="es-ES" dirty="0"/>
              <a:t> puede aumentar su PIB a </a:t>
            </a:r>
            <a:r>
              <a:rPr lang="es-ES" dirty="0" err="1"/>
              <a:t>traves</a:t>
            </a:r>
            <a:r>
              <a:rPr lang="es-ES" dirty="0"/>
              <a:t> del aumento en su productividad, esto por medio de la digitalización del negocio, mejores condiciones de vida, mejores tasas de empleo, mayor empresa e industria y una reducción al consumo de alcohol, algo que garantiza una mejor salud de los pobladores.</a:t>
            </a:r>
          </a:p>
          <a:p>
            <a:r>
              <a:rPr lang="es-ES" dirty="0"/>
              <a:t/>
            </a:r>
            <a:br>
              <a:rPr lang="es-ES" dirty="0"/>
            </a:br>
            <a:endParaRPr lang="es-CO" dirty="0"/>
          </a:p>
        </p:txBody>
      </p:sp>
    </p:spTree>
    <p:extLst>
      <p:ext uri="{BB962C8B-B14F-4D97-AF65-F5344CB8AC3E}">
        <p14:creationId xmlns:p14="http://schemas.microsoft.com/office/powerpoint/2010/main" val="390516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BIBLIOGRAFIA</a:t>
            </a:r>
            <a:endParaRPr lang="es-CO" dirty="0"/>
          </a:p>
        </p:txBody>
      </p:sp>
      <p:sp>
        <p:nvSpPr>
          <p:cNvPr id="3" name="Marcador de contenido 2"/>
          <p:cNvSpPr>
            <a:spLocks noGrp="1"/>
          </p:cNvSpPr>
          <p:nvPr>
            <p:ph idx="1"/>
          </p:nvPr>
        </p:nvSpPr>
        <p:spPr/>
        <p:txBody>
          <a:bodyPr>
            <a:normAutofit fontScale="70000" lnSpcReduction="20000"/>
          </a:bodyPr>
          <a:lstStyle/>
          <a:p>
            <a:pPr marL="0" indent="0">
              <a:buNone/>
            </a:pPr>
            <a:r>
              <a:rPr lang="es-ES" sz="4000" dirty="0" smtClean="0"/>
              <a:t>Este enfoque esta respaldado, como se evidencia en la </a:t>
            </a:r>
            <a:r>
              <a:rPr lang="es-ES" sz="4000" dirty="0" err="1" smtClean="0"/>
              <a:t>sigueinte</a:t>
            </a:r>
            <a:r>
              <a:rPr lang="es-ES" sz="4000" dirty="0" smtClean="0"/>
              <a:t> </a:t>
            </a:r>
            <a:r>
              <a:rPr lang="es-ES" sz="4000" dirty="0" err="1" smtClean="0"/>
              <a:t>bibliografia</a:t>
            </a:r>
            <a:r>
              <a:rPr lang="es-ES" sz="4000" dirty="0" smtClean="0"/>
              <a:t/>
            </a:r>
            <a:br>
              <a:rPr lang="es-ES" sz="4000" dirty="0" smtClean="0"/>
            </a:br>
            <a:endParaRPr lang="es-ES" sz="3400" dirty="0" smtClean="0"/>
          </a:p>
          <a:p>
            <a:r>
              <a:rPr lang="es-ES" sz="2600" dirty="0" smtClean="0"/>
              <a:t>VARIABLES MACROECONÓMICAS Y MICROECONÓMICAS QUE INFLUYEN EN LA ESTIMACIÓN DEL COSTO DE CAPITAL: UN ESTUDIO DE CASO ** ||  http://www.scielo.org.co/scielo.php?script=sci_arttext&amp;pid=S0121-68052017000100008 </a:t>
            </a:r>
          </a:p>
          <a:p>
            <a:r>
              <a:rPr lang="es-ES" sz="2600" dirty="0" smtClean="0"/>
              <a:t>Uso de variables de actividad económica en la estimación del PIB per cápita </a:t>
            </a:r>
            <a:r>
              <a:rPr lang="es-ES" sz="2600" dirty="0" err="1" smtClean="0"/>
              <a:t>microterritorial</a:t>
            </a:r>
            <a:r>
              <a:rPr lang="es-ES" sz="2600" dirty="0" smtClean="0"/>
              <a:t> ||  </a:t>
            </a:r>
            <a:r>
              <a:rPr lang="es-ES" sz="2600" dirty="0" smtClean="0">
                <a:hlinkClick r:id="rId2"/>
              </a:rPr>
              <a:t>http://www.scielo.org.co/scielo.php?script=sci_arttext&amp;pid=S0121-47722015000200007</a:t>
            </a:r>
            <a:endParaRPr lang="es-ES" sz="2600" dirty="0" smtClean="0"/>
          </a:p>
          <a:p>
            <a:r>
              <a:rPr lang="es-ES" sz="2600" dirty="0" err="1" smtClean="0"/>
              <a:t>The</a:t>
            </a:r>
            <a:r>
              <a:rPr lang="es-ES" sz="2600" dirty="0" smtClean="0"/>
              <a:t> </a:t>
            </a:r>
            <a:r>
              <a:rPr lang="es-ES" sz="2600" dirty="0" err="1" smtClean="0"/>
              <a:t>Factors</a:t>
            </a:r>
            <a:r>
              <a:rPr lang="es-ES" sz="2600" dirty="0" smtClean="0"/>
              <a:t> </a:t>
            </a:r>
            <a:r>
              <a:rPr lang="es-ES" sz="2600" dirty="0" err="1" smtClean="0"/>
              <a:t>Affecting</a:t>
            </a:r>
            <a:r>
              <a:rPr lang="es-ES" sz="2600" dirty="0" smtClean="0"/>
              <a:t> </a:t>
            </a:r>
            <a:r>
              <a:rPr lang="es-ES" sz="2600" dirty="0" err="1" smtClean="0"/>
              <a:t>Gross</a:t>
            </a:r>
            <a:r>
              <a:rPr lang="es-ES" sz="2600" dirty="0" smtClean="0"/>
              <a:t> </a:t>
            </a:r>
            <a:r>
              <a:rPr lang="es-ES" sz="2600" dirty="0" err="1" smtClean="0"/>
              <a:t>Domestic</a:t>
            </a:r>
            <a:r>
              <a:rPr lang="es-ES" sz="2600" dirty="0" smtClean="0"/>
              <a:t> </a:t>
            </a:r>
            <a:r>
              <a:rPr lang="es-ES" sz="2600" dirty="0" err="1" smtClean="0"/>
              <a:t>Product</a:t>
            </a:r>
            <a:r>
              <a:rPr lang="es-ES" sz="2600" dirty="0" smtClean="0"/>
              <a:t> (GDP) in </a:t>
            </a:r>
            <a:r>
              <a:rPr lang="es-ES" sz="2600" dirty="0" err="1" smtClean="0"/>
              <a:t>Developing</a:t>
            </a:r>
            <a:r>
              <a:rPr lang="es-ES" sz="2600" dirty="0" smtClean="0"/>
              <a:t> </a:t>
            </a:r>
            <a:r>
              <a:rPr lang="es-ES" sz="2600" dirty="0" err="1" smtClean="0"/>
              <a:t>Countries</a:t>
            </a:r>
            <a:r>
              <a:rPr lang="es-ES" sz="2600" dirty="0" smtClean="0"/>
              <a:t>: </a:t>
            </a:r>
            <a:r>
              <a:rPr lang="es-ES" sz="2600" dirty="0" err="1" smtClean="0"/>
              <a:t>The</a:t>
            </a:r>
            <a:r>
              <a:rPr lang="es-ES" sz="2600" dirty="0" smtClean="0"/>
              <a:t> Case of Tanzania ||  </a:t>
            </a:r>
            <a:r>
              <a:rPr lang="es-ES" sz="2600" dirty="0" smtClean="0">
                <a:hlinkClick r:id="rId3"/>
              </a:rPr>
              <a:t>https://core.ac.uk/download/pdf/234624594.pdf</a:t>
            </a:r>
            <a:r>
              <a:rPr lang="es-ES" sz="2600" dirty="0" smtClean="0"/>
              <a:t> </a:t>
            </a:r>
          </a:p>
          <a:p>
            <a:endParaRPr lang="es-CO" dirty="0"/>
          </a:p>
        </p:txBody>
      </p:sp>
    </p:spTree>
    <p:extLst>
      <p:ext uri="{BB962C8B-B14F-4D97-AF65-F5344CB8AC3E}">
        <p14:creationId xmlns:p14="http://schemas.microsoft.com/office/powerpoint/2010/main" val="6347309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TotalTime>
  <Words>113</Words>
  <Application>Microsoft Office PowerPoint</Application>
  <PresentationFormat>Panorámica</PresentationFormat>
  <Paragraphs>34</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Ion</vt:lpstr>
      <vt:lpstr>PIB</vt:lpstr>
      <vt:lpstr>USO DE INTERNET</vt:lpstr>
      <vt:lpstr>EMISIONES DE CO2</vt:lpstr>
      <vt:lpstr>TASA DE EMPLEO</vt:lpstr>
      <vt:lpstr>URBANIZACIÓN</vt:lpstr>
      <vt:lpstr>DEMOCRATIZACIÓN</vt:lpstr>
      <vt:lpstr>CONSUMO DE ALCOHOL</vt:lpstr>
      <vt:lpstr>INSIGHT FINAL</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ASUS</dc:creator>
  <cp:lastModifiedBy>ASUS</cp:lastModifiedBy>
  <cp:revision>4</cp:revision>
  <dcterms:created xsi:type="dcterms:W3CDTF">2023-10-09T04:15:20Z</dcterms:created>
  <dcterms:modified xsi:type="dcterms:W3CDTF">2023-10-09T05:07:04Z</dcterms:modified>
</cp:coreProperties>
</file>