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7" r:id="rId7"/>
    <p:sldId id="266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C34E137-4FDD-4C4C-A73C-34C4C75BE0D0}">
          <p14:sldIdLst>
            <p14:sldId id="256"/>
            <p14:sldId id="260"/>
            <p14:sldId id="261"/>
            <p14:sldId id="262"/>
            <p14:sldId id="263"/>
            <p14:sldId id="267"/>
            <p14:sldId id="266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</p14:sldIdLst>
        </p14:section>
        <p14:section name="Sección sin título" id="{2F03BE9F-6AB5-4453-A7B3-B348F64D994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369FA-F5B7-4156-B6FB-08109210EB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3EB38C-FD8F-466C-BB7B-0867EEB32A4D}">
      <dgm:prSet/>
      <dgm:spPr/>
      <dgm:t>
        <a:bodyPr/>
        <a:lstStyle/>
        <a:p>
          <a:r>
            <a:rPr lang="es-UY" b="1" i="0" baseline="0"/>
            <a:t>El producto "Simple" domina totalmente las ventas</a:t>
          </a:r>
          <a:r>
            <a:rPr lang="es-UY" b="0" i="0" baseline="0"/>
            <a:t>:</a:t>
          </a:r>
          <a:endParaRPr lang="en-US"/>
        </a:p>
      </dgm:t>
    </dgm:pt>
    <dgm:pt modelId="{B2D8F60B-8A77-4FBB-A550-CFEB9156CEF9}" type="parTrans" cxnId="{9AAEBD77-46FA-49B7-ACF5-DAE46C359CB8}">
      <dgm:prSet/>
      <dgm:spPr/>
      <dgm:t>
        <a:bodyPr/>
        <a:lstStyle/>
        <a:p>
          <a:endParaRPr lang="en-US"/>
        </a:p>
      </dgm:t>
    </dgm:pt>
    <dgm:pt modelId="{56FB78BD-BC80-4F86-93AD-FF54F889D728}" type="sibTrans" cxnId="{9AAEBD77-46FA-49B7-ACF5-DAE46C359CB8}">
      <dgm:prSet/>
      <dgm:spPr/>
      <dgm:t>
        <a:bodyPr/>
        <a:lstStyle/>
        <a:p>
          <a:endParaRPr lang="en-US"/>
        </a:p>
      </dgm:t>
    </dgm:pt>
    <dgm:pt modelId="{24D8E665-54C7-4942-B161-4C445ED30A41}">
      <dgm:prSet/>
      <dgm:spPr/>
      <dgm:t>
        <a:bodyPr/>
        <a:lstStyle/>
        <a:p>
          <a:r>
            <a:rPr lang="es-UY" b="0" i="0" baseline="0"/>
            <a:t>Es elegido por todos los tipos de titular, en especial por </a:t>
          </a:r>
          <a:r>
            <a:rPr lang="es-UY" b="1" i="0" baseline="0"/>
            <a:t>Individuos</a:t>
          </a:r>
          <a:r>
            <a:rPr lang="es-UY" b="0" i="0" baseline="0"/>
            <a:t>.</a:t>
          </a:r>
          <a:endParaRPr lang="en-US"/>
        </a:p>
      </dgm:t>
    </dgm:pt>
    <dgm:pt modelId="{4200FE63-23C6-43CC-8884-3A0AA391C9E9}" type="parTrans" cxnId="{9017C428-0972-4082-884A-AF65D314E390}">
      <dgm:prSet/>
      <dgm:spPr/>
      <dgm:t>
        <a:bodyPr/>
        <a:lstStyle/>
        <a:p>
          <a:endParaRPr lang="en-US"/>
        </a:p>
      </dgm:t>
    </dgm:pt>
    <dgm:pt modelId="{6293311D-C74E-457F-822F-AAC1E5DD5BF1}" type="sibTrans" cxnId="{9017C428-0972-4082-884A-AF65D314E390}">
      <dgm:prSet/>
      <dgm:spPr/>
      <dgm:t>
        <a:bodyPr/>
        <a:lstStyle/>
        <a:p>
          <a:endParaRPr lang="en-US"/>
        </a:p>
      </dgm:t>
    </dgm:pt>
    <dgm:pt modelId="{1148371C-937D-430A-AEC9-89ECDD88CB77}">
      <dgm:prSet/>
      <dgm:spPr/>
      <dgm:t>
        <a:bodyPr/>
        <a:lstStyle/>
        <a:p>
          <a:r>
            <a:rPr lang="es-UY" b="0" i="0" baseline="0"/>
            <a:t>También es relevante para </a:t>
          </a:r>
          <a:r>
            <a:rPr lang="es-UY" b="1" i="0" baseline="0"/>
            <a:t>Parejas</a:t>
          </a:r>
          <a:r>
            <a:rPr lang="es-UY" b="0" i="0" baseline="0"/>
            <a:t> y </a:t>
          </a:r>
          <a:r>
            <a:rPr lang="es-UY" b="1" i="0" baseline="0"/>
            <a:t>Familias</a:t>
          </a:r>
          <a:r>
            <a:rPr lang="es-UY" b="0" i="0" baseline="0"/>
            <a:t>, aunque en menor medida.</a:t>
          </a:r>
          <a:endParaRPr lang="en-US"/>
        </a:p>
      </dgm:t>
    </dgm:pt>
    <dgm:pt modelId="{3E3A2E1D-1591-49FC-995D-855CF73CAFAA}" type="parTrans" cxnId="{8347F265-2FFE-4843-B92B-FC266CE50D66}">
      <dgm:prSet/>
      <dgm:spPr/>
      <dgm:t>
        <a:bodyPr/>
        <a:lstStyle/>
        <a:p>
          <a:endParaRPr lang="en-US"/>
        </a:p>
      </dgm:t>
    </dgm:pt>
    <dgm:pt modelId="{A7D4BADA-829D-452E-A8E2-45E16DE1CD39}" type="sibTrans" cxnId="{8347F265-2FFE-4843-B92B-FC266CE50D66}">
      <dgm:prSet/>
      <dgm:spPr/>
      <dgm:t>
        <a:bodyPr/>
        <a:lstStyle/>
        <a:p>
          <a:endParaRPr lang="en-US"/>
        </a:p>
      </dgm:t>
    </dgm:pt>
    <dgm:pt modelId="{F2ACCAD4-868A-4DEC-9E59-A240624A6231}">
      <dgm:prSet/>
      <dgm:spPr/>
      <dgm:t>
        <a:bodyPr/>
        <a:lstStyle/>
        <a:p>
          <a:r>
            <a:rPr lang="es-UY" b="1" i="0" baseline="0"/>
            <a:t>El producto "Anual" y "Larga Estadía" tienen una adopción mínima</a:t>
          </a:r>
          <a:r>
            <a:rPr lang="es-UY" b="0" i="0" baseline="0"/>
            <a:t>:</a:t>
          </a:r>
          <a:endParaRPr lang="en-US"/>
        </a:p>
      </dgm:t>
    </dgm:pt>
    <dgm:pt modelId="{71A034F1-D43A-47F1-85F1-D2B9CDC12016}" type="parTrans" cxnId="{F5AAC185-F9E1-47D6-BBDD-EA18922995F0}">
      <dgm:prSet/>
      <dgm:spPr/>
      <dgm:t>
        <a:bodyPr/>
        <a:lstStyle/>
        <a:p>
          <a:endParaRPr lang="en-US"/>
        </a:p>
      </dgm:t>
    </dgm:pt>
    <dgm:pt modelId="{258F115E-127B-4247-B316-C367DE02A37F}" type="sibTrans" cxnId="{F5AAC185-F9E1-47D6-BBDD-EA18922995F0}">
      <dgm:prSet/>
      <dgm:spPr/>
      <dgm:t>
        <a:bodyPr/>
        <a:lstStyle/>
        <a:p>
          <a:endParaRPr lang="en-US"/>
        </a:p>
      </dgm:t>
    </dgm:pt>
    <dgm:pt modelId="{B36FCEB6-BD8C-400D-B112-B166BA672C76}">
      <dgm:prSet/>
      <dgm:spPr/>
      <dgm:t>
        <a:bodyPr/>
        <a:lstStyle/>
        <a:p>
          <a:r>
            <a:rPr lang="es-UY" b="0" i="0" baseline="0"/>
            <a:t>Solo algunos individuos lo utilizan.</a:t>
          </a:r>
          <a:endParaRPr lang="en-US"/>
        </a:p>
      </dgm:t>
    </dgm:pt>
    <dgm:pt modelId="{6555310F-A43C-466B-9273-3B74834CFAC0}" type="parTrans" cxnId="{B95ED3D1-A0F5-45C2-B58F-5E8062BED82B}">
      <dgm:prSet/>
      <dgm:spPr/>
      <dgm:t>
        <a:bodyPr/>
        <a:lstStyle/>
        <a:p>
          <a:endParaRPr lang="en-US"/>
        </a:p>
      </dgm:t>
    </dgm:pt>
    <dgm:pt modelId="{187A54AD-F982-41BE-BD10-3C659967C4C5}" type="sibTrans" cxnId="{B95ED3D1-A0F5-45C2-B58F-5E8062BED82B}">
      <dgm:prSet/>
      <dgm:spPr/>
      <dgm:t>
        <a:bodyPr/>
        <a:lstStyle/>
        <a:p>
          <a:endParaRPr lang="en-US"/>
        </a:p>
      </dgm:t>
    </dgm:pt>
    <dgm:pt modelId="{D4A776F3-130F-4B27-8000-434CCCD6544A}">
      <dgm:prSet/>
      <dgm:spPr/>
      <dgm:t>
        <a:bodyPr/>
        <a:lstStyle/>
        <a:p>
          <a:r>
            <a:rPr lang="es-UY" b="0" i="0" baseline="0"/>
            <a:t>No parece haber demanda significativa por parte de grupos o familias para estos productos.</a:t>
          </a:r>
          <a:endParaRPr lang="en-US"/>
        </a:p>
      </dgm:t>
    </dgm:pt>
    <dgm:pt modelId="{B8E499EC-A3D4-400D-9F79-BFDB3B1F4225}" type="parTrans" cxnId="{65707DD0-89A8-477B-AABC-C0D243CFD9D6}">
      <dgm:prSet/>
      <dgm:spPr/>
      <dgm:t>
        <a:bodyPr/>
        <a:lstStyle/>
        <a:p>
          <a:endParaRPr lang="en-US"/>
        </a:p>
      </dgm:t>
    </dgm:pt>
    <dgm:pt modelId="{2CFD908C-A8D8-422E-984C-F1A3DE2E2D43}" type="sibTrans" cxnId="{65707DD0-89A8-477B-AABC-C0D243CFD9D6}">
      <dgm:prSet/>
      <dgm:spPr/>
      <dgm:t>
        <a:bodyPr/>
        <a:lstStyle/>
        <a:p>
          <a:endParaRPr lang="en-US"/>
        </a:p>
      </dgm:t>
    </dgm:pt>
    <dgm:pt modelId="{A9E66E28-73B8-4254-A6BA-EB62E03BB075}">
      <dgm:prSet/>
      <dgm:spPr/>
      <dgm:t>
        <a:bodyPr/>
        <a:lstStyle/>
        <a:p>
          <a:r>
            <a:rPr lang="es-UY" b="1" i="0" baseline="0"/>
            <a:t>Individuos lideran la contratación en todas las categorías</a:t>
          </a:r>
          <a:r>
            <a:rPr lang="es-UY" b="0" i="0" baseline="0"/>
            <a:t>:</a:t>
          </a:r>
          <a:endParaRPr lang="en-US"/>
        </a:p>
      </dgm:t>
    </dgm:pt>
    <dgm:pt modelId="{D10D838F-05D8-4A87-8BED-B6875C0781C4}" type="parTrans" cxnId="{1A17A48C-2EE0-4183-BF64-A3217D4AB047}">
      <dgm:prSet/>
      <dgm:spPr/>
      <dgm:t>
        <a:bodyPr/>
        <a:lstStyle/>
        <a:p>
          <a:endParaRPr lang="en-US"/>
        </a:p>
      </dgm:t>
    </dgm:pt>
    <dgm:pt modelId="{E084FFE6-C200-4E99-9E7C-B92FF6E99BE5}" type="sibTrans" cxnId="{1A17A48C-2EE0-4183-BF64-A3217D4AB047}">
      <dgm:prSet/>
      <dgm:spPr/>
      <dgm:t>
        <a:bodyPr/>
        <a:lstStyle/>
        <a:p>
          <a:endParaRPr lang="en-US"/>
        </a:p>
      </dgm:t>
    </dgm:pt>
    <dgm:pt modelId="{5AF35DD8-B04A-4E98-BB16-A35F5FA375D4}">
      <dgm:prSet/>
      <dgm:spPr/>
      <dgm:t>
        <a:bodyPr/>
        <a:lstStyle/>
        <a:p>
          <a:r>
            <a:rPr lang="es-UY" b="0" i="0" baseline="0"/>
            <a:t>Claramente es el perfil de cliente más común.</a:t>
          </a:r>
          <a:endParaRPr lang="en-US"/>
        </a:p>
      </dgm:t>
    </dgm:pt>
    <dgm:pt modelId="{50168E9A-2EE7-4A4A-A622-FBF1EA88F78F}" type="parTrans" cxnId="{05AC299A-9593-4F98-9B51-80F9FE3EA486}">
      <dgm:prSet/>
      <dgm:spPr/>
      <dgm:t>
        <a:bodyPr/>
        <a:lstStyle/>
        <a:p>
          <a:endParaRPr lang="en-US"/>
        </a:p>
      </dgm:t>
    </dgm:pt>
    <dgm:pt modelId="{5D493931-45C4-4CCF-B6C4-5F141ED54C31}" type="sibTrans" cxnId="{05AC299A-9593-4F98-9B51-80F9FE3EA486}">
      <dgm:prSet/>
      <dgm:spPr/>
      <dgm:t>
        <a:bodyPr/>
        <a:lstStyle/>
        <a:p>
          <a:endParaRPr lang="en-US"/>
        </a:p>
      </dgm:t>
    </dgm:pt>
    <dgm:pt modelId="{B4DA121B-9D37-44F2-A3B3-3C2D2120B25A}">
      <dgm:prSet/>
      <dgm:spPr/>
      <dgm:t>
        <a:bodyPr/>
        <a:lstStyle/>
        <a:p>
          <a:r>
            <a:rPr lang="es-UY" b="0" i="0" baseline="0"/>
            <a:t>La estrategia comercial podría priorizar sus preferencias.</a:t>
          </a:r>
          <a:endParaRPr lang="en-US"/>
        </a:p>
      </dgm:t>
    </dgm:pt>
    <dgm:pt modelId="{3D7F1FD2-251A-4A1D-B60F-62C08641B5DF}" type="parTrans" cxnId="{AFD08BC0-A8A9-43F3-BBB4-41BA960B10BB}">
      <dgm:prSet/>
      <dgm:spPr/>
      <dgm:t>
        <a:bodyPr/>
        <a:lstStyle/>
        <a:p>
          <a:endParaRPr lang="en-US"/>
        </a:p>
      </dgm:t>
    </dgm:pt>
    <dgm:pt modelId="{FA74B81B-DE85-43D8-AA45-03C1AAF12203}" type="sibTrans" cxnId="{AFD08BC0-A8A9-43F3-BBB4-41BA960B10BB}">
      <dgm:prSet/>
      <dgm:spPr/>
      <dgm:t>
        <a:bodyPr/>
        <a:lstStyle/>
        <a:p>
          <a:endParaRPr lang="en-US"/>
        </a:p>
      </dgm:t>
    </dgm:pt>
    <dgm:pt modelId="{B73E9C92-5E8A-4AE4-A47E-70FF36A3FEAA}">
      <dgm:prSet/>
      <dgm:spPr/>
      <dgm:t>
        <a:bodyPr/>
        <a:lstStyle/>
        <a:p>
          <a:r>
            <a:rPr lang="es-UY" b="1" i="0" baseline="0"/>
            <a:t>Parejas y Familias también representan un segmento relevante para "Simple"</a:t>
          </a:r>
          <a:r>
            <a:rPr lang="es-UY" b="0" i="0" baseline="0"/>
            <a:t>:</a:t>
          </a:r>
          <a:endParaRPr lang="en-US"/>
        </a:p>
      </dgm:t>
    </dgm:pt>
    <dgm:pt modelId="{09E26ADA-2933-48DE-AD91-982845FA3569}" type="parTrans" cxnId="{C7B3A266-A11F-4DCE-BE13-E3697FC57E57}">
      <dgm:prSet/>
      <dgm:spPr/>
      <dgm:t>
        <a:bodyPr/>
        <a:lstStyle/>
        <a:p>
          <a:endParaRPr lang="en-US"/>
        </a:p>
      </dgm:t>
    </dgm:pt>
    <dgm:pt modelId="{99F19DD1-A4DF-4390-B62D-E3D2F0E14059}" type="sibTrans" cxnId="{C7B3A266-A11F-4DCE-BE13-E3697FC57E57}">
      <dgm:prSet/>
      <dgm:spPr/>
      <dgm:t>
        <a:bodyPr/>
        <a:lstStyle/>
        <a:p>
          <a:endParaRPr lang="en-US"/>
        </a:p>
      </dgm:t>
    </dgm:pt>
    <dgm:pt modelId="{3716ECB9-BFCA-4701-9888-3B525447D53E}">
      <dgm:prSet/>
      <dgm:spPr/>
      <dgm:t>
        <a:bodyPr/>
        <a:lstStyle/>
        <a:p>
          <a:r>
            <a:rPr lang="es-UY" b="0" i="0" baseline="0"/>
            <a:t>Puede ser conveniente crear versiones "familiares" o "dobles" del producto simple.</a:t>
          </a:r>
          <a:endParaRPr lang="en-US"/>
        </a:p>
      </dgm:t>
    </dgm:pt>
    <dgm:pt modelId="{6CD31828-A919-40F7-B37F-69DD369D692A}" type="parTrans" cxnId="{F0DFA26F-9FED-4985-9609-4CE9B4EC6BC2}">
      <dgm:prSet/>
      <dgm:spPr/>
      <dgm:t>
        <a:bodyPr/>
        <a:lstStyle/>
        <a:p>
          <a:endParaRPr lang="en-US"/>
        </a:p>
      </dgm:t>
    </dgm:pt>
    <dgm:pt modelId="{1775538B-E062-48ED-A56D-6F103CBA0E3A}" type="sibTrans" cxnId="{F0DFA26F-9FED-4985-9609-4CE9B4EC6BC2}">
      <dgm:prSet/>
      <dgm:spPr/>
      <dgm:t>
        <a:bodyPr/>
        <a:lstStyle/>
        <a:p>
          <a:endParaRPr lang="en-US"/>
        </a:p>
      </dgm:t>
    </dgm:pt>
    <dgm:pt modelId="{3472C6CE-BF9F-493F-941D-B22BF2B519A2}">
      <dgm:prSet/>
      <dgm:spPr/>
      <dgm:t>
        <a:bodyPr/>
        <a:lstStyle/>
        <a:p>
          <a:r>
            <a:rPr lang="es-UY" b="1" i="0" baseline="0"/>
            <a:t>El tipo "Grupo" es el menos frecuente</a:t>
          </a:r>
          <a:r>
            <a:rPr lang="es-UY" b="0" i="0" baseline="0"/>
            <a:t>:</a:t>
          </a:r>
          <a:endParaRPr lang="en-US"/>
        </a:p>
      </dgm:t>
    </dgm:pt>
    <dgm:pt modelId="{13E11339-1917-4BC5-8DED-B4849F56F718}" type="parTrans" cxnId="{C543AF78-D56F-4362-A7BD-CF41DD99F7C8}">
      <dgm:prSet/>
      <dgm:spPr/>
      <dgm:t>
        <a:bodyPr/>
        <a:lstStyle/>
        <a:p>
          <a:endParaRPr lang="en-US"/>
        </a:p>
      </dgm:t>
    </dgm:pt>
    <dgm:pt modelId="{5CD4F70D-53F0-40AD-9371-85F2E50135C0}" type="sibTrans" cxnId="{C543AF78-D56F-4362-A7BD-CF41DD99F7C8}">
      <dgm:prSet/>
      <dgm:spPr/>
      <dgm:t>
        <a:bodyPr/>
        <a:lstStyle/>
        <a:p>
          <a:endParaRPr lang="en-US"/>
        </a:p>
      </dgm:t>
    </dgm:pt>
    <dgm:pt modelId="{97013E6D-BD49-4ECE-BCAC-D0C99E8F0420}">
      <dgm:prSet/>
      <dgm:spPr/>
      <dgm:t>
        <a:bodyPr/>
        <a:lstStyle/>
        <a:p>
          <a:r>
            <a:rPr lang="es-UY" b="0" i="0" baseline="0"/>
            <a:t>Esto podría indicar una baja penetración en el segmento de turismo grupal.</a:t>
          </a:r>
          <a:endParaRPr lang="en-US"/>
        </a:p>
      </dgm:t>
    </dgm:pt>
    <dgm:pt modelId="{7F36B0CB-F807-4CBA-8143-D38160582AFA}" type="parTrans" cxnId="{082E145D-5ECA-44DD-A7D5-C5BEC772DA36}">
      <dgm:prSet/>
      <dgm:spPr/>
      <dgm:t>
        <a:bodyPr/>
        <a:lstStyle/>
        <a:p>
          <a:endParaRPr lang="en-US"/>
        </a:p>
      </dgm:t>
    </dgm:pt>
    <dgm:pt modelId="{1199C402-4A91-4697-A467-6D5E63267DFE}" type="sibTrans" cxnId="{082E145D-5ECA-44DD-A7D5-C5BEC772DA36}">
      <dgm:prSet/>
      <dgm:spPr/>
      <dgm:t>
        <a:bodyPr/>
        <a:lstStyle/>
        <a:p>
          <a:endParaRPr lang="en-US"/>
        </a:p>
      </dgm:t>
    </dgm:pt>
    <dgm:pt modelId="{45A3929F-375A-4143-B502-FCC45D4DB087}" type="pres">
      <dgm:prSet presAssocID="{BDB369FA-F5B7-4156-B6FB-08109210EB9D}" presName="diagram" presStyleCnt="0">
        <dgm:presLayoutVars>
          <dgm:dir/>
          <dgm:resizeHandles val="exact"/>
        </dgm:presLayoutVars>
      </dgm:prSet>
      <dgm:spPr/>
    </dgm:pt>
    <dgm:pt modelId="{C45F16FE-9374-4F74-9D71-13F69ECC14F4}" type="pres">
      <dgm:prSet presAssocID="{513EB38C-FD8F-466C-BB7B-0867EEB32A4D}" presName="node" presStyleLbl="node1" presStyleIdx="0" presStyleCnt="13">
        <dgm:presLayoutVars>
          <dgm:bulletEnabled val="1"/>
        </dgm:presLayoutVars>
      </dgm:prSet>
      <dgm:spPr/>
    </dgm:pt>
    <dgm:pt modelId="{1FB2C737-8ADB-47CA-A55B-D401087A1A48}" type="pres">
      <dgm:prSet presAssocID="{56FB78BD-BC80-4F86-93AD-FF54F889D728}" presName="sibTrans" presStyleCnt="0"/>
      <dgm:spPr/>
    </dgm:pt>
    <dgm:pt modelId="{7566AB18-8E94-4BF3-9D01-8485D0174C33}" type="pres">
      <dgm:prSet presAssocID="{24D8E665-54C7-4942-B161-4C445ED30A41}" presName="node" presStyleLbl="node1" presStyleIdx="1" presStyleCnt="13">
        <dgm:presLayoutVars>
          <dgm:bulletEnabled val="1"/>
        </dgm:presLayoutVars>
      </dgm:prSet>
      <dgm:spPr/>
    </dgm:pt>
    <dgm:pt modelId="{D9FBB39C-D70A-40E4-A8C2-A047E5E15802}" type="pres">
      <dgm:prSet presAssocID="{6293311D-C74E-457F-822F-AAC1E5DD5BF1}" presName="sibTrans" presStyleCnt="0"/>
      <dgm:spPr/>
    </dgm:pt>
    <dgm:pt modelId="{4EB9EAD3-07FC-4C78-8D9C-B06E437BAFCE}" type="pres">
      <dgm:prSet presAssocID="{1148371C-937D-430A-AEC9-89ECDD88CB77}" presName="node" presStyleLbl="node1" presStyleIdx="2" presStyleCnt="13">
        <dgm:presLayoutVars>
          <dgm:bulletEnabled val="1"/>
        </dgm:presLayoutVars>
      </dgm:prSet>
      <dgm:spPr/>
    </dgm:pt>
    <dgm:pt modelId="{F7C0DC38-30B2-40BF-8223-7BD5A5B21926}" type="pres">
      <dgm:prSet presAssocID="{A7D4BADA-829D-452E-A8E2-45E16DE1CD39}" presName="sibTrans" presStyleCnt="0"/>
      <dgm:spPr/>
    </dgm:pt>
    <dgm:pt modelId="{04CF28E6-3721-44BB-A168-5B3E31D3A3B9}" type="pres">
      <dgm:prSet presAssocID="{F2ACCAD4-868A-4DEC-9E59-A240624A6231}" presName="node" presStyleLbl="node1" presStyleIdx="3" presStyleCnt="13">
        <dgm:presLayoutVars>
          <dgm:bulletEnabled val="1"/>
        </dgm:presLayoutVars>
      </dgm:prSet>
      <dgm:spPr/>
    </dgm:pt>
    <dgm:pt modelId="{AABDC780-C2C9-4BAC-80E4-164E975F01D5}" type="pres">
      <dgm:prSet presAssocID="{258F115E-127B-4247-B316-C367DE02A37F}" presName="sibTrans" presStyleCnt="0"/>
      <dgm:spPr/>
    </dgm:pt>
    <dgm:pt modelId="{8733E4C8-9A49-452C-B7DF-3B4EB5A6D125}" type="pres">
      <dgm:prSet presAssocID="{B36FCEB6-BD8C-400D-B112-B166BA672C76}" presName="node" presStyleLbl="node1" presStyleIdx="4" presStyleCnt="13">
        <dgm:presLayoutVars>
          <dgm:bulletEnabled val="1"/>
        </dgm:presLayoutVars>
      </dgm:prSet>
      <dgm:spPr/>
    </dgm:pt>
    <dgm:pt modelId="{43B119B2-810F-4F3E-8B2C-18A02BB0522D}" type="pres">
      <dgm:prSet presAssocID="{187A54AD-F982-41BE-BD10-3C659967C4C5}" presName="sibTrans" presStyleCnt="0"/>
      <dgm:spPr/>
    </dgm:pt>
    <dgm:pt modelId="{14C4AA6A-4883-4E27-92E4-CDDEF63EEEF3}" type="pres">
      <dgm:prSet presAssocID="{D4A776F3-130F-4B27-8000-434CCCD6544A}" presName="node" presStyleLbl="node1" presStyleIdx="5" presStyleCnt="13">
        <dgm:presLayoutVars>
          <dgm:bulletEnabled val="1"/>
        </dgm:presLayoutVars>
      </dgm:prSet>
      <dgm:spPr/>
    </dgm:pt>
    <dgm:pt modelId="{07B7A694-E049-49B5-9503-3EDEC55FF043}" type="pres">
      <dgm:prSet presAssocID="{2CFD908C-A8D8-422E-984C-F1A3DE2E2D43}" presName="sibTrans" presStyleCnt="0"/>
      <dgm:spPr/>
    </dgm:pt>
    <dgm:pt modelId="{0A096286-47C5-4252-8C2A-F5C60C46F591}" type="pres">
      <dgm:prSet presAssocID="{A9E66E28-73B8-4254-A6BA-EB62E03BB075}" presName="node" presStyleLbl="node1" presStyleIdx="6" presStyleCnt="13">
        <dgm:presLayoutVars>
          <dgm:bulletEnabled val="1"/>
        </dgm:presLayoutVars>
      </dgm:prSet>
      <dgm:spPr/>
    </dgm:pt>
    <dgm:pt modelId="{92C3D75C-F260-477F-95CB-1C7E88A13DC4}" type="pres">
      <dgm:prSet presAssocID="{E084FFE6-C200-4E99-9E7C-B92FF6E99BE5}" presName="sibTrans" presStyleCnt="0"/>
      <dgm:spPr/>
    </dgm:pt>
    <dgm:pt modelId="{0C7390F9-60B4-49E5-8DE0-B7DF32648DDE}" type="pres">
      <dgm:prSet presAssocID="{5AF35DD8-B04A-4E98-BB16-A35F5FA375D4}" presName="node" presStyleLbl="node1" presStyleIdx="7" presStyleCnt="13">
        <dgm:presLayoutVars>
          <dgm:bulletEnabled val="1"/>
        </dgm:presLayoutVars>
      </dgm:prSet>
      <dgm:spPr/>
    </dgm:pt>
    <dgm:pt modelId="{46055545-A48A-4D1B-B4C7-D64A9EC771D1}" type="pres">
      <dgm:prSet presAssocID="{5D493931-45C4-4CCF-B6C4-5F141ED54C31}" presName="sibTrans" presStyleCnt="0"/>
      <dgm:spPr/>
    </dgm:pt>
    <dgm:pt modelId="{9036575F-B915-4FA2-9707-B310D7969A48}" type="pres">
      <dgm:prSet presAssocID="{B4DA121B-9D37-44F2-A3B3-3C2D2120B25A}" presName="node" presStyleLbl="node1" presStyleIdx="8" presStyleCnt="13">
        <dgm:presLayoutVars>
          <dgm:bulletEnabled val="1"/>
        </dgm:presLayoutVars>
      </dgm:prSet>
      <dgm:spPr/>
    </dgm:pt>
    <dgm:pt modelId="{3E00ED43-4783-4CE5-A42D-293A5009BA3F}" type="pres">
      <dgm:prSet presAssocID="{FA74B81B-DE85-43D8-AA45-03C1AAF12203}" presName="sibTrans" presStyleCnt="0"/>
      <dgm:spPr/>
    </dgm:pt>
    <dgm:pt modelId="{9B8B6C23-3010-4B9F-8172-59FA37E78962}" type="pres">
      <dgm:prSet presAssocID="{B73E9C92-5E8A-4AE4-A47E-70FF36A3FEAA}" presName="node" presStyleLbl="node1" presStyleIdx="9" presStyleCnt="13">
        <dgm:presLayoutVars>
          <dgm:bulletEnabled val="1"/>
        </dgm:presLayoutVars>
      </dgm:prSet>
      <dgm:spPr/>
    </dgm:pt>
    <dgm:pt modelId="{574DE72F-9CED-40FC-9F42-EDE1863ADE2D}" type="pres">
      <dgm:prSet presAssocID="{99F19DD1-A4DF-4390-B62D-E3D2F0E14059}" presName="sibTrans" presStyleCnt="0"/>
      <dgm:spPr/>
    </dgm:pt>
    <dgm:pt modelId="{D4796E5D-789D-4F73-9CA2-E03EADE4C45C}" type="pres">
      <dgm:prSet presAssocID="{3716ECB9-BFCA-4701-9888-3B525447D53E}" presName="node" presStyleLbl="node1" presStyleIdx="10" presStyleCnt="13">
        <dgm:presLayoutVars>
          <dgm:bulletEnabled val="1"/>
        </dgm:presLayoutVars>
      </dgm:prSet>
      <dgm:spPr/>
    </dgm:pt>
    <dgm:pt modelId="{877A63B2-615A-43E2-98EA-54A9A5501189}" type="pres">
      <dgm:prSet presAssocID="{1775538B-E062-48ED-A56D-6F103CBA0E3A}" presName="sibTrans" presStyleCnt="0"/>
      <dgm:spPr/>
    </dgm:pt>
    <dgm:pt modelId="{A8271CC7-E794-4E95-9152-24CF936D3F51}" type="pres">
      <dgm:prSet presAssocID="{3472C6CE-BF9F-493F-941D-B22BF2B519A2}" presName="node" presStyleLbl="node1" presStyleIdx="11" presStyleCnt="13">
        <dgm:presLayoutVars>
          <dgm:bulletEnabled val="1"/>
        </dgm:presLayoutVars>
      </dgm:prSet>
      <dgm:spPr/>
    </dgm:pt>
    <dgm:pt modelId="{6C600635-26FC-48C2-A44D-774DC143661C}" type="pres">
      <dgm:prSet presAssocID="{5CD4F70D-53F0-40AD-9371-85F2E50135C0}" presName="sibTrans" presStyleCnt="0"/>
      <dgm:spPr/>
    </dgm:pt>
    <dgm:pt modelId="{7127236E-974F-475B-80F0-F5C5AA3652ED}" type="pres">
      <dgm:prSet presAssocID="{97013E6D-BD49-4ECE-BCAC-D0C99E8F042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5EDF6320-BB78-4DE2-AFAC-8F343503E146}" type="presOf" srcId="{BDB369FA-F5B7-4156-B6FB-08109210EB9D}" destId="{45A3929F-375A-4143-B502-FCC45D4DB087}" srcOrd="0" destOrd="0" presId="urn:microsoft.com/office/officeart/2005/8/layout/default"/>
    <dgm:cxn modelId="{9017C428-0972-4082-884A-AF65D314E390}" srcId="{BDB369FA-F5B7-4156-B6FB-08109210EB9D}" destId="{24D8E665-54C7-4942-B161-4C445ED30A41}" srcOrd="1" destOrd="0" parTransId="{4200FE63-23C6-43CC-8884-3A0AA391C9E9}" sibTransId="{6293311D-C74E-457F-822F-AAC1E5DD5BF1}"/>
    <dgm:cxn modelId="{9B47B337-0AA0-4ACC-924E-2A49BD64001B}" type="presOf" srcId="{3716ECB9-BFCA-4701-9888-3B525447D53E}" destId="{D4796E5D-789D-4F73-9CA2-E03EADE4C45C}" srcOrd="0" destOrd="0" presId="urn:microsoft.com/office/officeart/2005/8/layout/default"/>
    <dgm:cxn modelId="{5A557438-3570-4634-BCD7-33E4C056C69B}" type="presOf" srcId="{B36FCEB6-BD8C-400D-B112-B166BA672C76}" destId="{8733E4C8-9A49-452C-B7DF-3B4EB5A6D125}" srcOrd="0" destOrd="0" presId="urn:microsoft.com/office/officeart/2005/8/layout/default"/>
    <dgm:cxn modelId="{082E145D-5ECA-44DD-A7D5-C5BEC772DA36}" srcId="{BDB369FA-F5B7-4156-B6FB-08109210EB9D}" destId="{97013E6D-BD49-4ECE-BCAC-D0C99E8F0420}" srcOrd="12" destOrd="0" parTransId="{7F36B0CB-F807-4CBA-8143-D38160582AFA}" sibTransId="{1199C402-4A91-4697-A467-6D5E63267DFE}"/>
    <dgm:cxn modelId="{7B3F475F-BEB2-4BB9-83F3-A859364888F0}" type="presOf" srcId="{B4DA121B-9D37-44F2-A3B3-3C2D2120B25A}" destId="{9036575F-B915-4FA2-9707-B310D7969A48}" srcOrd="0" destOrd="0" presId="urn:microsoft.com/office/officeart/2005/8/layout/default"/>
    <dgm:cxn modelId="{574EED64-30FA-4558-98F3-05FF38CFA4D1}" type="presOf" srcId="{5AF35DD8-B04A-4E98-BB16-A35F5FA375D4}" destId="{0C7390F9-60B4-49E5-8DE0-B7DF32648DDE}" srcOrd="0" destOrd="0" presId="urn:microsoft.com/office/officeart/2005/8/layout/default"/>
    <dgm:cxn modelId="{8347F265-2FFE-4843-B92B-FC266CE50D66}" srcId="{BDB369FA-F5B7-4156-B6FB-08109210EB9D}" destId="{1148371C-937D-430A-AEC9-89ECDD88CB77}" srcOrd="2" destOrd="0" parTransId="{3E3A2E1D-1591-49FC-995D-855CF73CAFAA}" sibTransId="{A7D4BADA-829D-452E-A8E2-45E16DE1CD39}"/>
    <dgm:cxn modelId="{C7B3A266-A11F-4DCE-BE13-E3697FC57E57}" srcId="{BDB369FA-F5B7-4156-B6FB-08109210EB9D}" destId="{B73E9C92-5E8A-4AE4-A47E-70FF36A3FEAA}" srcOrd="9" destOrd="0" parTransId="{09E26ADA-2933-48DE-AD91-982845FA3569}" sibTransId="{99F19DD1-A4DF-4390-B62D-E3D2F0E14059}"/>
    <dgm:cxn modelId="{F9C4114F-47E4-4F78-832C-4ABEBF250469}" type="presOf" srcId="{97013E6D-BD49-4ECE-BCAC-D0C99E8F0420}" destId="{7127236E-974F-475B-80F0-F5C5AA3652ED}" srcOrd="0" destOrd="0" presId="urn:microsoft.com/office/officeart/2005/8/layout/default"/>
    <dgm:cxn modelId="{F0DFA26F-9FED-4985-9609-4CE9B4EC6BC2}" srcId="{BDB369FA-F5B7-4156-B6FB-08109210EB9D}" destId="{3716ECB9-BFCA-4701-9888-3B525447D53E}" srcOrd="10" destOrd="0" parTransId="{6CD31828-A919-40F7-B37F-69DD369D692A}" sibTransId="{1775538B-E062-48ED-A56D-6F103CBA0E3A}"/>
    <dgm:cxn modelId="{7A86AB52-AE69-4979-99DF-45057D6B12AA}" type="presOf" srcId="{F2ACCAD4-868A-4DEC-9E59-A240624A6231}" destId="{04CF28E6-3721-44BB-A168-5B3E31D3A3B9}" srcOrd="0" destOrd="0" presId="urn:microsoft.com/office/officeart/2005/8/layout/default"/>
    <dgm:cxn modelId="{60ABF755-729A-43CE-B54A-3F3EE839C481}" type="presOf" srcId="{B73E9C92-5E8A-4AE4-A47E-70FF36A3FEAA}" destId="{9B8B6C23-3010-4B9F-8172-59FA37E78962}" srcOrd="0" destOrd="0" presId="urn:microsoft.com/office/officeart/2005/8/layout/default"/>
    <dgm:cxn modelId="{9AAEBD77-46FA-49B7-ACF5-DAE46C359CB8}" srcId="{BDB369FA-F5B7-4156-B6FB-08109210EB9D}" destId="{513EB38C-FD8F-466C-BB7B-0867EEB32A4D}" srcOrd="0" destOrd="0" parTransId="{B2D8F60B-8A77-4FBB-A550-CFEB9156CEF9}" sibTransId="{56FB78BD-BC80-4F86-93AD-FF54F889D728}"/>
    <dgm:cxn modelId="{C543AF78-D56F-4362-A7BD-CF41DD99F7C8}" srcId="{BDB369FA-F5B7-4156-B6FB-08109210EB9D}" destId="{3472C6CE-BF9F-493F-941D-B22BF2B519A2}" srcOrd="11" destOrd="0" parTransId="{13E11339-1917-4BC5-8DED-B4849F56F718}" sibTransId="{5CD4F70D-53F0-40AD-9371-85F2E50135C0}"/>
    <dgm:cxn modelId="{54424A7E-2C4F-44C9-86FB-6F68FA9CC94F}" type="presOf" srcId="{24D8E665-54C7-4942-B161-4C445ED30A41}" destId="{7566AB18-8E94-4BF3-9D01-8485D0174C33}" srcOrd="0" destOrd="0" presId="urn:microsoft.com/office/officeart/2005/8/layout/default"/>
    <dgm:cxn modelId="{F5AAC185-F9E1-47D6-BBDD-EA18922995F0}" srcId="{BDB369FA-F5B7-4156-B6FB-08109210EB9D}" destId="{F2ACCAD4-868A-4DEC-9E59-A240624A6231}" srcOrd="3" destOrd="0" parTransId="{71A034F1-D43A-47F1-85F1-D2B9CDC12016}" sibTransId="{258F115E-127B-4247-B316-C367DE02A37F}"/>
    <dgm:cxn modelId="{1A17A48C-2EE0-4183-BF64-A3217D4AB047}" srcId="{BDB369FA-F5B7-4156-B6FB-08109210EB9D}" destId="{A9E66E28-73B8-4254-A6BA-EB62E03BB075}" srcOrd="6" destOrd="0" parTransId="{D10D838F-05D8-4A87-8BED-B6875C0781C4}" sibTransId="{E084FFE6-C200-4E99-9E7C-B92FF6E99BE5}"/>
    <dgm:cxn modelId="{6A2D818E-B32B-44B2-B773-2DAF548BD9EC}" type="presOf" srcId="{D4A776F3-130F-4B27-8000-434CCCD6544A}" destId="{14C4AA6A-4883-4E27-92E4-CDDEF63EEEF3}" srcOrd="0" destOrd="0" presId="urn:microsoft.com/office/officeart/2005/8/layout/default"/>
    <dgm:cxn modelId="{05AC299A-9593-4F98-9B51-80F9FE3EA486}" srcId="{BDB369FA-F5B7-4156-B6FB-08109210EB9D}" destId="{5AF35DD8-B04A-4E98-BB16-A35F5FA375D4}" srcOrd="7" destOrd="0" parTransId="{50168E9A-2EE7-4A4A-A622-FBF1EA88F78F}" sibTransId="{5D493931-45C4-4CCF-B6C4-5F141ED54C31}"/>
    <dgm:cxn modelId="{951FE7A4-0C39-4631-A0ED-3011D658192B}" type="presOf" srcId="{1148371C-937D-430A-AEC9-89ECDD88CB77}" destId="{4EB9EAD3-07FC-4C78-8D9C-B06E437BAFCE}" srcOrd="0" destOrd="0" presId="urn:microsoft.com/office/officeart/2005/8/layout/default"/>
    <dgm:cxn modelId="{AFD08BC0-A8A9-43F3-BBB4-41BA960B10BB}" srcId="{BDB369FA-F5B7-4156-B6FB-08109210EB9D}" destId="{B4DA121B-9D37-44F2-A3B3-3C2D2120B25A}" srcOrd="8" destOrd="0" parTransId="{3D7F1FD2-251A-4A1D-B60F-62C08641B5DF}" sibTransId="{FA74B81B-DE85-43D8-AA45-03C1AAF12203}"/>
    <dgm:cxn modelId="{4E34FEC0-E4A8-4224-8020-BF589BB5EEC4}" type="presOf" srcId="{3472C6CE-BF9F-493F-941D-B22BF2B519A2}" destId="{A8271CC7-E794-4E95-9152-24CF936D3F51}" srcOrd="0" destOrd="0" presId="urn:microsoft.com/office/officeart/2005/8/layout/default"/>
    <dgm:cxn modelId="{65707DD0-89A8-477B-AABC-C0D243CFD9D6}" srcId="{BDB369FA-F5B7-4156-B6FB-08109210EB9D}" destId="{D4A776F3-130F-4B27-8000-434CCCD6544A}" srcOrd="5" destOrd="0" parTransId="{B8E499EC-A3D4-400D-9F79-BFDB3B1F4225}" sibTransId="{2CFD908C-A8D8-422E-984C-F1A3DE2E2D43}"/>
    <dgm:cxn modelId="{B95ED3D1-A0F5-45C2-B58F-5E8062BED82B}" srcId="{BDB369FA-F5B7-4156-B6FB-08109210EB9D}" destId="{B36FCEB6-BD8C-400D-B112-B166BA672C76}" srcOrd="4" destOrd="0" parTransId="{6555310F-A43C-466B-9273-3B74834CFAC0}" sibTransId="{187A54AD-F982-41BE-BD10-3C659967C4C5}"/>
    <dgm:cxn modelId="{519051DF-45DC-4BA7-B655-2085EB66101C}" type="presOf" srcId="{A9E66E28-73B8-4254-A6BA-EB62E03BB075}" destId="{0A096286-47C5-4252-8C2A-F5C60C46F591}" srcOrd="0" destOrd="0" presId="urn:microsoft.com/office/officeart/2005/8/layout/default"/>
    <dgm:cxn modelId="{A146D0DF-039D-4AE4-9097-31B7E278F562}" type="presOf" srcId="{513EB38C-FD8F-466C-BB7B-0867EEB32A4D}" destId="{C45F16FE-9374-4F74-9D71-13F69ECC14F4}" srcOrd="0" destOrd="0" presId="urn:microsoft.com/office/officeart/2005/8/layout/default"/>
    <dgm:cxn modelId="{B668F11C-B70C-4452-99C9-5B56C9B6A161}" type="presParOf" srcId="{45A3929F-375A-4143-B502-FCC45D4DB087}" destId="{C45F16FE-9374-4F74-9D71-13F69ECC14F4}" srcOrd="0" destOrd="0" presId="urn:microsoft.com/office/officeart/2005/8/layout/default"/>
    <dgm:cxn modelId="{F87CBE5F-7F7C-47BB-BF38-0D88862E9E7B}" type="presParOf" srcId="{45A3929F-375A-4143-B502-FCC45D4DB087}" destId="{1FB2C737-8ADB-47CA-A55B-D401087A1A48}" srcOrd="1" destOrd="0" presId="urn:microsoft.com/office/officeart/2005/8/layout/default"/>
    <dgm:cxn modelId="{847470EA-457E-4D22-B05C-00ADFA93F043}" type="presParOf" srcId="{45A3929F-375A-4143-B502-FCC45D4DB087}" destId="{7566AB18-8E94-4BF3-9D01-8485D0174C33}" srcOrd="2" destOrd="0" presId="urn:microsoft.com/office/officeart/2005/8/layout/default"/>
    <dgm:cxn modelId="{4C5D3F54-4CE3-4CA1-8C53-0D1959A6C7AE}" type="presParOf" srcId="{45A3929F-375A-4143-B502-FCC45D4DB087}" destId="{D9FBB39C-D70A-40E4-A8C2-A047E5E15802}" srcOrd="3" destOrd="0" presId="urn:microsoft.com/office/officeart/2005/8/layout/default"/>
    <dgm:cxn modelId="{3F37381C-94B4-421C-959A-29E7E66E1B5E}" type="presParOf" srcId="{45A3929F-375A-4143-B502-FCC45D4DB087}" destId="{4EB9EAD3-07FC-4C78-8D9C-B06E437BAFCE}" srcOrd="4" destOrd="0" presId="urn:microsoft.com/office/officeart/2005/8/layout/default"/>
    <dgm:cxn modelId="{AD051FBE-0A22-4B76-8715-FA57E079E1F5}" type="presParOf" srcId="{45A3929F-375A-4143-B502-FCC45D4DB087}" destId="{F7C0DC38-30B2-40BF-8223-7BD5A5B21926}" srcOrd="5" destOrd="0" presId="urn:microsoft.com/office/officeart/2005/8/layout/default"/>
    <dgm:cxn modelId="{9F7B52AD-64F7-40E6-97AF-166A90752157}" type="presParOf" srcId="{45A3929F-375A-4143-B502-FCC45D4DB087}" destId="{04CF28E6-3721-44BB-A168-5B3E31D3A3B9}" srcOrd="6" destOrd="0" presId="urn:microsoft.com/office/officeart/2005/8/layout/default"/>
    <dgm:cxn modelId="{7459E9BB-94E4-458D-932D-1C85E7A218D3}" type="presParOf" srcId="{45A3929F-375A-4143-B502-FCC45D4DB087}" destId="{AABDC780-C2C9-4BAC-80E4-164E975F01D5}" srcOrd="7" destOrd="0" presId="urn:microsoft.com/office/officeart/2005/8/layout/default"/>
    <dgm:cxn modelId="{CB321631-5070-4273-B6C9-17A271DDF85B}" type="presParOf" srcId="{45A3929F-375A-4143-B502-FCC45D4DB087}" destId="{8733E4C8-9A49-452C-B7DF-3B4EB5A6D125}" srcOrd="8" destOrd="0" presId="urn:microsoft.com/office/officeart/2005/8/layout/default"/>
    <dgm:cxn modelId="{8BCA8081-629C-4D2A-94EE-A306EDD44A8A}" type="presParOf" srcId="{45A3929F-375A-4143-B502-FCC45D4DB087}" destId="{43B119B2-810F-4F3E-8B2C-18A02BB0522D}" srcOrd="9" destOrd="0" presId="urn:microsoft.com/office/officeart/2005/8/layout/default"/>
    <dgm:cxn modelId="{DD11F572-DA56-4C2E-8079-550B564F7753}" type="presParOf" srcId="{45A3929F-375A-4143-B502-FCC45D4DB087}" destId="{14C4AA6A-4883-4E27-92E4-CDDEF63EEEF3}" srcOrd="10" destOrd="0" presId="urn:microsoft.com/office/officeart/2005/8/layout/default"/>
    <dgm:cxn modelId="{6AC5541C-92D9-4C7C-936F-F06B02BEDD2B}" type="presParOf" srcId="{45A3929F-375A-4143-B502-FCC45D4DB087}" destId="{07B7A694-E049-49B5-9503-3EDEC55FF043}" srcOrd="11" destOrd="0" presId="urn:microsoft.com/office/officeart/2005/8/layout/default"/>
    <dgm:cxn modelId="{E3D24B39-3FBB-40BA-954B-D84A88D514A4}" type="presParOf" srcId="{45A3929F-375A-4143-B502-FCC45D4DB087}" destId="{0A096286-47C5-4252-8C2A-F5C60C46F591}" srcOrd="12" destOrd="0" presId="urn:microsoft.com/office/officeart/2005/8/layout/default"/>
    <dgm:cxn modelId="{A504EF5F-592F-4113-B1A5-B6FC7A3A5331}" type="presParOf" srcId="{45A3929F-375A-4143-B502-FCC45D4DB087}" destId="{92C3D75C-F260-477F-95CB-1C7E88A13DC4}" srcOrd="13" destOrd="0" presId="urn:microsoft.com/office/officeart/2005/8/layout/default"/>
    <dgm:cxn modelId="{98FA7D32-E86C-4C95-8EF9-95EACED2EFA5}" type="presParOf" srcId="{45A3929F-375A-4143-B502-FCC45D4DB087}" destId="{0C7390F9-60B4-49E5-8DE0-B7DF32648DDE}" srcOrd="14" destOrd="0" presId="urn:microsoft.com/office/officeart/2005/8/layout/default"/>
    <dgm:cxn modelId="{50731D3A-0C3D-4A74-ADF1-8624CF4E76C2}" type="presParOf" srcId="{45A3929F-375A-4143-B502-FCC45D4DB087}" destId="{46055545-A48A-4D1B-B4C7-D64A9EC771D1}" srcOrd="15" destOrd="0" presId="urn:microsoft.com/office/officeart/2005/8/layout/default"/>
    <dgm:cxn modelId="{D4B5C2D9-B167-47E7-A4F0-B7E5340EE256}" type="presParOf" srcId="{45A3929F-375A-4143-B502-FCC45D4DB087}" destId="{9036575F-B915-4FA2-9707-B310D7969A48}" srcOrd="16" destOrd="0" presId="urn:microsoft.com/office/officeart/2005/8/layout/default"/>
    <dgm:cxn modelId="{2FB1C4D1-961E-4CFD-8C34-440EC3D0FFDF}" type="presParOf" srcId="{45A3929F-375A-4143-B502-FCC45D4DB087}" destId="{3E00ED43-4783-4CE5-A42D-293A5009BA3F}" srcOrd="17" destOrd="0" presId="urn:microsoft.com/office/officeart/2005/8/layout/default"/>
    <dgm:cxn modelId="{EB4F413C-AC66-4F47-B993-509058640A29}" type="presParOf" srcId="{45A3929F-375A-4143-B502-FCC45D4DB087}" destId="{9B8B6C23-3010-4B9F-8172-59FA37E78962}" srcOrd="18" destOrd="0" presId="urn:microsoft.com/office/officeart/2005/8/layout/default"/>
    <dgm:cxn modelId="{45389163-F0C1-4ACC-8C6A-849D668ED7A8}" type="presParOf" srcId="{45A3929F-375A-4143-B502-FCC45D4DB087}" destId="{574DE72F-9CED-40FC-9F42-EDE1863ADE2D}" srcOrd="19" destOrd="0" presId="urn:microsoft.com/office/officeart/2005/8/layout/default"/>
    <dgm:cxn modelId="{C995F70D-9A50-44E6-86A8-8E6603CCD4AC}" type="presParOf" srcId="{45A3929F-375A-4143-B502-FCC45D4DB087}" destId="{D4796E5D-789D-4F73-9CA2-E03EADE4C45C}" srcOrd="20" destOrd="0" presId="urn:microsoft.com/office/officeart/2005/8/layout/default"/>
    <dgm:cxn modelId="{15083207-16D0-42D7-940A-91CC0FFE0B28}" type="presParOf" srcId="{45A3929F-375A-4143-B502-FCC45D4DB087}" destId="{877A63B2-615A-43E2-98EA-54A9A5501189}" srcOrd="21" destOrd="0" presId="urn:microsoft.com/office/officeart/2005/8/layout/default"/>
    <dgm:cxn modelId="{D4F711F9-C015-41EA-8E43-76A8E9A9F7DB}" type="presParOf" srcId="{45A3929F-375A-4143-B502-FCC45D4DB087}" destId="{A8271CC7-E794-4E95-9152-24CF936D3F51}" srcOrd="22" destOrd="0" presId="urn:microsoft.com/office/officeart/2005/8/layout/default"/>
    <dgm:cxn modelId="{484A1D34-C129-4C35-A068-D748A956CACD}" type="presParOf" srcId="{45A3929F-375A-4143-B502-FCC45D4DB087}" destId="{6C600635-26FC-48C2-A44D-774DC143661C}" srcOrd="23" destOrd="0" presId="urn:microsoft.com/office/officeart/2005/8/layout/default"/>
    <dgm:cxn modelId="{F742296B-1806-441A-A460-18B6B9FB5CC9}" type="presParOf" srcId="{45A3929F-375A-4143-B502-FCC45D4DB087}" destId="{7127236E-974F-475B-80F0-F5C5AA3652ED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F16FE-9374-4F74-9D71-13F69ECC14F4}">
      <dsp:nvSpPr>
        <dsp:cNvPr id="0" name=""/>
        <dsp:cNvSpPr/>
      </dsp:nvSpPr>
      <dsp:spPr>
        <a:xfrm>
          <a:off x="615298" y="1488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1" i="0" kern="1200" baseline="0"/>
            <a:t>El producto "Simple" domina totalmente las ventas</a:t>
          </a:r>
          <a:r>
            <a:rPr lang="es-UY" sz="1300" b="0" i="0" kern="1200" baseline="0"/>
            <a:t>:</a:t>
          </a:r>
          <a:endParaRPr lang="en-US" sz="1300" kern="1200"/>
        </a:p>
      </dsp:txBody>
      <dsp:txXfrm>
        <a:off x="615298" y="1488"/>
        <a:ext cx="1737156" cy="1042294"/>
      </dsp:txXfrm>
    </dsp:sp>
    <dsp:sp modelId="{7566AB18-8E94-4BF3-9D01-8485D0174C33}">
      <dsp:nvSpPr>
        <dsp:cNvPr id="0" name=""/>
        <dsp:cNvSpPr/>
      </dsp:nvSpPr>
      <dsp:spPr>
        <a:xfrm>
          <a:off x="2526170" y="1488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0" i="0" kern="1200" baseline="0"/>
            <a:t>Es elegido por todos los tipos de titular, en especial por </a:t>
          </a:r>
          <a:r>
            <a:rPr lang="es-UY" sz="1300" b="1" i="0" kern="1200" baseline="0"/>
            <a:t>Individuos</a:t>
          </a:r>
          <a:r>
            <a:rPr lang="es-UY" sz="1300" b="0" i="0" kern="1200" baseline="0"/>
            <a:t>.</a:t>
          </a:r>
          <a:endParaRPr lang="en-US" sz="1300" kern="1200"/>
        </a:p>
      </dsp:txBody>
      <dsp:txXfrm>
        <a:off x="2526170" y="1488"/>
        <a:ext cx="1737156" cy="1042294"/>
      </dsp:txXfrm>
    </dsp:sp>
    <dsp:sp modelId="{4EB9EAD3-07FC-4C78-8D9C-B06E437BAFCE}">
      <dsp:nvSpPr>
        <dsp:cNvPr id="0" name=""/>
        <dsp:cNvSpPr/>
      </dsp:nvSpPr>
      <dsp:spPr>
        <a:xfrm>
          <a:off x="4437043" y="1488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0" i="0" kern="1200" baseline="0"/>
            <a:t>También es relevante para </a:t>
          </a:r>
          <a:r>
            <a:rPr lang="es-UY" sz="1300" b="1" i="0" kern="1200" baseline="0"/>
            <a:t>Parejas</a:t>
          </a:r>
          <a:r>
            <a:rPr lang="es-UY" sz="1300" b="0" i="0" kern="1200" baseline="0"/>
            <a:t> y </a:t>
          </a:r>
          <a:r>
            <a:rPr lang="es-UY" sz="1300" b="1" i="0" kern="1200" baseline="0"/>
            <a:t>Familias</a:t>
          </a:r>
          <a:r>
            <a:rPr lang="es-UY" sz="1300" b="0" i="0" kern="1200" baseline="0"/>
            <a:t>, aunque en menor medida.</a:t>
          </a:r>
          <a:endParaRPr lang="en-US" sz="1300" kern="1200"/>
        </a:p>
      </dsp:txBody>
      <dsp:txXfrm>
        <a:off x="4437043" y="1488"/>
        <a:ext cx="1737156" cy="1042294"/>
      </dsp:txXfrm>
    </dsp:sp>
    <dsp:sp modelId="{04CF28E6-3721-44BB-A168-5B3E31D3A3B9}">
      <dsp:nvSpPr>
        <dsp:cNvPr id="0" name=""/>
        <dsp:cNvSpPr/>
      </dsp:nvSpPr>
      <dsp:spPr>
        <a:xfrm>
          <a:off x="615298" y="1217498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1" i="0" kern="1200" baseline="0"/>
            <a:t>El producto "Anual" y "Larga Estadía" tienen una adopción mínima</a:t>
          </a:r>
          <a:r>
            <a:rPr lang="es-UY" sz="1300" b="0" i="0" kern="1200" baseline="0"/>
            <a:t>:</a:t>
          </a:r>
          <a:endParaRPr lang="en-US" sz="1300" kern="1200"/>
        </a:p>
      </dsp:txBody>
      <dsp:txXfrm>
        <a:off x="615298" y="1217498"/>
        <a:ext cx="1737156" cy="1042294"/>
      </dsp:txXfrm>
    </dsp:sp>
    <dsp:sp modelId="{8733E4C8-9A49-452C-B7DF-3B4EB5A6D125}">
      <dsp:nvSpPr>
        <dsp:cNvPr id="0" name=""/>
        <dsp:cNvSpPr/>
      </dsp:nvSpPr>
      <dsp:spPr>
        <a:xfrm>
          <a:off x="2526170" y="1217498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0" i="0" kern="1200" baseline="0"/>
            <a:t>Solo algunos individuos lo utilizan.</a:t>
          </a:r>
          <a:endParaRPr lang="en-US" sz="1300" kern="1200"/>
        </a:p>
      </dsp:txBody>
      <dsp:txXfrm>
        <a:off x="2526170" y="1217498"/>
        <a:ext cx="1737156" cy="1042294"/>
      </dsp:txXfrm>
    </dsp:sp>
    <dsp:sp modelId="{14C4AA6A-4883-4E27-92E4-CDDEF63EEEF3}">
      <dsp:nvSpPr>
        <dsp:cNvPr id="0" name=""/>
        <dsp:cNvSpPr/>
      </dsp:nvSpPr>
      <dsp:spPr>
        <a:xfrm>
          <a:off x="4437043" y="1217498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0" i="0" kern="1200" baseline="0"/>
            <a:t>No parece haber demanda significativa por parte de grupos o familias para estos productos.</a:t>
          </a:r>
          <a:endParaRPr lang="en-US" sz="1300" kern="1200"/>
        </a:p>
      </dsp:txBody>
      <dsp:txXfrm>
        <a:off x="4437043" y="1217498"/>
        <a:ext cx="1737156" cy="1042294"/>
      </dsp:txXfrm>
    </dsp:sp>
    <dsp:sp modelId="{0A096286-47C5-4252-8C2A-F5C60C46F591}">
      <dsp:nvSpPr>
        <dsp:cNvPr id="0" name=""/>
        <dsp:cNvSpPr/>
      </dsp:nvSpPr>
      <dsp:spPr>
        <a:xfrm>
          <a:off x="615298" y="2433507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1" i="0" kern="1200" baseline="0"/>
            <a:t>Individuos lideran la contratación en todas las categorías</a:t>
          </a:r>
          <a:r>
            <a:rPr lang="es-UY" sz="1300" b="0" i="0" kern="1200" baseline="0"/>
            <a:t>:</a:t>
          </a:r>
          <a:endParaRPr lang="en-US" sz="1300" kern="1200"/>
        </a:p>
      </dsp:txBody>
      <dsp:txXfrm>
        <a:off x="615298" y="2433507"/>
        <a:ext cx="1737156" cy="1042294"/>
      </dsp:txXfrm>
    </dsp:sp>
    <dsp:sp modelId="{0C7390F9-60B4-49E5-8DE0-B7DF32648DDE}">
      <dsp:nvSpPr>
        <dsp:cNvPr id="0" name=""/>
        <dsp:cNvSpPr/>
      </dsp:nvSpPr>
      <dsp:spPr>
        <a:xfrm>
          <a:off x="2526170" y="2433507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0" i="0" kern="1200" baseline="0"/>
            <a:t>Claramente es el perfil de cliente más común.</a:t>
          </a:r>
          <a:endParaRPr lang="en-US" sz="1300" kern="1200"/>
        </a:p>
      </dsp:txBody>
      <dsp:txXfrm>
        <a:off x="2526170" y="2433507"/>
        <a:ext cx="1737156" cy="1042294"/>
      </dsp:txXfrm>
    </dsp:sp>
    <dsp:sp modelId="{9036575F-B915-4FA2-9707-B310D7969A48}">
      <dsp:nvSpPr>
        <dsp:cNvPr id="0" name=""/>
        <dsp:cNvSpPr/>
      </dsp:nvSpPr>
      <dsp:spPr>
        <a:xfrm>
          <a:off x="4437043" y="2433507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0" i="0" kern="1200" baseline="0"/>
            <a:t>La estrategia comercial podría priorizar sus preferencias.</a:t>
          </a:r>
          <a:endParaRPr lang="en-US" sz="1300" kern="1200"/>
        </a:p>
      </dsp:txBody>
      <dsp:txXfrm>
        <a:off x="4437043" y="2433507"/>
        <a:ext cx="1737156" cy="1042294"/>
      </dsp:txXfrm>
    </dsp:sp>
    <dsp:sp modelId="{9B8B6C23-3010-4B9F-8172-59FA37E78962}">
      <dsp:nvSpPr>
        <dsp:cNvPr id="0" name=""/>
        <dsp:cNvSpPr/>
      </dsp:nvSpPr>
      <dsp:spPr>
        <a:xfrm>
          <a:off x="615298" y="3649517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1" i="0" kern="1200" baseline="0"/>
            <a:t>Parejas y Familias también representan un segmento relevante para "Simple"</a:t>
          </a:r>
          <a:r>
            <a:rPr lang="es-UY" sz="1300" b="0" i="0" kern="1200" baseline="0"/>
            <a:t>:</a:t>
          </a:r>
          <a:endParaRPr lang="en-US" sz="1300" kern="1200"/>
        </a:p>
      </dsp:txBody>
      <dsp:txXfrm>
        <a:off x="615298" y="3649517"/>
        <a:ext cx="1737156" cy="1042294"/>
      </dsp:txXfrm>
    </dsp:sp>
    <dsp:sp modelId="{D4796E5D-789D-4F73-9CA2-E03EADE4C45C}">
      <dsp:nvSpPr>
        <dsp:cNvPr id="0" name=""/>
        <dsp:cNvSpPr/>
      </dsp:nvSpPr>
      <dsp:spPr>
        <a:xfrm>
          <a:off x="2526170" y="3649517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0" i="0" kern="1200" baseline="0"/>
            <a:t>Puede ser conveniente crear versiones "familiares" o "dobles" del producto simple.</a:t>
          </a:r>
          <a:endParaRPr lang="en-US" sz="1300" kern="1200"/>
        </a:p>
      </dsp:txBody>
      <dsp:txXfrm>
        <a:off x="2526170" y="3649517"/>
        <a:ext cx="1737156" cy="1042294"/>
      </dsp:txXfrm>
    </dsp:sp>
    <dsp:sp modelId="{A8271CC7-E794-4E95-9152-24CF936D3F51}">
      <dsp:nvSpPr>
        <dsp:cNvPr id="0" name=""/>
        <dsp:cNvSpPr/>
      </dsp:nvSpPr>
      <dsp:spPr>
        <a:xfrm>
          <a:off x="4437043" y="3649517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1" i="0" kern="1200" baseline="0"/>
            <a:t>El tipo "Grupo" es el menos frecuente</a:t>
          </a:r>
          <a:r>
            <a:rPr lang="es-UY" sz="1300" b="0" i="0" kern="1200" baseline="0"/>
            <a:t>:</a:t>
          </a:r>
          <a:endParaRPr lang="en-US" sz="1300" kern="1200"/>
        </a:p>
      </dsp:txBody>
      <dsp:txXfrm>
        <a:off x="4437043" y="3649517"/>
        <a:ext cx="1737156" cy="1042294"/>
      </dsp:txXfrm>
    </dsp:sp>
    <dsp:sp modelId="{7127236E-974F-475B-80F0-F5C5AA3652ED}">
      <dsp:nvSpPr>
        <dsp:cNvPr id="0" name=""/>
        <dsp:cNvSpPr/>
      </dsp:nvSpPr>
      <dsp:spPr>
        <a:xfrm>
          <a:off x="2526170" y="4865527"/>
          <a:ext cx="1737156" cy="1042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300" b="0" i="0" kern="1200" baseline="0"/>
            <a:t>Esto podría indicar una baja penetración en el segmento de turismo grupal.</a:t>
          </a:r>
          <a:endParaRPr lang="en-US" sz="1300" kern="1200"/>
        </a:p>
      </dsp:txBody>
      <dsp:txXfrm>
        <a:off x="2526170" y="4865527"/>
        <a:ext cx="1737156" cy="104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D8F0B-FD06-4522-AACD-E59B4690E4B6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D11F9-DF10-4AA4-8E81-AD72C5E9001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7791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D11F9-DF10-4AA4-8E81-AD72C5E90016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1088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D11F9-DF10-4AA4-8E81-AD72C5E90016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6895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DD97A-8452-32C6-AD1B-EBCE1629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4CFC38-0A77-B015-9175-965C478C5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18055-94ED-BBDA-C8D0-5A3F5A5A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6E3F3-83D0-E5F7-5DCD-A03E67D1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83BFE-9417-B835-8AF6-9EB323FB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3956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87BF3-3A60-6F64-0DE3-AF5CAE62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04DD21-54CE-935E-61F8-8508C17ED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1852D-3D74-950D-0D46-24B4DD5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355EE-4DA8-BC8B-3D37-505AD844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43E8C-55AC-8FED-0E3A-342C0454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588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3D516D-AF43-500C-7F7E-F1002A033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516C73-AB66-1740-6B34-5FA016D51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2E943-6937-DC91-9076-69B0EB78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53611-69D2-2539-FD37-A414E529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6205F-A4FA-0485-6D27-5EA0EFC3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97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BAD5-A50F-87D3-47FD-634D4C53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250CF-053A-9FFD-0F51-2C2A6D98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D883DB-284E-52D4-CD51-94201F3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AB70A-B949-4397-37FE-2E70AF65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C5D983-EDE7-E3EA-E651-815099E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845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2845D-A61C-23A1-50D9-32A768CC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6FEF4C-DBBD-EA6D-512A-C479CAF1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E3D16-49A3-2645-8C1B-F1BA9560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6EA8D1-796D-9054-BBB7-DA374BFB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3DF5A8-2620-C4B7-E818-46EDDAAA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7086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8E679-99FE-BD12-1225-DF54161D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54ADB-5792-B4D4-E47B-C4ED4BB3B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EC3264-BB99-C2EF-D629-B45AE88A2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9EB2EA-5445-5ED9-5140-04BFF12B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C67313-81B2-D21F-3E5D-F30EB165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A793FD-4DB2-D845-E3F3-3BD60B9A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8358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9CB39-A40F-E5E8-D935-4989D62F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276A5-277B-5406-B867-A39A1A37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98E521-DB30-65A5-8DC7-D09C3CAC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60EC24-BBD7-3AB4-B777-E407F3551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FDB659-8227-C7DB-59DE-4212389EF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6F2AC-37C6-1A6F-DB5F-F711D900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09ECA0-9642-053B-FF66-1A5B8130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8FABD7-E970-2929-7DAC-E78CA2A2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998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CEF52-967D-A06C-BB92-DD7872E6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C80DCC-E0D8-A407-8F47-8398CDFD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6BCDBF-8804-8B36-9B40-12999ACC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240031-879A-F76E-54A1-4E11AA50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4226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1236AC-6983-A8EF-F02C-9008D622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9176F5-9037-F46B-1C3E-5A554967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6BD696-A9DA-4C15-B31C-E92DE3A6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683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15F7-6FAB-157F-CD98-7452B0C9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28CDE6-72CC-312A-B49B-38B6F8ED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760E58-8E22-4ABD-2E32-5AB1CF99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9713AF-49CC-D16F-B20C-8C7E07E8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ABDF2-E5B8-4CD2-033F-9A4A83D1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0C0251-40DF-C723-00CF-6099B0DE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7625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D8AA8-8D97-18F2-C71B-DE966B95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67D32A-2BD1-7C9A-4AF5-EA61557E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6A3C43-8DB1-FBE0-5645-6E7CA922D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DF058-1F5A-1E91-4815-107A2DB9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8556D9-848C-CDF2-0DA4-6D35395F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7B13A6-B114-8A4B-A15A-83F527D0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18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4C14ED-FDF2-35F1-C053-747B274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8681B9-E6C3-071C-70FD-9BE421617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CDAC7-35C9-F0A0-9123-802484F17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687EF-20D1-42AB-9697-CDCC5E884820}" type="datetimeFigureOut">
              <a:rPr lang="es-UY" smtClean="0"/>
              <a:t>8/6/2025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0DF2F-33D5-9A62-FC26-CC03C517B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2DB25-DDB9-2B7B-3548-57A9BD55A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53596-89C6-4D35-9BF1-C20A46E97EE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061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9445D8-F908-342A-6FDE-D1B6322A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s-VE" dirty="0">
                <a:highlight>
                  <a:srgbClr val="C0C0C0"/>
                </a:highlight>
                <a:latin typeface="Agency FB" panose="020B0503020202020204" pitchFamily="34" charset="0"/>
              </a:rPr>
              <a:t>Asistencia</a:t>
            </a:r>
            <a:r>
              <a:rPr lang="es-VE" dirty="0">
                <a:highlight>
                  <a:srgbClr val="C0C0C0"/>
                </a:highlight>
              </a:rPr>
              <a:t> de Viajero </a:t>
            </a:r>
            <a:endParaRPr lang="es-UY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46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CFD7A4-6BAA-E042-5FE2-6828BDD9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Formas de pago 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9878C6-83BC-F1E0-248F-FBFFEDFA2E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0692" y="639193"/>
            <a:ext cx="7658220" cy="53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7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6DDB7-3DC8-F28E-F238-CCBBA34A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380" y="125260"/>
            <a:ext cx="7290149" cy="6413652"/>
          </a:xfrm>
        </p:spPr>
        <p:txBody>
          <a:bodyPr anchor="ctr">
            <a:normAutofit/>
          </a:bodyPr>
          <a:lstStyle/>
          <a:p>
            <a:r>
              <a:rPr lang="es-ES" sz="1400" b="1" dirty="0"/>
              <a:t>Ventas por Forma de Pago (Top 10)</a:t>
            </a:r>
          </a:p>
          <a:p>
            <a:r>
              <a:rPr lang="es-ES" sz="1400" b="1" dirty="0"/>
              <a:t>¿Qué representa?</a:t>
            </a:r>
          </a:p>
          <a:p>
            <a:r>
              <a:rPr lang="es-ES" sz="1400" dirty="0"/>
              <a:t>Esta gráfica muestra las </a:t>
            </a:r>
            <a:r>
              <a:rPr lang="es-ES" sz="1400" b="1" dirty="0"/>
              <a:t>formas de pago más utilizadas</a:t>
            </a:r>
            <a:r>
              <a:rPr lang="es-ES" sz="1400" dirty="0"/>
              <a:t> por los clientes para adquirir productos de asistencia al viajero. Se trata del </a:t>
            </a:r>
            <a:r>
              <a:rPr lang="es-ES" sz="1400" b="1" dirty="0"/>
              <a:t>Top 10</a:t>
            </a:r>
            <a:r>
              <a:rPr lang="es-ES" sz="1400" dirty="0"/>
              <a:t> en volumen de ventas.</a:t>
            </a:r>
            <a:endParaRPr lang="es-ES" sz="1400" b="1" dirty="0"/>
          </a:p>
          <a:p>
            <a:r>
              <a:rPr lang="es-ES" sz="1400" b="1" dirty="0"/>
              <a:t>Efectivo domina ampliamente</a:t>
            </a:r>
            <a:r>
              <a:rPr lang="es-ES" sz="1400" dirty="0"/>
              <a:t>:</a:t>
            </a:r>
          </a:p>
          <a:p>
            <a:pPr lvl="1"/>
            <a:r>
              <a:rPr lang="es-ES" sz="1400" dirty="0"/>
              <a:t>Con más de 3.700 ventas, es la forma de pago más utilizada por lejos.</a:t>
            </a:r>
          </a:p>
          <a:p>
            <a:pPr lvl="1"/>
            <a:r>
              <a:rPr lang="es-ES" sz="1400" dirty="0"/>
              <a:t>Esto puede reflejar:</a:t>
            </a:r>
          </a:p>
          <a:p>
            <a:pPr lvl="2"/>
            <a:r>
              <a:rPr lang="es-ES" sz="1400" dirty="0"/>
              <a:t>Clientes que compran a través de canales presenciales o telefónicos.</a:t>
            </a:r>
          </a:p>
          <a:p>
            <a:pPr lvl="2"/>
            <a:r>
              <a:rPr lang="es-ES" sz="1400" dirty="0"/>
              <a:t>Preferencia por evitar tarjetas por motivos financieros o desconfianza en canales digitales.</a:t>
            </a:r>
          </a:p>
          <a:p>
            <a:r>
              <a:rPr lang="es-ES" sz="1400" b="1" dirty="0"/>
              <a:t>Tarjetas de crédito son el segundo grupo más usado</a:t>
            </a:r>
            <a:r>
              <a:rPr lang="es-ES" sz="1400" dirty="0"/>
              <a:t>:</a:t>
            </a:r>
          </a:p>
          <a:p>
            <a:pPr lvl="1"/>
            <a:r>
              <a:rPr lang="es-ES" sz="1400" b="1" dirty="0"/>
              <a:t>Visa 1, 3 y 6 cuotas</a:t>
            </a:r>
            <a:r>
              <a:rPr lang="es-ES" sz="1400" dirty="0"/>
              <a:t> lideran dentro de este segmento.</a:t>
            </a:r>
          </a:p>
          <a:p>
            <a:pPr lvl="1"/>
            <a:r>
              <a:rPr lang="es-ES" sz="1400" dirty="0"/>
              <a:t>También aparecen </a:t>
            </a:r>
            <a:r>
              <a:rPr lang="es-ES" sz="1400" dirty="0" err="1"/>
              <a:t>Mastercard</a:t>
            </a:r>
            <a:r>
              <a:rPr lang="es-ES" sz="1400" dirty="0"/>
              <a:t> y American Express, lo que indica diversidad de medios electrónicos aceptados.</a:t>
            </a:r>
          </a:p>
          <a:p>
            <a:r>
              <a:rPr lang="es-ES" sz="1400" b="1" dirty="0"/>
              <a:t>Uso moderado de cuotas</a:t>
            </a:r>
            <a:r>
              <a:rPr lang="es-ES" sz="1400" dirty="0"/>
              <a:t>:</a:t>
            </a:r>
          </a:p>
          <a:p>
            <a:pPr lvl="1"/>
            <a:r>
              <a:rPr lang="es-ES" sz="1400" dirty="0"/>
              <a:t>El desglose por cuotas muestra que los consumidores optan más por 1 y 3 cuotas.</a:t>
            </a:r>
          </a:p>
          <a:p>
            <a:pPr lvl="1"/>
            <a:r>
              <a:rPr lang="es-ES" sz="1400" dirty="0"/>
              <a:t>Las opciones de 6 cuotas tienen menor participación.</a:t>
            </a:r>
          </a:p>
          <a:p>
            <a:r>
              <a:rPr lang="es-ES" sz="1400" b="1" dirty="0"/>
              <a:t>Mercado Pago aparece, pero con bajo volumen</a:t>
            </a:r>
            <a:r>
              <a:rPr lang="es-ES" sz="1400" dirty="0"/>
              <a:t>:</a:t>
            </a:r>
          </a:p>
          <a:p>
            <a:pPr lvl="1"/>
            <a:r>
              <a:rPr lang="es-ES" sz="1400" dirty="0"/>
              <a:t>A pesar de ser una plataforma digital popular, su uso aquí es limitado.</a:t>
            </a:r>
          </a:p>
          <a:p>
            <a:pPr lvl="1"/>
            <a:r>
              <a:rPr lang="es-ES" sz="1400" dirty="0"/>
              <a:t>Puede deberse a falta de integración en algunos canales o falta de comunicación de esta opción.</a:t>
            </a:r>
          </a:p>
          <a:p>
            <a:endParaRPr lang="es-UY" sz="1000" dirty="0"/>
          </a:p>
        </p:txBody>
      </p:sp>
    </p:spTree>
    <p:extLst>
      <p:ext uri="{BB962C8B-B14F-4D97-AF65-F5344CB8AC3E}">
        <p14:creationId xmlns:p14="http://schemas.microsoft.com/office/powerpoint/2010/main" val="103179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2" name="Rectangle 819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A8D492-4255-0B0F-C29F-DCF482BF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 </a:t>
            </a:r>
            <a:r>
              <a:rPr lang="en-US" sz="4600" dirty="0"/>
              <a:t>V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enta 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año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periodo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2014 </a:t>
            </a:r>
            <a:r>
              <a:rPr lang="en-US" sz="4600" dirty="0"/>
              <a:t>/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2020</a:t>
            </a: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119D8F-45C5-C1DF-3FC9-C4E9267AB7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78753"/>
            <a:ext cx="7214616" cy="44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7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9C3AD-7C08-3BD5-05B8-B4773F0B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178" y="475989"/>
            <a:ext cx="7658621" cy="6062923"/>
          </a:xfrm>
        </p:spPr>
        <p:txBody>
          <a:bodyPr anchor="ctr">
            <a:normAutofit/>
          </a:bodyPr>
          <a:lstStyle/>
          <a:p>
            <a:r>
              <a:rPr lang="es-ES" sz="1200" dirty="0"/>
              <a:t>El gráfico muestra la </a:t>
            </a:r>
            <a:r>
              <a:rPr lang="es-ES" sz="1200" b="1" dirty="0"/>
              <a:t>evolución anual</a:t>
            </a:r>
            <a:r>
              <a:rPr lang="es-ES" sz="1200" dirty="0"/>
              <a:t> del número de ventas de productos de asistencia al viajero entre 2014 y 2020.</a:t>
            </a:r>
          </a:p>
          <a:p>
            <a:r>
              <a:rPr lang="es-ES" sz="1200" b="1" dirty="0"/>
              <a:t>📌 Observaciones clave:</a:t>
            </a:r>
          </a:p>
          <a:p>
            <a:r>
              <a:rPr lang="es-ES" sz="1200" b="1" dirty="0"/>
              <a:t>Estabilidad inicial (2014-2015)</a:t>
            </a:r>
            <a:r>
              <a:rPr lang="es-ES" sz="1200" dirty="0"/>
              <a:t>:</a:t>
            </a:r>
          </a:p>
          <a:p>
            <a:pPr lvl="1"/>
            <a:r>
              <a:rPr lang="es-ES" sz="1200" dirty="0"/>
              <a:t>Ventas constantes, alrededor de 1.080 unidades por año.</a:t>
            </a:r>
          </a:p>
          <a:p>
            <a:pPr lvl="1"/>
            <a:r>
              <a:rPr lang="es-ES" sz="1200" dirty="0"/>
              <a:t>El negocio parecía estable y consolidado en ese período.</a:t>
            </a:r>
          </a:p>
          <a:p>
            <a:r>
              <a:rPr lang="es-ES" sz="1200" b="1" dirty="0"/>
              <a:t>Caída significativa en 2016</a:t>
            </a:r>
            <a:r>
              <a:rPr lang="es-ES" sz="1200" dirty="0"/>
              <a:t>:</a:t>
            </a:r>
          </a:p>
          <a:p>
            <a:pPr lvl="1"/>
            <a:r>
              <a:rPr lang="es-ES" sz="1200" dirty="0"/>
              <a:t>Reducción abrupta de más del 40% en comparación con años anteriores.</a:t>
            </a:r>
          </a:p>
          <a:p>
            <a:pPr lvl="1"/>
            <a:r>
              <a:rPr lang="es-ES" sz="1200" dirty="0"/>
              <a:t>Posibles causas: cambios en la economía, estrategia comercial, competencia o modificaciones en canales de venta.</a:t>
            </a:r>
          </a:p>
          <a:p>
            <a:r>
              <a:rPr lang="es-ES" sz="1200" b="1" dirty="0"/>
              <a:t>Recuperación leve en 2017-2018</a:t>
            </a:r>
            <a:r>
              <a:rPr lang="es-ES" sz="1200" dirty="0"/>
              <a:t>:</a:t>
            </a:r>
          </a:p>
          <a:p>
            <a:pPr lvl="1"/>
            <a:r>
              <a:rPr lang="es-ES" sz="1200" dirty="0"/>
              <a:t>Aunque con fluctuaciones menores, no se alcanza aún el nivel inicial.</a:t>
            </a:r>
          </a:p>
          <a:p>
            <a:pPr lvl="1"/>
            <a:r>
              <a:rPr lang="es-ES" sz="1200" dirty="0"/>
              <a:t>Indica intentos de recuperación pero sin una estrategia completamente efectiva.</a:t>
            </a:r>
          </a:p>
          <a:p>
            <a:r>
              <a:rPr lang="es-ES" sz="1200" b="1" dirty="0"/>
              <a:t>Pico abrupto en 2019</a:t>
            </a:r>
            <a:r>
              <a:rPr lang="es-ES" sz="1200" dirty="0"/>
              <a:t>:</a:t>
            </a:r>
          </a:p>
          <a:p>
            <a:pPr lvl="1"/>
            <a:r>
              <a:rPr lang="es-ES" sz="1200" dirty="0"/>
              <a:t>El año con </a:t>
            </a:r>
            <a:r>
              <a:rPr lang="es-ES" sz="1200" b="1" dirty="0"/>
              <a:t>mayor cantidad de ventas</a:t>
            </a:r>
            <a:r>
              <a:rPr lang="es-ES" sz="1200" dirty="0"/>
              <a:t>, casi el doble que en cualquier otro año.</a:t>
            </a:r>
          </a:p>
          <a:p>
            <a:pPr lvl="1"/>
            <a:r>
              <a:rPr lang="es-ES" sz="1200" dirty="0"/>
              <a:t>Puede responder a campañas exitosas, expansión de canales online, acuerdos comerciales o un pico de viajes por factores externos (feriados, eventos globales, etc.).</a:t>
            </a:r>
          </a:p>
          <a:p>
            <a:r>
              <a:rPr lang="es-ES" sz="1200" b="1" dirty="0"/>
              <a:t>Caída drástica en 2020</a:t>
            </a:r>
            <a:r>
              <a:rPr lang="es-ES" sz="1200" dirty="0"/>
              <a:t>:</a:t>
            </a:r>
          </a:p>
          <a:p>
            <a:pPr lvl="1"/>
            <a:r>
              <a:rPr lang="es-ES" sz="1200" dirty="0"/>
              <a:t>El desplome es evidente: menos de 500 ventas.</a:t>
            </a:r>
          </a:p>
          <a:p>
            <a:pPr lvl="1"/>
            <a:r>
              <a:rPr lang="es-ES" sz="1200" dirty="0"/>
              <a:t>Altamente probable que esté relacionado con la </a:t>
            </a:r>
            <a:r>
              <a:rPr lang="es-ES" sz="1200" b="1" dirty="0"/>
              <a:t>pandemia de COVID-19</a:t>
            </a:r>
            <a:r>
              <a:rPr lang="es-ES" sz="1200" dirty="0"/>
              <a:t> y la restricción global de viajes</a:t>
            </a:r>
            <a:r>
              <a:rPr lang="es-ES" sz="900" dirty="0"/>
              <a:t>.</a:t>
            </a:r>
          </a:p>
          <a:p>
            <a:endParaRPr lang="es-UY" sz="900" dirty="0"/>
          </a:p>
        </p:txBody>
      </p:sp>
    </p:spTree>
    <p:extLst>
      <p:ext uri="{BB962C8B-B14F-4D97-AF65-F5344CB8AC3E}">
        <p14:creationId xmlns:p14="http://schemas.microsoft.com/office/powerpoint/2010/main" val="36640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A6ADB7-AF70-D855-EFC3-E53D5264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</a:t>
            </a: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Resumen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Hallazgos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royecto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876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3C2C5-265E-D911-DC6E-E853637A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2" y="477998"/>
            <a:ext cx="11140858" cy="6173323"/>
          </a:xfrm>
        </p:spPr>
        <p:txBody>
          <a:bodyPr>
            <a:noAutofit/>
          </a:bodyPr>
          <a:lstStyle/>
          <a:p>
            <a:r>
              <a:rPr lang="es-ES" sz="1400" b="1" dirty="0"/>
              <a:t>Preferencias de destino</a:t>
            </a:r>
          </a:p>
          <a:p>
            <a:r>
              <a:rPr lang="es-ES" sz="1400" b="1" dirty="0"/>
              <a:t>América del Sur (excepto Argentina)</a:t>
            </a:r>
            <a:r>
              <a:rPr lang="es-ES" sz="1400" dirty="0"/>
              <a:t> concentra la mayor cantidad de ventas, indicando una clara preferencia por destinos regionales cercanos.</a:t>
            </a:r>
          </a:p>
          <a:p>
            <a:r>
              <a:rPr lang="es-ES" sz="1400" dirty="0"/>
              <a:t>Europa, Asia/África y EE.UU./Canadá también representan mercados relevantes con demanda estable.</a:t>
            </a:r>
          </a:p>
          <a:p>
            <a:r>
              <a:rPr lang="es-ES" sz="1400" dirty="0"/>
              <a:t>Destinos como </a:t>
            </a:r>
            <a:r>
              <a:rPr lang="es-ES" sz="1400" b="1" dirty="0"/>
              <a:t>Oceanía</a:t>
            </a:r>
            <a:r>
              <a:rPr lang="es-ES" sz="1400" dirty="0"/>
              <a:t> y </a:t>
            </a:r>
            <a:r>
              <a:rPr lang="es-ES" sz="1400" b="1" dirty="0"/>
              <a:t>Argentina</a:t>
            </a:r>
            <a:r>
              <a:rPr lang="es-ES" sz="1400" dirty="0"/>
              <a:t> tienen baja demanda, lo que sugiere oportunidades para campañas específicas o revisión de oferta.</a:t>
            </a:r>
          </a:p>
          <a:p>
            <a:r>
              <a:rPr lang="es-ES" sz="1400" b="1" dirty="0"/>
              <a:t> Canales de venta más utilizados</a:t>
            </a:r>
          </a:p>
          <a:p>
            <a:r>
              <a:rPr lang="es-ES" sz="1400" b="1" dirty="0"/>
              <a:t>Venta Telefónica</a:t>
            </a:r>
            <a:r>
              <a:rPr lang="es-ES" sz="1400" dirty="0"/>
              <a:t> y </a:t>
            </a:r>
            <a:r>
              <a:rPr lang="es-ES" sz="1400" b="1" dirty="0"/>
              <a:t>Venta Online</a:t>
            </a:r>
            <a:r>
              <a:rPr lang="es-ES" sz="1400" dirty="0"/>
              <a:t> concentran casi la totalidad de las ventas, destacándose como los canales más efectivos.</a:t>
            </a:r>
          </a:p>
          <a:p>
            <a:r>
              <a:rPr lang="es-ES" sz="1400" dirty="0"/>
              <a:t>Canales como </a:t>
            </a:r>
            <a:r>
              <a:rPr lang="es-ES" sz="1400" b="1" dirty="0"/>
              <a:t>GSA Internacional</a:t>
            </a:r>
            <a:r>
              <a:rPr lang="es-ES" sz="1400" dirty="0"/>
              <a:t> y </a:t>
            </a:r>
            <a:r>
              <a:rPr lang="es-ES" sz="1400" b="1" dirty="0"/>
              <a:t>AGV Minorista</a:t>
            </a:r>
            <a:r>
              <a:rPr lang="es-ES" sz="1400" dirty="0"/>
              <a:t> tienen un impacto casi nulo, por lo que podrían requerir rediseño o eliminación.</a:t>
            </a:r>
          </a:p>
          <a:p>
            <a:r>
              <a:rPr lang="es-ES" sz="1400" b="1" dirty="0"/>
              <a:t>Formas de pago</a:t>
            </a:r>
          </a:p>
          <a:p>
            <a:r>
              <a:rPr lang="es-ES" sz="1400" b="1" dirty="0"/>
              <a:t>Efectivo</a:t>
            </a:r>
            <a:r>
              <a:rPr lang="es-ES" sz="1400" dirty="0"/>
              <a:t> es el medio de pago más utilizado, superando ampliamente a todas las otras opciones.</a:t>
            </a:r>
          </a:p>
          <a:p>
            <a:r>
              <a:rPr lang="es-ES" sz="1400" dirty="0"/>
              <a:t>El uso de </a:t>
            </a:r>
            <a:r>
              <a:rPr lang="es-ES" sz="1400" b="1" dirty="0"/>
              <a:t>tarjetas de crédito</a:t>
            </a:r>
            <a:r>
              <a:rPr lang="es-ES" sz="1400" dirty="0"/>
              <a:t> (Visa, </a:t>
            </a:r>
            <a:r>
              <a:rPr lang="es-ES" sz="1400" dirty="0" err="1"/>
              <a:t>Mastercard</a:t>
            </a:r>
            <a:r>
              <a:rPr lang="es-ES" sz="1400" dirty="0"/>
              <a:t> y American Express) en 1 y 3 cuotas también es relevante.</a:t>
            </a:r>
          </a:p>
          <a:p>
            <a:r>
              <a:rPr lang="es-ES" sz="1400" b="1" dirty="0"/>
              <a:t>Mercado Pago</a:t>
            </a:r>
            <a:r>
              <a:rPr lang="es-ES" sz="1400" dirty="0"/>
              <a:t> tiene baja penetración, a pesar de ser un medio digital popular.</a:t>
            </a:r>
          </a:p>
          <a:p>
            <a:r>
              <a:rPr lang="es-ES" sz="1400" b="1" dirty="0"/>
              <a:t>Tipo de titular y producto</a:t>
            </a:r>
          </a:p>
          <a:p>
            <a:r>
              <a:rPr lang="es-ES" sz="1400" dirty="0"/>
              <a:t>Los </a:t>
            </a:r>
            <a:r>
              <a:rPr lang="es-ES" sz="1400" b="1" dirty="0"/>
              <a:t>individuos</a:t>
            </a:r>
            <a:r>
              <a:rPr lang="es-ES" sz="1400" dirty="0"/>
              <a:t> son el segmento más numeroso.</a:t>
            </a:r>
          </a:p>
          <a:p>
            <a:r>
              <a:rPr lang="es-ES" sz="1400" dirty="0"/>
              <a:t>El producto </a:t>
            </a:r>
            <a:r>
              <a:rPr lang="es-ES" sz="1400" b="1" dirty="0"/>
              <a:t>"Simple"</a:t>
            </a:r>
            <a:r>
              <a:rPr lang="es-ES" sz="1400" dirty="0"/>
              <a:t> es el más vendido y el más elegido por todos los tipos de titulares (individuos, parejas, familias).</a:t>
            </a:r>
          </a:p>
          <a:p>
            <a:r>
              <a:rPr lang="es-ES" sz="1400" dirty="0"/>
              <a:t>Productos como </a:t>
            </a:r>
            <a:r>
              <a:rPr lang="es-ES" sz="1400" b="1" dirty="0"/>
              <a:t>"Anual"</a:t>
            </a:r>
            <a:r>
              <a:rPr lang="es-ES" sz="1400" dirty="0"/>
              <a:t> y </a:t>
            </a:r>
            <a:r>
              <a:rPr lang="es-ES" sz="1400" b="1" dirty="0"/>
              <a:t>"Larga Estadía"</a:t>
            </a:r>
            <a:r>
              <a:rPr lang="es-ES" sz="1400" dirty="0"/>
              <a:t> tienen baja adopción y podrían requerir rediseño o segmentación más precisa.</a:t>
            </a:r>
          </a:p>
          <a:p>
            <a:r>
              <a:rPr lang="es-ES" sz="1400" b="1" dirty="0"/>
              <a:t>Tendencias temporales</a:t>
            </a:r>
          </a:p>
          <a:p>
            <a:r>
              <a:rPr lang="es-ES" sz="1400" dirty="0"/>
              <a:t>El año </a:t>
            </a:r>
            <a:r>
              <a:rPr lang="es-ES" sz="1400" b="1" dirty="0"/>
              <a:t>2019</a:t>
            </a:r>
            <a:r>
              <a:rPr lang="es-ES" sz="1400" dirty="0"/>
              <a:t> fue el de mayor volumen de ventas, probablemente impulsado por una estrategia efectiva o contexto favorable.</a:t>
            </a:r>
          </a:p>
          <a:p>
            <a:r>
              <a:rPr lang="es-ES" sz="1400" dirty="0"/>
              <a:t>La caída drástica en </a:t>
            </a:r>
            <a:r>
              <a:rPr lang="es-ES" sz="1400" b="1" dirty="0"/>
              <a:t>2020</a:t>
            </a:r>
            <a:r>
              <a:rPr lang="es-ES" sz="1400" dirty="0"/>
              <a:t> coincide con la pandemia, lo que evidencia la vulnerabilidad del sector ante eventos globales.</a:t>
            </a:r>
          </a:p>
          <a:p>
            <a:r>
              <a:rPr lang="es-ES" sz="1400" dirty="0"/>
              <a:t>Entre 2014 y 2018, las ventas mostraron estabilidad moderada con una leve tendencia a la baja.</a:t>
            </a:r>
          </a:p>
          <a:p>
            <a:endParaRPr lang="es-ES" sz="1400" dirty="0"/>
          </a:p>
          <a:p>
            <a:endParaRPr lang="es-UY" sz="1400" dirty="0"/>
          </a:p>
        </p:txBody>
      </p:sp>
    </p:spTree>
    <p:extLst>
      <p:ext uri="{BB962C8B-B14F-4D97-AF65-F5344CB8AC3E}">
        <p14:creationId xmlns:p14="http://schemas.microsoft.com/office/powerpoint/2010/main" val="97234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E9C7FC-3B4A-3DF5-7C8B-24ABA78A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VE" dirty="0">
                <a:solidFill>
                  <a:srgbClr val="FFFFFF"/>
                </a:solidFill>
              </a:rPr>
              <a:t>INDICE</a:t>
            </a:r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4C272-B1E9-DF51-ACC7-B0BA47F5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UY" dirty="0"/>
              <a:t>Motivación y Audiencia</a:t>
            </a:r>
          </a:p>
          <a:p>
            <a:r>
              <a:rPr lang="es-UY" dirty="0"/>
              <a:t>Preguntas/hipótesis que queremos responde</a:t>
            </a:r>
          </a:p>
          <a:p>
            <a:r>
              <a:rPr lang="es-UY" dirty="0"/>
              <a:t>Resumen de Metadatos</a:t>
            </a:r>
          </a:p>
          <a:p>
            <a:r>
              <a:rPr lang="es-UY" dirty="0"/>
              <a:t>Análisis Exploratorio </a:t>
            </a:r>
          </a:p>
          <a:p>
            <a:r>
              <a:rPr lang="es-ES" dirty="0"/>
              <a:t>Insights: resumen de hallazgos del proyecto</a:t>
            </a:r>
            <a:endParaRPr lang="es-UY" dirty="0"/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5657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99C242-BDCE-BA5A-7E19-1DE54E8A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UY">
                <a:solidFill>
                  <a:srgbClr val="FFFFFF"/>
                </a:solidFill>
              </a:rPr>
              <a:t>Motivación y Audiencia</a:t>
            </a:r>
            <a:br>
              <a:rPr lang="es-UY">
                <a:solidFill>
                  <a:srgbClr val="FFFFFF"/>
                </a:solidFill>
              </a:rPr>
            </a:br>
            <a:endParaRPr lang="es-UY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C3CB72-64E5-3A9C-7636-316F0CBF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sz="1300" b="1"/>
              <a:t>Motivación </a:t>
            </a:r>
          </a:p>
          <a:p>
            <a:r>
              <a:rPr lang="es-ES" sz="1300"/>
              <a:t>En un contexto donde los viajes internacionales y nacionales han retomado fuerza tras periodos de incertidumbre global, la industria de la asistencia al viajero se vuelve cada vez más relevante para garantizar la seguridad, comodidad y confianza de los clientes. Comprender el comportamiento de compra, las preferencias de destino, los canales de venta más efectivos y los métodos de pago más utilizados puede ofrecer una ventaja competitiva significativa a las empresas del sector.</a:t>
            </a:r>
          </a:p>
          <a:p>
            <a:r>
              <a:rPr lang="es-ES" sz="1300"/>
              <a:t>Este análisis se motiva por la necesidad de tomar decisiones informadas basadas en datos reales de ventas, destinos, productos y comportamiento del consumidor. La información analizada permite optimizar estrategias comerciales, mejorar la experiencia del cliente y detectar oportunidades de crecimiento en mercados específicos.</a:t>
            </a:r>
          </a:p>
          <a:p>
            <a:r>
              <a:rPr lang="es-ES" sz="1300" b="1"/>
              <a:t>Audiencia beneficiada</a:t>
            </a:r>
            <a:endParaRPr lang="es-ES" sz="1300"/>
          </a:p>
          <a:p>
            <a:r>
              <a:rPr lang="es-ES" sz="1300" b="1"/>
              <a:t>Directores Comerciales</a:t>
            </a:r>
            <a:r>
              <a:rPr lang="es-ES" sz="1300"/>
              <a:t>: podrán tomar decisiones estratégicas sobre inversión en canales de venta y segmentación de clientes.</a:t>
            </a:r>
          </a:p>
          <a:p>
            <a:r>
              <a:rPr lang="es-ES" sz="1300" b="1"/>
              <a:t>Gerentes de Producto</a:t>
            </a:r>
            <a:r>
              <a:rPr lang="es-ES" sz="1300"/>
              <a:t>: tendrán información valiosa sobre qué tipos de productos son más demandados y en qué contextos.</a:t>
            </a:r>
          </a:p>
          <a:p>
            <a:r>
              <a:rPr lang="es-ES" sz="1300" b="1"/>
              <a:t>Equipos de Marketing</a:t>
            </a:r>
            <a:r>
              <a:rPr lang="es-ES" sz="1300"/>
              <a:t>: podrán diseñar campañas más efectivas basadas en estacionalidad, destinos preferidos y perfiles de cliente.</a:t>
            </a:r>
          </a:p>
          <a:p>
            <a:r>
              <a:rPr lang="es-ES" sz="1300" b="1" err="1"/>
              <a:t>Stakeholders</a:t>
            </a:r>
            <a:r>
              <a:rPr lang="es-ES" sz="1300" b="1"/>
              <a:t> y ejecutivos no técnicos</a:t>
            </a:r>
            <a:r>
              <a:rPr lang="es-ES" sz="1300"/>
              <a:t>: contarán con visualizaciones ejecutivas que les permitirán comprender rápidamente los principales hallazgos sin necesidad de conocimientos técnicos.</a:t>
            </a:r>
          </a:p>
          <a:p>
            <a:endParaRPr lang="es-UY" sz="13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55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B66493-9429-2F48-BB82-7289E14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UY" sz="2800">
                <a:solidFill>
                  <a:srgbClr val="FFFFFF"/>
                </a:solidFill>
              </a:rPr>
              <a:t>Preguntas/hipótesis que queremos responde</a:t>
            </a:r>
            <a:br>
              <a:rPr lang="es-UY" sz="2800">
                <a:solidFill>
                  <a:srgbClr val="FFFFFF"/>
                </a:solidFill>
              </a:rPr>
            </a:br>
            <a:endParaRPr lang="es-UY" sz="28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4AA6E-7FCB-0FD9-206E-6F6078133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i="0" u="none" strike="noStrike" cap="none" normalizeH="0" baseline="0">
                <a:ln>
                  <a:noFill/>
                </a:ln>
                <a:effectLst/>
                <a:latin typeface="+mj-lt"/>
              </a:rPr>
              <a:t>¿Cuál es el canal de venta más eficiente por región?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i="0" u="none" strike="noStrike" cap="none" normalizeH="0" baseline="0">
                <a:ln>
                  <a:noFill/>
                </a:ln>
                <a:effectLst/>
                <a:latin typeface="+mj-lt"/>
              </a:rPr>
              <a:t>¿Qué tipo de cliente (individual, empresa) genera más ingresos?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i="0" u="none" strike="noStrike" cap="none" normalizeH="0" baseline="0">
                <a:ln>
                  <a:noFill/>
                </a:ln>
                <a:effectLst/>
                <a:latin typeface="+mj-lt"/>
              </a:rPr>
              <a:t>¿Cómo varía la venta de productos según el destino o el tiempo?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i="0" u="none" strike="noStrike" cap="none" normalizeH="0" baseline="0">
                <a:ln>
                  <a:noFill/>
                </a:ln>
                <a:effectLst/>
                <a:latin typeface="+mj-lt"/>
              </a:rPr>
              <a:t>¿Qué medios de pago predominan por tipo de producto o destino?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i="0" u="none" strike="noStrike" cap="none" normalizeH="0" baseline="0">
                <a:ln>
                  <a:noFill/>
                </a:ln>
                <a:effectLst/>
                <a:latin typeface="+mj-lt"/>
              </a:rPr>
              <a:t>¿Cuál es la estacionalidad de las ventas y su impacto en destinos?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i="0" u="none" strike="noStrike" cap="none" normalizeH="0" baseline="0">
                <a:ln>
                  <a:noFill/>
                </a:ln>
                <a:effectLst/>
                <a:latin typeface="+mj-lt"/>
              </a:rPr>
              <a:t>¿Qué vendedores tienen mayor rendimiento por tipo de producto o cliente?</a:t>
            </a:r>
          </a:p>
        </p:txBody>
      </p:sp>
    </p:spTree>
    <p:extLst>
      <p:ext uri="{BB962C8B-B14F-4D97-AF65-F5344CB8AC3E}">
        <p14:creationId xmlns:p14="http://schemas.microsoft.com/office/powerpoint/2010/main" val="197561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E93C13-E9E2-F53E-3F03-D12B85CC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Resumen de Metadatos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F71F0B-1A8A-A32D-403A-E6D8B76BE1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1651" y="827017"/>
            <a:ext cx="7359286" cy="54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98BA6-45FA-F3EE-CF06-ECFC1E35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Cantidad de viajeros por Tipo de Producto y Tipo de Titular</a:t>
            </a:r>
            <a:endParaRPr lang="es-UY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A5EEF3-E9B3-B196-9BCB-2AB9A3AFD4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315012"/>
            <a:ext cx="35067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gráfica representa un </a:t>
            </a: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conteo de registros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(viajeros) segmentados por dos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 X: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Tipo de Producto (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Simple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Anual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Larga Estadía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s-UY" altLang="es-U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Colores: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Tipo de Titular (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Individuo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Grupo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Pareja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Familia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s-UY" altLang="es-U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 Y: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Cantidad de registros (viajes contratados)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altLang="es-UY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altLang="es-U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B420DBB9-22DF-5E49-FCA2-FE05BA83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236343"/>
              </p:ext>
            </p:extLst>
          </p:nvPr>
        </p:nvGraphicFramePr>
        <p:xfrm>
          <a:off x="4772025" y="374065"/>
          <a:ext cx="6789498" cy="590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064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BC6B74-D923-2CB1-9AB6-7D04AF6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Cuales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son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medio de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ventas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mas 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Requerido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4C8E2-A355-F348-1957-FC0610837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/>
              <a:t>Dominio de los canales digitales/directos</a:t>
            </a:r>
            <a:r>
              <a:rPr lang="en-US" sz="1500"/>
              <a:t>:</a:t>
            </a:r>
          </a:p>
          <a:p>
            <a:r>
              <a:rPr lang="en-US" sz="1500" b="1"/>
              <a:t>Venta Telefónica</a:t>
            </a:r>
            <a:r>
              <a:rPr lang="en-US" sz="1500"/>
              <a:t> y </a:t>
            </a:r>
            <a:r>
              <a:rPr lang="en-US" sz="1500" b="1"/>
              <a:t>Venta Online</a:t>
            </a:r>
            <a:r>
              <a:rPr lang="en-US" sz="1500"/>
              <a:t> son, por amplio margen, los canales más utilizados, con casi 3.000 ventas cada uno.</a:t>
            </a:r>
          </a:p>
          <a:p>
            <a:r>
              <a:rPr lang="en-US" sz="1500"/>
              <a:t>Esto sugiere una fuerte orientación del cliente hacia canales directos, ya sea por comodidad, disponibilidad o promoción.</a:t>
            </a:r>
            <a:r>
              <a:rPr lang="en-US" sz="1500" b="1"/>
              <a:t> Canal Online casi iguala al telefónico</a:t>
            </a:r>
            <a:r>
              <a:rPr lang="en-US" sz="1500"/>
              <a:t>:</a:t>
            </a:r>
          </a:p>
          <a:p>
            <a:r>
              <a:rPr lang="en-US" sz="1500"/>
              <a:t>Muestra que la digitalización del proceso de venta es muy fuerte.</a:t>
            </a:r>
          </a:p>
          <a:p>
            <a:r>
              <a:rPr lang="en-US" sz="1500"/>
              <a:t>Existe potencial para optimizar este canal aún más con automatización, mejoras en experiencia de usuario o campañas digitales.</a:t>
            </a:r>
          </a:p>
          <a:p>
            <a:endParaRPr lang="en-US" sz="1500"/>
          </a:p>
          <a:p>
            <a:endParaRPr lang="en-US" sz="150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D92ACADA-970F-D34B-7F7E-0D5674E0D2B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9824" y="519329"/>
            <a:ext cx="6108192" cy="56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E9037-C2A7-DF0A-13B5-5C6E4FC1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 </a:t>
            </a:r>
            <a:r>
              <a:rPr lang="en-US" sz="5100" b="1" dirty="0"/>
              <a:t>Region  </a:t>
            </a:r>
            <a:r>
              <a:rPr lang="en-US" sz="5100" b="1" dirty="0" err="1"/>
              <a:t>vende</a:t>
            </a:r>
            <a:r>
              <a:rPr lang="en-US" sz="5100" b="1" dirty="0"/>
              <a:t>  mas… </a:t>
            </a:r>
            <a:endParaRPr lang="en-US" sz="5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823AAB3-BFF8-5D98-308C-C87FE5E46A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59918"/>
            <a:ext cx="7214616" cy="431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8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F0F189-C28A-59AB-A1AA-D2C94F2307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Predominio de América del Sur (excepto Argentina)</a:t>
            </a: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Es, por amplio margen, la región con </a:t>
            </a:r>
            <a:r>
              <a:rPr kumimoji="0" lang="es-UY" altLang="es-UY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más ventas</a:t>
            </a: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Esto puede deberse a proximidad geográfica, costos accesibles o acuerdos comerciales.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Alta demanda hacia Europa, Asia/África y EE.UU./Canadá</a:t>
            </a: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Estas tres regiones tienen un volumen muy similar, lo que indica un interés sostenido por destinos intercontinentales.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Puede reflejar viajes de trabajo, turismo o educación.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Moderada preferencia por México y el Caribe</a:t>
            </a: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Ocupa una posición intermedia. Atractivo quizás estacional o por paquetes turísticos.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Muy baja demanda para Argentina, Oceanía y Multi-Continente</a:t>
            </a: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Argentina</a:t>
            </a: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siendo el país de origen, aparece con pocas ventas, lo que es lógico si se trata de seguros de viaje internacionales.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Oceanía y Multi-Continente</a:t>
            </a:r>
            <a:r>
              <a:rPr kumimoji="0" lang="es-UY" altLang="es-UY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podrían requerir una oferta más visible o enfocada.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UY" altLang="es-UY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7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1511</Words>
  <Application>Microsoft Office PowerPoint</Application>
  <PresentationFormat>Panorámica</PresentationFormat>
  <Paragraphs>118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Agency FB</vt:lpstr>
      <vt:lpstr>Aptos</vt:lpstr>
      <vt:lpstr>Aptos Display</vt:lpstr>
      <vt:lpstr>Arial</vt:lpstr>
      <vt:lpstr>Arial Unicode MS</vt:lpstr>
      <vt:lpstr>Calibri</vt:lpstr>
      <vt:lpstr>Tema de Office</vt:lpstr>
      <vt:lpstr>Asistencia de Viajero </vt:lpstr>
      <vt:lpstr>INDICE</vt:lpstr>
      <vt:lpstr>Motivación y Audiencia </vt:lpstr>
      <vt:lpstr>Preguntas/hipótesis que queremos responde </vt:lpstr>
      <vt:lpstr>Resumen de Metadatos </vt:lpstr>
      <vt:lpstr>Cantidad de viajeros por Tipo de Producto y Tipo de Titular</vt:lpstr>
      <vt:lpstr>Cuales son los medio de ventas  mas  Requerido </vt:lpstr>
      <vt:lpstr>Que Region  vende  mas… </vt:lpstr>
      <vt:lpstr>Presentación de PowerPoint</vt:lpstr>
      <vt:lpstr>Formas de pago </vt:lpstr>
      <vt:lpstr>Presentación de PowerPoint</vt:lpstr>
      <vt:lpstr>Las Venta  por año periodo 2014 / 2020</vt:lpstr>
      <vt:lpstr>Presentación de PowerPoint</vt:lpstr>
      <vt:lpstr>Insights Resumen de Hallazgos del Proyecto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Diri Diri</dc:creator>
  <cp:lastModifiedBy>Diri Diri</cp:lastModifiedBy>
  <cp:revision>1</cp:revision>
  <dcterms:created xsi:type="dcterms:W3CDTF">2025-06-08T21:40:30Z</dcterms:created>
  <dcterms:modified xsi:type="dcterms:W3CDTF">2025-06-09T00:23:16Z</dcterms:modified>
</cp:coreProperties>
</file>