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373" r:id="rId2"/>
    <p:sldId id="414" r:id="rId3"/>
    <p:sldId id="374" r:id="rId4"/>
    <p:sldId id="375" r:id="rId5"/>
    <p:sldId id="376" r:id="rId6"/>
    <p:sldId id="377" r:id="rId7"/>
    <p:sldId id="379" r:id="rId8"/>
    <p:sldId id="380" r:id="rId9"/>
    <p:sldId id="392" r:id="rId10"/>
    <p:sldId id="381" r:id="rId11"/>
    <p:sldId id="387" r:id="rId12"/>
    <p:sldId id="382" r:id="rId13"/>
    <p:sldId id="383" r:id="rId14"/>
    <p:sldId id="384" r:id="rId15"/>
    <p:sldId id="423" r:id="rId16"/>
    <p:sldId id="430" r:id="rId17"/>
    <p:sldId id="385" r:id="rId18"/>
    <p:sldId id="386" r:id="rId19"/>
    <p:sldId id="432" r:id="rId20"/>
    <p:sldId id="433" r:id="rId21"/>
    <p:sldId id="434" r:id="rId22"/>
    <p:sldId id="435" r:id="rId23"/>
    <p:sldId id="431" r:id="rId24"/>
    <p:sldId id="436" r:id="rId25"/>
    <p:sldId id="389" r:id="rId26"/>
    <p:sldId id="390" r:id="rId27"/>
    <p:sldId id="415" r:id="rId28"/>
    <p:sldId id="410" r:id="rId29"/>
    <p:sldId id="394" r:id="rId30"/>
    <p:sldId id="395" r:id="rId31"/>
    <p:sldId id="396" r:id="rId32"/>
    <p:sldId id="397" r:id="rId33"/>
    <p:sldId id="398" r:id="rId34"/>
    <p:sldId id="399" r:id="rId35"/>
    <p:sldId id="400" r:id="rId36"/>
    <p:sldId id="416" r:id="rId37"/>
    <p:sldId id="425" r:id="rId38"/>
    <p:sldId id="427" r:id="rId39"/>
    <p:sldId id="428" r:id="rId40"/>
    <p:sldId id="429" r:id="rId41"/>
    <p:sldId id="424" r:id="rId42"/>
    <p:sldId id="426" r:id="rId43"/>
    <p:sldId id="418" r:id="rId44"/>
    <p:sldId id="419" r:id="rId45"/>
    <p:sldId id="420" r:id="rId46"/>
    <p:sldId id="421" r:id="rId47"/>
    <p:sldId id="422" r:id="rId48"/>
    <p:sldId id="437" r:id="rId49"/>
    <p:sldId id="402" r:id="rId50"/>
    <p:sldId id="403" r:id="rId51"/>
    <p:sldId id="404"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ommaster.es"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5" autoAdjust="0"/>
    <p:restoredTop sz="94660" autoAdjust="0"/>
  </p:normalViewPr>
  <p:slideViewPr>
    <p:cSldViewPr>
      <p:cViewPr>
        <p:scale>
          <a:sx n="73" d="100"/>
          <a:sy n="73" d="100"/>
        </p:scale>
        <p:origin x="-930"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7895A2-9324-404C-A798-FF263CEACCDA}" type="datetimeFigureOut">
              <a:rPr lang="es-ES" smtClean="0"/>
              <a:pPr/>
              <a:t>29/04/2019</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E254F4-82B1-4EFA-8A7C-22D21FAEA296}" type="slidenum">
              <a:rPr lang="es-ES" smtClean="0"/>
              <a:pPr/>
              <a:t>‹Nº›</a:t>
            </a:fld>
            <a:endParaRPr lang="es-ES"/>
          </a:p>
        </p:txBody>
      </p:sp>
    </p:spTree>
    <p:extLst>
      <p:ext uri="{BB962C8B-B14F-4D97-AF65-F5344CB8AC3E}">
        <p14:creationId xmlns:p14="http://schemas.microsoft.com/office/powerpoint/2010/main" val="3094871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F2FEE-868E-4ED1-9ACC-222C3D8B3D46}" type="datetimeFigureOut">
              <a:rPr lang="es-ES" smtClean="0"/>
              <a:t>29/04/2019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1EAE7-BC45-4EEB-85F3-C1A7B5C19945}" type="slidenum">
              <a:rPr lang="es-ES" smtClean="0"/>
              <a:t>‹Nº›</a:t>
            </a:fld>
            <a:endParaRPr lang="es-ES"/>
          </a:p>
        </p:txBody>
      </p:sp>
    </p:spTree>
    <p:extLst>
      <p:ext uri="{BB962C8B-B14F-4D97-AF65-F5344CB8AC3E}">
        <p14:creationId xmlns:p14="http://schemas.microsoft.com/office/powerpoint/2010/main" val="195273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a:t>
            </a:fld>
            <a:endParaRPr lang="es-ES" dirty="0"/>
          </a:p>
        </p:txBody>
      </p:sp>
    </p:spTree>
    <p:extLst>
      <p:ext uri="{BB962C8B-B14F-4D97-AF65-F5344CB8AC3E}">
        <p14:creationId xmlns:p14="http://schemas.microsoft.com/office/powerpoint/2010/main" val="426874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10</a:t>
            </a:fld>
            <a:endParaRPr lang="es-ES" dirty="0"/>
          </a:p>
        </p:txBody>
      </p:sp>
    </p:spTree>
    <p:extLst>
      <p:ext uri="{BB962C8B-B14F-4D97-AF65-F5344CB8AC3E}">
        <p14:creationId xmlns:p14="http://schemas.microsoft.com/office/powerpoint/2010/main" val="1166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11</a:t>
            </a:fld>
            <a:endParaRPr lang="es-ES" dirty="0"/>
          </a:p>
        </p:txBody>
      </p:sp>
    </p:spTree>
    <p:extLst>
      <p:ext uri="{BB962C8B-B14F-4D97-AF65-F5344CB8AC3E}">
        <p14:creationId xmlns:p14="http://schemas.microsoft.com/office/powerpoint/2010/main" val="130668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12</a:t>
            </a:fld>
            <a:endParaRPr lang="es-ES" dirty="0"/>
          </a:p>
        </p:txBody>
      </p:sp>
    </p:spTree>
    <p:extLst>
      <p:ext uri="{BB962C8B-B14F-4D97-AF65-F5344CB8AC3E}">
        <p14:creationId xmlns:p14="http://schemas.microsoft.com/office/powerpoint/2010/main" val="3943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13</a:t>
            </a:fld>
            <a:endParaRPr lang="es-ES" dirty="0"/>
          </a:p>
        </p:txBody>
      </p:sp>
    </p:spTree>
    <p:extLst>
      <p:ext uri="{BB962C8B-B14F-4D97-AF65-F5344CB8AC3E}">
        <p14:creationId xmlns:p14="http://schemas.microsoft.com/office/powerpoint/2010/main" val="2054253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14</a:t>
            </a:fld>
            <a:endParaRPr lang="es-ES" dirty="0"/>
          </a:p>
        </p:txBody>
      </p:sp>
    </p:spTree>
    <p:extLst>
      <p:ext uri="{BB962C8B-B14F-4D97-AF65-F5344CB8AC3E}">
        <p14:creationId xmlns:p14="http://schemas.microsoft.com/office/powerpoint/2010/main" val="584697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15</a:t>
            </a:fld>
            <a:endParaRPr lang="es-ES" dirty="0"/>
          </a:p>
        </p:txBody>
      </p:sp>
    </p:spTree>
    <p:extLst>
      <p:ext uri="{BB962C8B-B14F-4D97-AF65-F5344CB8AC3E}">
        <p14:creationId xmlns:p14="http://schemas.microsoft.com/office/powerpoint/2010/main" val="516675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16</a:t>
            </a:fld>
            <a:endParaRPr lang="es-ES" dirty="0"/>
          </a:p>
        </p:txBody>
      </p:sp>
    </p:spTree>
    <p:extLst>
      <p:ext uri="{BB962C8B-B14F-4D97-AF65-F5344CB8AC3E}">
        <p14:creationId xmlns:p14="http://schemas.microsoft.com/office/powerpoint/2010/main" val="516675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17</a:t>
            </a:fld>
            <a:endParaRPr lang="es-ES" dirty="0"/>
          </a:p>
        </p:txBody>
      </p:sp>
    </p:spTree>
    <p:extLst>
      <p:ext uri="{BB962C8B-B14F-4D97-AF65-F5344CB8AC3E}">
        <p14:creationId xmlns:p14="http://schemas.microsoft.com/office/powerpoint/2010/main" val="4176424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18</a:t>
            </a:fld>
            <a:endParaRPr lang="es-ES" dirty="0"/>
          </a:p>
        </p:txBody>
      </p:sp>
    </p:spTree>
    <p:extLst>
      <p:ext uri="{BB962C8B-B14F-4D97-AF65-F5344CB8AC3E}">
        <p14:creationId xmlns:p14="http://schemas.microsoft.com/office/powerpoint/2010/main" val="422141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19</a:t>
            </a:fld>
            <a:endParaRPr lang="es-ES" dirty="0"/>
          </a:p>
        </p:txBody>
      </p:sp>
    </p:spTree>
    <p:extLst>
      <p:ext uri="{BB962C8B-B14F-4D97-AF65-F5344CB8AC3E}">
        <p14:creationId xmlns:p14="http://schemas.microsoft.com/office/powerpoint/2010/main" val="422141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a:t>
            </a:fld>
            <a:endParaRPr lang="es-ES" dirty="0"/>
          </a:p>
        </p:txBody>
      </p:sp>
    </p:spTree>
    <p:extLst>
      <p:ext uri="{BB962C8B-B14F-4D97-AF65-F5344CB8AC3E}">
        <p14:creationId xmlns:p14="http://schemas.microsoft.com/office/powerpoint/2010/main" val="1776337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20</a:t>
            </a:fld>
            <a:endParaRPr lang="es-ES" dirty="0"/>
          </a:p>
        </p:txBody>
      </p:sp>
    </p:spTree>
    <p:extLst>
      <p:ext uri="{BB962C8B-B14F-4D97-AF65-F5344CB8AC3E}">
        <p14:creationId xmlns:p14="http://schemas.microsoft.com/office/powerpoint/2010/main" val="4221418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21</a:t>
            </a:fld>
            <a:endParaRPr lang="es-ES" dirty="0"/>
          </a:p>
        </p:txBody>
      </p:sp>
    </p:spTree>
    <p:extLst>
      <p:ext uri="{BB962C8B-B14F-4D97-AF65-F5344CB8AC3E}">
        <p14:creationId xmlns:p14="http://schemas.microsoft.com/office/powerpoint/2010/main" val="4221418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22</a:t>
            </a:fld>
            <a:endParaRPr lang="es-ES" dirty="0"/>
          </a:p>
        </p:txBody>
      </p:sp>
    </p:spTree>
    <p:extLst>
      <p:ext uri="{BB962C8B-B14F-4D97-AF65-F5344CB8AC3E}">
        <p14:creationId xmlns:p14="http://schemas.microsoft.com/office/powerpoint/2010/main" val="4221418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23</a:t>
            </a:fld>
            <a:endParaRPr lang="es-ES" dirty="0"/>
          </a:p>
        </p:txBody>
      </p:sp>
    </p:spTree>
    <p:extLst>
      <p:ext uri="{BB962C8B-B14F-4D97-AF65-F5344CB8AC3E}">
        <p14:creationId xmlns:p14="http://schemas.microsoft.com/office/powerpoint/2010/main" val="4221418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24</a:t>
            </a:fld>
            <a:endParaRPr lang="es-ES" dirty="0"/>
          </a:p>
        </p:txBody>
      </p:sp>
    </p:spTree>
    <p:extLst>
      <p:ext uri="{BB962C8B-B14F-4D97-AF65-F5344CB8AC3E}">
        <p14:creationId xmlns:p14="http://schemas.microsoft.com/office/powerpoint/2010/main" val="4221418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25</a:t>
            </a:fld>
            <a:endParaRPr lang="es-ES" dirty="0"/>
          </a:p>
        </p:txBody>
      </p:sp>
    </p:spTree>
    <p:extLst>
      <p:ext uri="{BB962C8B-B14F-4D97-AF65-F5344CB8AC3E}">
        <p14:creationId xmlns:p14="http://schemas.microsoft.com/office/powerpoint/2010/main" val="2064342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26</a:t>
            </a:fld>
            <a:endParaRPr lang="es-ES" dirty="0"/>
          </a:p>
        </p:txBody>
      </p:sp>
    </p:spTree>
    <p:extLst>
      <p:ext uri="{BB962C8B-B14F-4D97-AF65-F5344CB8AC3E}">
        <p14:creationId xmlns:p14="http://schemas.microsoft.com/office/powerpoint/2010/main" val="378019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27</a:t>
            </a:fld>
            <a:endParaRPr lang="es-ES" dirty="0"/>
          </a:p>
        </p:txBody>
      </p:sp>
    </p:spTree>
    <p:extLst>
      <p:ext uri="{BB962C8B-B14F-4D97-AF65-F5344CB8AC3E}">
        <p14:creationId xmlns:p14="http://schemas.microsoft.com/office/powerpoint/2010/main" val="246705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28</a:t>
            </a:fld>
            <a:endParaRPr lang="es-ES" dirty="0"/>
          </a:p>
        </p:txBody>
      </p:sp>
    </p:spTree>
    <p:extLst>
      <p:ext uri="{BB962C8B-B14F-4D97-AF65-F5344CB8AC3E}">
        <p14:creationId xmlns:p14="http://schemas.microsoft.com/office/powerpoint/2010/main" val="1929506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29</a:t>
            </a:fld>
            <a:endParaRPr lang="es-ES" dirty="0"/>
          </a:p>
        </p:txBody>
      </p:sp>
    </p:spTree>
    <p:extLst>
      <p:ext uri="{BB962C8B-B14F-4D97-AF65-F5344CB8AC3E}">
        <p14:creationId xmlns:p14="http://schemas.microsoft.com/office/powerpoint/2010/main" val="9870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a:t>
            </a:fld>
            <a:endParaRPr lang="es-ES" dirty="0"/>
          </a:p>
        </p:txBody>
      </p:sp>
    </p:spTree>
    <p:extLst>
      <p:ext uri="{BB962C8B-B14F-4D97-AF65-F5344CB8AC3E}">
        <p14:creationId xmlns:p14="http://schemas.microsoft.com/office/powerpoint/2010/main" val="301568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30</a:t>
            </a:fld>
            <a:endParaRPr lang="es-ES" dirty="0"/>
          </a:p>
        </p:txBody>
      </p:sp>
    </p:spTree>
    <p:extLst>
      <p:ext uri="{BB962C8B-B14F-4D97-AF65-F5344CB8AC3E}">
        <p14:creationId xmlns:p14="http://schemas.microsoft.com/office/powerpoint/2010/main" val="1882382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31</a:t>
            </a:fld>
            <a:endParaRPr lang="es-ES" dirty="0"/>
          </a:p>
        </p:txBody>
      </p:sp>
    </p:spTree>
    <p:extLst>
      <p:ext uri="{BB962C8B-B14F-4D97-AF65-F5344CB8AC3E}">
        <p14:creationId xmlns:p14="http://schemas.microsoft.com/office/powerpoint/2010/main" val="3340066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32</a:t>
            </a:fld>
            <a:endParaRPr lang="es-ES" dirty="0"/>
          </a:p>
        </p:txBody>
      </p:sp>
    </p:spTree>
    <p:extLst>
      <p:ext uri="{BB962C8B-B14F-4D97-AF65-F5344CB8AC3E}">
        <p14:creationId xmlns:p14="http://schemas.microsoft.com/office/powerpoint/2010/main" val="1637375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33</a:t>
            </a:fld>
            <a:endParaRPr lang="es-ES" dirty="0"/>
          </a:p>
        </p:txBody>
      </p:sp>
    </p:spTree>
    <p:extLst>
      <p:ext uri="{BB962C8B-B14F-4D97-AF65-F5344CB8AC3E}">
        <p14:creationId xmlns:p14="http://schemas.microsoft.com/office/powerpoint/2010/main" val="4190667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34</a:t>
            </a:fld>
            <a:endParaRPr lang="es-ES" dirty="0"/>
          </a:p>
        </p:txBody>
      </p:sp>
    </p:spTree>
    <p:extLst>
      <p:ext uri="{BB962C8B-B14F-4D97-AF65-F5344CB8AC3E}">
        <p14:creationId xmlns:p14="http://schemas.microsoft.com/office/powerpoint/2010/main" val="2677972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35</a:t>
            </a:fld>
            <a:endParaRPr lang="es-ES" dirty="0"/>
          </a:p>
        </p:txBody>
      </p:sp>
    </p:spTree>
    <p:extLst>
      <p:ext uri="{BB962C8B-B14F-4D97-AF65-F5344CB8AC3E}">
        <p14:creationId xmlns:p14="http://schemas.microsoft.com/office/powerpoint/2010/main" val="1128139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36</a:t>
            </a:fld>
            <a:endParaRPr lang="es-ES" dirty="0"/>
          </a:p>
        </p:txBody>
      </p:sp>
    </p:spTree>
    <p:extLst>
      <p:ext uri="{BB962C8B-B14F-4D97-AF65-F5344CB8AC3E}">
        <p14:creationId xmlns:p14="http://schemas.microsoft.com/office/powerpoint/2010/main" val="1371855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37</a:t>
            </a:fld>
            <a:endParaRPr lang="es-ES" dirty="0"/>
          </a:p>
        </p:txBody>
      </p:sp>
    </p:spTree>
    <p:extLst>
      <p:ext uri="{BB962C8B-B14F-4D97-AF65-F5344CB8AC3E}">
        <p14:creationId xmlns:p14="http://schemas.microsoft.com/office/powerpoint/2010/main" val="2654350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38</a:t>
            </a:fld>
            <a:endParaRPr lang="es-ES" dirty="0"/>
          </a:p>
        </p:txBody>
      </p:sp>
    </p:spTree>
    <p:extLst>
      <p:ext uri="{BB962C8B-B14F-4D97-AF65-F5344CB8AC3E}">
        <p14:creationId xmlns:p14="http://schemas.microsoft.com/office/powerpoint/2010/main" val="26543508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39</a:t>
            </a:fld>
            <a:endParaRPr lang="es-ES" dirty="0"/>
          </a:p>
        </p:txBody>
      </p:sp>
    </p:spTree>
    <p:extLst>
      <p:ext uri="{BB962C8B-B14F-4D97-AF65-F5344CB8AC3E}">
        <p14:creationId xmlns:p14="http://schemas.microsoft.com/office/powerpoint/2010/main" val="265435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a:t>
            </a:fld>
            <a:endParaRPr lang="es-ES" dirty="0"/>
          </a:p>
        </p:txBody>
      </p:sp>
    </p:spTree>
    <p:extLst>
      <p:ext uri="{BB962C8B-B14F-4D97-AF65-F5344CB8AC3E}">
        <p14:creationId xmlns:p14="http://schemas.microsoft.com/office/powerpoint/2010/main" val="3203388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40</a:t>
            </a:fld>
            <a:endParaRPr lang="es-ES" dirty="0"/>
          </a:p>
        </p:txBody>
      </p:sp>
    </p:spTree>
    <p:extLst>
      <p:ext uri="{BB962C8B-B14F-4D97-AF65-F5344CB8AC3E}">
        <p14:creationId xmlns:p14="http://schemas.microsoft.com/office/powerpoint/2010/main" val="2654350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41</a:t>
            </a:fld>
            <a:endParaRPr lang="es-ES" dirty="0"/>
          </a:p>
        </p:txBody>
      </p:sp>
    </p:spTree>
    <p:extLst>
      <p:ext uri="{BB962C8B-B14F-4D97-AF65-F5344CB8AC3E}">
        <p14:creationId xmlns:p14="http://schemas.microsoft.com/office/powerpoint/2010/main" val="26543508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42</a:t>
            </a:fld>
            <a:endParaRPr lang="es-ES" dirty="0"/>
          </a:p>
        </p:txBody>
      </p:sp>
    </p:spTree>
    <p:extLst>
      <p:ext uri="{BB962C8B-B14F-4D97-AF65-F5344CB8AC3E}">
        <p14:creationId xmlns:p14="http://schemas.microsoft.com/office/powerpoint/2010/main" val="26543508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43</a:t>
            </a:fld>
            <a:endParaRPr lang="es-ES" dirty="0"/>
          </a:p>
        </p:txBody>
      </p:sp>
    </p:spTree>
    <p:extLst>
      <p:ext uri="{BB962C8B-B14F-4D97-AF65-F5344CB8AC3E}">
        <p14:creationId xmlns:p14="http://schemas.microsoft.com/office/powerpoint/2010/main" val="27846316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44</a:t>
            </a:fld>
            <a:endParaRPr lang="es-ES" dirty="0"/>
          </a:p>
        </p:txBody>
      </p:sp>
    </p:spTree>
    <p:extLst>
      <p:ext uri="{BB962C8B-B14F-4D97-AF65-F5344CB8AC3E}">
        <p14:creationId xmlns:p14="http://schemas.microsoft.com/office/powerpoint/2010/main" val="14896103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45</a:t>
            </a:fld>
            <a:endParaRPr lang="es-ES" dirty="0"/>
          </a:p>
        </p:txBody>
      </p:sp>
    </p:spTree>
    <p:extLst>
      <p:ext uri="{BB962C8B-B14F-4D97-AF65-F5344CB8AC3E}">
        <p14:creationId xmlns:p14="http://schemas.microsoft.com/office/powerpoint/2010/main" val="31909280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46</a:t>
            </a:fld>
            <a:endParaRPr lang="es-ES" dirty="0"/>
          </a:p>
        </p:txBody>
      </p:sp>
    </p:spTree>
    <p:extLst>
      <p:ext uri="{BB962C8B-B14F-4D97-AF65-F5344CB8AC3E}">
        <p14:creationId xmlns:p14="http://schemas.microsoft.com/office/powerpoint/2010/main" val="3223567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47</a:t>
            </a:fld>
            <a:endParaRPr lang="es-ES" dirty="0"/>
          </a:p>
        </p:txBody>
      </p:sp>
    </p:spTree>
    <p:extLst>
      <p:ext uri="{BB962C8B-B14F-4D97-AF65-F5344CB8AC3E}">
        <p14:creationId xmlns:p14="http://schemas.microsoft.com/office/powerpoint/2010/main" val="32774353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48</a:t>
            </a:fld>
            <a:endParaRPr lang="es-ES" dirty="0"/>
          </a:p>
        </p:txBody>
      </p:sp>
    </p:spTree>
    <p:extLst>
      <p:ext uri="{BB962C8B-B14F-4D97-AF65-F5344CB8AC3E}">
        <p14:creationId xmlns:p14="http://schemas.microsoft.com/office/powerpoint/2010/main" val="11281391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49</a:t>
            </a:fld>
            <a:endParaRPr lang="es-ES" dirty="0"/>
          </a:p>
        </p:txBody>
      </p:sp>
    </p:spTree>
    <p:extLst>
      <p:ext uri="{BB962C8B-B14F-4D97-AF65-F5344CB8AC3E}">
        <p14:creationId xmlns:p14="http://schemas.microsoft.com/office/powerpoint/2010/main" val="4129752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a:t>
            </a:fld>
            <a:endParaRPr lang="es-ES" dirty="0"/>
          </a:p>
        </p:txBody>
      </p:sp>
    </p:spTree>
    <p:extLst>
      <p:ext uri="{BB962C8B-B14F-4D97-AF65-F5344CB8AC3E}">
        <p14:creationId xmlns:p14="http://schemas.microsoft.com/office/powerpoint/2010/main" val="28459956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50</a:t>
            </a:fld>
            <a:endParaRPr lang="es-ES" dirty="0"/>
          </a:p>
        </p:txBody>
      </p:sp>
    </p:spTree>
    <p:extLst>
      <p:ext uri="{BB962C8B-B14F-4D97-AF65-F5344CB8AC3E}">
        <p14:creationId xmlns:p14="http://schemas.microsoft.com/office/powerpoint/2010/main" val="2375424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51</a:t>
            </a:fld>
            <a:endParaRPr lang="es-ES" dirty="0"/>
          </a:p>
        </p:txBody>
      </p:sp>
    </p:spTree>
    <p:extLst>
      <p:ext uri="{BB962C8B-B14F-4D97-AF65-F5344CB8AC3E}">
        <p14:creationId xmlns:p14="http://schemas.microsoft.com/office/powerpoint/2010/main" val="583451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6</a:t>
            </a:fld>
            <a:endParaRPr lang="es-ES" dirty="0"/>
          </a:p>
        </p:txBody>
      </p:sp>
    </p:spTree>
    <p:extLst>
      <p:ext uri="{BB962C8B-B14F-4D97-AF65-F5344CB8AC3E}">
        <p14:creationId xmlns:p14="http://schemas.microsoft.com/office/powerpoint/2010/main" val="267269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7</a:t>
            </a:fld>
            <a:endParaRPr lang="es-ES" dirty="0"/>
          </a:p>
        </p:txBody>
      </p:sp>
    </p:spTree>
    <p:extLst>
      <p:ext uri="{BB962C8B-B14F-4D97-AF65-F5344CB8AC3E}">
        <p14:creationId xmlns:p14="http://schemas.microsoft.com/office/powerpoint/2010/main" val="1419081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8</a:t>
            </a:fld>
            <a:endParaRPr lang="es-ES" dirty="0"/>
          </a:p>
        </p:txBody>
      </p:sp>
    </p:spTree>
    <p:extLst>
      <p:ext uri="{BB962C8B-B14F-4D97-AF65-F5344CB8AC3E}">
        <p14:creationId xmlns:p14="http://schemas.microsoft.com/office/powerpoint/2010/main" val="39684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9</a:t>
            </a:fld>
            <a:endParaRPr lang="es-ES" dirty="0"/>
          </a:p>
        </p:txBody>
      </p:sp>
    </p:spTree>
    <p:extLst>
      <p:ext uri="{BB962C8B-B14F-4D97-AF65-F5344CB8AC3E}">
        <p14:creationId xmlns:p14="http://schemas.microsoft.com/office/powerpoint/2010/main" val="780867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de la lección y nombre del profesor">
    <p:spTree>
      <p:nvGrpSpPr>
        <p:cNvPr id="1" name=""/>
        <p:cNvGrpSpPr/>
        <p:nvPr/>
      </p:nvGrpSpPr>
      <p:grpSpPr>
        <a:xfrm>
          <a:off x="0" y="0"/>
          <a:ext cx="0" cy="0"/>
          <a:chOff x="0" y="0"/>
          <a:chExt cx="0" cy="0"/>
        </a:xfrm>
      </p:grpSpPr>
      <p:sp>
        <p:nvSpPr>
          <p:cNvPr id="8" name="7 Redondear rectángulo de esquina diagonal"/>
          <p:cNvSpPr/>
          <p:nvPr userDrawn="1"/>
        </p:nvSpPr>
        <p:spPr>
          <a:xfrm>
            <a:off x="0" y="2643182"/>
            <a:ext cx="9144000" cy="1071570"/>
          </a:xfrm>
          <a:prstGeom prst="round2Diag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ctrTitle" hasCustomPrompt="1"/>
          </p:nvPr>
        </p:nvSpPr>
        <p:spPr>
          <a:xfrm>
            <a:off x="285720" y="2686046"/>
            <a:ext cx="8572560" cy="957268"/>
          </a:xfrm>
        </p:spPr>
        <p:txBody>
          <a:bodyPr>
            <a:noAutofit/>
          </a:bodyPr>
          <a:lstStyle>
            <a:lvl1pPr>
              <a:defRPr sz="3200" cap="all" baseline="0">
                <a:solidFill>
                  <a:schemeClr val="bg1"/>
                </a:solidFill>
                <a:latin typeface="Verdana" pitchFamily="34" charset="0"/>
                <a:ea typeface="Verdana" pitchFamily="34" charset="0"/>
                <a:cs typeface="Verdana" pitchFamily="34" charset="0"/>
              </a:defRPr>
            </a:lvl1pPr>
          </a:lstStyle>
          <a:p>
            <a:r>
              <a:rPr lang="es-ES" dirty="0"/>
              <a:t>HAGA CLIC PARA MODIFICAR EL ESTILO DE TÍTULO DEL PATRÓN</a:t>
            </a:r>
          </a:p>
        </p:txBody>
      </p:sp>
      <p:sp>
        <p:nvSpPr>
          <p:cNvPr id="3" name="2 Subtítulo"/>
          <p:cNvSpPr>
            <a:spLocks noGrp="1"/>
          </p:cNvSpPr>
          <p:nvPr>
            <p:ph type="subTitle" idx="1" hasCustomPrompt="1"/>
          </p:nvPr>
        </p:nvSpPr>
        <p:spPr>
          <a:xfrm>
            <a:off x="214282" y="3786190"/>
            <a:ext cx="8643998" cy="542932"/>
          </a:xfrm>
        </p:spPr>
        <p:txBody>
          <a:bodyPr/>
          <a:lstStyle>
            <a:lvl1pPr marL="0" indent="0" algn="ctr">
              <a:buNone/>
              <a:defRPr sz="2400" baseline="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NOMBRE DEL PROFESOR (Profesión)</a:t>
            </a:r>
          </a:p>
        </p:txBody>
      </p:sp>
      <p:sp>
        <p:nvSpPr>
          <p:cNvPr id="4" name="3 Marcador de fecha"/>
          <p:cNvSpPr>
            <a:spLocks noGrp="1"/>
          </p:cNvSpPr>
          <p:nvPr>
            <p:ph type="dt" sz="half" idx="10"/>
          </p:nvPr>
        </p:nvSpPr>
        <p:spPr/>
        <p:txBody>
          <a:bodyPr/>
          <a:lstStyle/>
          <a:p>
            <a:fld id="{C15E6E1B-312A-423E-9AA8-10252D357A40}" type="datetimeFigureOut">
              <a:rPr lang="es-ES" smtClean="0"/>
              <a:pPr/>
              <a:t>29/04/2019</a:t>
            </a:fld>
            <a:endParaRPr lang="es-ES" dirty="0"/>
          </a:p>
        </p:txBody>
      </p:sp>
      <p:sp>
        <p:nvSpPr>
          <p:cNvPr id="5" name="4 Marcador de pie de página"/>
          <p:cNvSpPr>
            <a:spLocks noGrp="1"/>
          </p:cNvSpPr>
          <p:nvPr>
            <p:ph type="ftr" sz="quarter" idx="11"/>
          </p:nvPr>
        </p:nvSpPr>
        <p:spPr/>
        <p:txBody>
          <a:bodyPr/>
          <a:lstStyle/>
          <a:p>
            <a:r>
              <a:rPr lang="es-ES" dirty="0"/>
              <a:t>[Espacio reservado para el logotipo de la empresa patrocinadora de la lección]</a:t>
            </a:r>
          </a:p>
        </p:txBody>
      </p:sp>
      <p:sp>
        <p:nvSpPr>
          <p:cNvPr id="6" name="5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28728" y="26981"/>
            <a:ext cx="6335713" cy="2473325"/>
          </a:xfrm>
          <a:prstGeom prst="rect">
            <a:avLst/>
          </a:prstGeom>
          <a:noFill/>
          <a:ln w="9525">
            <a:noFill/>
            <a:miter lim="800000"/>
            <a:headEnd/>
            <a:tailEnd/>
          </a:ln>
          <a:effectLst/>
        </p:spPr>
      </p:pic>
      <p:sp>
        <p:nvSpPr>
          <p:cNvPr id="10" name="9 Marcador de posición de imagen"/>
          <p:cNvSpPr>
            <a:spLocks noGrp="1"/>
          </p:cNvSpPr>
          <p:nvPr>
            <p:ph type="pic" sz="quarter" idx="13"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857232"/>
            <a:ext cx="8229600" cy="560406"/>
          </a:xfrm>
        </p:spPr>
        <p:txBody>
          <a:bodyPr>
            <a:normAutofit/>
          </a:bodyPr>
          <a:lstStyle>
            <a:lvl1pPr>
              <a:defRPr sz="2800" b="1">
                <a:solidFill>
                  <a:schemeClr val="tx1">
                    <a:lumMod val="50000"/>
                    <a:lumOff val="50000"/>
                  </a:schemeClr>
                </a:solidFill>
                <a:latin typeface="+mn-lt"/>
              </a:defRPr>
            </a:lvl1pPr>
          </a:lstStyle>
          <a:p>
            <a:r>
              <a:rPr lang="es-ES" dirty="0"/>
              <a:t>Haga clic para modificar el estilo de título del patrón</a:t>
            </a:r>
          </a:p>
        </p:txBody>
      </p:sp>
      <p:sp>
        <p:nvSpPr>
          <p:cNvPr id="4" name="3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7" name="6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0"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
        <p:nvSpPr>
          <p:cNvPr id="12" name="11 Marcador de contenido"/>
          <p:cNvSpPr>
            <a:spLocks noGrp="1"/>
          </p:cNvSpPr>
          <p:nvPr>
            <p:ph sz="quarter" idx="15"/>
          </p:nvPr>
        </p:nvSpPr>
        <p:spPr>
          <a:xfrm>
            <a:off x="428625" y="1571625"/>
            <a:ext cx="8286750" cy="4572000"/>
          </a:xfrm>
        </p:spPr>
        <p:txBody>
          <a:bodyPr>
            <a:normAutofit/>
          </a:bodyPr>
          <a:lstStyle>
            <a:lvl1pPr>
              <a:defRPr sz="2000">
                <a:solidFill>
                  <a:schemeClr val="tx1">
                    <a:lumMod val="50000"/>
                    <a:lumOff val="50000"/>
                  </a:schemeClr>
                </a:solidFill>
              </a:defRPr>
            </a:lvl1pPr>
            <a:lvl2pPr>
              <a:defRPr sz="2000">
                <a:solidFill>
                  <a:schemeClr val="tx1">
                    <a:lumMod val="50000"/>
                    <a:lumOff val="50000"/>
                  </a:schemeClr>
                </a:solidFill>
              </a:defRPr>
            </a:lvl2pPr>
            <a:lvl3pPr>
              <a:defRPr sz="2000">
                <a:solidFill>
                  <a:schemeClr val="tx1">
                    <a:lumMod val="50000"/>
                    <a:lumOff val="50000"/>
                  </a:schemeClr>
                </a:solidFill>
              </a:defRPr>
            </a:lvl3pPr>
            <a:lvl4pPr>
              <a:defRPr sz="2000">
                <a:solidFill>
                  <a:schemeClr val="tx1">
                    <a:lumMod val="50000"/>
                    <a:lumOff val="50000"/>
                  </a:schemeClr>
                </a:solidFill>
              </a:defRPr>
            </a:lvl4pPr>
            <a:lvl5pPr>
              <a:defRPr sz="2000">
                <a:solidFill>
                  <a:schemeClr val="tx1">
                    <a:lumMod val="50000"/>
                    <a:lumOff val="50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ítulo y objeto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Texto del título</a:t>
            </a:r>
          </a:p>
        </p:txBody>
      </p:sp>
      <p:sp>
        <p:nvSpPr>
          <p:cNvPr id="11" name="Shape 11"/>
          <p:cNvSpPr>
            <a:spLocks noGrp="1"/>
          </p:cNvSpPr>
          <p:nvPr>
            <p:ph type="body" idx="1"/>
          </p:nvPr>
        </p:nvSpPr>
        <p:spPr>
          <a:prstGeom prst="rect">
            <a:avLst/>
          </a:prstGeom>
        </p:spPr>
        <p:txBody>
          <a:bodyPr/>
          <a:lstStyle/>
          <a:p>
            <a:pPr lvl="0">
              <a:defRPr sz="1800"/>
            </a:pPr>
            <a:r>
              <a:rPr sz="3200"/>
              <a:t>Nivel de texto 1</a:t>
            </a:r>
          </a:p>
          <a:p>
            <a:pPr lvl="1">
              <a:defRPr sz="1800"/>
            </a:pPr>
            <a:r>
              <a:rPr sz="3200"/>
              <a:t>Nivel de texto 2</a:t>
            </a:r>
          </a:p>
          <a:p>
            <a:pPr lvl="2">
              <a:defRPr sz="1800"/>
            </a:pPr>
            <a:r>
              <a:rPr sz="3200"/>
              <a:t>Nivel de texto 3</a:t>
            </a:r>
          </a:p>
          <a:p>
            <a:pPr lvl="3">
              <a:defRPr sz="1800"/>
            </a:pPr>
            <a:r>
              <a:rPr sz="3200"/>
              <a:t>Nivel de texto 4</a:t>
            </a:r>
          </a:p>
          <a:p>
            <a:pPr lvl="4">
              <a:defRPr sz="1800"/>
            </a:pPr>
            <a:r>
              <a:rPr sz="3200"/>
              <a:t>Nivel de texto 5</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‹Nº›</a:t>
            </a:fld>
            <a:endParaRPr/>
          </a:p>
        </p:txBody>
      </p:sp>
    </p:spTree>
    <p:extLst>
      <p:ext uri="{BB962C8B-B14F-4D97-AF65-F5344CB8AC3E}">
        <p14:creationId xmlns:p14="http://schemas.microsoft.com/office/powerpoint/2010/main" val="239270806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Índice de contenidos">
    <p:spTree>
      <p:nvGrpSpPr>
        <p:cNvPr id="1" name=""/>
        <p:cNvGrpSpPr/>
        <p:nvPr/>
      </p:nvGrpSpPr>
      <p:grpSpPr>
        <a:xfrm>
          <a:off x="0" y="0"/>
          <a:ext cx="0" cy="0"/>
          <a:chOff x="0" y="0"/>
          <a:chExt cx="0" cy="0"/>
        </a:xfrm>
      </p:grpSpPr>
      <p:sp>
        <p:nvSpPr>
          <p:cNvPr id="17" name="16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4"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sp>
        <p:nvSpPr>
          <p:cNvPr id="15" name="14 CuadroTexto"/>
          <p:cNvSpPr txBox="1"/>
          <p:nvPr userDrawn="1"/>
        </p:nvSpPr>
        <p:spPr>
          <a:xfrm>
            <a:off x="428596" y="857232"/>
            <a:ext cx="6715172" cy="369332"/>
          </a:xfrm>
          <a:prstGeom prst="rect">
            <a:avLst/>
          </a:prstGeom>
          <a:noFill/>
        </p:spPr>
        <p:txBody>
          <a:bodyPr wrap="square" rtlCol="0">
            <a:spAutoFit/>
          </a:bodyPr>
          <a:lstStyle/>
          <a:p>
            <a:r>
              <a:rPr lang="es-ES" b="1" dirty="0">
                <a:latin typeface="Verdana" pitchFamily="34" charset="0"/>
                <a:ea typeface="Verdana" pitchFamily="34" charset="0"/>
                <a:cs typeface="Verdana" pitchFamily="34" charset="0"/>
              </a:rPr>
              <a:t>ÍNDICE</a:t>
            </a:r>
            <a:r>
              <a:rPr lang="es-ES" b="1" baseline="0" dirty="0">
                <a:latin typeface="Verdana" pitchFamily="34" charset="0"/>
                <a:ea typeface="Verdana" pitchFamily="34" charset="0"/>
                <a:cs typeface="Verdana" pitchFamily="34" charset="0"/>
              </a:rPr>
              <a:t> DE CONTENIDOS:</a:t>
            </a:r>
            <a:endParaRPr lang="es-ES" b="1" dirty="0">
              <a:latin typeface="Verdana" pitchFamily="34" charset="0"/>
              <a:ea typeface="Verdana" pitchFamily="34" charset="0"/>
              <a:cs typeface="Verdana" pitchFamily="34" charset="0"/>
            </a:endParaRPr>
          </a:p>
        </p:txBody>
      </p:sp>
      <p:sp>
        <p:nvSpPr>
          <p:cNvPr id="16"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
        <p:nvSpPr>
          <p:cNvPr id="18" name="2 Marcador de contenido"/>
          <p:cNvSpPr>
            <a:spLocks noGrp="1"/>
          </p:cNvSpPr>
          <p:nvPr>
            <p:ph sz="half" idx="15" hasCustomPrompt="1"/>
          </p:nvPr>
        </p:nvSpPr>
        <p:spPr>
          <a:xfrm>
            <a:off x="457200" y="1285860"/>
            <a:ext cx="8186766" cy="4840303"/>
          </a:xfrm>
        </p:spPr>
        <p:txBody>
          <a:bodyPr/>
          <a:lstStyle>
            <a:lvl1pPr marL="514350" indent="-514350">
              <a:buFont typeface="Arial" pitchFamily="34" charset="0"/>
              <a:buChar char="•"/>
              <a:defRPr sz="2000" b="1" cap="all" baseline="0">
                <a:solidFill>
                  <a:schemeClr val="tx1">
                    <a:lumMod val="50000"/>
                    <a:lumOff val="50000"/>
                  </a:schemeClr>
                </a:solidFill>
              </a:defRPr>
            </a:lvl1pPr>
            <a:lvl2pPr marL="914400" indent="-457200">
              <a:buFont typeface="Arial" pitchFamily="34" charset="0"/>
              <a:buChar char="•"/>
              <a:defRPr sz="2000" b="1" baseline="0">
                <a:solidFill>
                  <a:schemeClr val="tx1">
                    <a:lumMod val="50000"/>
                    <a:lumOff val="50000"/>
                  </a:schemeClr>
                </a:solidFill>
              </a:defRPr>
            </a:lvl2pPr>
            <a:lvl3pPr marL="1371600" indent="-457200">
              <a:buFont typeface="Arial" pitchFamily="34" charset="0"/>
              <a:buChar char="•"/>
              <a:defRPr sz="2000" baseline="0">
                <a:solidFill>
                  <a:schemeClr val="tx1">
                    <a:lumMod val="50000"/>
                    <a:lumOff val="50000"/>
                  </a:schemeClr>
                </a:solidFill>
              </a:defRPr>
            </a:lvl3pPr>
            <a:lvl4pPr marL="1714500" indent="-342900">
              <a:buFont typeface="Arial" pitchFamily="34" charset="0"/>
              <a:buChar char="•"/>
              <a:defRPr sz="1800">
                <a:solidFill>
                  <a:schemeClr val="tx1">
                    <a:lumMod val="50000"/>
                    <a:lumOff val="50000"/>
                  </a:schemeClr>
                </a:solidFill>
              </a:defRPr>
            </a:lvl4pPr>
            <a:lvl5pPr marL="2171700" indent="-342900">
              <a:buFont typeface="Arial" pitchFamily="34" charset="0"/>
              <a:buChar char="•"/>
              <a:defRPr sz="1600">
                <a:solidFill>
                  <a:schemeClr val="tx1">
                    <a:lumMod val="50000"/>
                    <a:lumOff val="50000"/>
                  </a:schemeClr>
                </a:solidFill>
              </a:defRPr>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a:p>
            <a:pPr lvl="4"/>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el estilo de texto del patrón</a:t>
            </a:r>
          </a:p>
        </p:txBody>
      </p:sp>
      <p:sp>
        <p:nvSpPr>
          <p:cNvPr id="4" name="3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0" name="9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sp>
        <p:nvSpPr>
          <p:cNvPr id="13"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928670"/>
            <a:ext cx="8229600" cy="488968"/>
          </a:xfrm>
        </p:spPr>
        <p:txBody>
          <a:bodyPr>
            <a:noAutofit/>
          </a:bodyPr>
          <a:lstStyle>
            <a:lvl1pPr algn="l">
              <a:defRPr sz="2800" b="1">
                <a:latin typeface="+mn-lt"/>
              </a:defRPr>
            </a:lvl1pPr>
          </a:lstStyle>
          <a:p>
            <a:r>
              <a:rPr lang="es-ES" dirty="0"/>
              <a:t>Haga clic para modificar el estilo de título del patrón</a:t>
            </a:r>
          </a:p>
        </p:txBody>
      </p:sp>
      <p:sp>
        <p:nvSpPr>
          <p:cNvPr id="5" name="4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8" name="7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1"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
        <p:nvSpPr>
          <p:cNvPr id="12" name="2 Marcador de contenido"/>
          <p:cNvSpPr>
            <a:spLocks noGrp="1"/>
          </p:cNvSpPr>
          <p:nvPr>
            <p:ph sz="half" idx="15" hasCustomPrompt="1"/>
          </p:nvPr>
        </p:nvSpPr>
        <p:spPr>
          <a:xfrm>
            <a:off x="457200" y="1714488"/>
            <a:ext cx="4043362" cy="4411675"/>
          </a:xfrm>
        </p:spPr>
        <p:txBody>
          <a:bodyPr/>
          <a:lstStyle>
            <a:lvl1pPr marL="514350" indent="-514350">
              <a:buFont typeface="+mj-lt"/>
              <a:buNone/>
              <a:defRPr sz="2000" b="1" cap="none" baseline="0">
                <a:solidFill>
                  <a:schemeClr val="tx1">
                    <a:lumMod val="50000"/>
                    <a:lumOff val="50000"/>
                  </a:schemeClr>
                </a:solidFill>
              </a:defRPr>
            </a:lvl1pPr>
            <a:lvl2pPr marL="914400" indent="-457200">
              <a:buFont typeface="+mj-lt"/>
              <a:buNone/>
              <a:defRPr sz="2000" b="0" baseline="0">
                <a:solidFill>
                  <a:schemeClr val="tx1">
                    <a:lumMod val="50000"/>
                    <a:lumOff val="50000"/>
                  </a:schemeClr>
                </a:solidFill>
              </a:defRPr>
            </a:lvl2pPr>
            <a:lvl3pPr marL="1371600" indent="-457200">
              <a:buFont typeface="+mj-lt"/>
              <a:buNone/>
              <a:defRPr sz="1800" baseline="0">
                <a:solidFill>
                  <a:schemeClr val="tx1">
                    <a:lumMod val="50000"/>
                    <a:lumOff val="50000"/>
                  </a:schemeClr>
                </a:solidFill>
              </a:defRPr>
            </a:lvl3pPr>
            <a:lvl4pPr marL="1714500" indent="-342900">
              <a:buFont typeface="+mj-lt"/>
              <a:buNone/>
              <a:defRPr sz="1600">
                <a:solidFill>
                  <a:schemeClr val="tx1">
                    <a:lumMod val="50000"/>
                    <a:lumOff val="50000"/>
                  </a:schemeClr>
                </a:solidFill>
              </a:defRPr>
            </a:lvl4pPr>
            <a:lvl5pPr marL="2171700" indent="-342900">
              <a:buFont typeface="+mj-lt"/>
              <a:buNone/>
              <a:defRPr sz="1400">
                <a:solidFill>
                  <a:schemeClr val="tx1">
                    <a:lumMod val="50000"/>
                    <a:lumOff val="50000"/>
                  </a:schemeClr>
                </a:solidFill>
              </a:defRPr>
            </a:lvl5pPr>
            <a:lvl6pPr>
              <a:defRPr sz="1800"/>
            </a:lvl6pPr>
            <a:lvl7pPr>
              <a:defRPr sz="1800"/>
            </a:lvl7pPr>
            <a:lvl8pPr>
              <a:defRPr sz="1800"/>
            </a:lvl8pPr>
            <a:lvl9pPr>
              <a:defRPr sz="1800"/>
            </a:lvl9pPr>
          </a:lstStyle>
          <a:p>
            <a:pPr lvl="0"/>
            <a:r>
              <a:rPr lang="es-ES" dirty="0"/>
              <a:t>Texto</a:t>
            </a:r>
          </a:p>
          <a:p>
            <a:pPr lvl="1"/>
            <a:r>
              <a:rPr lang="es-ES" dirty="0"/>
              <a:t>Segundo nivel</a:t>
            </a:r>
          </a:p>
          <a:p>
            <a:pPr lvl="2"/>
            <a:r>
              <a:rPr lang="es-ES" dirty="0"/>
              <a:t>Tercer nivel</a:t>
            </a:r>
          </a:p>
          <a:p>
            <a:pPr lvl="3"/>
            <a:r>
              <a:rPr lang="es-ES" dirty="0"/>
              <a:t>Cuarto nivel</a:t>
            </a:r>
          </a:p>
          <a:p>
            <a:pPr lvl="4"/>
            <a:r>
              <a:rPr lang="es-ES" dirty="0"/>
              <a:t>Quinto nivel</a:t>
            </a:r>
          </a:p>
          <a:p>
            <a:pPr lvl="4"/>
            <a:endParaRPr lang="es-ES" dirty="0"/>
          </a:p>
        </p:txBody>
      </p:sp>
      <p:sp>
        <p:nvSpPr>
          <p:cNvPr id="13" name="2 Marcador de contenido"/>
          <p:cNvSpPr>
            <a:spLocks noGrp="1"/>
          </p:cNvSpPr>
          <p:nvPr>
            <p:ph sz="half" idx="16" hasCustomPrompt="1"/>
          </p:nvPr>
        </p:nvSpPr>
        <p:spPr>
          <a:xfrm>
            <a:off x="4643438" y="1714488"/>
            <a:ext cx="4043362" cy="4411675"/>
          </a:xfrm>
        </p:spPr>
        <p:txBody>
          <a:bodyPr/>
          <a:lstStyle>
            <a:lvl1pPr marL="514350" indent="-514350">
              <a:buFont typeface="+mj-lt"/>
              <a:buNone/>
              <a:defRPr sz="2000" b="1" cap="none" baseline="0">
                <a:solidFill>
                  <a:schemeClr val="tx1">
                    <a:lumMod val="50000"/>
                    <a:lumOff val="50000"/>
                  </a:schemeClr>
                </a:solidFill>
              </a:defRPr>
            </a:lvl1pPr>
            <a:lvl2pPr marL="914400" indent="-457200">
              <a:buFont typeface="+mj-lt"/>
              <a:buNone/>
              <a:defRPr sz="2000" b="0" baseline="0">
                <a:solidFill>
                  <a:schemeClr val="tx1">
                    <a:lumMod val="50000"/>
                    <a:lumOff val="50000"/>
                  </a:schemeClr>
                </a:solidFill>
              </a:defRPr>
            </a:lvl2pPr>
            <a:lvl3pPr marL="1371600" indent="-457200">
              <a:buFont typeface="+mj-lt"/>
              <a:buNone/>
              <a:defRPr sz="1800" baseline="0">
                <a:solidFill>
                  <a:schemeClr val="tx1">
                    <a:lumMod val="50000"/>
                    <a:lumOff val="50000"/>
                  </a:schemeClr>
                </a:solidFill>
              </a:defRPr>
            </a:lvl3pPr>
            <a:lvl4pPr marL="1714500" indent="-342900">
              <a:buFont typeface="+mj-lt"/>
              <a:buNone/>
              <a:defRPr sz="1600">
                <a:solidFill>
                  <a:schemeClr val="tx1">
                    <a:lumMod val="50000"/>
                    <a:lumOff val="50000"/>
                  </a:schemeClr>
                </a:solidFill>
              </a:defRPr>
            </a:lvl4pPr>
            <a:lvl5pPr marL="2171700" indent="-342900">
              <a:buFont typeface="+mj-lt"/>
              <a:buNone/>
              <a:defRPr sz="1400">
                <a:solidFill>
                  <a:schemeClr val="tx1">
                    <a:lumMod val="50000"/>
                    <a:lumOff val="50000"/>
                  </a:schemeClr>
                </a:solidFill>
              </a:defRPr>
            </a:lvl5pPr>
            <a:lvl6pPr>
              <a:defRPr sz="1800"/>
            </a:lvl6pPr>
            <a:lvl7pPr>
              <a:defRPr sz="1800"/>
            </a:lvl7pPr>
            <a:lvl8pPr>
              <a:defRPr sz="1800"/>
            </a:lvl8pPr>
            <a:lvl9pPr>
              <a:defRPr sz="1800"/>
            </a:lvl9pPr>
          </a:lstStyle>
          <a:p>
            <a:pPr lvl="0"/>
            <a:r>
              <a:rPr lang="es-ES" dirty="0"/>
              <a:t>Texto</a:t>
            </a:r>
          </a:p>
          <a:p>
            <a:pPr lvl="1"/>
            <a:r>
              <a:rPr lang="es-ES" dirty="0"/>
              <a:t>Segundo nivel</a:t>
            </a:r>
          </a:p>
          <a:p>
            <a:pPr lvl="2"/>
            <a:r>
              <a:rPr lang="es-ES" dirty="0"/>
              <a:t>Tercer nivel</a:t>
            </a:r>
          </a:p>
          <a:p>
            <a:pPr lvl="3"/>
            <a:r>
              <a:rPr lang="es-ES" dirty="0"/>
              <a:t>Cuarto nivel</a:t>
            </a:r>
          </a:p>
          <a:p>
            <a:pPr lvl="4"/>
            <a:r>
              <a:rPr lang="es-ES" dirty="0"/>
              <a:t>Quinto nivel</a:t>
            </a:r>
          </a:p>
          <a:p>
            <a:pPr lvl="4"/>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00108"/>
            <a:ext cx="8229600" cy="417530"/>
          </a:xfrm>
        </p:spPr>
        <p:txBody>
          <a:bodyPr>
            <a:noAutofit/>
          </a:bodyPr>
          <a:lstStyle>
            <a:lvl1pPr algn="l">
              <a:defRPr sz="2800" b="1"/>
            </a:lvl1pPr>
          </a:lstStyle>
          <a:p>
            <a:r>
              <a:rPr lang="es-ES" dirty="0"/>
              <a:t>Haga clic para modificar el estilo de título del patrón</a:t>
            </a:r>
          </a:p>
        </p:txBody>
      </p:sp>
      <p:sp>
        <p:nvSpPr>
          <p:cNvPr id="3" name="2 Marcador de texto"/>
          <p:cNvSpPr>
            <a:spLocks noGrp="1"/>
          </p:cNvSpPr>
          <p:nvPr>
            <p:ph type="body" idx="1" hasCustomPrompt="1"/>
          </p:nvPr>
        </p:nvSpPr>
        <p:spPr>
          <a:xfrm>
            <a:off x="457200" y="1535113"/>
            <a:ext cx="4040188" cy="639762"/>
          </a:xfrm>
        </p:spPr>
        <p:txBody>
          <a:bodyPr anchor="b">
            <a:normAutofit/>
          </a:bodyPr>
          <a:lstStyle>
            <a:lvl1pPr marL="0" indent="0">
              <a:buNone/>
              <a:defRPr sz="24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Texto</a:t>
            </a:r>
          </a:p>
        </p:txBody>
      </p:sp>
      <p:sp>
        <p:nvSpPr>
          <p:cNvPr id="4" name="3 Marcador de contenido"/>
          <p:cNvSpPr>
            <a:spLocks noGrp="1"/>
          </p:cNvSpPr>
          <p:nvPr>
            <p:ph sz="half" idx="2" hasCustomPrompt="1"/>
          </p:nvPr>
        </p:nvSpPr>
        <p:spPr>
          <a:xfrm>
            <a:off x="457200" y="2174875"/>
            <a:ext cx="4040188" cy="3951288"/>
          </a:xfrm>
        </p:spPr>
        <p:txBody>
          <a:bodyPr>
            <a:normAutofit/>
          </a:bodyPr>
          <a:lstStyle>
            <a:lvl1pPr marL="457200" indent="-457200">
              <a:buFont typeface="+mj-lt"/>
              <a:buNone/>
              <a:defRPr sz="2000">
                <a:solidFill>
                  <a:schemeClr val="tx1">
                    <a:lumMod val="50000"/>
                    <a:lumOff val="50000"/>
                  </a:schemeClr>
                </a:solidFill>
              </a:defRPr>
            </a:lvl1pPr>
            <a:lvl2pPr marL="914400" indent="-457200">
              <a:buFont typeface="+mj-lt"/>
              <a:buAutoNum type="arabicPeriod"/>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a:t>Texto</a:t>
            </a:r>
          </a:p>
        </p:txBody>
      </p:sp>
      <p:sp>
        <p:nvSpPr>
          <p:cNvPr id="5" name="4 Marcador de texto"/>
          <p:cNvSpPr>
            <a:spLocks noGrp="1"/>
          </p:cNvSpPr>
          <p:nvPr>
            <p:ph type="body" sz="quarter" idx="3" hasCustomPrompt="1"/>
          </p:nvPr>
        </p:nvSpPr>
        <p:spPr>
          <a:xfrm>
            <a:off x="4645025" y="1535113"/>
            <a:ext cx="4041775" cy="639762"/>
          </a:xfrm>
        </p:spPr>
        <p:txBody>
          <a:bodyPr anchor="b">
            <a:normAutofit/>
          </a:bodyPr>
          <a:lstStyle>
            <a:lvl1pPr marL="0" indent="0">
              <a:buNone/>
              <a:defRPr sz="24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Texto</a:t>
            </a:r>
          </a:p>
        </p:txBody>
      </p:sp>
      <p:sp>
        <p:nvSpPr>
          <p:cNvPr id="6" name="5 Marcador de contenido"/>
          <p:cNvSpPr>
            <a:spLocks noGrp="1"/>
          </p:cNvSpPr>
          <p:nvPr>
            <p:ph sz="quarter" idx="4" hasCustomPrompt="1"/>
          </p:nvPr>
        </p:nvSpPr>
        <p:spPr>
          <a:xfrm>
            <a:off x="4645025" y="2174875"/>
            <a:ext cx="4041775" cy="3951288"/>
          </a:xfrm>
        </p:spPr>
        <p:txBody>
          <a:bodyPr>
            <a:normAutofit/>
          </a:bodyPr>
          <a:lstStyle>
            <a:lvl1pPr>
              <a:buNone/>
              <a:defRPr sz="2000">
                <a:solidFill>
                  <a:schemeClr val="tx1">
                    <a:lumMod val="50000"/>
                    <a:lumOff val="50000"/>
                  </a:schemeClr>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a:t>Texto</a:t>
            </a:r>
          </a:p>
        </p:txBody>
      </p:sp>
      <p:sp>
        <p:nvSpPr>
          <p:cNvPr id="7" name="6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10" name="9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3"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57200" y="857232"/>
            <a:ext cx="8229600" cy="560406"/>
          </a:xfrm>
        </p:spPr>
        <p:txBody>
          <a:bodyPr>
            <a:normAutofit/>
          </a:bodyPr>
          <a:lstStyle>
            <a:lvl1pPr algn="l">
              <a:defRPr sz="2400" b="1"/>
            </a:lvl1pPr>
          </a:lstStyle>
          <a:p>
            <a:r>
              <a:rPr lang="es-ES" dirty="0"/>
              <a:t>Texto</a:t>
            </a:r>
          </a:p>
        </p:txBody>
      </p:sp>
      <p:sp>
        <p:nvSpPr>
          <p:cNvPr id="3" name="2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6" name="5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9"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
        <p:nvSpPr>
          <p:cNvPr id="11" name="10 Marcador de texto"/>
          <p:cNvSpPr>
            <a:spLocks noGrp="1"/>
          </p:cNvSpPr>
          <p:nvPr>
            <p:ph type="body" sz="quarter" idx="15"/>
          </p:nvPr>
        </p:nvSpPr>
        <p:spPr>
          <a:xfrm>
            <a:off x="428596" y="1571612"/>
            <a:ext cx="8286779" cy="4643438"/>
          </a:xfrm>
        </p:spPr>
        <p:txBody>
          <a:bodyPr>
            <a:normAutofit/>
          </a:bodyPr>
          <a:lstStyle>
            <a:lvl1pPr>
              <a:buNone/>
              <a:defRPr sz="2000">
                <a:solidFill>
                  <a:schemeClr val="tx1">
                    <a:lumMod val="50000"/>
                    <a:lumOff val="50000"/>
                  </a:schemeClr>
                </a:solidFill>
              </a:defRPr>
            </a:lvl1pPr>
            <a:lvl2pPr>
              <a:buNone/>
              <a:defRPr sz="2000">
                <a:solidFill>
                  <a:schemeClr val="tx1">
                    <a:lumMod val="50000"/>
                    <a:lumOff val="50000"/>
                  </a:schemeClr>
                </a:solidFill>
              </a:defRPr>
            </a:lvl2pPr>
            <a:lvl3pPr>
              <a:buNone/>
              <a:defRPr sz="2000">
                <a:solidFill>
                  <a:schemeClr val="tx1">
                    <a:lumMod val="50000"/>
                    <a:lumOff val="50000"/>
                  </a:schemeClr>
                </a:solidFill>
              </a:defRPr>
            </a:lvl3pPr>
            <a:lvl4pPr>
              <a:buNone/>
              <a:defRPr sz="2000">
                <a:solidFill>
                  <a:schemeClr val="tx1">
                    <a:lumMod val="50000"/>
                    <a:lumOff val="50000"/>
                  </a:schemeClr>
                </a:solidFill>
              </a:defRPr>
            </a:lvl4pPr>
            <a:lvl5pPr>
              <a:buNone/>
              <a:defRPr sz="2000">
                <a:solidFill>
                  <a:schemeClr val="tx1">
                    <a:lumMod val="50000"/>
                    <a:lumOff val="50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5" name="4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8"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3008313" cy="649306"/>
          </a:xfrm>
        </p:spPr>
        <p:txBody>
          <a:bodyPr anchor="b"/>
          <a:lstStyle>
            <a:lvl1pPr algn="l">
              <a:defRPr sz="2000" b="1">
                <a:solidFill>
                  <a:schemeClr val="tx1">
                    <a:lumMod val="50000"/>
                    <a:lumOff val="50000"/>
                  </a:schemeClr>
                </a:solidFill>
              </a:defRPr>
            </a:lvl1pPr>
          </a:lstStyle>
          <a:p>
            <a:r>
              <a:rPr lang="es-ES" dirty="0"/>
              <a:t>Haga clic para modificar el estilo de título del patrón</a:t>
            </a:r>
          </a:p>
        </p:txBody>
      </p:sp>
      <p:sp>
        <p:nvSpPr>
          <p:cNvPr id="3" name="2 Marcador de contenido"/>
          <p:cNvSpPr>
            <a:spLocks noGrp="1"/>
          </p:cNvSpPr>
          <p:nvPr>
            <p:ph idx="1"/>
          </p:nvPr>
        </p:nvSpPr>
        <p:spPr>
          <a:xfrm>
            <a:off x="3575050" y="785794"/>
            <a:ext cx="5111750" cy="5340369"/>
          </a:xfrm>
        </p:spPr>
        <p:txBody>
          <a:bodyPr>
            <a:normAutofit/>
          </a:bodyPr>
          <a:lstStyle>
            <a:lvl1pPr>
              <a:defRPr sz="2000">
                <a:solidFill>
                  <a:schemeClr val="tx1">
                    <a:lumMod val="50000"/>
                    <a:lumOff val="50000"/>
                  </a:schemeClr>
                </a:solidFill>
              </a:defRPr>
            </a:lvl1pPr>
            <a:lvl2pPr>
              <a:defRPr sz="2000">
                <a:solidFill>
                  <a:schemeClr val="tx1">
                    <a:lumMod val="50000"/>
                    <a:lumOff val="50000"/>
                  </a:schemeClr>
                </a:solidFill>
              </a:defRPr>
            </a:lvl2pPr>
            <a:lvl3pPr>
              <a:defRPr sz="2000">
                <a:solidFill>
                  <a:schemeClr val="tx1">
                    <a:lumMod val="50000"/>
                    <a:lumOff val="50000"/>
                  </a:schemeClr>
                </a:solidFill>
              </a:defRPr>
            </a:lvl3pPr>
            <a:lvl4pPr>
              <a:defRPr sz="2000">
                <a:solidFill>
                  <a:schemeClr val="tx1">
                    <a:lumMod val="50000"/>
                    <a:lumOff val="50000"/>
                  </a:schemeClr>
                </a:solidFill>
              </a:defRPr>
            </a:lvl4pPr>
            <a:lvl5pPr>
              <a:defRPr sz="2000">
                <a:solidFill>
                  <a:schemeClr val="tx1">
                    <a:lumMod val="50000"/>
                    <a:lumOff val="50000"/>
                  </a:schemeClr>
                </a:solidFill>
              </a:defRPr>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el estilo de texto del patrón</a:t>
            </a:r>
          </a:p>
        </p:txBody>
      </p:sp>
      <p:sp>
        <p:nvSpPr>
          <p:cNvPr id="5" name="4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8" name="7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1"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28596" y="4800600"/>
            <a:ext cx="8286808" cy="566738"/>
          </a:xfrm>
        </p:spPr>
        <p:txBody>
          <a:bodyPr anchor="b"/>
          <a:lstStyle>
            <a:lvl1pPr algn="ctr">
              <a:defRPr sz="2000" b="1">
                <a:solidFill>
                  <a:schemeClr val="tx1">
                    <a:lumMod val="50000"/>
                    <a:lumOff val="50000"/>
                  </a:schemeClr>
                </a:solidFill>
              </a:defRPr>
            </a:lvl1pPr>
          </a:lstStyle>
          <a:p>
            <a:r>
              <a:rPr lang="es-ES" dirty="0"/>
              <a:t>Haga clic para modificar el estilo de título del patrón</a:t>
            </a:r>
          </a:p>
        </p:txBody>
      </p:sp>
      <p:sp>
        <p:nvSpPr>
          <p:cNvPr id="3" name="2 Marcador de posición de imagen"/>
          <p:cNvSpPr>
            <a:spLocks noGrp="1"/>
          </p:cNvSpPr>
          <p:nvPr>
            <p:ph type="pic" idx="1"/>
          </p:nvPr>
        </p:nvSpPr>
        <p:spPr>
          <a:xfrm>
            <a:off x="357158" y="857231"/>
            <a:ext cx="8429684" cy="38703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428596" y="5367338"/>
            <a:ext cx="8286808" cy="804862"/>
          </a:xfrm>
        </p:spPr>
        <p:txBody>
          <a:bodyPr>
            <a:noAutofit/>
          </a:bodyPr>
          <a:lstStyle>
            <a:lvl1pPr marL="0" indent="0" algn="ctr">
              <a:buNone/>
              <a:defRPr sz="3000" b="1" cap="all"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el estilo de texto del patrón</a:t>
            </a:r>
          </a:p>
        </p:txBody>
      </p:sp>
      <p:sp>
        <p:nvSpPr>
          <p:cNvPr id="5" name="4 Marcador de fecha"/>
          <p:cNvSpPr>
            <a:spLocks noGrp="1"/>
          </p:cNvSpPr>
          <p:nvPr>
            <p:ph type="dt" sz="half" idx="10"/>
          </p:nvPr>
        </p:nvSpPr>
        <p:spPr/>
        <p:txBody>
          <a:bodyPr/>
          <a:lstStyle/>
          <a:p>
            <a:fld id="{C15E6E1B-312A-423E-9AA8-10252D357A40}" type="datetimeFigureOut">
              <a:rPr lang="es-ES" smtClean="0"/>
              <a:pPr/>
              <a:t>29/04/2019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8" name="7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1"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E6E1B-312A-423E-9AA8-10252D357A40}" type="datetimeFigureOut">
              <a:rPr lang="es-ES" smtClean="0"/>
              <a:pPr/>
              <a:t>29/04/2019</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[Espacio reservado para el logotipo de la empresa patrocinadora]</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85DD9-F398-43AA-B65B-95C907E72BD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0.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11.jpe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14.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17.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hyperlink" Target="http://www.monografias.com/Computacion/Programacion/" TargetMode="External"/><Relationship Id="rId3" Type="http://schemas.openxmlformats.org/officeDocument/2006/relationships/notesSlide" Target="../notesSlides/notesSlide2.xml"/><Relationship Id="rId7" Type="http://schemas.openxmlformats.org/officeDocument/2006/relationships/hyperlink" Target="http://www.monografias.com/trabajos13/libapren/libapren.shtml" TargetMode="Externa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hyperlink" Target="http://www.monografias.com/trabajos10/teca/teca.shtml" TargetMode="External"/><Relationship Id="rId5" Type="http://schemas.openxmlformats.org/officeDocument/2006/relationships/hyperlink" Target="http://www.monografias.com/trabajos11/contrest/contrest.shtml" TargetMode="External"/><Relationship Id="rId4" Type="http://schemas.openxmlformats.org/officeDocument/2006/relationships/image" Target="../media/image3.jpg"/><Relationship Id="rId9" Type="http://schemas.openxmlformats.org/officeDocument/2006/relationships/hyperlink" Target="http://www.monografias.com/trabajos11/teosis/teosis.shtml"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8" Type="http://schemas.openxmlformats.org/officeDocument/2006/relationships/hyperlink" Target="https://developer.mozilla.org/en-US/docs/Web/HTML/Element/select" TargetMode="External"/><Relationship Id="rId13" Type="http://schemas.openxmlformats.org/officeDocument/2006/relationships/image" Target="../media/image25.png"/><Relationship Id="rId3" Type="http://schemas.openxmlformats.org/officeDocument/2006/relationships/notesSlide" Target="../notesSlides/notesSlide24.xml"/><Relationship Id="rId7" Type="http://schemas.openxmlformats.org/officeDocument/2006/relationships/hyperlink" Target="https://www.w3.org/TR/2017/REC-html52-20171214/sec-forms.html#the-select-element" TargetMode="External"/><Relationship Id="rId12"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22.png"/><Relationship Id="rId11" Type="http://schemas.openxmlformats.org/officeDocument/2006/relationships/image" Target="../media/image23.png"/><Relationship Id="rId5" Type="http://schemas.openxmlformats.org/officeDocument/2006/relationships/image" Target="../media/image21.png"/><Relationship Id="rId10" Type="http://schemas.openxmlformats.org/officeDocument/2006/relationships/hyperlink" Target="https://developer.mozilla.org/en-US/docs/Web/HTML/Element/option" TargetMode="External"/><Relationship Id="rId4" Type="http://schemas.openxmlformats.org/officeDocument/2006/relationships/image" Target="../media/image3.jpg"/><Relationship Id="rId9" Type="http://schemas.openxmlformats.org/officeDocument/2006/relationships/hyperlink" Target="https://www.w3.org/TR/2017/REC-html52-20171214/sec-forms.html#the-option-element" TargetMode="External"/><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 Id="rId5" Type="http://schemas.openxmlformats.org/officeDocument/2006/relationships/image" Target="../media/image27.jpe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hyperlink" Target="http://htmlcolorcodes.com/es/nombres-de-los-colores/" TargetMode="Externa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28.gif"/><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29.pn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 Id="rId5" Type="http://schemas.openxmlformats.org/officeDocument/2006/relationships/image" Target="../media/image30.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 Id="rId5" Type="http://schemas.openxmlformats.org/officeDocument/2006/relationships/hyperlink" Target="http://www.google.es/" TargetMode="External"/><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0.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3.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3.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3.xml"/><Relationship Id="rId4" Type="http://schemas.openxmlformats.org/officeDocument/2006/relationships/image" Target="../media/image3.jp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4.xml"/><Relationship Id="rId4" Type="http://schemas.openxmlformats.org/officeDocument/2006/relationships/image" Target="../media/image3.jp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5.xml"/><Relationship Id="rId5" Type="http://schemas.openxmlformats.org/officeDocument/2006/relationships/image" Target="../media/image31.png"/><Relationship Id="rId4" Type="http://schemas.openxmlformats.org/officeDocument/2006/relationships/image" Target="../media/image3.jp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6.xml"/><Relationship Id="rId5" Type="http://schemas.openxmlformats.org/officeDocument/2006/relationships/image" Target="../media/image32.png"/><Relationship Id="rId4" Type="http://schemas.openxmlformats.org/officeDocument/2006/relationships/image" Target="../media/image3.jp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7.xml"/><Relationship Id="rId4" Type="http://schemas.openxmlformats.org/officeDocument/2006/relationships/image" Target="../media/image3.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image" Target="../media/image3.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3.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50.xml"/><Relationship Id="rId5" Type="http://schemas.openxmlformats.org/officeDocument/2006/relationships/image" Target="../media/image33.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5.jpeg"/><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1.xml"/><Relationship Id="rId5" Type="http://schemas.openxmlformats.org/officeDocument/2006/relationships/image" Target="../media/image34.png"/><Relationship Id="rId4" Type="http://schemas.openxmlformats.org/officeDocument/2006/relationships/image" Target="../media/image3.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35.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7.jpe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9.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2" name="Rectángulo 1"/>
          <p:cNvSpPr/>
          <p:nvPr/>
        </p:nvSpPr>
        <p:spPr>
          <a:xfrm>
            <a:off x="1259632" y="1796235"/>
            <a:ext cx="7704856" cy="1351118"/>
          </a:xfrm>
          <a:prstGeom prst="rect">
            <a:avLst/>
          </a:prstGeom>
        </p:spPr>
        <p:txBody>
          <a:bodyPr wrap="square">
            <a:spAutoFit/>
          </a:bodyPr>
          <a:lstStyle/>
          <a:p>
            <a:pPr algn="ctr" eaLnBrk="1" fontAlgn="auto" hangingPunct="1">
              <a:spcAft>
                <a:spcPts val="0"/>
              </a:spcAft>
              <a:buClr>
                <a:schemeClr val="accent3"/>
              </a:buClr>
              <a:defRPr/>
            </a:pPr>
            <a:r>
              <a:rPr lang="es-ES_tradnl" sz="4000" b="1" dirty="0">
                <a:latin typeface="Arial" panose="020B0604020202020204" pitchFamily="34" charset="0"/>
                <a:cs typeface="Arial" panose="020B0604020202020204" pitchFamily="34" charset="0"/>
              </a:rPr>
              <a:t>INTRODUCCIÓN AL LENGUAJE DE MARCAS</a:t>
            </a:r>
            <a:endParaRPr lang="es-E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0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403648" y="1302642"/>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a:latin typeface="Arial" panose="020B0604020202020204" pitchFamily="34" charset="0"/>
                <a:cs typeface="Arial" panose="020B0604020202020204" pitchFamily="34" charset="0"/>
              </a:rPr>
              <a:t>Etiquetas de encabezado</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1916832"/>
            <a:ext cx="3708423" cy="3343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Marcador de texto 3"/>
          <p:cNvSpPr>
            <a:spLocks noGrp="1"/>
          </p:cNvSpPr>
          <p:nvPr>
            <p:ph type="body" sz="quarter" idx="13"/>
          </p:nvPr>
        </p:nvSpPr>
        <p:spPr>
          <a:xfrm>
            <a:off x="1099863" y="0"/>
            <a:ext cx="5072066" cy="285704"/>
          </a:xfrm>
        </p:spPr>
        <p:txBody>
          <a:bodyPr/>
          <a:lstStyle/>
          <a:p>
            <a:r>
              <a:rPr lang="es-ES" dirty="0">
                <a:solidFill>
                  <a:schemeClr val="tx1"/>
                </a:solidFill>
              </a:rPr>
              <a:t>HTML</a:t>
            </a:r>
          </a:p>
          <a:p>
            <a:endParaRPr lang="es-ES" dirty="0">
              <a:solidFill>
                <a:schemeClr val="tx1"/>
              </a:solidFill>
            </a:endParaRPr>
          </a:p>
        </p:txBody>
      </p:sp>
      <p:sp>
        <p:nvSpPr>
          <p:cNvPr id="3" name="Marcador de posición de imagen 2"/>
          <p:cNvSpPr>
            <a:spLocks noGrp="1"/>
          </p:cNvSpPr>
          <p:nvPr>
            <p:ph type="pic" sz="quarter" idx="14"/>
          </p:nvPr>
        </p:nvSpPr>
        <p:spPr/>
      </p:sp>
    </p:spTree>
    <p:extLst>
      <p:ext uri="{BB962C8B-B14F-4D97-AF65-F5344CB8AC3E}">
        <p14:creationId xmlns:p14="http://schemas.microsoft.com/office/powerpoint/2010/main" val="402724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308859" y="1404370"/>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a:latin typeface="Arial" panose="020B0604020202020204" pitchFamily="34" charset="0"/>
                <a:cs typeface="Arial" panose="020B0604020202020204" pitchFamily="34" charset="0"/>
              </a:rPr>
              <a:t>Centrar el </a:t>
            </a:r>
            <a:r>
              <a:rPr lang="es-ES" sz="1800" b="1" dirty="0" smtClean="0">
                <a:latin typeface="Arial" panose="020B0604020202020204" pitchFamily="34" charset="0"/>
                <a:cs typeface="Arial" panose="020B0604020202020204" pitchFamily="34" charset="0"/>
              </a:rPr>
              <a:t>texto con etiqueta center</a:t>
            </a:r>
            <a:endParaRPr lang="es-ES" sz="1800" b="1" dirty="0">
              <a:latin typeface="Arial" panose="020B0604020202020204" pitchFamily="34" charset="0"/>
              <a:cs typeface="Arial" panose="020B0604020202020204" pitchFamily="34" charset="0"/>
            </a:endParaRP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403648" y="1960713"/>
            <a:ext cx="7560840" cy="2308324"/>
          </a:xfrm>
          <a:prstGeom prst="rect">
            <a:avLst/>
          </a:prstGeom>
        </p:spPr>
        <p:txBody>
          <a:bodyPr wrap="square">
            <a:spAutoFit/>
          </a:bodyPr>
          <a:lstStyle/>
          <a:p>
            <a:pPr marL="0" indent="0" algn="l" eaLnBrk="1" fontAlgn="auto" hangingPunct="1">
              <a:spcAft>
                <a:spcPts val="0"/>
              </a:spcAft>
              <a:buClr>
                <a:schemeClr val="accent3"/>
              </a:buClr>
              <a:buFont typeface="Wingdings 2" panose="05020102010507070707" pitchFamily="18" charset="2"/>
              <a:buNone/>
              <a:defRPr/>
            </a:pPr>
            <a:r>
              <a:rPr lang="es-ES" dirty="0">
                <a:latin typeface="Arial" panose="020B0604020202020204" pitchFamily="34" charset="0"/>
                <a:cs typeface="Arial" panose="020B0604020202020204" pitchFamily="34" charset="0"/>
              </a:rPr>
              <a:t>Si queremos que nuestro saludo: Bienvenida que aparezca en el centro de la página, escribimos delante del saludo la etiqueta &lt;center&gt; y al final del mismo la etiqueta de cierre &lt;/center&gt;</a:t>
            </a:r>
          </a:p>
          <a:p>
            <a:pPr marL="0" indent="0" algn="l" eaLnBrk="1" fontAlgn="auto" hangingPunct="1">
              <a:spcAft>
                <a:spcPts val="0"/>
              </a:spcAft>
              <a:buClr>
                <a:schemeClr val="accent3"/>
              </a:buClr>
              <a:buFont typeface="Wingdings 2" panose="05020102010507070707" pitchFamily="18" charset="2"/>
              <a:buNone/>
              <a:defRPr/>
            </a:pPr>
            <a:endParaRPr lang="es-ES" dirty="0">
              <a:latin typeface="Arial" panose="020B0604020202020204" pitchFamily="34" charset="0"/>
              <a:cs typeface="Arial" panose="020B0604020202020204" pitchFamily="34" charset="0"/>
            </a:endParaRPr>
          </a:p>
          <a:p>
            <a:pPr marL="0" indent="0" algn="l" eaLnBrk="1" fontAlgn="auto" hangingPunct="1">
              <a:spcAft>
                <a:spcPts val="0"/>
              </a:spcAft>
              <a:buClr>
                <a:schemeClr val="accent3"/>
              </a:buClr>
              <a:buFont typeface="Wingdings 2" panose="05020102010507070707" pitchFamily="18" charset="2"/>
              <a:buNone/>
              <a:defRPr/>
            </a:pPr>
            <a:r>
              <a:rPr lang="es-ES" dirty="0">
                <a:latin typeface="Arial" panose="020B0604020202020204" pitchFamily="34" charset="0"/>
                <a:cs typeface="Arial" panose="020B0604020202020204" pitchFamily="34" charset="0"/>
              </a:rPr>
              <a:t>El código quedaría así:</a:t>
            </a: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p>
        </p:txBody>
      </p:sp>
      <p:pic>
        <p:nvPicPr>
          <p:cNvPr id="9" name="3 Imagen" descr="centrar 5.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83228" y="3004766"/>
            <a:ext cx="38576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texto 3"/>
          <p:cNvSpPr>
            <a:spLocks noGrp="1"/>
          </p:cNvSpPr>
          <p:nvPr>
            <p:ph type="body" sz="quarter" idx="13"/>
          </p:nvPr>
        </p:nvSpPr>
        <p:spPr>
          <a:xfrm>
            <a:off x="1187624" y="0"/>
            <a:ext cx="5072066" cy="285704"/>
          </a:xfrm>
        </p:spPr>
        <p:txBody>
          <a:bodyPr/>
          <a:lstStyle/>
          <a:p>
            <a:r>
              <a:rPr lang="es-ES" dirty="0">
                <a:solidFill>
                  <a:schemeClr val="tx1"/>
                </a:solidFill>
              </a:rPr>
              <a:t>HTML – Etiquetas</a:t>
            </a:r>
          </a:p>
        </p:txBody>
      </p:sp>
    </p:spTree>
    <p:extLst>
      <p:ext uri="{BB962C8B-B14F-4D97-AF65-F5344CB8AC3E}">
        <p14:creationId xmlns:p14="http://schemas.microsoft.com/office/powerpoint/2010/main" val="151728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59632" y="980728"/>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a:latin typeface="Arial" panose="020B0604020202020204" pitchFamily="34" charset="0"/>
                <a:cs typeface="Arial" panose="020B0604020202020204" pitchFamily="34" charset="0"/>
              </a:rPr>
              <a:t>Etiquetas de enlace &lt;a&gt;&lt;/a&gt;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259632" y="1600302"/>
            <a:ext cx="7884368" cy="4108817"/>
          </a:xfrm>
          <a:prstGeom prst="rect">
            <a:avLst/>
          </a:prstGeom>
        </p:spPr>
        <p:txBody>
          <a:bodyPr wrap="square">
            <a:spAutoFit/>
          </a:bodyPr>
          <a:lstStyle/>
          <a:p>
            <a:pPr marL="0" indent="0" algn="ctr" eaLnBrk="1" fontAlgn="auto" hangingPunct="1">
              <a:spcAft>
                <a:spcPts val="0"/>
              </a:spcAft>
              <a:buClr>
                <a:schemeClr val="accent3"/>
              </a:buClr>
              <a:buFont typeface="Wingdings 2" panose="05020102010507070707" pitchFamily="18" charset="2"/>
              <a:buNone/>
              <a:defRPr/>
            </a:pPr>
            <a:r>
              <a:rPr lang="pt-BR" dirty="0">
                <a:latin typeface="Arial" panose="020B0604020202020204" pitchFamily="34" charset="0"/>
                <a:cs typeface="Arial" panose="020B0604020202020204" pitchFamily="34" charset="0"/>
              </a:rPr>
              <a:t> &lt;a </a:t>
            </a:r>
            <a:r>
              <a:rPr lang="pt-BR" b="1" dirty="0" err="1">
                <a:latin typeface="Arial" panose="020B0604020202020204" pitchFamily="34" charset="0"/>
                <a:cs typeface="Arial" panose="020B0604020202020204" pitchFamily="34" charset="0"/>
              </a:rPr>
              <a:t>href</a:t>
            </a:r>
            <a:r>
              <a:rPr lang="pt-BR" b="1" dirty="0">
                <a:latin typeface="Arial" panose="020B0604020202020204" pitchFamily="34" charset="0"/>
                <a:cs typeface="Arial" panose="020B0604020202020204" pitchFamily="34" charset="0"/>
              </a:rPr>
              <a:t>="http://www.google.com"&gt;</a:t>
            </a:r>
            <a:r>
              <a:rPr lang="pt-BR" dirty="0">
                <a:latin typeface="Arial" panose="020B0604020202020204" pitchFamily="34" charset="0"/>
                <a:cs typeface="Arial" panose="020B0604020202020204" pitchFamily="34" charset="0"/>
              </a:rPr>
              <a:t>Visita www.google.com&lt;/a&gt;</a:t>
            </a:r>
          </a:p>
          <a:p>
            <a:pPr marL="0" indent="0"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r>
              <a:rPr lang="es-ES" dirty="0">
                <a:latin typeface="Arial" panose="020B0604020202020204" pitchFamily="34" charset="0"/>
                <a:cs typeface="Arial" panose="020B0604020202020204" pitchFamily="34" charset="0"/>
              </a:rPr>
              <a:t>&lt;a </a:t>
            </a:r>
            <a:r>
              <a:rPr lang="es-ES" dirty="0" err="1">
                <a:latin typeface="Arial" panose="020B0604020202020204" pitchFamily="34" charset="0"/>
                <a:cs typeface="Arial" panose="020B0604020202020204" pitchFamily="34" charset="0"/>
              </a:rPr>
              <a:t>href</a:t>
            </a:r>
            <a:r>
              <a:rPr lang="es-ES" dirty="0">
                <a:latin typeface="Arial" panose="020B0604020202020204" pitchFamily="34" charset="0"/>
                <a:cs typeface="Arial" panose="020B0604020202020204" pitchFamily="34" charset="0"/>
              </a:rPr>
              <a:t>="http://www.ua.es" </a:t>
            </a:r>
            <a:r>
              <a:rPr lang="es-ES" b="1" dirty="0">
                <a:latin typeface="Arial" panose="020B0604020202020204" pitchFamily="34" charset="0"/>
                <a:cs typeface="Arial" panose="020B0604020202020204" pitchFamily="34" charset="0"/>
              </a:rPr>
              <a:t>target ="_</a:t>
            </a:r>
            <a:r>
              <a:rPr lang="es-ES" b="1" dirty="0" err="1">
                <a:latin typeface="Arial" panose="020B0604020202020204" pitchFamily="34" charset="0"/>
                <a:cs typeface="Arial" panose="020B0604020202020204" pitchFamily="34" charset="0"/>
              </a:rPr>
              <a:t>blank</a:t>
            </a:r>
            <a:r>
              <a:rPr lang="es-ES" b="1" dirty="0">
                <a:latin typeface="Arial" panose="020B0604020202020204" pitchFamily="34" charset="0"/>
                <a:cs typeface="Arial" panose="020B0604020202020204" pitchFamily="34" charset="0"/>
              </a:rPr>
              <a:t>"</a:t>
            </a:r>
            <a:r>
              <a:rPr lang="es-ES" dirty="0">
                <a:latin typeface="Arial" panose="020B0604020202020204" pitchFamily="34" charset="0"/>
                <a:cs typeface="Arial" panose="020B0604020202020204" pitchFamily="34" charset="0"/>
              </a:rPr>
              <a:t>&gt;Visita ua.es&lt;/a&gt;</a:t>
            </a:r>
          </a:p>
          <a:p>
            <a:pPr marL="0" indent="0" algn="ctr" eaLnBrk="1" fontAlgn="auto" hangingPunct="1">
              <a:spcAft>
                <a:spcPts val="0"/>
              </a:spcAft>
              <a:buClr>
                <a:schemeClr val="accent3"/>
              </a:buClr>
              <a:buFont typeface="Wingdings 2" panose="05020102010507070707" pitchFamily="18" charset="2"/>
              <a:buNone/>
              <a:defRPr/>
            </a:pPr>
            <a:endParaRPr lang="es-ES_tradnl"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r>
              <a:rPr lang="es-ES_tradnl" dirty="0">
                <a:latin typeface="Arial" panose="020B0604020202020204" pitchFamily="34" charset="0"/>
                <a:cs typeface="Arial" panose="020B0604020202020204" pitchFamily="34" charset="0"/>
              </a:rPr>
              <a:t>Posibles valores target:</a:t>
            </a:r>
          </a:p>
          <a:p>
            <a:pPr marL="0" indent="0" eaLnBrk="1" fontAlgn="auto" hangingPunct="1">
              <a:spcAft>
                <a:spcPts val="0"/>
              </a:spcAft>
              <a:buClr>
                <a:schemeClr val="accent3"/>
              </a:buClr>
              <a:buFont typeface="Wingdings 2" panose="05020102010507070707" pitchFamily="18" charset="2"/>
              <a:buNone/>
              <a:defRPr/>
            </a:pPr>
            <a:endParaRPr lang="es-ES" dirty="0">
              <a:latin typeface="Arial" panose="020B0604020202020204" pitchFamily="34" charset="0"/>
              <a:cs typeface="Arial" panose="020B0604020202020204" pitchFamily="34" charset="0"/>
            </a:endParaRPr>
          </a:p>
          <a:p>
            <a:pPr eaLnBrk="1" fontAlgn="auto" hangingPunct="1">
              <a:spcAft>
                <a:spcPts val="0"/>
              </a:spcAft>
              <a:buClr>
                <a:schemeClr val="accent3"/>
              </a:buClr>
              <a:defRPr/>
            </a:pPr>
            <a:r>
              <a:rPr lang="es-ES" sz="1500" b="1" dirty="0">
                <a:latin typeface="Arial" panose="020B0604020202020204" pitchFamily="34" charset="0"/>
                <a:cs typeface="Arial" panose="020B0604020202020204" pitchFamily="34" charset="0"/>
              </a:rPr>
              <a:t>_</a:t>
            </a:r>
            <a:r>
              <a:rPr lang="es-ES" sz="1500" b="1" dirty="0" err="1">
                <a:latin typeface="Arial" panose="020B0604020202020204" pitchFamily="34" charset="0"/>
                <a:cs typeface="Arial" panose="020B0604020202020204" pitchFamily="34" charset="0"/>
              </a:rPr>
              <a:t>blank</a:t>
            </a:r>
            <a:r>
              <a:rPr lang="es-ES" sz="1500" dirty="0">
                <a:latin typeface="Arial" panose="020B0604020202020204" pitchFamily="34" charset="0"/>
                <a:cs typeface="Arial" panose="020B0604020202020204" pitchFamily="34" charset="0"/>
              </a:rPr>
              <a:t>:  Abre el documento vinculado en una ventana nueva del navegador.</a:t>
            </a:r>
          </a:p>
          <a:p>
            <a:pPr eaLnBrk="1" fontAlgn="auto" hangingPunct="1">
              <a:spcAft>
                <a:spcPts val="0"/>
              </a:spcAft>
              <a:buClr>
                <a:schemeClr val="accent3"/>
              </a:buClr>
              <a:defRPr/>
            </a:pPr>
            <a:endParaRPr lang="es-ES" sz="1500" dirty="0">
              <a:latin typeface="Arial" panose="020B0604020202020204" pitchFamily="34" charset="0"/>
              <a:cs typeface="Arial" panose="020B0604020202020204" pitchFamily="34" charset="0"/>
            </a:endParaRPr>
          </a:p>
          <a:p>
            <a:pPr eaLnBrk="1" fontAlgn="auto" hangingPunct="1">
              <a:spcAft>
                <a:spcPts val="0"/>
              </a:spcAft>
              <a:buClr>
                <a:schemeClr val="accent3"/>
              </a:buClr>
              <a:defRPr/>
            </a:pPr>
            <a:r>
              <a:rPr lang="es-ES" sz="1500" dirty="0">
                <a:latin typeface="Arial" panose="020B0604020202020204" pitchFamily="34" charset="0"/>
                <a:cs typeface="Arial" panose="020B0604020202020204" pitchFamily="34" charset="0"/>
              </a:rPr>
              <a:t> </a:t>
            </a:r>
            <a:r>
              <a:rPr lang="es-ES" sz="1500" b="1" dirty="0">
                <a:latin typeface="Arial" panose="020B0604020202020204" pitchFamily="34" charset="0"/>
                <a:cs typeface="Arial" panose="020B0604020202020204" pitchFamily="34" charset="0"/>
              </a:rPr>
              <a:t>_</a:t>
            </a:r>
            <a:r>
              <a:rPr lang="es-ES" sz="1500" b="1" dirty="0" err="1">
                <a:latin typeface="Arial" panose="020B0604020202020204" pitchFamily="34" charset="0"/>
                <a:cs typeface="Arial" panose="020B0604020202020204" pitchFamily="34" charset="0"/>
              </a:rPr>
              <a:t>self</a:t>
            </a:r>
            <a:r>
              <a:rPr lang="es-ES" sz="1500" dirty="0">
                <a:latin typeface="Arial" panose="020B0604020202020204" pitchFamily="34" charset="0"/>
                <a:cs typeface="Arial" panose="020B0604020202020204" pitchFamily="34" charset="0"/>
              </a:rPr>
              <a:t>: Es la opción predeterminada. Abre el documento vinculado en el mismo marco o ventana que el vínculo.</a:t>
            </a:r>
          </a:p>
          <a:p>
            <a:pPr eaLnBrk="1" fontAlgn="auto" hangingPunct="1">
              <a:spcAft>
                <a:spcPts val="0"/>
              </a:spcAft>
              <a:buClr>
                <a:schemeClr val="accent3"/>
              </a:buClr>
              <a:defRPr/>
            </a:pPr>
            <a:endParaRPr lang="es-ES" sz="1500" dirty="0">
              <a:latin typeface="Arial" panose="020B0604020202020204" pitchFamily="34" charset="0"/>
              <a:cs typeface="Arial" panose="020B0604020202020204" pitchFamily="34" charset="0"/>
            </a:endParaRPr>
          </a:p>
          <a:p>
            <a:pPr eaLnBrk="1" fontAlgn="auto" hangingPunct="1">
              <a:spcAft>
                <a:spcPts val="0"/>
              </a:spcAft>
              <a:buClr>
                <a:schemeClr val="accent3"/>
              </a:buClr>
              <a:defRPr/>
            </a:pPr>
            <a:r>
              <a:rPr lang="es-ES" sz="1500" b="1" dirty="0">
                <a:latin typeface="Arial" panose="020B0604020202020204" pitchFamily="34" charset="0"/>
                <a:cs typeface="Arial" panose="020B0604020202020204" pitchFamily="34" charset="0"/>
              </a:rPr>
              <a:t> _</a:t>
            </a:r>
            <a:r>
              <a:rPr lang="es-ES" sz="1500" b="1" dirty="0" err="1">
                <a:latin typeface="Arial" panose="020B0604020202020204" pitchFamily="34" charset="0"/>
                <a:cs typeface="Arial" panose="020B0604020202020204" pitchFamily="34" charset="0"/>
              </a:rPr>
              <a:t>parent</a:t>
            </a:r>
            <a:r>
              <a:rPr lang="es-ES" sz="1500" dirty="0">
                <a:latin typeface="Arial" panose="020B0604020202020204" pitchFamily="34" charset="0"/>
                <a:cs typeface="Arial" panose="020B0604020202020204" pitchFamily="34" charset="0"/>
              </a:rPr>
              <a:t>: Abre el documento vinculado en la ventana del marco que contiene el vínculo o en el conjunto de marcos padre.</a:t>
            </a:r>
          </a:p>
          <a:p>
            <a:pPr eaLnBrk="1" fontAlgn="auto" hangingPunct="1">
              <a:spcAft>
                <a:spcPts val="0"/>
              </a:spcAft>
              <a:buClr>
                <a:schemeClr val="accent3"/>
              </a:buClr>
              <a:defRPr/>
            </a:pPr>
            <a:endParaRPr lang="es-ES" sz="1500" dirty="0">
              <a:latin typeface="Arial" panose="020B0604020202020204" pitchFamily="34" charset="0"/>
              <a:cs typeface="Arial" panose="020B0604020202020204" pitchFamily="34" charset="0"/>
            </a:endParaRPr>
          </a:p>
          <a:p>
            <a:pPr eaLnBrk="1" fontAlgn="auto" hangingPunct="1">
              <a:spcAft>
                <a:spcPts val="0"/>
              </a:spcAft>
              <a:buClr>
                <a:schemeClr val="accent3"/>
              </a:buClr>
              <a:defRPr/>
            </a:pPr>
            <a:r>
              <a:rPr lang="es-ES" sz="1500" b="1" dirty="0">
                <a:latin typeface="Arial" panose="020B0604020202020204" pitchFamily="34" charset="0"/>
                <a:cs typeface="Arial" panose="020B0604020202020204" pitchFamily="34" charset="0"/>
              </a:rPr>
              <a:t>_top</a:t>
            </a:r>
            <a:r>
              <a:rPr lang="es-ES" sz="1500" dirty="0">
                <a:latin typeface="Arial" panose="020B0604020202020204" pitchFamily="34" charset="0"/>
                <a:cs typeface="Arial" panose="020B0604020202020204" pitchFamily="34" charset="0"/>
              </a:rPr>
              <a:t>: Abre el documento vinculado en la ventana completa del navegador</a:t>
            </a:r>
          </a:p>
        </p:txBody>
      </p:sp>
      <p:sp>
        <p:nvSpPr>
          <p:cNvPr id="10" name="Marcador de texto 3"/>
          <p:cNvSpPr>
            <a:spLocks noGrp="1"/>
          </p:cNvSpPr>
          <p:nvPr>
            <p:ph type="body" sz="quarter" idx="13"/>
          </p:nvPr>
        </p:nvSpPr>
        <p:spPr>
          <a:xfrm>
            <a:off x="1115616" y="0"/>
            <a:ext cx="5072066" cy="285704"/>
          </a:xfrm>
        </p:spPr>
        <p:txBody>
          <a:bodyPr/>
          <a:lstStyle/>
          <a:p>
            <a:r>
              <a:rPr lang="es-ES" dirty="0">
                <a:solidFill>
                  <a:schemeClr val="tx1"/>
                </a:solidFill>
              </a:rPr>
              <a:t>HTML</a:t>
            </a:r>
          </a:p>
          <a:p>
            <a:endParaRPr lang="es-ES" dirty="0">
              <a:solidFill>
                <a:schemeClr val="tx1"/>
              </a:solidFill>
            </a:endParaRPr>
          </a:p>
        </p:txBody>
      </p:sp>
      <p:sp>
        <p:nvSpPr>
          <p:cNvPr id="4" name="Marcador de posición de imagen 3"/>
          <p:cNvSpPr>
            <a:spLocks noGrp="1"/>
          </p:cNvSpPr>
          <p:nvPr>
            <p:ph type="pic" sz="quarter" idx="14"/>
          </p:nvPr>
        </p:nvSpPr>
        <p:spPr/>
      </p:sp>
    </p:spTree>
    <p:extLst>
      <p:ext uri="{BB962C8B-B14F-4D97-AF65-F5344CB8AC3E}">
        <p14:creationId xmlns:p14="http://schemas.microsoft.com/office/powerpoint/2010/main" val="2601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59632" y="1353473"/>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Inserción de imágenes: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img</a:t>
            </a:r>
            <a:r>
              <a:rPr lang="es-ES" sz="1800" b="1" dirty="0">
                <a:latin typeface="Arial" panose="020B0604020202020204" pitchFamily="34" charset="0"/>
                <a:cs typeface="Arial" panose="020B0604020202020204" pitchFamily="34" charset="0"/>
              </a:rPr>
              <a:t> /&gt;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259632" y="1941914"/>
            <a:ext cx="7272808" cy="3416320"/>
          </a:xfrm>
          <a:prstGeom prst="rect">
            <a:avLst/>
          </a:prstGeom>
        </p:spPr>
        <p:txBody>
          <a:bodyPr wrap="square">
            <a:spAutoFit/>
          </a:bodyPr>
          <a:lstStyle/>
          <a:p>
            <a:pPr marL="0" indent="0" algn="ctr" eaLnBrk="1" fontAlgn="auto" hangingPunct="1">
              <a:spcAft>
                <a:spcPts val="0"/>
              </a:spcAft>
              <a:buClr>
                <a:schemeClr val="accent3"/>
              </a:buClr>
              <a:buFont typeface="Wingdings 2" panose="05020102010507070707" pitchFamily="18" charset="2"/>
              <a:buNone/>
              <a:defRPr/>
            </a:pP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img</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src</a:t>
            </a:r>
            <a:r>
              <a:rPr lang="pt-BR" dirty="0">
                <a:latin typeface="Arial" panose="020B0604020202020204" pitchFamily="34" charset="0"/>
                <a:cs typeface="Arial" panose="020B0604020202020204" pitchFamily="34" charset="0"/>
              </a:rPr>
              <a:t>="</a:t>
            </a:r>
            <a:r>
              <a:rPr lang="pt-BR" dirty="0" err="1">
                <a:latin typeface="Arial" panose="020B0604020202020204" pitchFamily="34" charset="0"/>
                <a:cs typeface="Arial" panose="020B0604020202020204" pitchFamily="34" charset="0"/>
              </a:rPr>
              <a:t>imagenes</a:t>
            </a:r>
            <a:r>
              <a:rPr lang="pt-BR" dirty="0">
                <a:latin typeface="Arial" panose="020B0604020202020204" pitchFamily="34" charset="0"/>
                <a:cs typeface="Arial" panose="020B0604020202020204" pitchFamily="34" charset="0"/>
              </a:rPr>
              <a:t>/logo_animales.gif"&gt;</a:t>
            </a:r>
          </a:p>
          <a:p>
            <a:pPr marL="0" indent="0"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r>
              <a:rPr lang="es-ES" dirty="0">
                <a:latin typeface="Arial" panose="020B0604020202020204" pitchFamily="34" charset="0"/>
                <a:cs typeface="Arial" panose="020B0604020202020204" pitchFamily="34" charset="0"/>
              </a:rPr>
              <a:t>Teniendo en cuenta que la imagen se llama </a:t>
            </a:r>
            <a:r>
              <a:rPr lang="es-ES" b="1" dirty="0">
                <a:latin typeface="Arial" panose="020B0604020202020204" pitchFamily="34" charset="0"/>
                <a:cs typeface="Arial" panose="020B0604020202020204" pitchFamily="34" charset="0"/>
              </a:rPr>
              <a:t>logo_animales.gif</a:t>
            </a:r>
            <a:r>
              <a:rPr lang="es-ES" dirty="0">
                <a:latin typeface="Arial" panose="020B0604020202020204" pitchFamily="34" charset="0"/>
                <a:cs typeface="Arial" panose="020B0604020202020204" pitchFamily="34" charset="0"/>
              </a:rPr>
              <a:t> y que está dentro de la carpeta </a:t>
            </a:r>
            <a:r>
              <a:rPr lang="es-ES" b="1" dirty="0" err="1">
                <a:latin typeface="Arial" panose="020B0604020202020204" pitchFamily="34" charset="0"/>
                <a:cs typeface="Arial" panose="020B0604020202020204" pitchFamily="34" charset="0"/>
              </a:rPr>
              <a:t>imagenes</a:t>
            </a:r>
            <a:r>
              <a:rPr lang="es-ES" dirty="0">
                <a:latin typeface="Arial" panose="020B0604020202020204" pitchFamily="34" charset="0"/>
                <a:cs typeface="Arial" panose="020B0604020202020204" pitchFamily="34" charset="0"/>
              </a:rPr>
              <a:t>, que se encuentra en el mismo directorio que el documento actual (referencia relativa al documento).</a:t>
            </a:r>
          </a:p>
          <a:p>
            <a:pPr marL="0" indent="0" eaLnBrk="1" fontAlgn="auto" hangingPunct="1">
              <a:spcAft>
                <a:spcPts val="0"/>
              </a:spcAft>
              <a:buClr>
                <a:schemeClr val="accent3"/>
              </a:buClr>
              <a:buFont typeface="Wingdings 2" panose="05020102010507070707" pitchFamily="18" charset="2"/>
              <a:buNone/>
              <a:defRPr/>
            </a:pPr>
            <a:endParaRPr lang="es-ES_tradnl"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r>
              <a:rPr lang="es-ES_tradnl" b="1" dirty="0">
                <a:latin typeface="Arial" panose="020B0604020202020204" pitchFamily="34" charset="0"/>
                <a:cs typeface="Arial" panose="020B0604020202020204" pitchFamily="34" charset="0"/>
              </a:rPr>
              <a:t>Texto Alternativo: atributo </a:t>
            </a:r>
            <a:r>
              <a:rPr lang="es-ES_tradnl" b="1" dirty="0" err="1">
                <a:latin typeface="Arial" panose="020B0604020202020204" pitchFamily="34" charset="0"/>
                <a:cs typeface="Arial" panose="020B0604020202020204" pitchFamily="34" charset="0"/>
              </a:rPr>
              <a:t>alt</a:t>
            </a:r>
            <a:endParaRPr lang="es-ES_tradnl" b="1"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endParaRPr lang="es-ES_tradnl"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r>
              <a:rPr lang="pt-BR" dirty="0">
                <a:latin typeface="Arial" panose="020B0604020202020204" pitchFamily="34" charset="0"/>
                <a:cs typeface="Arial" panose="020B0604020202020204" pitchFamily="34" charset="0"/>
              </a:rPr>
              <a:t>&lt;</a:t>
            </a:r>
            <a:r>
              <a:rPr lang="pt-BR" dirty="0" err="1">
                <a:latin typeface="Arial" panose="020B0604020202020204" pitchFamily="34" charset="0"/>
                <a:cs typeface="Arial" panose="020B0604020202020204" pitchFamily="34" charset="0"/>
              </a:rPr>
              <a:t>img</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src</a:t>
            </a:r>
            <a:r>
              <a:rPr lang="pt-BR" dirty="0">
                <a:latin typeface="Arial" panose="020B0604020202020204" pitchFamily="34" charset="0"/>
                <a:cs typeface="Arial" panose="020B0604020202020204" pitchFamily="34" charset="0"/>
              </a:rPr>
              <a:t>="gatito.gif" </a:t>
            </a:r>
            <a:r>
              <a:rPr lang="pt-BR" dirty="0" err="1">
                <a:latin typeface="Arial" panose="020B0604020202020204" pitchFamily="34" charset="0"/>
                <a:cs typeface="Arial" panose="020B0604020202020204" pitchFamily="34" charset="0"/>
              </a:rPr>
              <a:t>alt</a:t>
            </a:r>
            <a:r>
              <a:rPr lang="pt-BR" dirty="0">
                <a:latin typeface="Arial" panose="020B0604020202020204" pitchFamily="34" charset="0"/>
                <a:cs typeface="Arial" panose="020B0604020202020204" pitchFamily="34" charset="0"/>
              </a:rPr>
              <a:t>="</a:t>
            </a:r>
            <a:r>
              <a:rPr lang="pt-BR" dirty="0" err="1">
                <a:latin typeface="Arial" panose="020B0604020202020204" pitchFamily="34" charset="0"/>
                <a:cs typeface="Arial" panose="020B0604020202020204" pitchFamily="34" charset="0"/>
              </a:rPr>
              <a:t>Imagen</a:t>
            </a:r>
            <a:r>
              <a:rPr lang="pt-BR" dirty="0">
                <a:latin typeface="Arial" panose="020B0604020202020204" pitchFamily="34" charset="0"/>
                <a:cs typeface="Arial" panose="020B0604020202020204" pitchFamily="34" charset="0"/>
              </a:rPr>
              <a:t> gato" &gt;</a:t>
            </a: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4986338"/>
            <a:ext cx="24812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Marcador de texto 3"/>
          <p:cNvSpPr>
            <a:spLocks noGrp="1"/>
          </p:cNvSpPr>
          <p:nvPr>
            <p:ph type="body" sz="quarter" idx="13"/>
          </p:nvPr>
        </p:nvSpPr>
        <p:spPr>
          <a:xfrm>
            <a:off x="1115616" y="0"/>
            <a:ext cx="5072066" cy="285704"/>
          </a:xfrm>
        </p:spPr>
        <p:txBody>
          <a:bodyPr/>
          <a:lstStyle/>
          <a:p>
            <a:r>
              <a:rPr lang="es-ES" dirty="0">
                <a:solidFill>
                  <a:schemeClr val="tx1"/>
                </a:solidFill>
              </a:rPr>
              <a:t>HTML</a:t>
            </a:r>
          </a:p>
          <a:p>
            <a:endParaRPr lang="es-ES" dirty="0">
              <a:solidFill>
                <a:schemeClr val="tx1"/>
              </a:solidFill>
            </a:endParaRPr>
          </a:p>
        </p:txBody>
      </p:sp>
      <p:sp>
        <p:nvSpPr>
          <p:cNvPr id="4" name="Marcador de posición de imagen 3"/>
          <p:cNvSpPr>
            <a:spLocks noGrp="1"/>
          </p:cNvSpPr>
          <p:nvPr>
            <p:ph type="pic" sz="quarter" idx="14"/>
          </p:nvPr>
        </p:nvSpPr>
        <p:spPr/>
      </p:sp>
    </p:spTree>
    <p:extLst>
      <p:ext uri="{BB962C8B-B14F-4D97-AF65-F5344CB8AC3E}">
        <p14:creationId xmlns:p14="http://schemas.microsoft.com/office/powerpoint/2010/main" val="7140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4" y="1381182"/>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Creación de tablas: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table</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823455" y="1916832"/>
            <a:ext cx="8497222" cy="1477328"/>
          </a:xfrm>
          <a:prstGeom prst="rect">
            <a:avLst/>
          </a:prstGeom>
        </p:spPr>
        <p:txBody>
          <a:bodyPr wrap="square">
            <a:spAutoFit/>
          </a:bodyPr>
          <a:lstStyle/>
          <a:p>
            <a:pPr marL="803275" lvl="1" algn="l">
              <a:buClr>
                <a:schemeClr val="accent3"/>
              </a:buClr>
              <a:buFont typeface="Wingdings 2" panose="05020102010507070707" pitchFamily="18" charset="2"/>
              <a:buNone/>
              <a:defRPr/>
            </a:pPr>
            <a:r>
              <a:rPr lang="pt-BR" dirty="0">
                <a:latin typeface="Arial" panose="020B0604020202020204" pitchFamily="34" charset="0"/>
                <a:cs typeface="Arial" panose="020B0604020202020204" pitchFamily="34" charset="0"/>
              </a:rPr>
              <a:t>Fila &lt;</a:t>
            </a:r>
            <a:r>
              <a:rPr lang="pt-BR" dirty="0" err="1">
                <a:latin typeface="Arial" panose="020B0604020202020204" pitchFamily="34" charset="0"/>
                <a:cs typeface="Arial" panose="020B0604020202020204" pitchFamily="34" charset="0"/>
              </a:rPr>
              <a:t>tr</a:t>
            </a:r>
            <a:r>
              <a:rPr lang="pt-BR" dirty="0">
                <a:latin typeface="Arial" panose="020B0604020202020204" pitchFamily="34" charset="0"/>
                <a:cs typeface="Arial" panose="020B0604020202020204" pitchFamily="34" charset="0"/>
              </a:rPr>
              <a:t>&gt;</a:t>
            </a:r>
          </a:p>
          <a:p>
            <a:pPr marL="803275" lvl="1" algn="l">
              <a:buClr>
                <a:schemeClr val="accent3"/>
              </a:buClr>
              <a:buFont typeface="Wingdings 2" panose="05020102010507070707" pitchFamily="18" charset="2"/>
              <a:buNone/>
              <a:defRPr/>
            </a:pPr>
            <a:r>
              <a:rPr lang="pt-BR" dirty="0" err="1">
                <a:latin typeface="Arial" panose="020B0604020202020204" pitchFamily="34" charset="0"/>
                <a:cs typeface="Arial" panose="020B0604020202020204" pitchFamily="34" charset="0"/>
              </a:rPr>
              <a:t>Columna</a:t>
            </a:r>
            <a:r>
              <a:rPr lang="pt-BR" dirty="0">
                <a:latin typeface="Arial" panose="020B0604020202020204" pitchFamily="34" charset="0"/>
                <a:cs typeface="Arial" panose="020B0604020202020204" pitchFamily="34" charset="0"/>
              </a:rPr>
              <a:t> o </a:t>
            </a:r>
            <a:r>
              <a:rPr lang="pt-BR" dirty="0" err="1">
                <a:latin typeface="Arial" panose="020B0604020202020204" pitchFamily="34" charset="0"/>
                <a:cs typeface="Arial" panose="020B0604020202020204" pitchFamily="34" charset="0"/>
              </a:rPr>
              <a:t>celda</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td</a:t>
            </a:r>
            <a:r>
              <a:rPr lang="pt-BR" dirty="0">
                <a:latin typeface="Arial" panose="020B0604020202020204" pitchFamily="34" charset="0"/>
                <a:cs typeface="Arial" panose="020B0604020202020204" pitchFamily="34" charset="0"/>
              </a:rPr>
              <a:t>&gt;</a:t>
            </a: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111228"/>
            <a:ext cx="2822328" cy="344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Marcador de texto 3"/>
          <p:cNvSpPr>
            <a:spLocks noGrp="1"/>
          </p:cNvSpPr>
          <p:nvPr>
            <p:ph type="body" sz="quarter" idx="13"/>
          </p:nvPr>
        </p:nvSpPr>
        <p:spPr>
          <a:xfrm>
            <a:off x="1167745" y="0"/>
            <a:ext cx="5072066" cy="285704"/>
          </a:xfrm>
        </p:spPr>
        <p:txBody>
          <a:bodyPr/>
          <a:lstStyle/>
          <a:p>
            <a:r>
              <a:rPr lang="es-ES" dirty="0">
                <a:solidFill>
                  <a:schemeClr val="tx1"/>
                </a:solidFill>
              </a:rPr>
              <a:t>HTML </a:t>
            </a:r>
          </a:p>
          <a:p>
            <a:endParaRPr lang="es-ES" dirty="0">
              <a:solidFill>
                <a:schemeClr val="tx1"/>
              </a:solidFill>
            </a:endParaRPr>
          </a:p>
        </p:txBody>
      </p:sp>
      <p:sp>
        <p:nvSpPr>
          <p:cNvPr id="4" name="Marcador de posición de imagen 3"/>
          <p:cNvSpPr>
            <a:spLocks noGrp="1"/>
          </p:cNvSpPr>
          <p:nvPr>
            <p:ph type="pic" sz="quarter" idx="14"/>
          </p:nvPr>
        </p:nvSpPr>
        <p:spPr/>
      </p:sp>
    </p:spTree>
    <p:extLst>
      <p:ext uri="{BB962C8B-B14F-4D97-AF65-F5344CB8AC3E}">
        <p14:creationId xmlns:p14="http://schemas.microsoft.com/office/powerpoint/2010/main" val="21502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4" y="1381182"/>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Creación de tablas: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table</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827584" y="1916832"/>
            <a:ext cx="7632848" cy="2031325"/>
          </a:xfrm>
          <a:prstGeom prst="rect">
            <a:avLst/>
          </a:prstGeom>
        </p:spPr>
        <p:txBody>
          <a:bodyPr wrap="square">
            <a:spAutoFit/>
          </a:bodyPr>
          <a:lstStyle/>
          <a:p>
            <a:pPr marL="803275" lvl="1">
              <a:buClr>
                <a:schemeClr val="accent3"/>
              </a:buClr>
              <a:defRPr/>
            </a:pPr>
            <a:r>
              <a:rPr lang="es-ES_tradnl" dirty="0" smtClean="0">
                <a:latin typeface="Arial" panose="020B0604020202020204" pitchFamily="34" charset="0"/>
                <a:cs typeface="Arial" panose="020B0604020202020204" pitchFamily="34" charset="0"/>
              </a:rPr>
              <a:t>Cabecera:</a:t>
            </a:r>
          </a:p>
          <a:p>
            <a:pPr marL="803275" lvl="1">
              <a:buClr>
                <a:schemeClr val="accent3"/>
              </a:buClr>
              <a:defRPr/>
            </a:pPr>
            <a:r>
              <a:rPr lang="es-ES_tradnl" dirty="0" smtClean="0">
                <a:latin typeface="Arial" panose="020B0604020202020204" pitchFamily="34" charset="0"/>
                <a:cs typeface="Arial" panose="020B0604020202020204" pitchFamily="34" charset="0"/>
              </a:rPr>
              <a:t>      &lt;</a:t>
            </a:r>
            <a:r>
              <a:rPr lang="es-ES_tradnl" dirty="0" err="1" smtClean="0">
                <a:latin typeface="Arial" panose="020B0604020202020204" pitchFamily="34" charset="0"/>
                <a:cs typeface="Arial" panose="020B0604020202020204" pitchFamily="34" charset="0"/>
              </a:rPr>
              <a:t>tr</a:t>
            </a:r>
            <a:r>
              <a:rPr lang="es-ES_tradnl" dirty="0">
                <a:latin typeface="Arial" panose="020B0604020202020204" pitchFamily="34" charset="0"/>
                <a:cs typeface="Arial" panose="020B0604020202020204" pitchFamily="34" charset="0"/>
              </a:rPr>
              <a:t>&gt;</a:t>
            </a:r>
            <a:endParaRPr lang="es-ES_tradnl" dirty="0" smtClean="0">
              <a:latin typeface="Arial" panose="020B0604020202020204" pitchFamily="34" charset="0"/>
              <a:cs typeface="Arial" panose="020B0604020202020204" pitchFamily="34" charset="0"/>
            </a:endParaRPr>
          </a:p>
          <a:p>
            <a:pPr marL="803275" lvl="1">
              <a:buClr>
                <a:schemeClr val="accent3"/>
              </a:buClr>
              <a:defRPr/>
            </a:pPr>
            <a:r>
              <a:rPr lang="en-US" dirty="0" smtClean="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&gt;Ciudad&lt;/</a:t>
            </a:r>
            <a:r>
              <a:rPr lang="en-US" dirty="0" err="1">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&gt;</a:t>
            </a:r>
          </a:p>
          <a:p>
            <a:pPr marL="803275" lvl="1">
              <a:buClr>
                <a:schemeClr val="accent3"/>
              </a:buClr>
              <a:defRP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&gt;País&lt;/</a:t>
            </a:r>
            <a:r>
              <a:rPr lang="en-US" dirty="0" err="1">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&gt;</a:t>
            </a:r>
          </a:p>
          <a:p>
            <a:pPr marL="803275" lvl="1">
              <a:buClr>
                <a:schemeClr val="accent3"/>
              </a:buClr>
              <a:defRP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&gt;</a:t>
            </a:r>
            <a:r>
              <a:rPr lang="en-US" dirty="0" err="1">
                <a:latin typeface="Arial" panose="020B0604020202020204" pitchFamily="34" charset="0"/>
                <a:cs typeface="Arial" panose="020B0604020202020204" pitchFamily="34" charset="0"/>
              </a:rPr>
              <a:t>Continente</a:t>
            </a: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&gt;</a:t>
            </a:r>
            <a:endParaRPr lang="pt-BR" dirty="0" smtClean="0">
              <a:latin typeface="Arial" panose="020B0604020202020204" pitchFamily="34" charset="0"/>
              <a:cs typeface="Arial" panose="020B0604020202020204" pitchFamily="34" charset="0"/>
            </a:endParaRPr>
          </a:p>
          <a:p>
            <a:pPr marL="803275" lvl="1" algn="l">
              <a:buClr>
                <a:schemeClr val="accent3"/>
              </a:buClr>
              <a:buFont typeface="Wingdings 2" panose="05020102010507070707" pitchFamily="18" charset="2"/>
              <a:buNone/>
              <a:defRPr/>
            </a:pPr>
            <a:r>
              <a:rPr lang="pt-BR" dirty="0" smtClean="0">
                <a:latin typeface="Arial" panose="020B0604020202020204" pitchFamily="34" charset="0"/>
                <a:cs typeface="Arial" panose="020B0604020202020204" pitchFamily="34" charset="0"/>
              </a:rPr>
              <a:t>       &lt;/</a:t>
            </a:r>
            <a:r>
              <a:rPr lang="pt-BR" dirty="0" err="1" smtClean="0">
                <a:latin typeface="Arial" panose="020B0604020202020204" pitchFamily="34" charset="0"/>
                <a:cs typeface="Arial" panose="020B0604020202020204" pitchFamily="34" charset="0"/>
              </a:rPr>
              <a:t>tr</a:t>
            </a:r>
            <a:r>
              <a:rPr lang="pt-BR" dirty="0" smtClean="0">
                <a:latin typeface="Arial" panose="020B0604020202020204" pitchFamily="34" charset="0"/>
                <a:cs typeface="Arial" panose="020B0604020202020204" pitchFamily="34" charset="0"/>
              </a:rPr>
              <a:t>&gt;</a:t>
            </a:r>
          </a:p>
          <a:p>
            <a:pPr marL="0" indent="0" algn="ctr" eaLnBrk="1" fontAlgn="auto" hangingPunct="1">
              <a:spcAft>
                <a:spcPts val="0"/>
              </a:spcAft>
              <a:buClr>
                <a:schemeClr val="accent3"/>
              </a:buClr>
              <a:buFont typeface="Wingdings 2" panose="05020102010507070707" pitchFamily="18" charset="2"/>
              <a:buNone/>
              <a:defRPr/>
            </a:pPr>
            <a:endParaRPr lang="pt-BR" dirty="0"/>
          </a:p>
        </p:txBody>
      </p:sp>
      <p:sp>
        <p:nvSpPr>
          <p:cNvPr id="11" name="Marcador de texto 3"/>
          <p:cNvSpPr>
            <a:spLocks noGrp="1"/>
          </p:cNvSpPr>
          <p:nvPr>
            <p:ph type="body" sz="quarter" idx="13"/>
          </p:nvPr>
        </p:nvSpPr>
        <p:spPr>
          <a:xfrm>
            <a:off x="1167745" y="0"/>
            <a:ext cx="5072066" cy="285704"/>
          </a:xfrm>
        </p:spPr>
        <p:txBody>
          <a:bodyPr/>
          <a:lstStyle/>
          <a:p>
            <a:r>
              <a:rPr lang="es-ES" dirty="0">
                <a:solidFill>
                  <a:schemeClr val="tx1"/>
                </a:solidFill>
              </a:rPr>
              <a:t>HTML </a:t>
            </a:r>
          </a:p>
          <a:p>
            <a:endParaRPr lang="es-ES" dirty="0">
              <a:solidFill>
                <a:schemeClr val="tx1"/>
              </a:solidFill>
            </a:endParaRPr>
          </a:p>
        </p:txBody>
      </p:sp>
      <p:sp>
        <p:nvSpPr>
          <p:cNvPr id="4" name="Marcador de posición de imagen 3"/>
          <p:cNvSpPr>
            <a:spLocks noGrp="1"/>
          </p:cNvSpPr>
          <p:nvPr>
            <p:ph type="pic" sz="quarter" idx="14"/>
          </p:nvPr>
        </p:nvSpPr>
        <p:spPr/>
      </p:sp>
      <p:sp>
        <p:nvSpPr>
          <p:cNvPr id="3" name="AutoShape 2" descr="VisualizaciÃ³n del archivo tabla-con-cabecera.html en Google Chrome, donde se muestran tres celdas cabec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2295" y="4365104"/>
            <a:ext cx="45434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18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4" y="1381182"/>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Creación de tablas: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table</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827584" y="1916832"/>
            <a:ext cx="7632848" cy="3662541"/>
          </a:xfrm>
          <a:prstGeom prst="rect">
            <a:avLst/>
          </a:prstGeom>
        </p:spPr>
        <p:txBody>
          <a:bodyPr wrap="square">
            <a:spAutoFit/>
          </a:bodyPr>
          <a:lstStyle/>
          <a:p>
            <a:pPr marL="803275" lvl="1">
              <a:buClr>
                <a:schemeClr val="accent3"/>
              </a:buClr>
              <a:defRPr/>
            </a:pPr>
            <a:r>
              <a:rPr lang="pt-BR" dirty="0" err="1" smtClean="0">
                <a:latin typeface="Arial" panose="020B0604020202020204" pitchFamily="34" charset="0"/>
                <a:cs typeface="Arial" panose="020B0604020202020204" pitchFamily="34" charset="0"/>
              </a:rPr>
              <a:t>Caption</a:t>
            </a:r>
            <a:r>
              <a:rPr lang="pt-BR" dirty="0" smtClean="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&lt;</a:t>
            </a:r>
            <a:r>
              <a:rPr lang="es-ES" dirty="0" err="1" smtClean="0">
                <a:latin typeface="Arial" panose="020B0604020202020204" pitchFamily="34" charset="0"/>
                <a:cs typeface="Arial" panose="020B0604020202020204" pitchFamily="34" charset="0"/>
              </a:rPr>
              <a:t>caption</a:t>
            </a:r>
            <a:r>
              <a:rPr lang="es-ES" dirty="0" smtClean="0">
                <a:latin typeface="Arial" panose="020B0604020202020204" pitchFamily="34" charset="0"/>
                <a:cs typeface="Arial" panose="020B0604020202020204" pitchFamily="34" charset="0"/>
              </a:rPr>
              <a:t>&gt;título encima de la tabla&lt;/</a:t>
            </a:r>
            <a:r>
              <a:rPr lang="es-ES" dirty="0" err="1">
                <a:latin typeface="Arial" panose="020B0604020202020204" pitchFamily="34" charset="0"/>
                <a:cs typeface="Arial" panose="020B0604020202020204" pitchFamily="34" charset="0"/>
              </a:rPr>
              <a:t>caption</a:t>
            </a:r>
            <a:r>
              <a:rPr lang="es-ES" dirty="0" smtClean="0">
                <a:latin typeface="Arial" panose="020B0604020202020204" pitchFamily="34" charset="0"/>
                <a:cs typeface="Arial" panose="020B0604020202020204" pitchFamily="34" charset="0"/>
              </a:rPr>
              <a:t>&gt;</a:t>
            </a:r>
          </a:p>
          <a:p>
            <a:pPr marL="803275" lvl="1">
              <a:buClr>
                <a:schemeClr val="accent3"/>
              </a:buClr>
              <a:defRPr/>
            </a:pPr>
            <a:endParaRPr lang="pt-BR" dirty="0" smtClean="0">
              <a:latin typeface="Arial" panose="020B0604020202020204" pitchFamily="34" charset="0"/>
              <a:cs typeface="Arial" panose="020B0604020202020204" pitchFamily="34" charset="0"/>
            </a:endParaRPr>
          </a:p>
          <a:p>
            <a:pPr marL="803275" lvl="1" algn="l">
              <a:buClr>
                <a:schemeClr val="accent3"/>
              </a:buClr>
              <a:buFont typeface="Wingdings 2" panose="05020102010507070707" pitchFamily="18" charset="2"/>
              <a:buNone/>
              <a:defRPr/>
            </a:pPr>
            <a:r>
              <a:rPr lang="pt-BR" dirty="0" smtClean="0">
                <a:latin typeface="Arial" panose="020B0604020202020204" pitchFamily="34" charset="0"/>
                <a:cs typeface="Arial" panose="020B0604020202020204" pitchFamily="34" charset="0"/>
              </a:rPr>
              <a:t>Combinando </a:t>
            </a:r>
            <a:r>
              <a:rPr lang="pt-BR" dirty="0" err="1" smtClean="0">
                <a:latin typeface="Arial" panose="020B0604020202020204" pitchFamily="34" charset="0"/>
                <a:cs typeface="Arial" panose="020B0604020202020204" pitchFamily="34" charset="0"/>
              </a:rPr>
              <a:t>columnas</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con</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colspan</a:t>
            </a:r>
            <a:endParaRPr lang="pt-BR" dirty="0" smtClean="0">
              <a:latin typeface="Arial" panose="020B0604020202020204" pitchFamily="34" charset="0"/>
              <a:cs typeface="Arial" panose="020B0604020202020204" pitchFamily="34" charset="0"/>
            </a:endParaRPr>
          </a:p>
          <a:p>
            <a:pPr marL="2174875" lvl="4">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4003675" lvl="8">
              <a:buClr>
                <a:schemeClr val="accent3"/>
              </a:buClr>
              <a:defRPr/>
            </a:pPr>
            <a:r>
              <a:rPr lang="pt-BR" sz="1100" dirty="0">
                <a:latin typeface="Arial" panose="020B0604020202020204" pitchFamily="34" charset="0"/>
                <a:cs typeface="Arial" panose="020B0604020202020204" pitchFamily="34" charset="0"/>
              </a:rPr>
              <a:t>&lt;</a:t>
            </a:r>
            <a:r>
              <a:rPr lang="pt-BR" sz="1100" dirty="0" err="1">
                <a:latin typeface="Arial" panose="020B0604020202020204" pitchFamily="34" charset="0"/>
                <a:cs typeface="Arial" panose="020B0604020202020204" pitchFamily="34" charset="0"/>
              </a:rPr>
              <a:t>tr</a:t>
            </a:r>
            <a:r>
              <a:rPr lang="pt-BR" sz="1100" dirty="0">
                <a:latin typeface="Arial" panose="020B0604020202020204" pitchFamily="34" charset="0"/>
                <a:cs typeface="Arial" panose="020B0604020202020204" pitchFamily="34" charset="0"/>
              </a:rPr>
              <a:t>&gt;</a:t>
            </a:r>
          </a:p>
          <a:p>
            <a:pPr marL="4003675" lvl="8">
              <a:buClr>
                <a:schemeClr val="accent3"/>
              </a:buClr>
              <a:defRPr/>
            </a:pPr>
            <a:r>
              <a:rPr lang="pt-BR" sz="1100" dirty="0">
                <a:latin typeface="Arial" panose="020B0604020202020204" pitchFamily="34" charset="0"/>
                <a:cs typeface="Arial" panose="020B0604020202020204" pitchFamily="34" charset="0"/>
              </a:rPr>
              <a:t>  &lt;</a:t>
            </a:r>
            <a:r>
              <a:rPr lang="pt-BR" sz="1100" dirty="0" err="1">
                <a:latin typeface="Arial" panose="020B0604020202020204" pitchFamily="34" charset="0"/>
                <a:cs typeface="Arial" panose="020B0604020202020204" pitchFamily="34" charset="0"/>
              </a:rPr>
              <a:t>td</a:t>
            </a:r>
            <a:r>
              <a:rPr lang="pt-BR" sz="1100" dirty="0">
                <a:latin typeface="Arial" panose="020B0604020202020204" pitchFamily="34" charset="0"/>
                <a:cs typeface="Arial" panose="020B0604020202020204" pitchFamily="34" charset="0"/>
              </a:rPr>
              <a:t> </a:t>
            </a:r>
            <a:r>
              <a:rPr lang="pt-BR" sz="1100" dirty="0" err="1">
                <a:latin typeface="Arial" panose="020B0604020202020204" pitchFamily="34" charset="0"/>
                <a:cs typeface="Arial" panose="020B0604020202020204" pitchFamily="34" charset="0"/>
              </a:rPr>
              <a:t>colspan</a:t>
            </a:r>
            <a:r>
              <a:rPr lang="pt-BR" sz="1100" dirty="0">
                <a:latin typeface="Arial" panose="020B0604020202020204" pitchFamily="34" charset="0"/>
                <a:cs typeface="Arial" panose="020B0604020202020204" pitchFamily="34" charset="0"/>
              </a:rPr>
              <a:t>="2"&gt;A&lt;/</a:t>
            </a:r>
            <a:r>
              <a:rPr lang="pt-BR" sz="1100" dirty="0" err="1">
                <a:latin typeface="Arial" panose="020B0604020202020204" pitchFamily="34" charset="0"/>
                <a:cs typeface="Arial" panose="020B0604020202020204" pitchFamily="34" charset="0"/>
              </a:rPr>
              <a:t>td</a:t>
            </a:r>
            <a:r>
              <a:rPr lang="pt-BR" sz="1100" dirty="0">
                <a:latin typeface="Arial" panose="020B0604020202020204" pitchFamily="34" charset="0"/>
                <a:cs typeface="Arial" panose="020B0604020202020204" pitchFamily="34" charset="0"/>
              </a:rPr>
              <a:t>&gt;</a:t>
            </a:r>
          </a:p>
          <a:p>
            <a:pPr marL="4003675" lvl="8">
              <a:buClr>
                <a:schemeClr val="accent3"/>
              </a:buClr>
              <a:defRPr/>
            </a:pPr>
            <a:r>
              <a:rPr lang="pt-BR" sz="1100" dirty="0">
                <a:latin typeface="Arial" panose="020B0604020202020204" pitchFamily="34" charset="0"/>
                <a:cs typeface="Arial" panose="020B0604020202020204" pitchFamily="34" charset="0"/>
              </a:rPr>
              <a:t>&lt;/</a:t>
            </a:r>
            <a:r>
              <a:rPr lang="pt-BR" sz="1100" dirty="0" err="1">
                <a:latin typeface="Arial" panose="020B0604020202020204" pitchFamily="34" charset="0"/>
                <a:cs typeface="Arial" panose="020B0604020202020204" pitchFamily="34" charset="0"/>
              </a:rPr>
              <a:t>tr</a:t>
            </a:r>
            <a:r>
              <a:rPr lang="pt-BR" sz="1100" dirty="0">
                <a:latin typeface="Arial" panose="020B0604020202020204" pitchFamily="34" charset="0"/>
                <a:cs typeface="Arial" panose="020B0604020202020204" pitchFamily="34" charset="0"/>
              </a:rPr>
              <a:t>&gt;</a:t>
            </a:r>
          </a:p>
          <a:p>
            <a:pPr marL="4003675" lvl="8">
              <a:buClr>
                <a:schemeClr val="accent3"/>
              </a:buClr>
              <a:defRPr/>
            </a:pPr>
            <a:r>
              <a:rPr lang="pt-BR" sz="1100" dirty="0">
                <a:latin typeface="Arial" panose="020B0604020202020204" pitchFamily="34" charset="0"/>
                <a:cs typeface="Arial" panose="020B0604020202020204" pitchFamily="34" charset="0"/>
              </a:rPr>
              <a:t> </a:t>
            </a:r>
          </a:p>
          <a:p>
            <a:pPr marL="4003675" lvl="8">
              <a:buClr>
                <a:schemeClr val="accent3"/>
              </a:buClr>
              <a:defRPr/>
            </a:pPr>
            <a:r>
              <a:rPr lang="pt-BR" sz="1100" dirty="0">
                <a:latin typeface="Arial" panose="020B0604020202020204" pitchFamily="34" charset="0"/>
                <a:cs typeface="Arial" panose="020B0604020202020204" pitchFamily="34" charset="0"/>
              </a:rPr>
              <a:t>&lt;</a:t>
            </a:r>
            <a:r>
              <a:rPr lang="pt-BR" sz="1100" dirty="0" err="1">
                <a:latin typeface="Arial" panose="020B0604020202020204" pitchFamily="34" charset="0"/>
                <a:cs typeface="Arial" panose="020B0604020202020204" pitchFamily="34" charset="0"/>
              </a:rPr>
              <a:t>tr</a:t>
            </a:r>
            <a:r>
              <a:rPr lang="pt-BR" sz="1100" dirty="0">
                <a:latin typeface="Arial" panose="020B0604020202020204" pitchFamily="34" charset="0"/>
                <a:cs typeface="Arial" panose="020B0604020202020204" pitchFamily="34" charset="0"/>
              </a:rPr>
              <a:t>&gt;</a:t>
            </a:r>
          </a:p>
          <a:p>
            <a:pPr marL="4003675" lvl="8">
              <a:buClr>
                <a:schemeClr val="accent3"/>
              </a:buClr>
              <a:defRPr/>
            </a:pPr>
            <a:r>
              <a:rPr lang="pt-BR" sz="1100" dirty="0">
                <a:latin typeface="Arial" panose="020B0604020202020204" pitchFamily="34" charset="0"/>
                <a:cs typeface="Arial" panose="020B0604020202020204" pitchFamily="34" charset="0"/>
              </a:rPr>
              <a:t>  &lt;</a:t>
            </a:r>
            <a:r>
              <a:rPr lang="pt-BR" sz="1100" dirty="0" err="1">
                <a:latin typeface="Arial" panose="020B0604020202020204" pitchFamily="34" charset="0"/>
                <a:cs typeface="Arial" panose="020B0604020202020204" pitchFamily="34" charset="0"/>
              </a:rPr>
              <a:t>td</a:t>
            </a:r>
            <a:r>
              <a:rPr lang="pt-BR" sz="1100" dirty="0">
                <a:latin typeface="Arial" panose="020B0604020202020204" pitchFamily="34" charset="0"/>
                <a:cs typeface="Arial" panose="020B0604020202020204" pitchFamily="34" charset="0"/>
              </a:rPr>
              <a:t>&gt;B&lt;/</a:t>
            </a:r>
            <a:r>
              <a:rPr lang="pt-BR" sz="1100" dirty="0" err="1">
                <a:latin typeface="Arial" panose="020B0604020202020204" pitchFamily="34" charset="0"/>
                <a:cs typeface="Arial" panose="020B0604020202020204" pitchFamily="34" charset="0"/>
              </a:rPr>
              <a:t>td</a:t>
            </a:r>
            <a:r>
              <a:rPr lang="pt-BR" sz="1100" dirty="0">
                <a:latin typeface="Arial" panose="020B0604020202020204" pitchFamily="34" charset="0"/>
                <a:cs typeface="Arial" panose="020B0604020202020204" pitchFamily="34" charset="0"/>
              </a:rPr>
              <a:t>&gt;</a:t>
            </a:r>
          </a:p>
          <a:p>
            <a:pPr marL="4003675" lvl="8">
              <a:buClr>
                <a:schemeClr val="accent3"/>
              </a:buClr>
              <a:defRPr/>
            </a:pPr>
            <a:r>
              <a:rPr lang="pt-BR" sz="1100" dirty="0">
                <a:latin typeface="Arial" panose="020B0604020202020204" pitchFamily="34" charset="0"/>
                <a:cs typeface="Arial" panose="020B0604020202020204" pitchFamily="34" charset="0"/>
              </a:rPr>
              <a:t>  &lt;</a:t>
            </a:r>
            <a:r>
              <a:rPr lang="pt-BR" sz="1100" dirty="0" err="1">
                <a:latin typeface="Arial" panose="020B0604020202020204" pitchFamily="34" charset="0"/>
                <a:cs typeface="Arial" panose="020B0604020202020204" pitchFamily="34" charset="0"/>
              </a:rPr>
              <a:t>td</a:t>
            </a:r>
            <a:r>
              <a:rPr lang="pt-BR" sz="1100" dirty="0">
                <a:latin typeface="Arial" panose="020B0604020202020204" pitchFamily="34" charset="0"/>
                <a:cs typeface="Arial" panose="020B0604020202020204" pitchFamily="34" charset="0"/>
              </a:rPr>
              <a:t>&gt;C&lt;/</a:t>
            </a:r>
            <a:r>
              <a:rPr lang="pt-BR" sz="1100" dirty="0" err="1">
                <a:latin typeface="Arial" panose="020B0604020202020204" pitchFamily="34" charset="0"/>
                <a:cs typeface="Arial" panose="020B0604020202020204" pitchFamily="34" charset="0"/>
              </a:rPr>
              <a:t>td</a:t>
            </a:r>
            <a:r>
              <a:rPr lang="pt-BR" sz="1100" dirty="0">
                <a:latin typeface="Arial" panose="020B0604020202020204" pitchFamily="34" charset="0"/>
                <a:cs typeface="Arial" panose="020B0604020202020204" pitchFamily="34" charset="0"/>
              </a:rPr>
              <a:t>&gt;</a:t>
            </a:r>
          </a:p>
          <a:p>
            <a:pPr marL="4003675" lvl="8">
              <a:buClr>
                <a:schemeClr val="accent3"/>
              </a:buClr>
              <a:defRPr/>
            </a:pPr>
            <a:r>
              <a:rPr lang="pt-BR" sz="1100" dirty="0">
                <a:latin typeface="Arial" panose="020B0604020202020204" pitchFamily="34" charset="0"/>
                <a:cs typeface="Arial" panose="020B0604020202020204" pitchFamily="34" charset="0"/>
              </a:rPr>
              <a:t>&lt;/</a:t>
            </a:r>
            <a:r>
              <a:rPr lang="pt-BR" sz="1100" dirty="0" err="1">
                <a:latin typeface="Arial" panose="020B0604020202020204" pitchFamily="34" charset="0"/>
                <a:cs typeface="Arial" panose="020B0604020202020204" pitchFamily="34" charset="0"/>
              </a:rPr>
              <a:t>tr</a:t>
            </a:r>
            <a:r>
              <a:rPr lang="pt-BR" sz="1100" dirty="0" smtClean="0">
                <a:latin typeface="Arial" panose="020B0604020202020204" pitchFamily="34" charset="0"/>
                <a:cs typeface="Arial" panose="020B0604020202020204" pitchFamily="34" charset="0"/>
              </a:rPr>
              <a:t>&gt;</a:t>
            </a:r>
            <a:endParaRPr lang="pt-BR" dirty="0" smtClean="0">
              <a:latin typeface="Arial" panose="020B0604020202020204" pitchFamily="34" charset="0"/>
              <a:cs typeface="Arial" panose="020B0604020202020204" pitchFamily="34" charset="0"/>
            </a:endParaRPr>
          </a:p>
          <a:p>
            <a:pPr marL="803275" lvl="1" algn="l">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803275" lvl="1">
              <a:buClr>
                <a:schemeClr val="accent3"/>
              </a:buClr>
              <a:defRPr/>
            </a:pPr>
            <a:r>
              <a:rPr lang="pt-BR" dirty="0">
                <a:latin typeface="Arial" panose="020B0604020202020204" pitchFamily="34" charset="0"/>
                <a:cs typeface="Arial" panose="020B0604020202020204" pitchFamily="34" charset="0"/>
              </a:rPr>
              <a:t>Combinando </a:t>
            </a:r>
            <a:r>
              <a:rPr lang="pt-BR" dirty="0" smtClean="0">
                <a:latin typeface="Arial" panose="020B0604020202020204" pitchFamily="34" charset="0"/>
                <a:cs typeface="Arial" panose="020B0604020202020204" pitchFamily="34" charset="0"/>
              </a:rPr>
              <a:t>filas com </a:t>
            </a:r>
            <a:r>
              <a:rPr lang="pt-BR" dirty="0" err="1" smtClean="0">
                <a:latin typeface="Arial" panose="020B0604020202020204" pitchFamily="34" charset="0"/>
                <a:cs typeface="Arial" panose="020B0604020202020204" pitchFamily="34" charset="0"/>
              </a:rPr>
              <a:t>rowspan</a:t>
            </a:r>
            <a:endParaRPr lang="pt-BR" dirty="0">
              <a:latin typeface="Arial" panose="020B0604020202020204" pitchFamily="34" charset="0"/>
              <a:cs typeface="Arial" panose="020B0604020202020204" pitchFamily="34" charset="0"/>
            </a:endParaRPr>
          </a:p>
          <a:p>
            <a:pPr marL="803275" lvl="1" algn="l">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p>
        </p:txBody>
      </p:sp>
      <p:sp>
        <p:nvSpPr>
          <p:cNvPr id="11" name="Marcador de texto 3"/>
          <p:cNvSpPr>
            <a:spLocks noGrp="1"/>
          </p:cNvSpPr>
          <p:nvPr>
            <p:ph type="body" sz="quarter" idx="13"/>
          </p:nvPr>
        </p:nvSpPr>
        <p:spPr>
          <a:xfrm>
            <a:off x="1167745" y="0"/>
            <a:ext cx="5072066" cy="285704"/>
          </a:xfrm>
        </p:spPr>
        <p:txBody>
          <a:bodyPr/>
          <a:lstStyle/>
          <a:p>
            <a:r>
              <a:rPr lang="es-ES" dirty="0">
                <a:solidFill>
                  <a:schemeClr val="tx1"/>
                </a:solidFill>
              </a:rPr>
              <a:t>HTML </a:t>
            </a:r>
          </a:p>
          <a:p>
            <a:endParaRPr lang="es-ES" dirty="0">
              <a:solidFill>
                <a:schemeClr val="tx1"/>
              </a:solidFill>
            </a:endParaRPr>
          </a:p>
        </p:txBody>
      </p:sp>
      <p:sp>
        <p:nvSpPr>
          <p:cNvPr id="4" name="Marcador de posición de imagen 3"/>
          <p:cNvSpPr>
            <a:spLocks noGrp="1"/>
          </p:cNvSpPr>
          <p:nvPr>
            <p:ph type="pic" sz="quarter" idx="14"/>
          </p:nvPr>
        </p:nvSpPr>
        <p:spPr/>
      </p:sp>
      <p:pic>
        <p:nvPicPr>
          <p:cNvPr id="1027" name="Picture 3" descr="Ejemplo sencillo de fusión de columnas"/>
          <p:cNvPicPr>
            <a:picLocks noChangeAspect="1" noChangeArrowheads="1"/>
          </p:cNvPicPr>
          <p:nvPr/>
        </p:nvPicPr>
        <p:blipFill rotWithShape="1">
          <a:blip r:embed="rId5">
            <a:extLst>
              <a:ext uri="{28A0092B-C50C-407E-A947-70E740481C1C}">
                <a14:useLocalDpi xmlns:a14="http://schemas.microsoft.com/office/drawing/2010/main" val="0"/>
              </a:ext>
            </a:extLst>
          </a:blip>
          <a:srcRect l="2419" t="44024" r="72929" b="10977"/>
          <a:stretch/>
        </p:blipFill>
        <p:spPr bwMode="auto">
          <a:xfrm>
            <a:off x="3648884" y="2749334"/>
            <a:ext cx="864096"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jemplo sencillo de fusión de filas"/>
          <p:cNvPicPr>
            <a:picLocks noChangeAspect="1" noChangeArrowheads="1"/>
          </p:cNvPicPr>
          <p:nvPr/>
        </p:nvPicPr>
        <p:blipFill rotWithShape="1">
          <a:blip r:embed="rId6">
            <a:extLst>
              <a:ext uri="{28A0092B-C50C-407E-A947-70E740481C1C}">
                <a14:useLocalDpi xmlns:a14="http://schemas.microsoft.com/office/drawing/2010/main" val="0"/>
              </a:ext>
            </a:extLst>
          </a:blip>
          <a:srcRect l="2737" t="49809" r="74665" b="11192"/>
          <a:stretch/>
        </p:blipFill>
        <p:spPr bwMode="auto">
          <a:xfrm>
            <a:off x="5292080" y="4941168"/>
            <a:ext cx="792088"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78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331640" y="1291381"/>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Formularios: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form</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115616" y="1909223"/>
            <a:ext cx="7776864" cy="4524315"/>
          </a:xfrm>
          <a:prstGeom prst="rect">
            <a:avLst/>
          </a:prstGeom>
        </p:spPr>
        <p:txBody>
          <a:bodyPr wrap="square">
            <a:spAutoFit/>
          </a:bodyPr>
          <a:lstStyle/>
          <a:p>
            <a:pPr lvl="1">
              <a:buClr>
                <a:schemeClr val="accent3"/>
              </a:buClr>
              <a:defRPr/>
            </a:pPr>
            <a:r>
              <a:rPr lang="es-ES" dirty="0">
                <a:latin typeface="Arial" panose="020B0604020202020204" pitchFamily="34" charset="0"/>
                <a:cs typeface="Arial" panose="020B0604020202020204" pitchFamily="34" charset="0"/>
              </a:rPr>
              <a:t>Un formulario es un conjunto de controles (botones, cajas de texto, casillas de verificación, botones radio, </a:t>
            </a:r>
            <a:r>
              <a:rPr lang="es-ES" dirty="0" err="1">
                <a:latin typeface="Arial" panose="020B0604020202020204" pitchFamily="34" charset="0"/>
                <a:cs typeface="Arial" panose="020B0604020202020204" pitchFamily="34" charset="0"/>
              </a:rPr>
              <a:t>etc</a:t>
            </a:r>
            <a:r>
              <a:rPr lang="es-ES" dirty="0">
                <a:latin typeface="Arial" panose="020B0604020202020204" pitchFamily="34" charset="0"/>
                <a:cs typeface="Arial" panose="020B0604020202020204" pitchFamily="34" charset="0"/>
              </a:rPr>
              <a:t>) que permiten al usuario introducir datos y enviarlos al servidor web para su procesamiento.</a:t>
            </a:r>
          </a:p>
          <a:p>
            <a:pPr lvl="1">
              <a:buClr>
                <a:schemeClr val="accent3"/>
              </a:buClr>
              <a:defRPr/>
            </a:pPr>
            <a:endParaRPr lang="es-ES" dirty="0">
              <a:latin typeface="Arial" panose="020B0604020202020204" pitchFamily="34" charset="0"/>
              <a:cs typeface="Arial" panose="020B0604020202020204" pitchFamily="34" charset="0"/>
            </a:endParaRPr>
          </a:p>
          <a:p>
            <a:pPr lvl="1">
              <a:buClr>
                <a:schemeClr val="accent3"/>
              </a:buClr>
              <a:defRPr/>
            </a:pPr>
            <a:r>
              <a:rPr lang="es-ES" dirty="0" smtClean="0">
                <a:latin typeface="Arial" panose="020B0604020202020204" pitchFamily="34" charset="0"/>
                <a:cs typeface="Arial" panose="020B0604020202020204" pitchFamily="34" charset="0"/>
              </a:rPr>
              <a:t>El </a:t>
            </a:r>
            <a:r>
              <a:rPr lang="es-ES" b="1" dirty="0">
                <a:latin typeface="Arial" panose="020B0604020202020204" pitchFamily="34" charset="0"/>
                <a:cs typeface="Arial" panose="020B0604020202020204" pitchFamily="34" charset="0"/>
              </a:rPr>
              <a:t>atributo </a:t>
            </a:r>
            <a:r>
              <a:rPr lang="es-ES" b="1" dirty="0" err="1">
                <a:latin typeface="Arial" panose="020B0604020202020204" pitchFamily="34" charset="0"/>
                <a:cs typeface="Arial" panose="020B0604020202020204" pitchFamily="34" charset="0"/>
              </a:rPr>
              <a:t>action</a:t>
            </a:r>
            <a:r>
              <a:rPr lang="es-ES" b="1"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indica una dirección de correo electrónico a la que mandar el formulario, o la dirección del programa que se encargará de procesar el contenido del formulario.</a:t>
            </a:r>
          </a:p>
          <a:p>
            <a:pPr lvl="1" algn="l">
              <a:buClr>
                <a:schemeClr val="accent3"/>
              </a:buClr>
              <a:buFont typeface="Wingdings 2" panose="05020102010507070707" pitchFamily="18" charset="2"/>
              <a:buNone/>
              <a:defRPr/>
            </a:pPr>
            <a:endParaRPr lang="es-ES" dirty="0">
              <a:latin typeface="Arial" panose="020B0604020202020204" pitchFamily="34" charset="0"/>
              <a:cs typeface="Arial" panose="020B0604020202020204" pitchFamily="34" charset="0"/>
            </a:endParaRPr>
          </a:p>
          <a:p>
            <a:pPr lvl="1" algn="l">
              <a:buClr>
                <a:schemeClr val="accent3"/>
              </a:buClr>
              <a:buFont typeface="Wingdings 2" panose="05020102010507070707" pitchFamily="18" charset="2"/>
              <a:buNone/>
              <a:defRPr/>
            </a:pPr>
            <a:r>
              <a:rPr lang="es-ES" dirty="0">
                <a:latin typeface="Arial" panose="020B0604020202020204" pitchFamily="34" charset="0"/>
                <a:cs typeface="Arial" panose="020B0604020202020204" pitchFamily="34" charset="0"/>
              </a:rPr>
              <a:t>El </a:t>
            </a:r>
            <a:r>
              <a:rPr lang="es-ES" b="1" dirty="0">
                <a:latin typeface="Arial" panose="020B0604020202020204" pitchFamily="34" charset="0"/>
                <a:cs typeface="Arial" panose="020B0604020202020204" pitchFamily="34" charset="0"/>
              </a:rPr>
              <a:t>atributo </a:t>
            </a:r>
            <a:r>
              <a:rPr lang="es-ES" b="1" dirty="0" err="1">
                <a:latin typeface="Arial" panose="020B0604020202020204" pitchFamily="34" charset="0"/>
                <a:cs typeface="Arial" panose="020B0604020202020204" pitchFamily="34" charset="0"/>
              </a:rPr>
              <a:t>enctype</a:t>
            </a:r>
            <a:r>
              <a:rPr lang="es-ES" b="1"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indica el modo en que será cifrada la información para su envío. Por defecto tiene el valor </a:t>
            </a:r>
            <a:r>
              <a:rPr lang="es-ES" dirty="0" err="1">
                <a:latin typeface="Arial" panose="020B0604020202020204" pitchFamily="34" charset="0"/>
                <a:cs typeface="Arial" panose="020B0604020202020204" pitchFamily="34" charset="0"/>
              </a:rPr>
              <a:t>application</a:t>
            </a:r>
            <a:r>
              <a:rPr lang="es-ES" dirty="0">
                <a:latin typeface="Arial" panose="020B0604020202020204" pitchFamily="34" charset="0"/>
                <a:cs typeface="Arial" panose="020B0604020202020204" pitchFamily="34" charset="0"/>
              </a:rPr>
              <a:t>/x-www-</a:t>
            </a:r>
            <a:r>
              <a:rPr lang="es-ES" dirty="0" err="1">
                <a:latin typeface="Arial" panose="020B0604020202020204" pitchFamily="34" charset="0"/>
                <a:cs typeface="Arial" panose="020B0604020202020204" pitchFamily="34" charset="0"/>
              </a:rPr>
              <a:t>form</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urlencoded</a:t>
            </a:r>
            <a:r>
              <a:rPr lang="es-ES" dirty="0">
                <a:latin typeface="Arial" panose="020B0604020202020204" pitchFamily="34" charset="0"/>
                <a:cs typeface="Arial" panose="020B0604020202020204" pitchFamily="34" charset="0"/>
              </a:rPr>
              <a:t>.</a:t>
            </a:r>
          </a:p>
          <a:p>
            <a:pPr lvl="1" algn="l">
              <a:buClr>
                <a:schemeClr val="accent3"/>
              </a:buClr>
              <a:buFont typeface="Wingdings 2" panose="05020102010507070707" pitchFamily="18" charset="2"/>
              <a:buNone/>
              <a:defRPr/>
            </a:pPr>
            <a:r>
              <a:rPr lang="es-ES" dirty="0">
                <a:latin typeface="Arial" panose="020B0604020202020204" pitchFamily="34" charset="0"/>
                <a:cs typeface="Arial" panose="020B0604020202020204" pitchFamily="34" charset="0"/>
              </a:rPr>
              <a:t>El atributo </a:t>
            </a:r>
            <a:r>
              <a:rPr lang="es-ES" dirty="0" err="1">
                <a:latin typeface="Arial" panose="020B0604020202020204" pitchFamily="34" charset="0"/>
                <a:cs typeface="Arial" panose="020B0604020202020204" pitchFamily="34" charset="0"/>
              </a:rPr>
              <a:t>method</a:t>
            </a:r>
            <a:r>
              <a:rPr lang="es-ES" dirty="0">
                <a:latin typeface="Arial" panose="020B0604020202020204" pitchFamily="34" charset="0"/>
                <a:cs typeface="Arial" panose="020B0604020202020204" pitchFamily="34" charset="0"/>
              </a:rPr>
              <a:t> indica el </a:t>
            </a:r>
            <a:r>
              <a:rPr lang="es-ES" dirty="0" err="1">
                <a:latin typeface="Arial" panose="020B0604020202020204" pitchFamily="34" charset="0"/>
                <a:cs typeface="Arial" panose="020B0604020202020204" pitchFamily="34" charset="0"/>
              </a:rPr>
              <a:t>metodo</a:t>
            </a:r>
            <a:r>
              <a:rPr lang="es-ES" dirty="0">
                <a:latin typeface="Arial" panose="020B0604020202020204" pitchFamily="34" charset="0"/>
                <a:cs typeface="Arial" panose="020B0604020202020204" pitchFamily="34" charset="0"/>
              </a:rPr>
              <a:t> mediante el que se transferirán las variables del formulario. Su valor puede ser </a:t>
            </a:r>
            <a:r>
              <a:rPr lang="es-ES" dirty="0" err="1">
                <a:latin typeface="Arial" panose="020B0604020202020204" pitchFamily="34" charset="0"/>
                <a:cs typeface="Arial" panose="020B0604020202020204" pitchFamily="34" charset="0"/>
              </a:rPr>
              <a:t>get</a:t>
            </a:r>
            <a:r>
              <a:rPr lang="es-ES" dirty="0">
                <a:latin typeface="Arial" panose="020B0604020202020204" pitchFamily="34" charset="0"/>
                <a:cs typeface="Arial" panose="020B0604020202020204" pitchFamily="34" charset="0"/>
              </a:rPr>
              <a:t> o post.</a:t>
            </a: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8963" y="4539897"/>
            <a:ext cx="2031951" cy="157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texto 3"/>
          <p:cNvSpPr>
            <a:spLocks noGrp="1"/>
          </p:cNvSpPr>
          <p:nvPr>
            <p:ph type="body" sz="quarter" idx="13"/>
          </p:nvPr>
        </p:nvSpPr>
        <p:spPr>
          <a:xfrm>
            <a:off x="1105027" y="6085"/>
            <a:ext cx="5072066" cy="285704"/>
          </a:xfrm>
        </p:spPr>
        <p:txBody>
          <a:bodyPr/>
          <a:lstStyle/>
          <a:p>
            <a:r>
              <a:rPr lang="es-ES" dirty="0">
                <a:solidFill>
                  <a:schemeClr val="tx1"/>
                </a:solidFill>
              </a:rPr>
              <a:t>HTML – Etiquetas</a:t>
            </a:r>
          </a:p>
          <a:p>
            <a:endParaRPr lang="es-ES" dirty="0">
              <a:solidFill>
                <a:schemeClr val="tx1"/>
              </a:solidFill>
            </a:endParaRPr>
          </a:p>
        </p:txBody>
      </p:sp>
      <p:sp>
        <p:nvSpPr>
          <p:cNvPr id="11" name="Marcador de posición de imagen 10"/>
          <p:cNvSpPr>
            <a:spLocks noGrp="1"/>
          </p:cNvSpPr>
          <p:nvPr>
            <p:ph type="pic" sz="quarter" idx="14"/>
          </p:nvPr>
        </p:nvSpPr>
        <p:spPr/>
      </p:sp>
    </p:spTree>
    <p:extLst>
      <p:ext uri="{BB962C8B-B14F-4D97-AF65-F5344CB8AC3E}">
        <p14:creationId xmlns:p14="http://schemas.microsoft.com/office/powerpoint/2010/main" val="139151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96988" y="1389976"/>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Formularios: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form</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10183" y="-12535"/>
            <a:ext cx="5072066" cy="285704"/>
          </a:xfrm>
        </p:spPr>
        <p:txBody>
          <a:bodyPr/>
          <a:lstStyle/>
          <a:p>
            <a:r>
              <a:rPr lang="es-ES" dirty="0">
                <a:solidFill>
                  <a:schemeClr val="tx1"/>
                </a:solidFill>
              </a:rPr>
              <a:t>HTML – Etiquetas</a:t>
            </a:r>
          </a:p>
          <a:p>
            <a:endParaRPr lang="es-ES" dirty="0">
              <a:solidFill>
                <a:schemeClr val="tx1"/>
              </a:solidFill>
            </a:endParaRPr>
          </a:p>
        </p:txBody>
      </p:sp>
      <p:sp>
        <p:nvSpPr>
          <p:cNvPr id="3" name="Marcador de posición de imagen 2"/>
          <p:cNvSpPr>
            <a:spLocks noGrp="1"/>
          </p:cNvSpPr>
          <p:nvPr>
            <p:ph type="pic" sz="quarter" idx="14"/>
          </p:nvPr>
        </p:nvSpPr>
        <p:spPr/>
      </p:sp>
      <p:sp>
        <p:nvSpPr>
          <p:cNvPr id="5" name="4 Rectángulo"/>
          <p:cNvSpPr/>
          <p:nvPr/>
        </p:nvSpPr>
        <p:spPr>
          <a:xfrm>
            <a:off x="1691680" y="1988840"/>
            <a:ext cx="6768752" cy="1754326"/>
          </a:xfrm>
          <a:prstGeom prst="rect">
            <a:avLst/>
          </a:prstGeom>
        </p:spPr>
        <p:txBody>
          <a:bodyPr wrap="square">
            <a:spAutoFit/>
          </a:bodyPr>
          <a:lstStyle/>
          <a:p>
            <a:r>
              <a:rPr lang="es-ES" b="1" dirty="0" err="1">
                <a:latin typeface="Arial" panose="020B0604020202020204" pitchFamily="34" charset="0"/>
                <a:cs typeface="Arial" panose="020B0604020202020204" pitchFamily="34" charset="0"/>
              </a:rPr>
              <a:t>method</a:t>
            </a:r>
            <a:r>
              <a:rPr lang="es-ES" dirty="0">
                <a:latin typeface="Arial" panose="020B0604020202020204" pitchFamily="34" charset="0"/>
                <a:cs typeface="Arial" panose="020B0604020202020204" pitchFamily="34" charset="0"/>
              </a:rPr>
              <a:t>: define la manera de </a:t>
            </a:r>
            <a:r>
              <a:rPr lang="es-ES" dirty="0" err="1">
                <a:latin typeface="Arial" panose="020B0604020202020204" pitchFamily="34" charset="0"/>
                <a:cs typeface="Arial" panose="020B0604020202020204" pitchFamily="34" charset="0"/>
              </a:rPr>
              <a:t>envíar</a:t>
            </a:r>
            <a:r>
              <a:rPr lang="es-ES" dirty="0">
                <a:latin typeface="Arial" panose="020B0604020202020204" pitchFamily="34" charset="0"/>
                <a:cs typeface="Arial" panose="020B0604020202020204" pitchFamily="34" charset="0"/>
              </a:rPr>
              <a:t> los datos al servidor. Los valores posibles </a:t>
            </a:r>
            <a:r>
              <a:rPr lang="es-ES" dirty="0" err="1">
                <a:latin typeface="Arial" panose="020B0604020202020204" pitchFamily="34" charset="0"/>
                <a:cs typeface="Arial" panose="020B0604020202020204" pitchFamily="34" charset="0"/>
              </a:rPr>
              <a:t>son:get</a:t>
            </a:r>
            <a:r>
              <a:rPr lang="es-ES" dirty="0">
                <a:latin typeface="Arial" panose="020B0604020202020204" pitchFamily="34" charset="0"/>
                <a:cs typeface="Arial" panose="020B0604020202020204" pitchFamily="34" charset="0"/>
              </a:rPr>
              <a:t>: los valores enviados se añaden a la dirección indicada en el atributo </a:t>
            </a:r>
            <a:r>
              <a:rPr lang="es-ES" dirty="0" err="1">
                <a:latin typeface="Arial" panose="020B0604020202020204" pitchFamily="34" charset="0"/>
                <a:cs typeface="Arial" panose="020B0604020202020204" pitchFamily="34" charset="0"/>
              </a:rPr>
              <a:t>action</a:t>
            </a:r>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post: los valores se envían de forma separada</a:t>
            </a:r>
          </a:p>
          <a:p>
            <a:r>
              <a:rPr lang="es-ES" dirty="0">
                <a:latin typeface="Arial" panose="020B0604020202020204" pitchFamily="34" charset="0"/>
                <a:cs typeface="Arial" panose="020B0604020202020204" pitchFamily="34" charset="0"/>
              </a:rPr>
              <a:t>Si el atributo </a:t>
            </a:r>
            <a:r>
              <a:rPr lang="es-ES" dirty="0" err="1">
                <a:latin typeface="Arial" panose="020B0604020202020204" pitchFamily="34" charset="0"/>
                <a:cs typeface="Arial" panose="020B0604020202020204" pitchFamily="34" charset="0"/>
              </a:rPr>
              <a:t>method</a:t>
            </a:r>
            <a:r>
              <a:rPr lang="es-ES" dirty="0">
                <a:latin typeface="Arial" panose="020B0604020202020204" pitchFamily="34" charset="0"/>
                <a:cs typeface="Arial" panose="020B0604020202020204" pitchFamily="34" charset="0"/>
              </a:rPr>
              <a:t> no está establecido, el formulario se comporta como si el valor fuera </a:t>
            </a:r>
            <a:r>
              <a:rPr lang="es-ES" dirty="0" err="1">
                <a:latin typeface="Arial" panose="020B0604020202020204" pitchFamily="34" charset="0"/>
                <a:cs typeface="Arial" panose="020B0604020202020204" pitchFamily="34" charset="0"/>
              </a:rPr>
              <a:t>get</a:t>
            </a:r>
            <a:r>
              <a:rPr lang="es-ES" dirty="0">
                <a:latin typeface="Arial" panose="020B0604020202020204" pitchFamily="34" charset="0"/>
                <a:cs typeface="Arial" panose="020B0604020202020204" pitchFamily="34" charset="0"/>
              </a:rPr>
              <a:t>.</a:t>
            </a:r>
          </a:p>
        </p:txBody>
      </p:sp>
      <p:sp>
        <p:nvSpPr>
          <p:cNvPr id="8" name="7 Rectángulo"/>
          <p:cNvSpPr/>
          <p:nvPr/>
        </p:nvSpPr>
        <p:spPr>
          <a:xfrm>
            <a:off x="1691680" y="3918535"/>
            <a:ext cx="7128792" cy="2246769"/>
          </a:xfrm>
          <a:prstGeom prst="rect">
            <a:avLst/>
          </a:prstGeom>
        </p:spPr>
        <p:txBody>
          <a:bodyPr wrap="square">
            <a:spAutoFit/>
          </a:bodyPr>
          <a:lstStyle/>
          <a:p>
            <a:r>
              <a:rPr lang="es-ES" sz="1400" dirty="0"/>
              <a:t>La etiqueta &lt;</a:t>
            </a:r>
            <a:r>
              <a:rPr lang="es-ES" sz="1400" dirty="0" err="1"/>
              <a:t>form</a:t>
            </a:r>
            <a:r>
              <a:rPr lang="es-ES" sz="1400" dirty="0"/>
              <a:t>&gt; es un elemento de bloque. </a:t>
            </a:r>
            <a:endParaRPr lang="es-ES" sz="1400" dirty="0" smtClean="0"/>
          </a:p>
          <a:p>
            <a:endParaRPr lang="es-ES" sz="1400" dirty="0"/>
          </a:p>
          <a:p>
            <a:r>
              <a:rPr lang="es-ES" sz="1400" dirty="0" smtClean="0"/>
              <a:t>Los </a:t>
            </a:r>
            <a:r>
              <a:rPr lang="es-ES" sz="1400" dirty="0"/>
              <a:t>etiquetas que crean los controles en los formularios son &lt;input&gt;, &lt;</a:t>
            </a:r>
            <a:r>
              <a:rPr lang="es-ES" sz="1400" dirty="0" err="1"/>
              <a:t>button</a:t>
            </a:r>
            <a:r>
              <a:rPr lang="es-ES" sz="1400" dirty="0"/>
              <a:t>&gt;, &lt;</a:t>
            </a:r>
            <a:r>
              <a:rPr lang="es-ES" sz="1400" dirty="0" err="1"/>
              <a:t>select</a:t>
            </a:r>
            <a:r>
              <a:rPr lang="es-ES" sz="1400" dirty="0"/>
              <a:t>&gt;, &lt;</a:t>
            </a:r>
            <a:r>
              <a:rPr lang="es-ES" sz="1400" dirty="0" err="1"/>
              <a:t>optgroup</a:t>
            </a:r>
            <a:r>
              <a:rPr lang="es-ES" sz="1400" dirty="0"/>
              <a:t>&gt;, &lt;</a:t>
            </a:r>
            <a:r>
              <a:rPr lang="es-ES" sz="1400" dirty="0" err="1"/>
              <a:t>option</a:t>
            </a:r>
            <a:r>
              <a:rPr lang="es-ES" sz="1400" dirty="0"/>
              <a:t>&gt; y &lt;</a:t>
            </a:r>
            <a:r>
              <a:rPr lang="es-ES" sz="1400" dirty="0" err="1"/>
              <a:t>textarea</a:t>
            </a:r>
            <a:r>
              <a:rPr lang="es-ES" sz="1400" dirty="0"/>
              <a:t>&gt;. Además, se pueden estructurar los controles con las etiquetas &lt;</a:t>
            </a:r>
            <a:r>
              <a:rPr lang="es-ES" sz="1400" dirty="0" err="1"/>
              <a:t>fieldset</a:t>
            </a:r>
            <a:r>
              <a:rPr lang="es-ES" sz="1400" dirty="0"/>
              <a:t>&gt; y &lt;</a:t>
            </a:r>
            <a:r>
              <a:rPr lang="es-ES" sz="1400" dirty="0" err="1"/>
              <a:t>legend</a:t>
            </a:r>
            <a:r>
              <a:rPr lang="es-ES" sz="1400" dirty="0"/>
              <a:t>&gt;. Por </a:t>
            </a:r>
            <a:r>
              <a:rPr lang="es-ES" sz="1400" dirty="0" err="1"/>
              <a:t>útlimo</a:t>
            </a:r>
            <a:r>
              <a:rPr lang="es-ES" sz="1400" dirty="0"/>
              <a:t>, la etiqueta &lt;</a:t>
            </a:r>
            <a:r>
              <a:rPr lang="es-ES" sz="1400" dirty="0" err="1"/>
              <a:t>label</a:t>
            </a:r>
            <a:r>
              <a:rPr lang="es-ES" sz="1400" dirty="0"/>
              <a:t>&gt; permite mejorar la accesibilidad de los controles</a:t>
            </a:r>
            <a:r>
              <a:rPr lang="es-ES" sz="1400" dirty="0" smtClean="0"/>
              <a:t>.</a:t>
            </a:r>
          </a:p>
          <a:p>
            <a:endParaRPr lang="es-ES" sz="1400" dirty="0"/>
          </a:p>
          <a:p>
            <a:r>
              <a:rPr lang="es-ES" sz="1400" dirty="0"/>
              <a:t>El navegador envía únicamente los datos de los controles contenidos en el formulario. En una misma página puede haber varios formularios que envíen datos al mismo o a diferentes agentes.</a:t>
            </a:r>
          </a:p>
        </p:txBody>
      </p:sp>
    </p:spTree>
    <p:extLst>
      <p:ext uri="{BB962C8B-B14F-4D97-AF65-F5344CB8AC3E}">
        <p14:creationId xmlns:p14="http://schemas.microsoft.com/office/powerpoint/2010/main" val="105421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96988" y="1389976"/>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Formularios: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form</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10183" y="-12535"/>
            <a:ext cx="5072066" cy="285704"/>
          </a:xfrm>
        </p:spPr>
        <p:txBody>
          <a:bodyPr/>
          <a:lstStyle/>
          <a:p>
            <a:r>
              <a:rPr lang="es-ES" dirty="0">
                <a:solidFill>
                  <a:schemeClr val="tx1"/>
                </a:solidFill>
              </a:rPr>
              <a:t>HTML – Etiquetas</a:t>
            </a:r>
          </a:p>
          <a:p>
            <a:endParaRPr lang="es-ES" dirty="0">
              <a:solidFill>
                <a:schemeClr val="tx1"/>
              </a:solidFill>
            </a:endParaRPr>
          </a:p>
        </p:txBody>
      </p:sp>
      <p:sp>
        <p:nvSpPr>
          <p:cNvPr id="3" name="Marcador de posición de imagen 2"/>
          <p:cNvSpPr>
            <a:spLocks noGrp="1"/>
          </p:cNvSpPr>
          <p:nvPr>
            <p:ph type="pic" sz="quarter" idx="14"/>
          </p:nvPr>
        </p:nvSpPr>
        <p:spPr/>
      </p:sp>
      <p:sp>
        <p:nvSpPr>
          <p:cNvPr id="5" name="4 Rectángulo"/>
          <p:cNvSpPr/>
          <p:nvPr/>
        </p:nvSpPr>
        <p:spPr>
          <a:xfrm>
            <a:off x="1691680" y="1988840"/>
            <a:ext cx="6768752" cy="1754326"/>
          </a:xfrm>
          <a:prstGeom prst="rect">
            <a:avLst/>
          </a:prstGeom>
        </p:spPr>
        <p:txBody>
          <a:bodyPr wrap="square">
            <a:spAutoFit/>
          </a:bodyPr>
          <a:lstStyle/>
          <a:p>
            <a:r>
              <a:rPr lang="es-ES" b="1" dirty="0" err="1">
                <a:latin typeface="Arial" panose="020B0604020202020204" pitchFamily="34" charset="0"/>
                <a:cs typeface="Arial" panose="020B0604020202020204" pitchFamily="34" charset="0"/>
              </a:rPr>
              <a:t>method</a:t>
            </a:r>
            <a:r>
              <a:rPr lang="es-ES" dirty="0">
                <a:latin typeface="Arial" panose="020B0604020202020204" pitchFamily="34" charset="0"/>
                <a:cs typeface="Arial" panose="020B0604020202020204" pitchFamily="34" charset="0"/>
              </a:rPr>
              <a:t>: define la manera de </a:t>
            </a:r>
            <a:r>
              <a:rPr lang="es-ES" dirty="0" err="1">
                <a:latin typeface="Arial" panose="020B0604020202020204" pitchFamily="34" charset="0"/>
                <a:cs typeface="Arial" panose="020B0604020202020204" pitchFamily="34" charset="0"/>
              </a:rPr>
              <a:t>envíar</a:t>
            </a:r>
            <a:r>
              <a:rPr lang="es-ES" dirty="0">
                <a:latin typeface="Arial" panose="020B0604020202020204" pitchFamily="34" charset="0"/>
                <a:cs typeface="Arial" panose="020B0604020202020204" pitchFamily="34" charset="0"/>
              </a:rPr>
              <a:t> los datos al servidor. Los valores posibles </a:t>
            </a:r>
            <a:r>
              <a:rPr lang="es-ES" dirty="0" err="1">
                <a:latin typeface="Arial" panose="020B0604020202020204" pitchFamily="34" charset="0"/>
                <a:cs typeface="Arial" panose="020B0604020202020204" pitchFamily="34" charset="0"/>
              </a:rPr>
              <a:t>son:get</a:t>
            </a:r>
            <a:r>
              <a:rPr lang="es-ES" dirty="0">
                <a:latin typeface="Arial" panose="020B0604020202020204" pitchFamily="34" charset="0"/>
                <a:cs typeface="Arial" panose="020B0604020202020204" pitchFamily="34" charset="0"/>
              </a:rPr>
              <a:t>: los valores enviados se añaden a la dirección indicada en el atributo </a:t>
            </a:r>
            <a:r>
              <a:rPr lang="es-ES" dirty="0" err="1">
                <a:latin typeface="Arial" panose="020B0604020202020204" pitchFamily="34" charset="0"/>
                <a:cs typeface="Arial" panose="020B0604020202020204" pitchFamily="34" charset="0"/>
              </a:rPr>
              <a:t>action</a:t>
            </a:r>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post: </a:t>
            </a:r>
            <a:r>
              <a:rPr lang="es-ES" dirty="0" smtClean="0">
                <a:latin typeface="Arial" panose="020B0604020202020204" pitchFamily="34" charset="0"/>
                <a:cs typeface="Arial" panose="020B0604020202020204" pitchFamily="34" charset="0"/>
              </a:rPr>
              <a:t>lo </a:t>
            </a:r>
            <a:r>
              <a:rPr lang="es-ES" dirty="0">
                <a:latin typeface="Arial" panose="020B0604020202020204" pitchFamily="34" charset="0"/>
                <a:cs typeface="Arial" panose="020B0604020202020204" pitchFamily="34" charset="0"/>
              </a:rPr>
              <a:t>valores se envían de forma separada</a:t>
            </a:r>
          </a:p>
          <a:p>
            <a:r>
              <a:rPr lang="es-ES" dirty="0">
                <a:latin typeface="Arial" panose="020B0604020202020204" pitchFamily="34" charset="0"/>
                <a:cs typeface="Arial" panose="020B0604020202020204" pitchFamily="34" charset="0"/>
              </a:rPr>
              <a:t>Si el atributo </a:t>
            </a:r>
            <a:r>
              <a:rPr lang="es-ES" dirty="0" err="1">
                <a:latin typeface="Arial" panose="020B0604020202020204" pitchFamily="34" charset="0"/>
                <a:cs typeface="Arial" panose="020B0604020202020204" pitchFamily="34" charset="0"/>
              </a:rPr>
              <a:t>method</a:t>
            </a:r>
            <a:r>
              <a:rPr lang="es-ES" dirty="0">
                <a:latin typeface="Arial" panose="020B0604020202020204" pitchFamily="34" charset="0"/>
                <a:cs typeface="Arial" panose="020B0604020202020204" pitchFamily="34" charset="0"/>
              </a:rPr>
              <a:t> no está establecido, el formulario se comporta como si el valor fuera </a:t>
            </a:r>
            <a:r>
              <a:rPr lang="es-ES" dirty="0" err="1">
                <a:latin typeface="Arial" panose="020B0604020202020204" pitchFamily="34" charset="0"/>
                <a:cs typeface="Arial" panose="020B0604020202020204" pitchFamily="34" charset="0"/>
              </a:rPr>
              <a:t>get</a:t>
            </a:r>
            <a:r>
              <a:rPr lang="es-ES" dirty="0">
                <a:latin typeface="Arial" panose="020B0604020202020204" pitchFamily="34" charset="0"/>
                <a:cs typeface="Arial" panose="020B0604020202020204" pitchFamily="34" charset="0"/>
              </a:rPr>
              <a:t>.</a:t>
            </a:r>
          </a:p>
        </p:txBody>
      </p:sp>
      <p:sp>
        <p:nvSpPr>
          <p:cNvPr id="8" name="7 Rectángulo"/>
          <p:cNvSpPr/>
          <p:nvPr/>
        </p:nvSpPr>
        <p:spPr>
          <a:xfrm>
            <a:off x="1691680" y="3918535"/>
            <a:ext cx="7128792" cy="2246769"/>
          </a:xfrm>
          <a:prstGeom prst="rect">
            <a:avLst/>
          </a:prstGeom>
        </p:spPr>
        <p:txBody>
          <a:bodyPr wrap="square">
            <a:spAutoFit/>
          </a:bodyPr>
          <a:lstStyle/>
          <a:p>
            <a:r>
              <a:rPr lang="es-ES" sz="1400" dirty="0"/>
              <a:t>La etiqueta &lt;</a:t>
            </a:r>
            <a:r>
              <a:rPr lang="es-ES" sz="1400" dirty="0" err="1"/>
              <a:t>form</a:t>
            </a:r>
            <a:r>
              <a:rPr lang="es-ES" sz="1400" dirty="0"/>
              <a:t>&gt; es un elemento de bloque. </a:t>
            </a:r>
            <a:endParaRPr lang="es-ES" sz="1400" dirty="0" smtClean="0"/>
          </a:p>
          <a:p>
            <a:endParaRPr lang="es-ES" sz="1400" dirty="0"/>
          </a:p>
          <a:p>
            <a:r>
              <a:rPr lang="es-ES" sz="1400" dirty="0" smtClean="0"/>
              <a:t>Los </a:t>
            </a:r>
            <a:r>
              <a:rPr lang="es-ES" sz="1400" dirty="0"/>
              <a:t>etiquetas que crean los controles en los formularios son &lt;input&gt;, &lt;</a:t>
            </a:r>
            <a:r>
              <a:rPr lang="es-ES" sz="1400" dirty="0" err="1"/>
              <a:t>button</a:t>
            </a:r>
            <a:r>
              <a:rPr lang="es-ES" sz="1400" dirty="0"/>
              <a:t>&gt;, &lt;</a:t>
            </a:r>
            <a:r>
              <a:rPr lang="es-ES" sz="1400" dirty="0" err="1"/>
              <a:t>select</a:t>
            </a:r>
            <a:r>
              <a:rPr lang="es-ES" sz="1400" dirty="0"/>
              <a:t>&gt;, &lt;</a:t>
            </a:r>
            <a:r>
              <a:rPr lang="es-ES" sz="1400" dirty="0" err="1"/>
              <a:t>optgroup</a:t>
            </a:r>
            <a:r>
              <a:rPr lang="es-ES" sz="1400" dirty="0"/>
              <a:t>&gt;, &lt;</a:t>
            </a:r>
            <a:r>
              <a:rPr lang="es-ES" sz="1400" dirty="0" err="1"/>
              <a:t>option</a:t>
            </a:r>
            <a:r>
              <a:rPr lang="es-ES" sz="1400" dirty="0"/>
              <a:t>&gt; y &lt;</a:t>
            </a:r>
            <a:r>
              <a:rPr lang="es-ES" sz="1400" dirty="0" err="1"/>
              <a:t>textarea</a:t>
            </a:r>
            <a:r>
              <a:rPr lang="es-ES" sz="1400" dirty="0"/>
              <a:t>&gt;. Además, se pueden estructurar los controles con las etiquetas &lt;</a:t>
            </a:r>
            <a:r>
              <a:rPr lang="es-ES" sz="1400" dirty="0" err="1"/>
              <a:t>fieldset</a:t>
            </a:r>
            <a:r>
              <a:rPr lang="es-ES" sz="1400" dirty="0"/>
              <a:t>&gt; y &lt;</a:t>
            </a:r>
            <a:r>
              <a:rPr lang="es-ES" sz="1400" dirty="0" err="1"/>
              <a:t>legend</a:t>
            </a:r>
            <a:r>
              <a:rPr lang="es-ES" sz="1400" dirty="0"/>
              <a:t>&gt;. Por </a:t>
            </a:r>
            <a:r>
              <a:rPr lang="es-ES" sz="1400" dirty="0" err="1"/>
              <a:t>útlimo</a:t>
            </a:r>
            <a:r>
              <a:rPr lang="es-ES" sz="1400" dirty="0"/>
              <a:t>, la etiqueta &lt;</a:t>
            </a:r>
            <a:r>
              <a:rPr lang="es-ES" sz="1400" dirty="0" err="1"/>
              <a:t>label</a:t>
            </a:r>
            <a:r>
              <a:rPr lang="es-ES" sz="1400" dirty="0"/>
              <a:t>&gt; permite mejorar la accesibilidad de los controles</a:t>
            </a:r>
            <a:r>
              <a:rPr lang="es-ES" sz="1400" dirty="0" smtClean="0"/>
              <a:t>.</a:t>
            </a:r>
          </a:p>
          <a:p>
            <a:endParaRPr lang="es-ES" sz="1400" dirty="0"/>
          </a:p>
          <a:p>
            <a:r>
              <a:rPr lang="es-ES" sz="1400" dirty="0"/>
              <a:t>El navegador envía únicamente los datos de los controles contenidos en el formulario. En una misma página puede haber varios formularios que envíen datos al mismo o a diferentes agentes.</a:t>
            </a:r>
          </a:p>
        </p:txBody>
      </p:sp>
    </p:spTree>
    <p:extLst>
      <p:ext uri="{BB962C8B-B14F-4D97-AF65-F5344CB8AC3E}">
        <p14:creationId xmlns:p14="http://schemas.microsoft.com/office/powerpoint/2010/main" val="184910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2" name="Rectángulo 1"/>
          <p:cNvSpPr/>
          <p:nvPr/>
        </p:nvSpPr>
        <p:spPr>
          <a:xfrm>
            <a:off x="1439144" y="908720"/>
            <a:ext cx="7704856" cy="4708981"/>
          </a:xfrm>
          <a:prstGeom prst="rect">
            <a:avLst/>
          </a:prstGeom>
        </p:spPr>
        <p:txBody>
          <a:bodyPr wrap="square">
            <a:spAutoFit/>
          </a:bodyPr>
          <a:lstStyle/>
          <a:p>
            <a:pPr marL="342900" indent="-342900" eaLnBrk="1" fontAlgn="auto" hangingPunct="1">
              <a:spcAft>
                <a:spcPts val="0"/>
              </a:spcAft>
              <a:buClr>
                <a:schemeClr val="accent3"/>
              </a:buClr>
              <a:buFont typeface="Arial" panose="020B0604020202020204" pitchFamily="34" charset="0"/>
              <a:buChar char="•"/>
              <a:defRPr/>
            </a:pPr>
            <a:r>
              <a:rPr lang="es-CO" sz="2000" dirty="0">
                <a:latin typeface="Arial" panose="020B0604020202020204" pitchFamily="34" charset="0"/>
                <a:cs typeface="Arial" panose="020B0604020202020204" pitchFamily="34" charset="0"/>
              </a:rPr>
              <a:t>Las páginas que nos encontramos en Internet, las páginas web, están construidas en un lenguaje de etiquetas denominado lenguaje </a:t>
            </a:r>
            <a:r>
              <a:rPr lang="es-CO" sz="2000" dirty="0" err="1">
                <a:latin typeface="Arial" panose="020B0604020202020204" pitchFamily="34" charset="0"/>
                <a:cs typeface="Arial" panose="020B0604020202020204" pitchFamily="34" charset="0"/>
              </a:rPr>
              <a:t>html</a:t>
            </a:r>
            <a:r>
              <a:rPr lang="es-CO" sz="2000" dirty="0">
                <a:latin typeface="Arial" panose="020B0604020202020204" pitchFamily="34" charset="0"/>
                <a:cs typeface="Arial" panose="020B0604020202020204" pitchFamily="34" charset="0"/>
              </a:rPr>
              <a:t>.</a:t>
            </a:r>
          </a:p>
          <a:p>
            <a:pPr marL="285750" indent="-285750" eaLnBrk="1" fontAlgn="auto" hangingPunct="1">
              <a:spcAft>
                <a:spcPts val="0"/>
              </a:spcAft>
              <a:buClr>
                <a:schemeClr val="accent3"/>
              </a:buClr>
              <a:buFont typeface="Arial" panose="020B0604020202020204" pitchFamily="34" charset="0"/>
              <a:buChar char="•"/>
              <a:defRPr/>
            </a:pPr>
            <a:endParaRPr lang="es-CO" sz="2000"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r>
              <a:rPr lang="es-CO" sz="2000" dirty="0">
                <a:latin typeface="Arial" panose="020B0604020202020204" pitchFamily="34" charset="0"/>
                <a:cs typeface="Arial" panose="020B0604020202020204" pitchFamily="34" charset="0"/>
              </a:rPr>
              <a:t>El HTML, el cual tiene dos </a:t>
            </a:r>
            <a:r>
              <a:rPr lang="es-CO" sz="2000" u="sng" dirty="0">
                <a:latin typeface="Arial" panose="020B0604020202020204" pitchFamily="34" charset="0"/>
                <a:cs typeface="Arial" panose="020B0604020202020204" pitchFamily="34" charset="0"/>
                <a:hlinkClick r:id="rId5"/>
              </a:rPr>
              <a:t>herramientas</a:t>
            </a:r>
            <a:r>
              <a:rPr lang="es-CO" sz="2000" u="sng" dirty="0">
                <a:latin typeface="Arial" panose="020B0604020202020204" pitchFamily="34" charset="0"/>
                <a:cs typeface="Arial" panose="020B0604020202020204" pitchFamily="34" charset="0"/>
              </a:rPr>
              <a:t> </a:t>
            </a:r>
            <a:r>
              <a:rPr lang="es-CO" sz="2000" dirty="0">
                <a:latin typeface="Arial" panose="020B0604020202020204" pitchFamily="34" charset="0"/>
                <a:cs typeface="Arial" panose="020B0604020202020204" pitchFamily="34" charset="0"/>
              </a:rPr>
              <a:t>preexistentes: El </a:t>
            </a:r>
            <a:r>
              <a:rPr lang="es-CO" sz="2000" dirty="0">
                <a:latin typeface="Arial" panose="020B0604020202020204" pitchFamily="34" charset="0"/>
                <a:cs typeface="Arial" panose="020B0604020202020204" pitchFamily="34" charset="0"/>
                <a:hlinkClick r:id="rId6"/>
              </a:rPr>
              <a:t>concepto</a:t>
            </a:r>
            <a:r>
              <a:rPr lang="es-CO" sz="2000" dirty="0">
                <a:latin typeface="Arial" panose="020B0604020202020204" pitchFamily="34" charset="0"/>
                <a:cs typeface="Arial" panose="020B0604020202020204" pitchFamily="34" charset="0"/>
              </a:rPr>
              <a:t> de Hipertexto (Conocido también como link o ancla) el cual permite conectar dos elementos entre si y el SGML (Lenguaje Estándar de Marcación General) el cual sirve para colocar etiquetas o marcas en un </a:t>
            </a:r>
            <a:r>
              <a:rPr lang="es-CO" sz="2000" dirty="0">
                <a:latin typeface="Arial" panose="020B0604020202020204" pitchFamily="34" charset="0"/>
                <a:cs typeface="Arial" panose="020B0604020202020204" pitchFamily="34" charset="0"/>
                <a:hlinkClick r:id="rId7"/>
              </a:rPr>
              <a:t>texto</a:t>
            </a:r>
            <a:r>
              <a:rPr lang="es-CO" sz="2000" dirty="0">
                <a:latin typeface="Arial" panose="020B0604020202020204" pitchFamily="34" charset="0"/>
                <a:cs typeface="Arial" panose="020B0604020202020204" pitchFamily="34" charset="0"/>
              </a:rPr>
              <a:t> que indique como debe verse. </a:t>
            </a:r>
          </a:p>
          <a:p>
            <a:pPr marL="285750" indent="-285750" eaLnBrk="1" fontAlgn="auto" hangingPunct="1">
              <a:spcAft>
                <a:spcPts val="0"/>
              </a:spcAft>
              <a:buClr>
                <a:schemeClr val="accent3"/>
              </a:buClr>
              <a:buFont typeface="Arial" panose="020B0604020202020204" pitchFamily="34" charset="0"/>
              <a:buChar char="•"/>
              <a:defRPr/>
            </a:pPr>
            <a:endParaRPr lang="es-CO" sz="2000"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r>
              <a:rPr lang="es-CO" sz="2000" dirty="0">
                <a:latin typeface="Arial" panose="020B0604020202020204" pitchFamily="34" charset="0"/>
                <a:cs typeface="Arial" panose="020B0604020202020204" pitchFamily="34" charset="0"/>
              </a:rPr>
              <a:t>HTML no es propiamente un </a:t>
            </a:r>
            <a:r>
              <a:rPr lang="es-CO" sz="2000" dirty="0">
                <a:latin typeface="Arial" panose="020B0604020202020204" pitchFamily="34" charset="0"/>
                <a:cs typeface="Arial" panose="020B0604020202020204" pitchFamily="34" charset="0"/>
                <a:hlinkClick r:id="rId8"/>
              </a:rPr>
              <a:t>lenguaje de programación</a:t>
            </a:r>
            <a:r>
              <a:rPr lang="es-CO" sz="2000" dirty="0">
                <a:latin typeface="Arial" panose="020B0604020202020204" pitchFamily="34" charset="0"/>
                <a:cs typeface="Arial" panose="020B0604020202020204" pitchFamily="34" charset="0"/>
              </a:rPr>
              <a:t>, sino un </a:t>
            </a:r>
            <a:r>
              <a:rPr lang="es-CO" sz="2000" dirty="0">
                <a:latin typeface="Arial" panose="020B0604020202020204" pitchFamily="34" charset="0"/>
                <a:cs typeface="Arial" panose="020B0604020202020204" pitchFamily="34" charset="0"/>
                <a:hlinkClick r:id="rId9"/>
              </a:rPr>
              <a:t>sistema</a:t>
            </a:r>
            <a:r>
              <a:rPr lang="es-CO" sz="2000" dirty="0">
                <a:latin typeface="Arial" panose="020B0604020202020204" pitchFamily="34" charset="0"/>
                <a:cs typeface="Arial" panose="020B0604020202020204" pitchFamily="34" charset="0"/>
              </a:rPr>
              <a:t> de etiquetas. HTML no presenta ningún compilador, por lo tanto algún error de sintaxis que se presente éste no lo detectará y se visualizara en la forma como éste lo entienda.</a:t>
            </a:r>
            <a:endParaRPr lang="es-ES" sz="2000"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p:txBody>
          <a:bodyPr/>
          <a:lstStyle/>
          <a:p>
            <a:r>
              <a:rPr lang="es-ES_tradnl" dirty="0"/>
              <a:t>HTML</a:t>
            </a:r>
            <a:endParaRPr lang="es-ES" dirty="0"/>
          </a:p>
        </p:txBody>
      </p:sp>
    </p:spTree>
    <p:extLst>
      <p:ext uri="{BB962C8B-B14F-4D97-AF65-F5344CB8AC3E}">
        <p14:creationId xmlns:p14="http://schemas.microsoft.com/office/powerpoint/2010/main" val="1201240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96988" y="1389976"/>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Formularios: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form</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10183" y="-12535"/>
            <a:ext cx="5072066" cy="285704"/>
          </a:xfrm>
        </p:spPr>
        <p:txBody>
          <a:bodyPr/>
          <a:lstStyle/>
          <a:p>
            <a:r>
              <a:rPr lang="es-ES" dirty="0">
                <a:solidFill>
                  <a:schemeClr val="tx1"/>
                </a:solidFill>
              </a:rPr>
              <a:t>HTML – Etiquetas</a:t>
            </a:r>
          </a:p>
          <a:p>
            <a:endParaRPr lang="es-ES" dirty="0">
              <a:solidFill>
                <a:schemeClr val="tx1"/>
              </a:solidFill>
            </a:endParaRPr>
          </a:p>
        </p:txBody>
      </p:sp>
      <p:sp>
        <p:nvSpPr>
          <p:cNvPr id="3" name="Marcador de posición de imagen 2"/>
          <p:cNvSpPr>
            <a:spLocks noGrp="1"/>
          </p:cNvSpPr>
          <p:nvPr>
            <p:ph type="pic" sz="quarter" idx="14"/>
          </p:nvPr>
        </p:nvSpPr>
        <p:spPr/>
      </p:sp>
      <p:sp>
        <p:nvSpPr>
          <p:cNvPr id="2" name="1 Rectángulo"/>
          <p:cNvSpPr/>
          <p:nvPr/>
        </p:nvSpPr>
        <p:spPr>
          <a:xfrm>
            <a:off x="1835696" y="1796234"/>
            <a:ext cx="7056784" cy="1754326"/>
          </a:xfrm>
          <a:prstGeom prst="rect">
            <a:avLst/>
          </a:prstGeom>
        </p:spPr>
        <p:txBody>
          <a:bodyPr wrap="square">
            <a:spAutoFit/>
          </a:bodyPr>
          <a:lstStyle/>
          <a:p>
            <a:r>
              <a:rPr lang="es-ES" b="1" dirty="0"/>
              <a:t>El atributo </a:t>
            </a:r>
            <a:r>
              <a:rPr lang="es-ES" b="1" dirty="0" err="1"/>
              <a:t>name</a:t>
            </a:r>
            <a:endParaRPr lang="es-ES" b="1" dirty="0"/>
          </a:p>
          <a:p>
            <a:r>
              <a:rPr lang="es-ES" dirty="0"/>
              <a:t>El atributo </a:t>
            </a:r>
            <a:r>
              <a:rPr lang="es-ES" dirty="0" err="1"/>
              <a:t>name</a:t>
            </a:r>
            <a:r>
              <a:rPr lang="es-ES" dirty="0"/>
              <a:t> identifica al control.</a:t>
            </a:r>
          </a:p>
          <a:p>
            <a:r>
              <a:rPr lang="es-ES" dirty="0"/>
              <a:t>Todos los controles de un formulario deben tener el atributo </a:t>
            </a:r>
            <a:r>
              <a:rPr lang="es-ES" dirty="0" err="1"/>
              <a:t>name</a:t>
            </a:r>
            <a:r>
              <a:rPr lang="es-ES" dirty="0"/>
              <a:t> porque, en general, sólo se envían los controles que lo tienen (aunque hay excepciones, como los controles de tipo imagen o los botones, que no los necesitan</a:t>
            </a:r>
            <a:r>
              <a:rPr lang="es-ES" dirty="0" smtClean="0"/>
              <a:t>).</a:t>
            </a:r>
            <a:endParaRPr lang="es-ES" dirty="0"/>
          </a:p>
        </p:txBody>
      </p:sp>
      <p:sp>
        <p:nvSpPr>
          <p:cNvPr id="9" name="8 Rectángulo"/>
          <p:cNvSpPr/>
          <p:nvPr/>
        </p:nvSpPr>
        <p:spPr>
          <a:xfrm>
            <a:off x="1835696" y="3550560"/>
            <a:ext cx="6696744" cy="1200329"/>
          </a:xfrm>
          <a:prstGeom prst="rect">
            <a:avLst/>
          </a:prstGeom>
        </p:spPr>
        <p:txBody>
          <a:bodyPr wrap="square">
            <a:spAutoFit/>
          </a:bodyPr>
          <a:lstStyle/>
          <a:p>
            <a:r>
              <a:rPr lang="es-ES" b="1" dirty="0"/>
              <a:t>El atributo </a:t>
            </a:r>
            <a:r>
              <a:rPr lang="es-ES" b="1" dirty="0" err="1"/>
              <a:t>value</a:t>
            </a:r>
            <a:endParaRPr lang="es-ES" b="1" dirty="0"/>
          </a:p>
          <a:p>
            <a:r>
              <a:rPr lang="es-ES" dirty="0"/>
              <a:t>El atributo </a:t>
            </a:r>
            <a:r>
              <a:rPr lang="es-ES" dirty="0" err="1"/>
              <a:t>value</a:t>
            </a:r>
            <a:r>
              <a:rPr lang="es-ES" dirty="0"/>
              <a:t> permite establecer el valor inicial de un control, aunque cada control lo utiliza de una forma ligeramente distinta y algunos controles no lo admiten (área de texto, archivo o imagen).</a:t>
            </a:r>
          </a:p>
        </p:txBody>
      </p:sp>
      <p:sp>
        <p:nvSpPr>
          <p:cNvPr id="10" name="9 Rectángulo"/>
          <p:cNvSpPr/>
          <p:nvPr/>
        </p:nvSpPr>
        <p:spPr>
          <a:xfrm>
            <a:off x="1916552" y="4750889"/>
            <a:ext cx="6183839" cy="923330"/>
          </a:xfrm>
          <a:prstGeom prst="rect">
            <a:avLst/>
          </a:prstGeom>
        </p:spPr>
        <p:txBody>
          <a:bodyPr wrap="square">
            <a:spAutoFit/>
          </a:bodyPr>
          <a:lstStyle/>
          <a:p>
            <a:r>
              <a:rPr lang="es-ES" b="1" dirty="0"/>
              <a:t>El atributo </a:t>
            </a:r>
            <a:r>
              <a:rPr lang="es-ES" b="1" dirty="0" err="1"/>
              <a:t>required</a:t>
            </a:r>
            <a:endParaRPr lang="es-ES" b="1" dirty="0"/>
          </a:p>
          <a:p>
            <a:r>
              <a:rPr lang="es-ES" dirty="0"/>
              <a:t>El atributo </a:t>
            </a:r>
            <a:r>
              <a:rPr lang="es-ES" dirty="0" err="1"/>
              <a:t>required</a:t>
            </a:r>
            <a:r>
              <a:rPr lang="es-ES" dirty="0"/>
              <a:t> permite indicar qué controles es obligatorio rellenar para enviar el formulario.</a:t>
            </a:r>
          </a:p>
        </p:txBody>
      </p:sp>
    </p:spTree>
    <p:extLst>
      <p:ext uri="{BB962C8B-B14F-4D97-AF65-F5344CB8AC3E}">
        <p14:creationId xmlns:p14="http://schemas.microsoft.com/office/powerpoint/2010/main" val="106918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96988" y="1389976"/>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Formularios: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form</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10183" y="-12535"/>
            <a:ext cx="5072066" cy="285704"/>
          </a:xfrm>
        </p:spPr>
        <p:txBody>
          <a:bodyPr/>
          <a:lstStyle/>
          <a:p>
            <a:r>
              <a:rPr lang="es-ES" dirty="0">
                <a:solidFill>
                  <a:schemeClr val="tx1"/>
                </a:solidFill>
              </a:rPr>
              <a:t>HTML – Etiquetas</a:t>
            </a:r>
          </a:p>
          <a:p>
            <a:endParaRPr lang="es-ES" dirty="0">
              <a:solidFill>
                <a:schemeClr val="tx1"/>
              </a:solidFill>
            </a:endParaRPr>
          </a:p>
        </p:txBody>
      </p:sp>
      <p:sp>
        <p:nvSpPr>
          <p:cNvPr id="3" name="Marcador de posición de imagen 2"/>
          <p:cNvSpPr>
            <a:spLocks noGrp="1"/>
          </p:cNvSpPr>
          <p:nvPr>
            <p:ph type="pic" sz="quarter" idx="14"/>
          </p:nvPr>
        </p:nvSpPr>
        <p:spPr/>
      </p:sp>
      <p:sp>
        <p:nvSpPr>
          <p:cNvPr id="2" name="1 Rectángulo"/>
          <p:cNvSpPr/>
          <p:nvPr/>
        </p:nvSpPr>
        <p:spPr>
          <a:xfrm>
            <a:off x="1835696" y="1796234"/>
            <a:ext cx="7056784" cy="1754326"/>
          </a:xfrm>
          <a:prstGeom prst="rect">
            <a:avLst/>
          </a:prstGeom>
        </p:spPr>
        <p:txBody>
          <a:bodyPr wrap="square">
            <a:spAutoFit/>
          </a:bodyPr>
          <a:lstStyle/>
          <a:p>
            <a:r>
              <a:rPr lang="es-ES" b="1" dirty="0"/>
              <a:t>El atributo </a:t>
            </a:r>
            <a:r>
              <a:rPr lang="es-ES" b="1" dirty="0" err="1"/>
              <a:t>name</a:t>
            </a:r>
            <a:endParaRPr lang="es-ES" b="1" dirty="0"/>
          </a:p>
          <a:p>
            <a:r>
              <a:rPr lang="es-ES" dirty="0"/>
              <a:t>El atributo </a:t>
            </a:r>
            <a:r>
              <a:rPr lang="es-ES" dirty="0" err="1"/>
              <a:t>name</a:t>
            </a:r>
            <a:r>
              <a:rPr lang="es-ES" dirty="0"/>
              <a:t> identifica al control.</a:t>
            </a:r>
          </a:p>
          <a:p>
            <a:r>
              <a:rPr lang="es-ES" dirty="0"/>
              <a:t>Todos los controles de un formulario deben tener el atributo </a:t>
            </a:r>
            <a:r>
              <a:rPr lang="es-ES" dirty="0" err="1"/>
              <a:t>name</a:t>
            </a:r>
            <a:r>
              <a:rPr lang="es-ES" dirty="0"/>
              <a:t> porque, en general, sólo se envían los controles que lo tienen (aunque hay excepciones, como los controles de tipo imagen o los botones, que no los necesitan</a:t>
            </a:r>
            <a:r>
              <a:rPr lang="es-ES" dirty="0" smtClean="0"/>
              <a:t>).</a:t>
            </a:r>
            <a:endParaRPr lang="es-ES" dirty="0"/>
          </a:p>
        </p:txBody>
      </p:sp>
      <p:sp>
        <p:nvSpPr>
          <p:cNvPr id="9" name="8 Rectángulo"/>
          <p:cNvSpPr/>
          <p:nvPr/>
        </p:nvSpPr>
        <p:spPr>
          <a:xfrm>
            <a:off x="1835696" y="3550560"/>
            <a:ext cx="6696744" cy="1200329"/>
          </a:xfrm>
          <a:prstGeom prst="rect">
            <a:avLst/>
          </a:prstGeom>
        </p:spPr>
        <p:txBody>
          <a:bodyPr wrap="square">
            <a:spAutoFit/>
          </a:bodyPr>
          <a:lstStyle/>
          <a:p>
            <a:r>
              <a:rPr lang="es-ES" b="1" dirty="0"/>
              <a:t>El atributo </a:t>
            </a:r>
            <a:r>
              <a:rPr lang="es-ES" b="1" dirty="0" err="1"/>
              <a:t>value</a:t>
            </a:r>
            <a:endParaRPr lang="es-ES" b="1" dirty="0"/>
          </a:p>
          <a:p>
            <a:r>
              <a:rPr lang="es-ES" dirty="0"/>
              <a:t>El atributo </a:t>
            </a:r>
            <a:r>
              <a:rPr lang="es-ES" dirty="0" err="1"/>
              <a:t>value</a:t>
            </a:r>
            <a:r>
              <a:rPr lang="es-ES" dirty="0"/>
              <a:t> permite establecer el valor inicial de un control, aunque cada control lo utiliza de una forma ligeramente distinta y algunos controles no lo admiten (área de texto, archivo o imagen).</a:t>
            </a:r>
          </a:p>
        </p:txBody>
      </p:sp>
      <p:sp>
        <p:nvSpPr>
          <p:cNvPr id="10" name="9 Rectángulo"/>
          <p:cNvSpPr/>
          <p:nvPr/>
        </p:nvSpPr>
        <p:spPr>
          <a:xfrm>
            <a:off x="1916552" y="4750889"/>
            <a:ext cx="6183839" cy="923330"/>
          </a:xfrm>
          <a:prstGeom prst="rect">
            <a:avLst/>
          </a:prstGeom>
        </p:spPr>
        <p:txBody>
          <a:bodyPr wrap="square">
            <a:spAutoFit/>
          </a:bodyPr>
          <a:lstStyle/>
          <a:p>
            <a:r>
              <a:rPr lang="es-ES" b="1" dirty="0"/>
              <a:t>El atributo </a:t>
            </a:r>
            <a:r>
              <a:rPr lang="es-ES" b="1" dirty="0" err="1"/>
              <a:t>required</a:t>
            </a:r>
            <a:endParaRPr lang="es-ES" b="1" dirty="0"/>
          </a:p>
          <a:p>
            <a:r>
              <a:rPr lang="es-ES" dirty="0"/>
              <a:t>El atributo </a:t>
            </a:r>
            <a:r>
              <a:rPr lang="es-ES" dirty="0" err="1"/>
              <a:t>required</a:t>
            </a:r>
            <a:r>
              <a:rPr lang="es-ES" dirty="0"/>
              <a:t> permite indicar qué controles es obligatorio rellenar para enviar el formulario.</a:t>
            </a:r>
          </a:p>
        </p:txBody>
      </p:sp>
    </p:spTree>
    <p:extLst>
      <p:ext uri="{BB962C8B-B14F-4D97-AF65-F5344CB8AC3E}">
        <p14:creationId xmlns:p14="http://schemas.microsoft.com/office/powerpoint/2010/main" val="293301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96988" y="1389976"/>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Formularios: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form</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10183" y="-12535"/>
            <a:ext cx="5072066" cy="285704"/>
          </a:xfrm>
        </p:spPr>
        <p:txBody>
          <a:bodyPr/>
          <a:lstStyle/>
          <a:p>
            <a:r>
              <a:rPr lang="es-ES" dirty="0">
                <a:solidFill>
                  <a:schemeClr val="tx1"/>
                </a:solidFill>
              </a:rPr>
              <a:t>HTML – Etiquetas</a:t>
            </a:r>
          </a:p>
          <a:p>
            <a:endParaRPr lang="es-ES" dirty="0">
              <a:solidFill>
                <a:schemeClr val="tx1"/>
              </a:solidFill>
            </a:endParaRPr>
          </a:p>
        </p:txBody>
      </p:sp>
      <p:sp>
        <p:nvSpPr>
          <p:cNvPr id="3" name="Marcador de posición de imagen 2"/>
          <p:cNvSpPr>
            <a:spLocks noGrp="1"/>
          </p:cNvSpPr>
          <p:nvPr>
            <p:ph type="pic" sz="quarter" idx="14"/>
          </p:nvPr>
        </p:nvSpPr>
        <p:spPr/>
      </p:sp>
      <p:sp>
        <p:nvSpPr>
          <p:cNvPr id="5" name="4 Rectángulo"/>
          <p:cNvSpPr/>
          <p:nvPr/>
        </p:nvSpPr>
        <p:spPr>
          <a:xfrm>
            <a:off x="1763688" y="1816556"/>
            <a:ext cx="6768752" cy="923330"/>
          </a:xfrm>
          <a:prstGeom prst="rect">
            <a:avLst/>
          </a:prstGeom>
        </p:spPr>
        <p:txBody>
          <a:bodyPr wrap="square">
            <a:spAutoFit/>
          </a:bodyPr>
          <a:lstStyle/>
          <a:p>
            <a:r>
              <a:rPr lang="es-ES" b="1" dirty="0"/>
              <a:t>El atributo </a:t>
            </a:r>
            <a:r>
              <a:rPr lang="es-ES" b="1" dirty="0" err="1"/>
              <a:t>placeholder</a:t>
            </a:r>
            <a:endParaRPr lang="es-ES" b="1" dirty="0"/>
          </a:p>
          <a:p>
            <a:r>
              <a:rPr lang="es-ES" dirty="0"/>
              <a:t>El atributo </a:t>
            </a:r>
            <a:r>
              <a:rPr lang="es-ES" dirty="0" err="1"/>
              <a:t>placeholder</a:t>
            </a:r>
            <a:r>
              <a:rPr lang="es-ES" dirty="0"/>
              <a:t> permite mostrar en los controles de texto un texto que desaparece al escribir en el control.</a:t>
            </a:r>
          </a:p>
        </p:txBody>
      </p:sp>
      <p:sp>
        <p:nvSpPr>
          <p:cNvPr id="8" name="7 Rectángulo"/>
          <p:cNvSpPr/>
          <p:nvPr/>
        </p:nvSpPr>
        <p:spPr>
          <a:xfrm>
            <a:off x="1763688" y="2690336"/>
            <a:ext cx="6408712" cy="1200329"/>
          </a:xfrm>
          <a:prstGeom prst="rect">
            <a:avLst/>
          </a:prstGeom>
        </p:spPr>
        <p:txBody>
          <a:bodyPr wrap="square">
            <a:spAutoFit/>
          </a:bodyPr>
          <a:lstStyle/>
          <a:p>
            <a:r>
              <a:rPr lang="es-ES" b="1" dirty="0"/>
              <a:t>El atributo </a:t>
            </a:r>
            <a:r>
              <a:rPr lang="es-ES" b="1" dirty="0" err="1"/>
              <a:t>size</a:t>
            </a:r>
            <a:endParaRPr lang="es-ES" b="1" dirty="0"/>
          </a:p>
          <a:p>
            <a:r>
              <a:rPr lang="es-ES" dirty="0"/>
              <a:t>El atributo </a:t>
            </a:r>
            <a:r>
              <a:rPr lang="es-ES" dirty="0" err="1"/>
              <a:t>size</a:t>
            </a:r>
            <a:r>
              <a:rPr lang="es-ES" dirty="0"/>
              <a:t> permite establecer la longitud de los controles de texto (</a:t>
            </a:r>
            <a:r>
              <a:rPr lang="es-ES" dirty="0" err="1"/>
              <a:t>text</a:t>
            </a:r>
            <a:r>
              <a:rPr lang="es-ES" dirty="0"/>
              <a:t>, </a:t>
            </a:r>
            <a:r>
              <a:rPr lang="es-ES" dirty="0" err="1"/>
              <a:t>password</a:t>
            </a:r>
            <a:r>
              <a:rPr lang="es-ES" dirty="0"/>
              <a:t>, </a:t>
            </a:r>
            <a:r>
              <a:rPr lang="es-ES" dirty="0" err="1"/>
              <a:t>search</a:t>
            </a:r>
            <a:r>
              <a:rPr lang="es-ES" dirty="0"/>
              <a:t>, etc.). Por omisión, las cajas suelen tener 20 caracteres de longitud.</a:t>
            </a:r>
          </a:p>
        </p:txBody>
      </p:sp>
      <p:sp>
        <p:nvSpPr>
          <p:cNvPr id="11" name="10 Rectángulo"/>
          <p:cNvSpPr/>
          <p:nvPr/>
        </p:nvSpPr>
        <p:spPr>
          <a:xfrm>
            <a:off x="1781496" y="3908308"/>
            <a:ext cx="6390903" cy="1200329"/>
          </a:xfrm>
          <a:prstGeom prst="rect">
            <a:avLst/>
          </a:prstGeom>
        </p:spPr>
        <p:txBody>
          <a:bodyPr wrap="square">
            <a:spAutoFit/>
          </a:bodyPr>
          <a:lstStyle/>
          <a:p>
            <a:r>
              <a:rPr lang="es-ES" b="1" dirty="0"/>
              <a:t>Los atributos </a:t>
            </a:r>
            <a:r>
              <a:rPr lang="es-ES" b="1" dirty="0" err="1"/>
              <a:t>maxlength</a:t>
            </a:r>
            <a:r>
              <a:rPr lang="es-ES" b="1" dirty="0"/>
              <a:t> y </a:t>
            </a:r>
            <a:r>
              <a:rPr lang="es-ES" b="1" dirty="0" err="1"/>
              <a:t>minlength</a:t>
            </a:r>
            <a:endParaRPr lang="es-ES" b="1" dirty="0"/>
          </a:p>
          <a:p>
            <a:r>
              <a:rPr lang="es-ES" dirty="0"/>
              <a:t>Los atributos </a:t>
            </a:r>
            <a:r>
              <a:rPr lang="es-ES" dirty="0" err="1"/>
              <a:t>maxlength</a:t>
            </a:r>
            <a:r>
              <a:rPr lang="es-ES" dirty="0"/>
              <a:t> y </a:t>
            </a:r>
            <a:r>
              <a:rPr lang="es-ES" dirty="0" err="1"/>
              <a:t>minlength</a:t>
            </a:r>
            <a:r>
              <a:rPr lang="es-ES" dirty="0"/>
              <a:t> permiten establecer la longitud máxima y mínima, respectivamente, que puede escribir el usuario en un control de texto (</a:t>
            </a:r>
            <a:r>
              <a:rPr lang="es-ES" dirty="0" err="1"/>
              <a:t>text</a:t>
            </a:r>
            <a:r>
              <a:rPr lang="es-ES" dirty="0"/>
              <a:t>, </a:t>
            </a:r>
            <a:r>
              <a:rPr lang="es-ES" dirty="0" err="1"/>
              <a:t>password</a:t>
            </a:r>
            <a:r>
              <a:rPr lang="es-ES" dirty="0"/>
              <a:t>, </a:t>
            </a:r>
            <a:r>
              <a:rPr lang="es-ES" dirty="0" err="1"/>
              <a:t>search</a:t>
            </a:r>
            <a:r>
              <a:rPr lang="es-ES" dirty="0"/>
              <a:t>, etc.).</a:t>
            </a:r>
          </a:p>
        </p:txBody>
      </p:sp>
      <p:sp>
        <p:nvSpPr>
          <p:cNvPr id="12" name="11 Rectángulo"/>
          <p:cNvSpPr/>
          <p:nvPr/>
        </p:nvSpPr>
        <p:spPr>
          <a:xfrm>
            <a:off x="1800603" y="5086191"/>
            <a:ext cx="6371796" cy="923330"/>
          </a:xfrm>
          <a:prstGeom prst="rect">
            <a:avLst/>
          </a:prstGeom>
        </p:spPr>
        <p:txBody>
          <a:bodyPr wrap="square">
            <a:spAutoFit/>
          </a:bodyPr>
          <a:lstStyle/>
          <a:p>
            <a:r>
              <a:rPr lang="es-ES" b="1" dirty="0"/>
              <a:t>El atributo </a:t>
            </a:r>
            <a:r>
              <a:rPr lang="es-ES" b="1" dirty="0" err="1"/>
              <a:t>disabled</a:t>
            </a:r>
            <a:endParaRPr lang="es-ES" b="1" dirty="0"/>
          </a:p>
          <a:p>
            <a:r>
              <a:rPr lang="es-ES" dirty="0"/>
              <a:t>El atributo </a:t>
            </a:r>
            <a:r>
              <a:rPr lang="es-ES" dirty="0" err="1"/>
              <a:t>disabled</a:t>
            </a:r>
            <a:r>
              <a:rPr lang="es-ES" dirty="0"/>
              <a:t> permite deshabilitar el control. Una vez deshabilitado, el control ni siquiera puede coger el foco.</a:t>
            </a:r>
          </a:p>
        </p:txBody>
      </p:sp>
    </p:spTree>
    <p:extLst>
      <p:ext uri="{BB962C8B-B14F-4D97-AF65-F5344CB8AC3E}">
        <p14:creationId xmlns:p14="http://schemas.microsoft.com/office/powerpoint/2010/main" val="416643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96988" y="1389976"/>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Formularios: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form</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133592" y="1884186"/>
            <a:ext cx="8190936" cy="4616648"/>
          </a:xfrm>
          <a:prstGeom prst="rect">
            <a:avLst/>
          </a:prstGeom>
        </p:spPr>
        <p:txBody>
          <a:bodyPr wrap="square">
            <a:spAutoFit/>
          </a:bodyPr>
          <a:lstStyle/>
          <a:p>
            <a:pPr marL="0" indent="0" eaLnBrk="1" fontAlgn="auto" hangingPunct="1">
              <a:spcAft>
                <a:spcPts val="0"/>
              </a:spcAft>
              <a:buClr>
                <a:schemeClr val="accent3"/>
              </a:buClr>
              <a:buFont typeface="Wingdings 2" panose="05020102010507070707" pitchFamily="18" charset="2"/>
              <a:buNone/>
              <a:defRPr/>
            </a:pPr>
            <a:r>
              <a:rPr lang="es-CO" sz="1600" dirty="0">
                <a:latin typeface="Arial" panose="020B0604020202020204" pitchFamily="34" charset="0"/>
                <a:cs typeface="Arial" panose="020B0604020202020204" pitchFamily="34" charset="0"/>
              </a:rPr>
              <a:t>&lt;input </a:t>
            </a:r>
            <a:r>
              <a:rPr lang="es-CO" sz="1600" dirty="0" err="1">
                <a:latin typeface="Arial" panose="020B0604020202020204" pitchFamily="34" charset="0"/>
                <a:cs typeface="Arial" panose="020B0604020202020204" pitchFamily="34" charset="0"/>
              </a:rPr>
              <a:t>name</a:t>
            </a:r>
            <a:r>
              <a:rPr lang="es-CO" sz="1600" dirty="0">
                <a:latin typeface="Arial" panose="020B0604020202020204" pitchFamily="34" charset="0"/>
                <a:cs typeface="Arial" panose="020B0604020202020204" pitchFamily="34" charset="0"/>
              </a:rPr>
              <a:t>="campo" </a:t>
            </a:r>
            <a:r>
              <a:rPr lang="es-CO" sz="1600" b="1" dirty="0" err="1">
                <a:latin typeface="Arial" panose="020B0604020202020204" pitchFamily="34" charset="0"/>
                <a:cs typeface="Arial" panose="020B0604020202020204" pitchFamily="34" charset="0"/>
              </a:rPr>
              <a:t>type</a:t>
            </a:r>
            <a:r>
              <a:rPr lang="es-CO" sz="1600" b="1" dirty="0">
                <a:latin typeface="Arial" panose="020B0604020202020204" pitchFamily="34" charset="0"/>
                <a:cs typeface="Arial" panose="020B0604020202020204" pitchFamily="34" charset="0"/>
              </a:rPr>
              <a:t>="</a:t>
            </a:r>
            <a:r>
              <a:rPr lang="es-CO" sz="1600" b="1" dirty="0" err="1">
                <a:latin typeface="Arial" panose="020B0604020202020204" pitchFamily="34" charset="0"/>
                <a:cs typeface="Arial" panose="020B0604020202020204" pitchFamily="34" charset="0"/>
              </a:rPr>
              <a:t>text</a:t>
            </a:r>
            <a:r>
              <a:rPr lang="es-CO" sz="1600" b="1" dirty="0">
                <a:latin typeface="Arial" panose="020B0604020202020204" pitchFamily="34" charset="0"/>
                <a:cs typeface="Arial" panose="020B0604020202020204" pitchFamily="34" charset="0"/>
              </a:rPr>
              <a:t>" </a:t>
            </a:r>
            <a:r>
              <a:rPr lang="es-CO" sz="1600" dirty="0" err="1">
                <a:latin typeface="Arial" panose="020B0604020202020204" pitchFamily="34" charset="0"/>
                <a:cs typeface="Arial" panose="020B0604020202020204" pitchFamily="34" charset="0"/>
              </a:rPr>
              <a:t>value</a:t>
            </a:r>
            <a:r>
              <a:rPr lang="es-CO" sz="1600" dirty="0">
                <a:latin typeface="Arial" panose="020B0604020202020204" pitchFamily="34" charset="0"/>
                <a:cs typeface="Arial" panose="020B0604020202020204" pitchFamily="34" charset="0"/>
              </a:rPr>
              <a:t>="Campo de texto" </a:t>
            </a:r>
            <a:r>
              <a:rPr lang="es-CO" sz="1600" dirty="0" err="1">
                <a:latin typeface="Arial" panose="020B0604020202020204" pitchFamily="34" charset="0"/>
                <a:cs typeface="Arial" panose="020B0604020202020204" pitchFamily="34" charset="0"/>
              </a:rPr>
              <a:t>size</a:t>
            </a:r>
            <a:r>
              <a:rPr lang="es-CO" sz="1600" dirty="0">
                <a:latin typeface="Arial" panose="020B0604020202020204" pitchFamily="34" charset="0"/>
                <a:cs typeface="Arial" panose="020B0604020202020204" pitchFamily="34" charset="0"/>
              </a:rPr>
              <a:t>="20" </a:t>
            </a:r>
            <a:r>
              <a:rPr lang="es-CO" sz="1600" dirty="0" err="1">
                <a:latin typeface="Arial" panose="020B0604020202020204" pitchFamily="34" charset="0"/>
                <a:cs typeface="Arial" panose="020B0604020202020204" pitchFamily="34" charset="0"/>
              </a:rPr>
              <a:t>maxlength</a:t>
            </a:r>
            <a:r>
              <a:rPr lang="es-CO" sz="1600" dirty="0">
                <a:latin typeface="Arial" panose="020B0604020202020204" pitchFamily="34" charset="0"/>
                <a:cs typeface="Arial" panose="020B0604020202020204" pitchFamily="34" charset="0"/>
              </a:rPr>
              <a:t>="15"&gt;</a:t>
            </a:r>
          </a:p>
          <a:p>
            <a:pPr marL="0" indent="0" eaLnBrk="1" fontAlgn="auto" hangingPunct="1">
              <a:spcAft>
                <a:spcPts val="0"/>
              </a:spcAft>
              <a:buClr>
                <a:schemeClr val="accent3"/>
              </a:buClr>
              <a:buFont typeface="Wingdings 2" panose="05020102010507070707" pitchFamily="18" charset="2"/>
              <a:buNone/>
              <a:defRPr/>
            </a:pPr>
            <a:endParaRPr lang="es-CO"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endParaRPr lang="es-CO"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endParaRPr lang="es-CO"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r>
              <a:rPr lang="en-US" sz="1600" dirty="0">
                <a:latin typeface="Arial" panose="020B0604020202020204" pitchFamily="34" charset="0"/>
                <a:cs typeface="Arial" panose="020B0604020202020204" pitchFamily="34" charset="0"/>
              </a:rPr>
              <a:t>&lt;input name="contra" </a:t>
            </a:r>
            <a:r>
              <a:rPr lang="en-US" sz="1600" b="1" dirty="0">
                <a:latin typeface="Arial" panose="020B0604020202020204" pitchFamily="34" charset="0"/>
                <a:cs typeface="Arial" panose="020B0604020202020204" pitchFamily="34" charset="0"/>
              </a:rPr>
              <a:t>type="password" </a:t>
            </a:r>
            <a:r>
              <a:rPr lang="en-US" sz="1600" dirty="0">
                <a:latin typeface="Arial" panose="020B0604020202020204" pitchFamily="34" charset="0"/>
                <a:cs typeface="Arial" panose="020B0604020202020204" pitchFamily="34" charset="0"/>
              </a:rPr>
              <a:t>value="</a:t>
            </a:r>
            <a:r>
              <a:rPr lang="en-US" sz="1600" dirty="0" err="1">
                <a:latin typeface="Arial" panose="020B0604020202020204" pitchFamily="34" charset="0"/>
                <a:cs typeface="Arial" panose="020B0604020202020204" pitchFamily="34" charset="0"/>
              </a:rPr>
              <a:t>contraseña</a:t>
            </a:r>
            <a:r>
              <a:rPr lang="en-US" sz="1600" dirty="0">
                <a:latin typeface="Arial" panose="020B0604020202020204" pitchFamily="34" charset="0"/>
                <a:cs typeface="Arial" panose="020B0604020202020204" pitchFamily="34" charset="0"/>
              </a:rPr>
              <a:t>" size="20" </a:t>
            </a:r>
            <a:r>
              <a:rPr lang="en-US" sz="1600" dirty="0" err="1">
                <a:latin typeface="Arial" panose="020B0604020202020204" pitchFamily="34" charset="0"/>
                <a:cs typeface="Arial" panose="020B0604020202020204" pitchFamily="34" charset="0"/>
              </a:rPr>
              <a:t>maxlength</a:t>
            </a:r>
            <a:r>
              <a:rPr lang="en-US" sz="1600" dirty="0">
                <a:latin typeface="Arial" panose="020B0604020202020204" pitchFamily="34" charset="0"/>
                <a:cs typeface="Arial" panose="020B0604020202020204" pitchFamily="34" charset="0"/>
              </a:rPr>
              <a:t>="15"&gt;</a:t>
            </a:r>
          </a:p>
          <a:p>
            <a:pPr marL="0" indent="0" eaLnBrk="1" fontAlgn="auto" hangingPunct="1">
              <a:spcAft>
                <a:spcPts val="0"/>
              </a:spcAft>
              <a:buClr>
                <a:schemeClr val="accent3"/>
              </a:buClr>
              <a:buFont typeface="Wingdings 2" panose="05020102010507070707" pitchFamily="18" charset="2"/>
              <a:buNone/>
              <a:defRPr/>
            </a:pPr>
            <a:endParaRPr lang="en-US"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endParaRPr lang="en-US"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endParaRPr lang="en-US"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r>
              <a:rPr lang="en-US" sz="1600" dirty="0">
                <a:latin typeface="Arial" panose="020B0604020202020204" pitchFamily="34" charset="0"/>
                <a:cs typeface="Arial" panose="020B0604020202020204" pitchFamily="34" charset="0"/>
              </a:rPr>
              <a:t>&lt;input name="</a:t>
            </a:r>
            <a:r>
              <a:rPr lang="en-US" sz="1600" dirty="0" err="1">
                <a:latin typeface="Arial" panose="020B0604020202020204" pitchFamily="34" charset="0"/>
                <a:cs typeface="Arial" panose="020B0604020202020204" pitchFamily="34" charset="0"/>
              </a:rPr>
              <a:t>boton</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type="submit"</a:t>
            </a:r>
            <a:r>
              <a:rPr lang="en-US" sz="1600" dirty="0">
                <a:latin typeface="Arial" panose="020B0604020202020204" pitchFamily="34" charset="0"/>
                <a:cs typeface="Arial" panose="020B0604020202020204" pitchFamily="34" charset="0"/>
              </a:rPr>
              <a:t> value="</a:t>
            </a:r>
            <a:r>
              <a:rPr lang="en-US" sz="1600" dirty="0" err="1">
                <a:latin typeface="Arial" panose="020B0604020202020204" pitchFamily="34" charset="0"/>
                <a:cs typeface="Arial" panose="020B0604020202020204" pitchFamily="34" charset="0"/>
              </a:rPr>
              <a:t>Enviar</a:t>
            </a:r>
            <a:r>
              <a:rPr lang="en-US" sz="1600" dirty="0">
                <a:latin typeface="Arial" panose="020B0604020202020204" pitchFamily="34" charset="0"/>
                <a:cs typeface="Arial" panose="020B0604020202020204" pitchFamily="34" charset="0"/>
              </a:rPr>
              <a:t>"&gt;</a:t>
            </a:r>
          </a:p>
          <a:p>
            <a:pPr marL="0" indent="0" eaLnBrk="1" fontAlgn="auto" hangingPunct="1">
              <a:spcAft>
                <a:spcPts val="0"/>
              </a:spcAft>
              <a:buClr>
                <a:schemeClr val="accent3"/>
              </a:buClr>
              <a:buFont typeface="Wingdings 2" panose="05020102010507070707" pitchFamily="18" charset="2"/>
              <a:buNone/>
              <a:defRPr/>
            </a:pPr>
            <a:endParaRPr lang="en-US"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endParaRPr lang="en-US"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endParaRPr lang="en-US" sz="16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Font typeface="Wingdings 2" panose="05020102010507070707" pitchFamily="18" charset="2"/>
              <a:buNone/>
              <a:defRPr/>
            </a:pPr>
            <a:r>
              <a:rPr lang="en-US" sz="1600" dirty="0">
                <a:latin typeface="Arial" panose="020B0604020202020204" pitchFamily="34" charset="0"/>
                <a:cs typeface="Arial" panose="020B0604020202020204" pitchFamily="34" charset="0"/>
              </a:rPr>
              <a:t>&lt;input name="</a:t>
            </a:r>
            <a:r>
              <a:rPr lang="en-US" sz="1600" dirty="0" err="1">
                <a:latin typeface="Arial" panose="020B0604020202020204" pitchFamily="34" charset="0"/>
                <a:cs typeface="Arial" panose="020B0604020202020204" pitchFamily="34" charset="0"/>
              </a:rPr>
              <a:t>casilla</a:t>
            </a:r>
            <a:r>
              <a:rPr lang="en-US" sz="1600" dirty="0">
                <a:latin typeface="Arial" panose="020B0604020202020204" pitchFamily="34" charset="0"/>
                <a:cs typeface="Arial" panose="020B0604020202020204" pitchFamily="34" charset="0"/>
              </a:rPr>
              <a:t>" type="checkbox" value="</a:t>
            </a:r>
            <a:r>
              <a:rPr lang="en-US" sz="1600" dirty="0" err="1">
                <a:latin typeface="Arial" panose="020B0604020202020204" pitchFamily="34" charset="0"/>
                <a:cs typeface="Arial" panose="020B0604020202020204" pitchFamily="34" charset="0"/>
              </a:rPr>
              <a:t>acepto</a:t>
            </a:r>
            <a:r>
              <a:rPr lang="en-US" sz="1600" dirty="0">
                <a:latin typeface="Arial" panose="020B0604020202020204" pitchFamily="34" charset="0"/>
                <a:cs typeface="Arial" panose="020B0604020202020204" pitchFamily="34" charset="0"/>
              </a:rPr>
              <a:t>" checked</a:t>
            </a:r>
            <a:r>
              <a:rPr lang="en-US" sz="1600" dirty="0" smtClean="0">
                <a:latin typeface="Arial" panose="020B0604020202020204" pitchFamily="34" charset="0"/>
                <a:cs typeface="Arial" panose="020B0604020202020204" pitchFamily="34" charset="0"/>
              </a:rPr>
              <a:t>&gt;</a:t>
            </a:r>
          </a:p>
          <a:p>
            <a:pPr marL="0" indent="0" eaLnBrk="1" fontAlgn="auto" hangingPunct="1">
              <a:spcAft>
                <a:spcPts val="0"/>
              </a:spcAft>
              <a:buClr>
                <a:schemeClr val="accent3"/>
              </a:buClr>
              <a:buFont typeface="Wingdings 2" panose="05020102010507070707" pitchFamily="18" charset="2"/>
              <a:buNone/>
              <a:defRPr/>
            </a:pPr>
            <a:endParaRPr lang="en-US" sz="1600"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r>
              <a:rPr lang="en-US" sz="1600" b="1" dirty="0" err="1">
                <a:latin typeface="Arial" panose="020B0604020202020204" pitchFamily="34" charset="0"/>
                <a:cs typeface="Arial" panose="020B0604020202020204" pitchFamily="34" charset="0"/>
              </a:rPr>
              <a:t>I</a:t>
            </a:r>
            <a:r>
              <a:rPr lang="en-US" sz="1600" b="1" dirty="0" err="1" smtClean="0">
                <a:latin typeface="Arial" panose="020B0604020202020204" pitchFamily="34" charset="0"/>
                <a:cs typeface="Arial" panose="020B0604020202020204" pitchFamily="34" charset="0"/>
              </a:rPr>
              <a:t>nvestiga</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los</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nuevos</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campos</a:t>
            </a:r>
            <a:r>
              <a:rPr lang="en-US" sz="1600" b="1" dirty="0" smtClean="0">
                <a:latin typeface="Arial" panose="020B0604020202020204" pitchFamily="34" charset="0"/>
                <a:cs typeface="Arial" panose="020B0604020202020204" pitchFamily="34" charset="0"/>
              </a:rPr>
              <a:t> de </a:t>
            </a:r>
            <a:r>
              <a:rPr lang="en-US" sz="1600" b="1" dirty="0" err="1" smtClean="0">
                <a:latin typeface="Arial" panose="020B0604020202020204" pitchFamily="34" charset="0"/>
                <a:cs typeface="Arial" panose="020B0604020202020204" pitchFamily="34" charset="0"/>
              </a:rPr>
              <a:t>formulario</a:t>
            </a:r>
            <a:r>
              <a:rPr lang="en-US" sz="1600" b="1" dirty="0" smtClean="0">
                <a:latin typeface="Arial" panose="020B0604020202020204" pitchFamily="34" charset="0"/>
                <a:cs typeface="Arial" panose="020B0604020202020204" pitchFamily="34" charset="0"/>
              </a:rPr>
              <a:t> de HTML5</a:t>
            </a:r>
            <a:endParaRPr lang="es-CO" sz="1600" b="1"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0260" y="2331500"/>
            <a:ext cx="17145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2838" y="3359464"/>
            <a:ext cx="17049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1285" y="437790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texto 3"/>
          <p:cNvSpPr>
            <a:spLocks noGrp="1"/>
          </p:cNvSpPr>
          <p:nvPr>
            <p:ph type="body" sz="quarter" idx="13"/>
          </p:nvPr>
        </p:nvSpPr>
        <p:spPr>
          <a:xfrm>
            <a:off x="1110183" y="-12535"/>
            <a:ext cx="5072066" cy="285704"/>
          </a:xfrm>
        </p:spPr>
        <p:txBody>
          <a:bodyPr/>
          <a:lstStyle/>
          <a:p>
            <a:r>
              <a:rPr lang="es-ES" dirty="0">
                <a:solidFill>
                  <a:schemeClr val="tx1"/>
                </a:solidFill>
              </a:rPr>
              <a:t>HTML – Etiquetas</a:t>
            </a:r>
          </a:p>
          <a:p>
            <a:endParaRPr lang="es-ES" dirty="0">
              <a:solidFill>
                <a:schemeClr val="tx1"/>
              </a:solidFill>
            </a:endParaRPr>
          </a:p>
        </p:txBody>
      </p:sp>
      <p:sp>
        <p:nvSpPr>
          <p:cNvPr id="3" name="Marcador de posición de imagen 2"/>
          <p:cNvSpPr>
            <a:spLocks noGrp="1"/>
          </p:cNvSpPr>
          <p:nvPr>
            <p:ph type="pic" sz="quarter" idx="14"/>
          </p:nvPr>
        </p:nvSpPr>
        <p:spPr/>
      </p:sp>
    </p:spTree>
    <p:extLst>
      <p:ext uri="{BB962C8B-B14F-4D97-AF65-F5344CB8AC3E}">
        <p14:creationId xmlns:p14="http://schemas.microsoft.com/office/powerpoint/2010/main" val="191275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96988" y="1389976"/>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Formularios: </a:t>
            </a: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form</a:t>
            </a:r>
            <a:r>
              <a:rPr lang="es-ES" sz="1800" b="1" dirty="0">
                <a:latin typeface="Arial" panose="020B0604020202020204" pitchFamily="34" charset="0"/>
                <a:cs typeface="Arial" panose="020B0604020202020204" pitchFamily="34" charset="0"/>
              </a:rPr>
              <a:t>&gt;….</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10183" y="-12535"/>
            <a:ext cx="5072066" cy="285704"/>
          </a:xfrm>
        </p:spPr>
        <p:txBody>
          <a:bodyPr/>
          <a:lstStyle/>
          <a:p>
            <a:r>
              <a:rPr lang="es-ES" dirty="0">
                <a:solidFill>
                  <a:schemeClr val="tx1"/>
                </a:solidFill>
              </a:rPr>
              <a:t>HTML – Etiquetas</a:t>
            </a:r>
          </a:p>
          <a:p>
            <a:endParaRPr lang="es-ES" dirty="0">
              <a:solidFill>
                <a:schemeClr val="tx1"/>
              </a:solidFill>
            </a:endParaRPr>
          </a:p>
        </p:txBody>
      </p:sp>
      <p:sp>
        <p:nvSpPr>
          <p:cNvPr id="3" name="Marcador de posición de imagen 2"/>
          <p:cNvSpPr>
            <a:spLocks noGrp="1"/>
          </p:cNvSpPr>
          <p:nvPr>
            <p:ph type="pic" sz="quarter" idx="14"/>
          </p:nvPr>
        </p:nvSpPr>
        <p:spPr/>
      </p:sp>
      <p:sp>
        <p:nvSpPr>
          <p:cNvPr id="9" name="Rectangle 3"/>
          <p:cNvSpPr>
            <a:spLocks noChangeArrowheads="1"/>
          </p:cNvSpPr>
          <p:nvPr/>
        </p:nvSpPr>
        <p:spPr bwMode="auto">
          <a:xfrm>
            <a:off x="1619672" y="17962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 sz="1000" b="0" i="0" u="none" strike="noStrike" cap="none" normalizeH="0" baseline="0" dirty="0" smtClean="0">
                <a:ln>
                  <a:noFill/>
                </a:ln>
                <a:solidFill>
                  <a:srgbClr val="911F00"/>
                </a:solidFill>
                <a:effectLst/>
                <a:latin typeface="Inconsolata"/>
                <a:cs typeface="Arial" pitchFamily="34" charset="0"/>
              </a:rPr>
              <a:t>&lt;input </a:t>
            </a:r>
            <a:r>
              <a:rPr kumimoji="0" lang="es-ES" altLang="es-ES" sz="1000" b="0" i="0" u="none" strike="noStrike" cap="none" normalizeH="0" baseline="0" dirty="0" err="1" smtClean="0">
                <a:ln>
                  <a:noFill/>
                </a:ln>
                <a:solidFill>
                  <a:srgbClr val="FF0000"/>
                </a:solidFill>
                <a:effectLst/>
                <a:latin typeface="Inconsolata"/>
                <a:cs typeface="Arial" pitchFamily="34" charset="0"/>
              </a:rPr>
              <a:t>type</a:t>
            </a:r>
            <a:r>
              <a:rPr kumimoji="0" lang="es-ES" altLang="es-ES" sz="1000" b="0" i="0" u="none" strike="noStrike" cap="none" normalizeH="0" baseline="0" dirty="0" smtClean="0">
                <a:ln>
                  <a:noFill/>
                </a:ln>
                <a:solidFill>
                  <a:srgbClr val="911F00"/>
                </a:solidFill>
                <a:effectLst/>
                <a:latin typeface="Inconsolata"/>
                <a:cs typeface="Arial" pitchFamily="34" charset="0"/>
              </a:rPr>
              <a:t>=</a:t>
            </a:r>
            <a:r>
              <a:rPr kumimoji="0" lang="es-ES" altLang="es-ES" sz="1000" b="0" i="0" u="none" strike="noStrike" cap="none" normalizeH="0" baseline="0" dirty="0" smtClean="0">
                <a:ln>
                  <a:noFill/>
                </a:ln>
                <a:solidFill>
                  <a:srgbClr val="0000FF"/>
                </a:solidFill>
                <a:effectLst/>
                <a:latin typeface="Inconsolata"/>
                <a:cs typeface="Arial" pitchFamily="34" charset="0"/>
              </a:rPr>
              <a:t>"radio"</a:t>
            </a:r>
            <a:r>
              <a:rPr kumimoji="0" lang="es-ES" altLang="es-ES" sz="1000" b="0" i="0" u="none" strike="noStrike" cap="none" normalizeH="0" baseline="0" dirty="0" smtClean="0">
                <a:ln>
                  <a:noFill/>
                </a:ln>
                <a:solidFill>
                  <a:srgbClr val="911F00"/>
                </a:solidFill>
                <a:effectLst/>
                <a:latin typeface="Inconsolata"/>
                <a:cs typeface="Arial" pitchFamily="34" charset="0"/>
              </a:rPr>
              <a:t> </a:t>
            </a:r>
            <a:r>
              <a:rPr kumimoji="0" lang="es-ES" altLang="es-ES" sz="1000" b="0" i="0" u="none" strike="noStrike" cap="none" normalizeH="0" baseline="0" dirty="0" err="1" smtClean="0">
                <a:ln>
                  <a:noFill/>
                </a:ln>
                <a:solidFill>
                  <a:srgbClr val="FF0000"/>
                </a:solidFill>
                <a:effectLst/>
                <a:latin typeface="Inconsolata"/>
                <a:cs typeface="Arial" pitchFamily="34" charset="0"/>
              </a:rPr>
              <a:t>name</a:t>
            </a:r>
            <a:r>
              <a:rPr kumimoji="0" lang="es-ES" altLang="es-ES" sz="1000" b="0" i="0" u="none" strike="noStrike" cap="none" normalizeH="0" baseline="0" dirty="0" smtClean="0">
                <a:ln>
                  <a:noFill/>
                </a:ln>
                <a:solidFill>
                  <a:srgbClr val="911F00"/>
                </a:solidFill>
                <a:effectLst/>
                <a:latin typeface="Inconsolata"/>
                <a:cs typeface="Arial" pitchFamily="34" charset="0"/>
              </a:rPr>
              <a:t>=</a:t>
            </a:r>
            <a:r>
              <a:rPr kumimoji="0" lang="es-ES" altLang="es-ES" sz="1000" b="0" i="0" u="none" strike="noStrike" cap="none" normalizeH="0" baseline="0" dirty="0" smtClean="0">
                <a:ln>
                  <a:noFill/>
                </a:ln>
                <a:solidFill>
                  <a:srgbClr val="0000FF"/>
                </a:solidFill>
                <a:effectLst/>
                <a:latin typeface="Inconsolata"/>
                <a:cs typeface="Arial" pitchFamily="34" charset="0"/>
              </a:rPr>
              <a:t>"boton1"</a:t>
            </a:r>
            <a:r>
              <a:rPr kumimoji="0" lang="es-ES" altLang="es-ES" sz="1000" b="0" i="0" u="none" strike="noStrike" cap="none" normalizeH="0" baseline="0" dirty="0" smtClean="0">
                <a:ln>
                  <a:noFill/>
                </a:ln>
                <a:solidFill>
                  <a:srgbClr val="911F00"/>
                </a:solidFill>
                <a:effectLst/>
                <a:latin typeface="Inconsolata"/>
                <a:cs typeface="Arial" pitchFamily="34" charset="0"/>
              </a:rPr>
              <a:t>&gt;</a:t>
            </a:r>
            <a:r>
              <a:rPr kumimoji="0" lang="es-ES" altLang="es-ES" sz="1000" b="0" i="0" u="none" strike="noStrike" cap="none" normalizeH="0" baseline="0" dirty="0" smtClean="0">
                <a:ln>
                  <a:noFill/>
                </a:ln>
                <a:solidFill>
                  <a:srgbClr val="000000"/>
                </a:solidFill>
                <a:effectLst/>
                <a:latin typeface="Inconsolata"/>
                <a:cs typeface="Arial" pitchFamily="34" charset="0"/>
              </a:rPr>
              <a:t> Hombre</a:t>
            </a:r>
            <a:br>
              <a:rPr kumimoji="0" lang="es-ES" altLang="es-ES" sz="1000" b="0" i="0" u="none" strike="noStrike" cap="none" normalizeH="0" baseline="0" dirty="0" smtClean="0">
                <a:ln>
                  <a:noFill/>
                </a:ln>
                <a:solidFill>
                  <a:srgbClr val="000000"/>
                </a:solidFill>
                <a:effectLst/>
                <a:latin typeface="Inconsolata"/>
                <a:cs typeface="Arial" pitchFamily="34" charset="0"/>
              </a:rPr>
            </a:br>
            <a:r>
              <a:rPr kumimoji="0" lang="es-ES" altLang="es-ES" sz="1000" b="0" i="0" u="none" strike="noStrike" cap="none" normalizeH="0" baseline="0" dirty="0" smtClean="0">
                <a:ln>
                  <a:noFill/>
                </a:ln>
                <a:solidFill>
                  <a:srgbClr val="911F00"/>
                </a:solidFill>
                <a:effectLst/>
                <a:latin typeface="Inconsolata"/>
                <a:cs typeface="Arial" pitchFamily="34" charset="0"/>
              </a:rPr>
              <a:t>&lt;input </a:t>
            </a:r>
            <a:r>
              <a:rPr kumimoji="0" lang="es-ES" altLang="es-ES" sz="1000" b="0" i="0" u="none" strike="noStrike" cap="none" normalizeH="0" baseline="0" dirty="0" err="1" smtClean="0">
                <a:ln>
                  <a:noFill/>
                </a:ln>
                <a:solidFill>
                  <a:srgbClr val="FF0000"/>
                </a:solidFill>
                <a:effectLst/>
                <a:latin typeface="Inconsolata"/>
                <a:cs typeface="Arial" pitchFamily="34" charset="0"/>
              </a:rPr>
              <a:t>type</a:t>
            </a:r>
            <a:r>
              <a:rPr kumimoji="0" lang="es-ES" altLang="es-ES" sz="1000" b="0" i="0" u="none" strike="noStrike" cap="none" normalizeH="0" baseline="0" dirty="0" smtClean="0">
                <a:ln>
                  <a:noFill/>
                </a:ln>
                <a:solidFill>
                  <a:srgbClr val="911F00"/>
                </a:solidFill>
                <a:effectLst/>
                <a:latin typeface="Inconsolata"/>
                <a:cs typeface="Arial" pitchFamily="34" charset="0"/>
              </a:rPr>
              <a:t>=</a:t>
            </a:r>
            <a:r>
              <a:rPr kumimoji="0" lang="es-ES" altLang="es-ES" sz="1000" b="0" i="0" u="none" strike="noStrike" cap="none" normalizeH="0" baseline="0" dirty="0" smtClean="0">
                <a:ln>
                  <a:noFill/>
                </a:ln>
                <a:solidFill>
                  <a:srgbClr val="0000FF"/>
                </a:solidFill>
                <a:effectLst/>
                <a:latin typeface="Inconsolata"/>
                <a:cs typeface="Arial" pitchFamily="34" charset="0"/>
              </a:rPr>
              <a:t>"radio"</a:t>
            </a:r>
            <a:r>
              <a:rPr kumimoji="0" lang="es-ES" altLang="es-ES" sz="1000" b="0" i="0" u="none" strike="noStrike" cap="none" normalizeH="0" baseline="0" dirty="0" smtClean="0">
                <a:ln>
                  <a:noFill/>
                </a:ln>
                <a:solidFill>
                  <a:srgbClr val="911F00"/>
                </a:solidFill>
                <a:effectLst/>
                <a:latin typeface="Inconsolata"/>
                <a:cs typeface="Arial" pitchFamily="34" charset="0"/>
              </a:rPr>
              <a:t> </a:t>
            </a:r>
            <a:r>
              <a:rPr kumimoji="0" lang="es-ES" altLang="es-ES" sz="1000" b="0" i="0" u="none" strike="noStrike" cap="none" normalizeH="0" baseline="0" dirty="0" err="1" smtClean="0">
                <a:ln>
                  <a:noFill/>
                </a:ln>
                <a:solidFill>
                  <a:srgbClr val="FF0000"/>
                </a:solidFill>
                <a:effectLst/>
                <a:latin typeface="Inconsolata"/>
                <a:cs typeface="Arial" pitchFamily="34" charset="0"/>
              </a:rPr>
              <a:t>name</a:t>
            </a:r>
            <a:r>
              <a:rPr kumimoji="0" lang="es-ES" altLang="es-ES" sz="1000" b="0" i="0" u="none" strike="noStrike" cap="none" normalizeH="0" baseline="0" dirty="0" smtClean="0">
                <a:ln>
                  <a:noFill/>
                </a:ln>
                <a:solidFill>
                  <a:srgbClr val="911F00"/>
                </a:solidFill>
                <a:effectLst/>
                <a:latin typeface="Inconsolata"/>
                <a:cs typeface="Arial" pitchFamily="34" charset="0"/>
              </a:rPr>
              <a:t>=</a:t>
            </a:r>
            <a:r>
              <a:rPr kumimoji="0" lang="es-ES" altLang="es-ES" sz="1000" b="0" i="0" u="none" strike="noStrike" cap="none" normalizeH="0" baseline="0" dirty="0" smtClean="0">
                <a:ln>
                  <a:noFill/>
                </a:ln>
                <a:solidFill>
                  <a:srgbClr val="0000FF"/>
                </a:solidFill>
                <a:effectLst/>
                <a:latin typeface="Inconsolata"/>
                <a:cs typeface="Arial" pitchFamily="34" charset="0"/>
              </a:rPr>
              <a:t>"boton1"</a:t>
            </a:r>
            <a:r>
              <a:rPr kumimoji="0" lang="es-ES" altLang="es-ES" sz="1000" b="0" i="0" u="none" strike="noStrike" cap="none" normalizeH="0" baseline="0" dirty="0" smtClean="0">
                <a:ln>
                  <a:noFill/>
                </a:ln>
                <a:solidFill>
                  <a:srgbClr val="911F00"/>
                </a:solidFill>
                <a:effectLst/>
                <a:latin typeface="Inconsolata"/>
                <a:cs typeface="Arial" pitchFamily="34" charset="0"/>
              </a:rPr>
              <a:t>&gt;</a:t>
            </a:r>
            <a:r>
              <a:rPr kumimoji="0" lang="es-ES" altLang="es-ES" sz="1000" b="0" i="0" u="none" strike="noStrike" cap="none" normalizeH="0" baseline="0" dirty="0" smtClean="0">
                <a:ln>
                  <a:noFill/>
                </a:ln>
                <a:solidFill>
                  <a:srgbClr val="000000"/>
                </a:solidFill>
                <a:effectLst/>
                <a:latin typeface="Inconsolata"/>
                <a:cs typeface="Arial" pitchFamily="34" charset="0"/>
              </a:rPr>
              <a:t> Mujer</a:t>
            </a:r>
            <a:r>
              <a:rPr kumimoji="0" lang="es-ES" altLang="es-ES" sz="600" b="0" i="0" u="none" strike="noStrike" cap="none" normalizeH="0" baseline="0" dirty="0" smtClean="0">
                <a:ln>
                  <a:noFill/>
                </a:ln>
                <a:solidFill>
                  <a:schemeClr val="tx1"/>
                </a:solidFill>
                <a:effectLst/>
                <a:latin typeface="Arial" pitchFamily="34" charset="0"/>
                <a:cs typeface="Arial" pitchFamily="34" charset="0"/>
              </a:rPr>
              <a:t> </a:t>
            </a:r>
            <a:endParaRPr kumimoji="0" lang="es-ES" alt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1758134"/>
            <a:ext cx="26574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1619672" y="2564904"/>
            <a:ext cx="3861185" cy="369332"/>
          </a:xfrm>
          <a:prstGeom prst="rect">
            <a:avLst/>
          </a:prstGeom>
        </p:spPr>
        <p:txBody>
          <a:bodyPr wrap="none">
            <a:spAutoFit/>
          </a:bodyPr>
          <a:lstStyle/>
          <a:p>
            <a:r>
              <a:rPr lang="en-US" b="1" dirty="0"/>
              <a:t>Control </a:t>
            </a:r>
            <a:r>
              <a:rPr lang="en-US" b="1" dirty="0" err="1"/>
              <a:t>oculto</a:t>
            </a:r>
            <a:r>
              <a:rPr lang="en-US" b="1" dirty="0"/>
              <a:t>: &lt;input type="hidden"&gt;</a:t>
            </a:r>
          </a:p>
        </p:txBody>
      </p:sp>
      <p:sp>
        <p:nvSpPr>
          <p:cNvPr id="14" name="13 Rectángulo"/>
          <p:cNvSpPr/>
          <p:nvPr/>
        </p:nvSpPr>
        <p:spPr>
          <a:xfrm>
            <a:off x="1719235" y="3244334"/>
            <a:ext cx="1210588" cy="369332"/>
          </a:xfrm>
          <a:prstGeom prst="rect">
            <a:avLst/>
          </a:prstGeom>
        </p:spPr>
        <p:txBody>
          <a:bodyPr wrap="none">
            <a:spAutoFit/>
          </a:bodyPr>
          <a:lstStyle/>
          <a:p>
            <a:r>
              <a:rPr lang="es-ES" b="1" dirty="0"/>
              <a:t>&lt;</a:t>
            </a:r>
            <a:r>
              <a:rPr lang="es-ES" b="1" dirty="0" err="1"/>
              <a:t>textarea</a:t>
            </a:r>
            <a:r>
              <a:rPr lang="es-ES" b="1" dirty="0"/>
              <a:t>&gt;</a:t>
            </a: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700" y="3034393"/>
            <a:ext cx="233362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AutoShape 7" descr="Recomendación HTML 5.2">
            <a:hlinkClick r:id="rId7"/>
          </p:cNvPr>
          <p:cNvSpPr>
            <a:spLocks noChangeAspect="1" noChangeArrowheads="1"/>
          </p:cNvSpPr>
          <p:nvPr/>
        </p:nvSpPr>
        <p:spPr bwMode="auto">
          <a:xfrm>
            <a:off x="4475163" y="-355600"/>
            <a:ext cx="2667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7" name="AutoShape 8" descr="Mozilla Developer Network">
            <a:hlinkClick r:id="rId8"/>
          </p:cNvPr>
          <p:cNvSpPr>
            <a:spLocks noChangeAspect="1" noChangeArrowheads="1"/>
          </p:cNvSpPr>
          <p:nvPr/>
        </p:nvSpPr>
        <p:spPr bwMode="auto">
          <a:xfrm>
            <a:off x="4668838" y="-355600"/>
            <a:ext cx="3524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9" descr="Recomendación HTML 5.2">
            <a:hlinkClick r:id="rId9"/>
          </p:cNvPr>
          <p:cNvSpPr>
            <a:spLocks noChangeAspect="1" noChangeArrowheads="1"/>
          </p:cNvSpPr>
          <p:nvPr/>
        </p:nvSpPr>
        <p:spPr bwMode="auto">
          <a:xfrm>
            <a:off x="4471988" y="222250"/>
            <a:ext cx="2667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0" descr="Mozilla Developer Network">
            <a:hlinkClick r:id="rId10"/>
          </p:cNvPr>
          <p:cNvSpPr>
            <a:spLocks noChangeAspect="1" noChangeArrowheads="1"/>
          </p:cNvSpPr>
          <p:nvPr/>
        </p:nvSpPr>
        <p:spPr bwMode="auto">
          <a:xfrm>
            <a:off x="4672013" y="222250"/>
            <a:ext cx="3524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19 Rectángulo"/>
          <p:cNvSpPr/>
          <p:nvPr/>
        </p:nvSpPr>
        <p:spPr>
          <a:xfrm>
            <a:off x="1898850" y="3910540"/>
            <a:ext cx="1651414" cy="369332"/>
          </a:xfrm>
          <a:prstGeom prst="rect">
            <a:avLst/>
          </a:prstGeom>
        </p:spPr>
        <p:txBody>
          <a:bodyPr wrap="none">
            <a:spAutoFit/>
          </a:bodyPr>
          <a:lstStyle/>
          <a:p>
            <a:r>
              <a:rPr lang="es-ES" b="1" dirty="0"/>
              <a:t>Menú: &lt;</a:t>
            </a:r>
            <a:r>
              <a:rPr lang="es-ES" b="1" dirty="0" err="1"/>
              <a:t>select</a:t>
            </a:r>
            <a:r>
              <a:rPr lang="es-ES" b="1" dirty="0"/>
              <a:t>&gt;</a:t>
            </a:r>
          </a:p>
        </p:txBody>
      </p:sp>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1575" y="3940476"/>
            <a:ext cx="19145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5325" y="3850822"/>
            <a:ext cx="21526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20 Rectángulo"/>
          <p:cNvSpPr/>
          <p:nvPr/>
        </p:nvSpPr>
        <p:spPr>
          <a:xfrm>
            <a:off x="1857897" y="4884028"/>
            <a:ext cx="3163366" cy="369332"/>
          </a:xfrm>
          <a:prstGeom prst="rect">
            <a:avLst/>
          </a:prstGeom>
        </p:spPr>
        <p:txBody>
          <a:bodyPr wrap="none">
            <a:spAutoFit/>
          </a:bodyPr>
          <a:lstStyle/>
          <a:p>
            <a:r>
              <a:rPr lang="es-ES" b="1" dirty="0"/>
              <a:t>Grupos de controles: &lt;</a:t>
            </a:r>
            <a:r>
              <a:rPr lang="es-ES" b="1" dirty="0" err="1"/>
              <a:t>fieldset</a:t>
            </a:r>
            <a:r>
              <a:rPr lang="es-ES" b="1" dirty="0"/>
              <a:t>&gt;</a:t>
            </a:r>
          </a:p>
        </p:txBody>
      </p:sp>
      <p:pic>
        <p:nvPicPr>
          <p:cNvPr id="103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9096" y="5253360"/>
            <a:ext cx="46482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75325" y="5758570"/>
            <a:ext cx="2563813" cy="44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206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041764" y="1124744"/>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a:latin typeface="Arial" panose="020B0604020202020204" pitchFamily="34" charset="0"/>
                <a:cs typeface="Arial" panose="020B0604020202020204" pitchFamily="34" charset="0"/>
              </a:rPr>
              <a:t>Poner un color de </a:t>
            </a:r>
            <a:r>
              <a:rPr lang="es-ES" sz="1800" b="1" dirty="0" smtClean="0">
                <a:latin typeface="Arial" panose="020B0604020202020204" pitchFamily="34" charset="0"/>
                <a:cs typeface="Arial" panose="020B0604020202020204" pitchFamily="34" charset="0"/>
              </a:rPr>
              <a:t>fondo usando atributos </a:t>
            </a: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043608" y="1916832"/>
            <a:ext cx="7894712" cy="3877985"/>
          </a:xfrm>
          <a:prstGeom prst="rect">
            <a:avLst/>
          </a:prstGeom>
        </p:spPr>
        <p:txBody>
          <a:bodyPr wrap="square">
            <a:spAutoFit/>
          </a:bodyPr>
          <a:lstStyle/>
          <a:p>
            <a:pPr marL="285750" indent="-285750" algn="l" eaLnBrk="1" fontAlgn="auto" hangingPunct="1">
              <a:spcAft>
                <a:spcPts val="0"/>
              </a:spcAft>
              <a:buClr>
                <a:schemeClr val="accent3"/>
              </a:buClr>
              <a:buFont typeface="Arial" panose="020B0604020202020204" pitchFamily="34" charset="0"/>
              <a:buChar char="•"/>
              <a:defRPr/>
            </a:pPr>
            <a:r>
              <a:rPr lang="es-ES" sz="1600" dirty="0">
                <a:latin typeface="Arial" panose="020B0604020202020204" pitchFamily="34" charset="0"/>
                <a:cs typeface="Arial" panose="020B0604020202020204" pitchFamily="34" charset="0"/>
              </a:rPr>
              <a:t>Para poner un color de fondo a toda la página, lo tenemos que hacer dentro de la etiqueta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pues afecta a todo el documento. Esto que se escribe dentro de una etiqueta se denomina atributo. </a:t>
            </a:r>
          </a:p>
          <a:p>
            <a:pPr marL="285750" indent="-285750" algn="l" eaLnBrk="1" fontAlgn="auto" hangingPunct="1">
              <a:spcAft>
                <a:spcPts val="0"/>
              </a:spcAft>
              <a:buClr>
                <a:schemeClr val="accent3"/>
              </a:buClr>
              <a:buFont typeface="Arial" panose="020B0604020202020204" pitchFamily="34" charset="0"/>
              <a:buChar char="•"/>
              <a:defRPr/>
            </a:pPr>
            <a:endParaRPr lang="es-ES" sz="1600" dirty="0">
              <a:latin typeface="Arial" panose="020B0604020202020204" pitchFamily="34" charset="0"/>
              <a:cs typeface="Arial" panose="020B0604020202020204" pitchFamily="34" charset="0"/>
            </a:endParaRPr>
          </a:p>
          <a:p>
            <a:pPr marL="285750" indent="-285750" algn="l" eaLnBrk="1" fontAlgn="auto" hangingPunct="1">
              <a:spcAft>
                <a:spcPts val="0"/>
              </a:spcAft>
              <a:buClr>
                <a:schemeClr val="accent3"/>
              </a:buClr>
              <a:buFont typeface="Arial" panose="020B0604020202020204" pitchFamily="34" charset="0"/>
              <a:buChar char="•"/>
              <a:defRPr/>
            </a:pPr>
            <a:r>
              <a:rPr lang="es-ES" sz="1600" dirty="0">
                <a:latin typeface="Arial" panose="020B0604020202020204" pitchFamily="34" charset="0"/>
                <a:cs typeface="Arial" panose="020B0604020202020204" pitchFamily="34" charset="0"/>
              </a:rPr>
              <a:t>Los colores deben escribirse mediante el denominado código hexadecimal que consiste en 6 cifras/letras agrupadas de dos en dos, que nos indican la cantidad de rojo, verde y azul que contiene ese color, o bien, con la palabra inglesa que corresponde al color.</a:t>
            </a:r>
          </a:p>
          <a:p>
            <a:pPr marL="285750" indent="-285750" algn="l" eaLnBrk="1" fontAlgn="auto" hangingPunct="1">
              <a:spcAft>
                <a:spcPts val="0"/>
              </a:spcAft>
              <a:buClr>
                <a:schemeClr val="accent3"/>
              </a:buClr>
              <a:buFont typeface="Arial" panose="020B0604020202020204" pitchFamily="34" charset="0"/>
              <a:buChar char="•"/>
              <a:defRPr/>
            </a:pPr>
            <a:endParaRPr lang="es-ES" sz="1600" dirty="0">
              <a:latin typeface="Arial" panose="020B0604020202020204" pitchFamily="34" charset="0"/>
              <a:cs typeface="Arial" panose="020B0604020202020204" pitchFamily="34" charset="0"/>
            </a:endParaRPr>
          </a:p>
          <a:p>
            <a:pPr marL="285750" indent="-285750" algn="l" eaLnBrk="1" fontAlgn="auto" hangingPunct="1">
              <a:spcAft>
                <a:spcPts val="0"/>
              </a:spcAft>
              <a:buClr>
                <a:schemeClr val="accent3"/>
              </a:buClr>
              <a:buFont typeface="Arial" panose="020B0604020202020204" pitchFamily="34" charset="0"/>
              <a:buChar char="•"/>
              <a:defRPr/>
            </a:pPr>
            <a:r>
              <a:rPr lang="es-ES" sz="1600" dirty="0">
                <a:latin typeface="Arial" panose="020B0604020202020204" pitchFamily="34" charset="0"/>
                <a:cs typeface="Arial" panose="020B0604020202020204" pitchFamily="34" charset="0"/>
              </a:rPr>
              <a:t>Vamos a poner el color rojo al fondo de la página. Lo conseguimos escribiendo la etiqueta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con su atributo como sigue: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bgcolor</a:t>
            </a:r>
            <a:r>
              <a:rPr lang="es-ES" sz="1600" b="1" dirty="0">
                <a:latin typeface="Arial" panose="020B0604020202020204" pitchFamily="34" charset="0"/>
                <a:cs typeface="Arial" panose="020B0604020202020204" pitchFamily="34" charset="0"/>
              </a:rPr>
              <a:t>="red"</a:t>
            </a:r>
            <a:r>
              <a:rPr lang="es-ES" sz="1600" dirty="0">
                <a:latin typeface="Arial" panose="020B0604020202020204" pitchFamily="34" charset="0"/>
                <a:cs typeface="Arial" panose="020B0604020202020204" pitchFamily="34" charset="0"/>
              </a:rPr>
              <a:t>&gt; ( </a:t>
            </a:r>
            <a:r>
              <a:rPr lang="es-ES" sz="1600" dirty="0" err="1">
                <a:latin typeface="Arial" panose="020B0604020202020204" pitchFamily="34" charset="0"/>
                <a:cs typeface="Arial" panose="020B0604020202020204" pitchFamily="34" charset="0"/>
              </a:rPr>
              <a:t>bg</a:t>
            </a:r>
            <a:r>
              <a:rPr lang="es-ES" sz="1600" dirty="0">
                <a:latin typeface="Arial" panose="020B0604020202020204" pitchFamily="34" charset="0"/>
                <a:cs typeface="Arial" panose="020B0604020202020204" pitchFamily="34" charset="0"/>
              </a:rPr>
              <a:t> de </a:t>
            </a:r>
            <a:r>
              <a:rPr lang="es-ES" sz="1600" dirty="0" err="1">
                <a:latin typeface="Arial" panose="020B0604020202020204" pitchFamily="34" charset="0"/>
                <a:cs typeface="Arial" panose="020B0604020202020204" pitchFamily="34" charset="0"/>
              </a:rPr>
              <a:t>background</a:t>
            </a:r>
            <a:r>
              <a:rPr lang="es-ES" sz="1600" dirty="0">
                <a:latin typeface="Arial" panose="020B0604020202020204" pitchFamily="34" charset="0"/>
                <a:cs typeface="Arial" panose="020B0604020202020204" pitchFamily="34" charset="0"/>
              </a:rPr>
              <a:t> ).</a:t>
            </a:r>
          </a:p>
          <a:p>
            <a:pPr marL="285750" indent="-285750" algn="ctr" eaLnBrk="1" fontAlgn="auto" hangingPunct="1">
              <a:spcAft>
                <a:spcPts val="0"/>
              </a:spcAft>
              <a:buClr>
                <a:schemeClr val="accent3"/>
              </a:buClr>
              <a:buFont typeface="Arial" panose="020B0604020202020204" pitchFamily="34" charset="0"/>
              <a:buChar char="•"/>
              <a:defRPr/>
            </a:pPr>
            <a:endParaRPr lang="pt-BR" dirty="0">
              <a:latin typeface="Arial" panose="020B0604020202020204" pitchFamily="34" charset="0"/>
              <a:cs typeface="Arial" panose="020B0604020202020204" pitchFamily="34" charset="0"/>
            </a:endParaRPr>
          </a:p>
          <a:p>
            <a:pPr marL="285750" indent="-285750" algn="ctr" eaLnBrk="1" fontAlgn="auto" hangingPunct="1">
              <a:spcAft>
                <a:spcPts val="0"/>
              </a:spcAft>
              <a:buClr>
                <a:schemeClr val="accent3"/>
              </a:buClr>
              <a:buFont typeface="Arial" panose="020B0604020202020204" pitchFamily="34" charset="0"/>
              <a:buChar char="•"/>
              <a:defRPr/>
            </a:pP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p>
        </p:txBody>
      </p:sp>
      <p:pic>
        <p:nvPicPr>
          <p:cNvPr id="9" name="5 Imagen" descr="FONDO 9.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4716572"/>
            <a:ext cx="1919793" cy="157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texto 3"/>
          <p:cNvSpPr>
            <a:spLocks noGrp="1"/>
          </p:cNvSpPr>
          <p:nvPr>
            <p:ph type="body" sz="quarter" idx="13"/>
          </p:nvPr>
        </p:nvSpPr>
        <p:spPr>
          <a:xfrm>
            <a:off x="1187624" y="0"/>
            <a:ext cx="5072066" cy="285704"/>
          </a:xfrm>
        </p:spPr>
        <p:txBody>
          <a:bodyPr/>
          <a:lstStyle/>
          <a:p>
            <a:r>
              <a:rPr lang="es-ES" dirty="0">
                <a:solidFill>
                  <a:schemeClr val="tx1"/>
                </a:solidFill>
              </a:rPr>
              <a:t>HTML – Etiquetas</a:t>
            </a:r>
          </a:p>
        </p:txBody>
      </p:sp>
    </p:spTree>
    <p:extLst>
      <p:ext uri="{BB962C8B-B14F-4D97-AF65-F5344CB8AC3E}">
        <p14:creationId xmlns:p14="http://schemas.microsoft.com/office/powerpoint/2010/main" val="147849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043608" y="1196752"/>
            <a:ext cx="7992888" cy="51092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a:latin typeface="Arial" panose="020B0604020202020204" pitchFamily="34" charset="0"/>
                <a:cs typeface="Arial" panose="020B0604020202020204" pitchFamily="34" charset="0"/>
              </a:rPr>
              <a:t>Colores en </a:t>
            </a:r>
            <a:r>
              <a:rPr lang="es-ES" sz="1800" b="1" dirty="0" smtClean="0">
                <a:latin typeface="Arial" panose="020B0604020202020204" pitchFamily="34" charset="0"/>
                <a:cs typeface="Arial" panose="020B0604020202020204" pitchFamily="34" charset="0"/>
              </a:rPr>
              <a:t>HTML (código hexadecimales)</a:t>
            </a:r>
          </a:p>
          <a:p>
            <a:pPr>
              <a:buClr>
                <a:schemeClr val="accent3"/>
              </a:buClr>
              <a:buFont typeface="Arial" panose="020B0604020202020204" pitchFamily="34" charset="0"/>
              <a:buChar char="•"/>
              <a:defRPr/>
            </a:pPr>
            <a:endParaRPr lang="es-ES"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 sz="1800" dirty="0" smtClean="0">
                <a:latin typeface="Arial" panose="020B0604020202020204" pitchFamily="34" charset="0"/>
                <a:cs typeface="Arial" panose="020B0604020202020204" pitchFamily="34" charset="0"/>
              </a:rPr>
              <a:t>La </a:t>
            </a:r>
            <a:r>
              <a:rPr lang="es-ES" sz="1800" dirty="0">
                <a:latin typeface="Arial" panose="020B0604020202020204" pitchFamily="34" charset="0"/>
                <a:cs typeface="Arial" panose="020B0604020202020204" pitchFamily="34" charset="0"/>
              </a:rPr>
              <a:t>forma más común de texto HTML coloración es mediante el uso de códigos de color </a:t>
            </a:r>
            <a:r>
              <a:rPr lang="es-ES" sz="1800" dirty="0" smtClean="0">
                <a:latin typeface="Arial" panose="020B0604020202020204" pitchFamily="34" charset="0"/>
                <a:cs typeface="Arial" panose="020B0604020202020204" pitchFamily="34" charset="0"/>
              </a:rPr>
              <a:t>hexadecimal</a:t>
            </a:r>
          </a:p>
          <a:p>
            <a:pPr>
              <a:buClr>
                <a:schemeClr val="accent3"/>
              </a:buClr>
              <a:buFont typeface="Arial" panose="020B0604020202020204" pitchFamily="34" charset="0"/>
              <a:buChar char="•"/>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a:latin typeface="Arial" panose="020B0604020202020204" pitchFamily="34" charset="0"/>
                <a:cs typeface="Arial" panose="020B0604020202020204" pitchFamily="34" charset="0"/>
              </a:rPr>
              <a:t>Otra forma de color texto de su sitio web es mediante un nombre de color </a:t>
            </a:r>
            <a:r>
              <a:rPr lang="es-ES" sz="1800" dirty="0" smtClean="0">
                <a:latin typeface="Arial" panose="020B0604020202020204" pitchFamily="34" charset="0"/>
                <a:cs typeface="Arial" panose="020B0604020202020204" pitchFamily="34" charset="0"/>
              </a:rPr>
              <a:t>HTML. </a:t>
            </a:r>
            <a:r>
              <a:rPr lang="es-ES" sz="1800" dirty="0" err="1" smtClean="0">
                <a:latin typeface="Arial" panose="020B0604020202020204" pitchFamily="34" charset="0"/>
                <a:cs typeface="Arial" panose="020B0604020202020204" pitchFamily="34" charset="0"/>
              </a:rPr>
              <a:t>Ejm</a:t>
            </a:r>
            <a:r>
              <a:rPr lang="es-ES" sz="1800" dirty="0" smtClean="0">
                <a:latin typeface="Arial" panose="020B0604020202020204" pitchFamily="34" charset="0"/>
                <a:cs typeface="Arial" panose="020B0604020202020204" pitchFamily="34" charset="0"/>
              </a:rPr>
              <a:t>: red</a:t>
            </a:r>
          </a:p>
          <a:p>
            <a:pPr lvl="2">
              <a:buClr>
                <a:schemeClr val="accent3"/>
              </a:buClr>
              <a:buFont typeface="Arial" panose="020B0604020202020204" pitchFamily="34" charset="0"/>
              <a:buChar char="•"/>
              <a:defRPr/>
            </a:pPr>
            <a:r>
              <a:rPr lang="es-ES" sz="1800" dirty="0">
                <a:latin typeface="Arial" panose="020B0604020202020204" pitchFamily="34" charset="0"/>
                <a:cs typeface="Arial" panose="020B0604020202020204" pitchFamily="34" charset="0"/>
              </a:rPr>
              <a:t>Más información: </a:t>
            </a:r>
            <a:r>
              <a:rPr lang="es-ES" sz="1800" dirty="0">
                <a:latin typeface="Arial" panose="020B0604020202020204" pitchFamily="34" charset="0"/>
                <a:cs typeface="Arial" panose="020B0604020202020204" pitchFamily="34" charset="0"/>
                <a:hlinkClick r:id="rId5"/>
              </a:rPr>
              <a:t>http://htmlcolorcodes.com/es/nombres-de-los-colores</a:t>
            </a:r>
            <a:r>
              <a:rPr lang="es-ES" sz="1800" dirty="0" smtClean="0">
                <a:latin typeface="Arial" panose="020B0604020202020204" pitchFamily="34" charset="0"/>
                <a:cs typeface="Arial" panose="020B0604020202020204" pitchFamily="34" charset="0"/>
                <a:hlinkClick r:id="rId5"/>
              </a:rPr>
              <a:t>/</a:t>
            </a:r>
            <a:endParaRPr lang="es-ES" sz="1800" dirty="0" smtClean="0">
              <a:latin typeface="Arial" panose="020B0604020202020204" pitchFamily="34" charset="0"/>
              <a:cs typeface="Arial" panose="020B0604020202020204" pitchFamily="34" charset="0"/>
            </a:endParaRPr>
          </a:p>
          <a:p>
            <a:pPr lvl="1">
              <a:buClr>
                <a:schemeClr val="accent3"/>
              </a:buClr>
              <a:buFont typeface="Arial" panose="020B0604020202020204" pitchFamily="34" charset="0"/>
              <a:buChar char="•"/>
              <a:defRPr/>
            </a:pPr>
            <a:endParaRPr lang="es-ES" sz="1800" dirty="0">
              <a:latin typeface="Arial" panose="020B0604020202020204" pitchFamily="34" charset="0"/>
              <a:cs typeface="Arial" panose="020B0604020202020204" pitchFamily="34" charset="0"/>
            </a:endParaRPr>
          </a:p>
          <a:p>
            <a:pPr marL="457200" lvl="1" indent="0">
              <a:buClr>
                <a:schemeClr val="accent3"/>
              </a:buClr>
              <a:buNone/>
              <a:defRPr/>
            </a:pPr>
            <a:r>
              <a:rPr lang="es-ES" sz="1800" dirty="0">
                <a:latin typeface="Arial" panose="020B0604020202020204" pitchFamily="34" charset="0"/>
                <a:cs typeface="Arial" panose="020B0604020202020204" pitchFamily="34" charset="0"/>
              </a:rPr>
              <a:t>Usando valores RGB</a:t>
            </a:r>
          </a:p>
        </p:txBody>
      </p:sp>
      <p:sp>
        <p:nvSpPr>
          <p:cNvPr id="3" name="Marcador de texto 2"/>
          <p:cNvSpPr>
            <a:spLocks noGrp="1"/>
          </p:cNvSpPr>
          <p:nvPr>
            <p:ph type="body" sz="quarter" idx="13"/>
          </p:nvPr>
        </p:nvSpPr>
        <p:spPr>
          <a:xfrm>
            <a:off x="1187624" y="6085"/>
            <a:ext cx="5072066" cy="285704"/>
          </a:xfrm>
        </p:spPr>
        <p:txBody>
          <a:bodyPr/>
          <a:lstStyle/>
          <a:p>
            <a:r>
              <a:rPr lang="es-ES" dirty="0">
                <a:solidFill>
                  <a:schemeClr val="tx1"/>
                </a:solidFill>
              </a:rPr>
              <a:t>HTML – Etiquetas</a:t>
            </a:r>
          </a:p>
        </p:txBody>
      </p:sp>
    </p:spTree>
    <p:extLst>
      <p:ext uri="{BB962C8B-B14F-4D97-AF65-F5344CB8AC3E}">
        <p14:creationId xmlns:p14="http://schemas.microsoft.com/office/powerpoint/2010/main" val="3517182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043608" y="1409431"/>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a:latin typeface="Arial" panose="020B0604020202020204" pitchFamily="34" charset="0"/>
                <a:cs typeface="Arial" panose="020B0604020202020204" pitchFamily="34" charset="0"/>
              </a:rPr>
              <a:t>Colores en </a:t>
            </a:r>
            <a:r>
              <a:rPr lang="es-ES" sz="1800" b="1" dirty="0" smtClean="0">
                <a:latin typeface="Arial" panose="020B0604020202020204" pitchFamily="34" charset="0"/>
                <a:cs typeface="Arial" panose="020B0604020202020204" pitchFamily="34" charset="0"/>
              </a:rPr>
              <a:t>HTML (código hexadecimales)</a:t>
            </a:r>
          </a:p>
          <a:p>
            <a:pPr>
              <a:buClr>
                <a:schemeClr val="accent3"/>
              </a:buClr>
              <a:buFont typeface="Arial" panose="020B0604020202020204" pitchFamily="34" charset="0"/>
              <a:buChar char="•"/>
              <a:defRPr/>
            </a:pPr>
            <a:endParaRPr lang="es-ES" sz="1800" dirty="0" smtClean="0">
              <a:latin typeface="Arial" panose="020B0604020202020204" pitchFamily="34" charset="0"/>
              <a:cs typeface="Arial" panose="020B0604020202020204" pitchFamily="34" charset="0"/>
            </a:endParaRPr>
          </a:p>
          <a:p>
            <a:pPr>
              <a:buClr>
                <a:schemeClr val="accent3"/>
              </a:buClr>
              <a:buFont typeface="Arial" panose="020B0604020202020204" pitchFamily="34" charset="0"/>
              <a:buChar char="•"/>
              <a:defRPr/>
            </a:pPr>
            <a:endParaRPr lang="es-ES" sz="1800" dirty="0">
              <a:latin typeface="Arial" panose="020B0604020202020204" pitchFamily="34" charset="0"/>
              <a:cs typeface="Arial" panose="020B0604020202020204" pitchFamily="34" charset="0"/>
            </a:endParaRPr>
          </a:p>
        </p:txBody>
      </p:sp>
      <p:pic>
        <p:nvPicPr>
          <p:cNvPr id="10" name="Picture 2" descr="Resultado de imagen de tabla colores html"/>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9707"/>
          <a:stretch/>
        </p:blipFill>
        <p:spPr bwMode="auto">
          <a:xfrm>
            <a:off x="1207781" y="2430839"/>
            <a:ext cx="7728570" cy="300086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texto 2"/>
          <p:cNvSpPr>
            <a:spLocks noGrp="1"/>
          </p:cNvSpPr>
          <p:nvPr>
            <p:ph type="body" sz="quarter" idx="13"/>
          </p:nvPr>
        </p:nvSpPr>
        <p:spPr>
          <a:xfrm>
            <a:off x="1117077" y="0"/>
            <a:ext cx="5072066" cy="285704"/>
          </a:xfrm>
        </p:spPr>
        <p:txBody>
          <a:bodyPr/>
          <a:lstStyle/>
          <a:p>
            <a:r>
              <a:rPr lang="es-ES" dirty="0">
                <a:solidFill>
                  <a:schemeClr val="tx1"/>
                </a:solidFill>
              </a:rPr>
              <a:t>HTML – Etiquetas</a:t>
            </a:r>
          </a:p>
        </p:txBody>
      </p:sp>
      <p:sp>
        <p:nvSpPr>
          <p:cNvPr id="4" name="Marcador de posición de imagen 3"/>
          <p:cNvSpPr>
            <a:spLocks noGrp="1"/>
          </p:cNvSpPr>
          <p:nvPr>
            <p:ph type="pic" sz="quarter" idx="14"/>
          </p:nvPr>
        </p:nvSpPr>
        <p:spPr/>
      </p:sp>
    </p:spTree>
    <p:extLst>
      <p:ext uri="{BB962C8B-B14F-4D97-AF65-F5344CB8AC3E}">
        <p14:creationId xmlns:p14="http://schemas.microsoft.com/office/powerpoint/2010/main" val="2969556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4" y="1404370"/>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CO" sz="1800" b="1" dirty="0" err="1">
                <a:latin typeface="Arial" panose="020B0604020202020204" pitchFamily="34" charset="0"/>
                <a:cs typeface="Arial" panose="020B0604020202020204" pitchFamily="34" charset="0"/>
              </a:rPr>
              <a:t>Plugin</a:t>
            </a:r>
            <a:r>
              <a:rPr lang="es-CO" sz="1800" b="1" dirty="0">
                <a:latin typeface="Arial" panose="020B0604020202020204" pitchFamily="34" charset="0"/>
                <a:cs typeface="Arial" panose="020B0604020202020204" pitchFamily="34" charset="0"/>
              </a:rPr>
              <a:t>/</a:t>
            </a:r>
            <a:r>
              <a:rPr lang="es-CO" sz="1800" b="1" dirty="0" err="1">
                <a:latin typeface="Arial" panose="020B0604020202020204" pitchFamily="34" charset="0"/>
                <a:cs typeface="Arial" panose="020B0604020202020204" pitchFamily="34" charset="0"/>
              </a:rPr>
              <a:t>Addon</a:t>
            </a:r>
            <a:r>
              <a:rPr lang="es-CO" sz="1800" b="1" dirty="0">
                <a:latin typeface="Arial" panose="020B0604020202020204" pitchFamily="34" charset="0"/>
                <a:cs typeface="Arial" panose="020B0604020202020204" pitchFamily="34" charset="0"/>
              </a:rPr>
              <a:t> gratuito</a:t>
            </a:r>
          </a:p>
        </p:txBody>
      </p:sp>
      <p:sp>
        <p:nvSpPr>
          <p:cNvPr id="3" name="Marcador de texto 2"/>
          <p:cNvSpPr>
            <a:spLocks noGrp="1"/>
          </p:cNvSpPr>
          <p:nvPr>
            <p:ph type="body" sz="quarter" idx="13"/>
          </p:nvPr>
        </p:nvSpPr>
        <p:spPr>
          <a:xfrm>
            <a:off x="1093154" y="38509"/>
            <a:ext cx="5072066" cy="285704"/>
          </a:xfrm>
        </p:spPr>
        <p:txBody>
          <a:bodyPr/>
          <a:lstStyle/>
          <a:p>
            <a:r>
              <a:rPr lang="es-ES" dirty="0">
                <a:solidFill>
                  <a:schemeClr val="tx1"/>
                </a:solidFill>
              </a:rPr>
              <a:t>HTML – Etiquetas</a:t>
            </a:r>
          </a:p>
        </p:txBody>
      </p:sp>
      <p:sp>
        <p:nvSpPr>
          <p:cNvPr id="4" name="Marcador de posición de imagen 3"/>
          <p:cNvSpPr>
            <a:spLocks noGrp="1"/>
          </p:cNvSpPr>
          <p:nvPr>
            <p:ph type="pic" sz="quarter" idx="14"/>
          </p:nvPr>
        </p:nvSpPr>
        <p:spPr/>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8077" y="2704730"/>
            <a:ext cx="3257143" cy="1019048"/>
          </a:xfrm>
          <a:prstGeom prst="rect">
            <a:avLst/>
          </a:prstGeom>
        </p:spPr>
      </p:pic>
      <p:sp>
        <p:nvSpPr>
          <p:cNvPr id="5" name="Rectángulo 4"/>
          <p:cNvSpPr/>
          <p:nvPr/>
        </p:nvSpPr>
        <p:spPr>
          <a:xfrm>
            <a:off x="2358809" y="4565721"/>
            <a:ext cx="4355680" cy="369332"/>
          </a:xfrm>
          <a:prstGeom prst="rect">
            <a:avLst/>
          </a:prstGeom>
        </p:spPr>
        <p:txBody>
          <a:bodyPr wrap="none">
            <a:spAutoFit/>
          </a:bodyPr>
          <a:lstStyle/>
          <a:p>
            <a:pPr>
              <a:buClr>
                <a:schemeClr val="accent3"/>
              </a:buClr>
              <a:defRPr/>
            </a:pPr>
            <a:r>
              <a:rPr lang="es-ES" dirty="0">
                <a:latin typeface="Arial" panose="020B0604020202020204" pitchFamily="34" charset="0"/>
                <a:cs typeface="Arial" panose="020B0604020202020204" pitchFamily="34" charset="0"/>
              </a:rPr>
              <a:t>Enlace interesante: htmlcolorcodes.com</a:t>
            </a:r>
          </a:p>
        </p:txBody>
      </p:sp>
    </p:spTree>
    <p:extLst>
      <p:ext uri="{BB962C8B-B14F-4D97-AF65-F5344CB8AC3E}">
        <p14:creationId xmlns:p14="http://schemas.microsoft.com/office/powerpoint/2010/main" val="3060868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251520" y="1424338"/>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187624" y="1404370"/>
            <a:ext cx="7945682" cy="2339102"/>
          </a:xfrm>
          <a:prstGeom prst="rect">
            <a:avLst/>
          </a:prstGeom>
        </p:spPr>
        <p:txBody>
          <a:bodyPr wrap="square">
            <a:spAutoFit/>
          </a:bodyPr>
          <a:lstStyle/>
          <a:p>
            <a:pPr marL="285750" indent="-285750" algn="l" eaLnBrk="1" fontAlgn="auto" hangingPunct="1">
              <a:spcAft>
                <a:spcPts val="0"/>
              </a:spcAft>
              <a:buClr>
                <a:schemeClr val="accent3"/>
              </a:buClr>
              <a:buFont typeface="Arial" panose="020B0604020202020204" pitchFamily="34" charset="0"/>
              <a:buChar char="•"/>
              <a:defRPr/>
            </a:pPr>
            <a:r>
              <a:rPr lang="es-ES" sz="1600" b="1" dirty="0">
                <a:latin typeface="Arial" panose="020B0604020202020204" pitchFamily="34" charset="0"/>
                <a:cs typeface="Arial" panose="020B0604020202020204" pitchFamily="34" charset="0"/>
              </a:rPr>
              <a:t>La cabecera se coloca entre las etiquetas &lt;head&gt; y &lt;/head&gt; </a:t>
            </a:r>
            <a:r>
              <a:rPr lang="es-ES" sz="1600" dirty="0">
                <a:latin typeface="Arial" panose="020B0604020202020204" pitchFamily="34" charset="0"/>
                <a:cs typeface="Arial" panose="020B0604020202020204" pitchFamily="34" charset="0"/>
              </a:rPr>
              <a:t>. Va justo después de la primera etiqueta &lt;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 y antes del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Constituye la parte no visible del documento:</a:t>
            </a:r>
          </a:p>
          <a:p>
            <a:pPr marL="285750" indent="-285750" algn="l" eaLnBrk="1" fontAlgn="auto" hangingPunct="1">
              <a:spcAft>
                <a:spcPts val="0"/>
              </a:spcAft>
              <a:buClr>
                <a:schemeClr val="accent3"/>
              </a:buClr>
              <a:buFont typeface="Arial" panose="020B0604020202020204" pitchFamily="34" charset="0"/>
              <a:buChar char="•"/>
              <a:defRPr/>
            </a:pPr>
            <a:endParaRPr lang="es-ES" sz="1600" dirty="0">
              <a:latin typeface="Arial" panose="020B0604020202020204" pitchFamily="34" charset="0"/>
              <a:cs typeface="Arial" panose="020B0604020202020204" pitchFamily="34" charset="0"/>
            </a:endParaRPr>
          </a:p>
          <a:p>
            <a:pPr marL="285750" indent="-285750" algn="l" eaLnBrk="1" fontAlgn="auto" hangingPunct="1">
              <a:spcAft>
                <a:spcPts val="0"/>
              </a:spcAft>
              <a:buClr>
                <a:schemeClr val="accent3"/>
              </a:buClr>
              <a:buFont typeface="Arial" panose="020B0604020202020204" pitchFamily="34" charset="0"/>
              <a:buChar char="•"/>
              <a:defRPr/>
            </a:pPr>
            <a:r>
              <a:rPr lang="es-ES" sz="1600" dirty="0">
                <a:latin typeface="Arial" panose="020B0604020202020204" pitchFamily="34" charset="0"/>
                <a:cs typeface="Arial" panose="020B0604020202020204" pitchFamily="34" charset="0"/>
              </a:rPr>
              <a:t>lo que más nos interesa poner dentro de la cabecera del documento es el título de la página. </a:t>
            </a:r>
          </a:p>
          <a:p>
            <a:pPr marL="285750" indent="-285750" algn="l" eaLnBrk="1" fontAlgn="auto" hangingPunct="1">
              <a:spcAft>
                <a:spcPts val="0"/>
              </a:spcAft>
              <a:buClr>
                <a:schemeClr val="accent3"/>
              </a:buClr>
              <a:buFont typeface="Arial" panose="020B0604020202020204" pitchFamily="34" charset="0"/>
              <a:buChar char="•"/>
              <a:defRPr/>
            </a:pPr>
            <a:endParaRPr lang="es-ES" sz="1600" dirty="0">
              <a:latin typeface="Arial" panose="020B0604020202020204" pitchFamily="34" charset="0"/>
              <a:cs typeface="Arial" panose="020B0604020202020204" pitchFamily="34" charset="0"/>
            </a:endParaRPr>
          </a:p>
          <a:p>
            <a:pPr marL="285750" indent="-285750" algn="l" eaLnBrk="1" fontAlgn="auto" hangingPunct="1">
              <a:spcAft>
                <a:spcPts val="0"/>
              </a:spcAft>
              <a:buClr>
                <a:schemeClr val="accent3"/>
              </a:buClr>
              <a:buFont typeface="Arial" panose="020B0604020202020204" pitchFamily="34" charset="0"/>
              <a:buChar char="•"/>
              <a:defRPr/>
            </a:pPr>
            <a:r>
              <a:rPr lang="es-ES" sz="1600" dirty="0">
                <a:latin typeface="Arial" panose="020B0604020202020204" pitchFamily="34" charset="0"/>
                <a:cs typeface="Arial" panose="020B0604020202020204" pitchFamily="34" charset="0"/>
              </a:rPr>
              <a:t>Observa que en la barra de título, la barra superior aparece:</a:t>
            </a:r>
          </a:p>
          <a:p>
            <a:pPr marL="0" indent="0" algn="ctr" eaLnBrk="1" fontAlgn="auto" hangingPunct="1">
              <a:spcAft>
                <a:spcPts val="0"/>
              </a:spcAft>
              <a:buClr>
                <a:schemeClr val="accent3"/>
              </a:buClr>
              <a:buFont typeface="Wingdings 2" panose="05020102010507070707" pitchFamily="18" charset="2"/>
              <a:buNone/>
              <a:defRPr/>
            </a:pPr>
            <a:endParaRPr lang="pt-BR" dirty="0"/>
          </a:p>
        </p:txBody>
      </p:sp>
      <p:pic>
        <p:nvPicPr>
          <p:cNvPr id="10" name="3 Imagen" descr="cabecera 16.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87514" y="4484187"/>
            <a:ext cx="421481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texto 3"/>
          <p:cNvSpPr>
            <a:spLocks noGrp="1"/>
          </p:cNvSpPr>
          <p:nvPr>
            <p:ph type="body" sz="quarter" idx="13"/>
          </p:nvPr>
        </p:nvSpPr>
        <p:spPr>
          <a:xfrm>
            <a:off x="1191923" y="17591"/>
            <a:ext cx="5072066" cy="285704"/>
          </a:xfrm>
        </p:spPr>
        <p:txBody>
          <a:bodyPr/>
          <a:lstStyle/>
          <a:p>
            <a:r>
              <a:rPr lang="es-ES" dirty="0">
                <a:solidFill>
                  <a:schemeClr val="tx1"/>
                </a:solidFill>
              </a:rPr>
              <a:t>HTML – Cabecera</a:t>
            </a:r>
          </a:p>
          <a:p>
            <a:endParaRPr lang="es-ES" dirty="0">
              <a:solidFill>
                <a:schemeClr val="tx1"/>
              </a:solidFill>
            </a:endParaRPr>
          </a:p>
        </p:txBody>
      </p:sp>
    </p:spTree>
    <p:extLst>
      <p:ext uri="{BB962C8B-B14F-4D97-AF65-F5344CB8AC3E}">
        <p14:creationId xmlns:p14="http://schemas.microsoft.com/office/powerpoint/2010/main" val="314994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8" name="9 Título"/>
          <p:cNvSpPr txBox="1">
            <a:spLocks noGrp="1" noRot="1" noMove="1" noResize="1"/>
          </p:cNvSpPr>
          <p:nvPr>
            <p:custDataLst>
              <p:tags r:id="rId2"/>
            </p:custDataLst>
          </p:nvPr>
        </p:nvSpPr>
        <p:spPr>
          <a:xfrm>
            <a:off x="441098" y="685953"/>
            <a:ext cx="4494941" cy="326553"/>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800" b="1" dirty="0">
              <a:solidFill>
                <a:srgbClr val="FF6600"/>
              </a:solidFill>
            </a:endParaRPr>
          </a:p>
        </p:txBody>
      </p:sp>
      <p:sp>
        <p:nvSpPr>
          <p:cNvPr id="2" name="Rectángulo 1"/>
          <p:cNvSpPr/>
          <p:nvPr/>
        </p:nvSpPr>
        <p:spPr>
          <a:xfrm>
            <a:off x="1043608" y="1725717"/>
            <a:ext cx="8640960" cy="830997"/>
          </a:xfrm>
          <a:prstGeom prst="rect">
            <a:avLst/>
          </a:prstGeom>
        </p:spPr>
        <p:txBody>
          <a:bodyPr wrap="square">
            <a:spAutoFit/>
          </a:bodyPr>
          <a:lstStyle/>
          <a:p>
            <a:pPr marL="342900" indent="-342900" eaLnBrk="1" fontAlgn="auto" hangingPunct="1">
              <a:spcAft>
                <a:spcPts val="0"/>
              </a:spcAft>
              <a:buClr>
                <a:schemeClr val="accent3"/>
              </a:buClr>
              <a:buFont typeface="Arial" panose="020B0604020202020204" pitchFamily="34" charset="0"/>
              <a:buChar char="•"/>
              <a:defRPr/>
            </a:pPr>
            <a:r>
              <a:rPr lang="es-CO" sz="2400" dirty="0">
                <a:latin typeface="Arial" panose="020B0604020202020204" pitchFamily="34" charset="0"/>
                <a:cs typeface="Arial" panose="020B0604020202020204" pitchFamily="34" charset="0"/>
              </a:rPr>
              <a:t>El lenguaje HTML es muy fácil de probar. Podemos escribirlo en un blog de notas.</a:t>
            </a:r>
          </a:p>
        </p:txBody>
      </p:sp>
      <p:pic>
        <p:nvPicPr>
          <p:cNvPr id="5" name="8 Imagen" descr="bloc 1.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72320" y="2924944"/>
            <a:ext cx="41433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texto 3"/>
          <p:cNvSpPr>
            <a:spLocks noGrp="1"/>
          </p:cNvSpPr>
          <p:nvPr>
            <p:ph type="body" sz="quarter" idx="13"/>
          </p:nvPr>
        </p:nvSpPr>
        <p:spPr>
          <a:xfrm>
            <a:off x="1187624" y="32019"/>
            <a:ext cx="5072066" cy="285704"/>
          </a:xfrm>
        </p:spPr>
        <p:txBody>
          <a:bodyPr/>
          <a:lstStyle/>
          <a:p>
            <a:r>
              <a:rPr lang="es-ES" dirty="0">
                <a:solidFill>
                  <a:schemeClr val="tx1"/>
                </a:solidFill>
              </a:rPr>
              <a:t>HTML</a:t>
            </a:r>
          </a:p>
          <a:p>
            <a:endParaRPr lang="es-ES" dirty="0">
              <a:solidFill>
                <a:schemeClr val="tx1"/>
              </a:solidFill>
            </a:endParaRPr>
          </a:p>
        </p:txBody>
      </p:sp>
      <p:sp>
        <p:nvSpPr>
          <p:cNvPr id="6" name="Marcador de posición de imagen 5"/>
          <p:cNvSpPr>
            <a:spLocks noGrp="1"/>
          </p:cNvSpPr>
          <p:nvPr>
            <p:ph type="pic" sz="quarter" idx="14"/>
          </p:nvPr>
        </p:nvSpPr>
        <p:spPr/>
      </p:sp>
    </p:spTree>
    <p:extLst>
      <p:ext uri="{BB962C8B-B14F-4D97-AF65-F5344CB8AC3E}">
        <p14:creationId xmlns:p14="http://schemas.microsoft.com/office/powerpoint/2010/main" val="57333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3" y="1196752"/>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a:latin typeface="Arial" panose="020B0604020202020204" pitchFamily="34" charset="0"/>
                <a:cs typeface="Arial" panose="020B0604020202020204" pitchFamily="34" charset="0"/>
              </a:rPr>
              <a:t>Cabecera</a:t>
            </a: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187623" y="1816202"/>
            <a:ext cx="7655907" cy="3816429"/>
          </a:xfrm>
          <a:prstGeom prst="rect">
            <a:avLst/>
          </a:prstGeom>
        </p:spPr>
        <p:txBody>
          <a:bodyPr wrap="square">
            <a:spAutoFit/>
          </a:bodyPr>
          <a:lstStyle/>
          <a:p>
            <a:pPr marL="285750" indent="-285750" algn="l" eaLnBrk="1" fontAlgn="auto" hangingPunct="1">
              <a:spcAft>
                <a:spcPts val="0"/>
              </a:spcAft>
              <a:buClr>
                <a:schemeClr val="accent3"/>
              </a:buClr>
              <a:buFont typeface="Arial" panose="020B0604020202020204" pitchFamily="34" charset="0"/>
              <a:buChar char="•"/>
              <a:defRPr/>
            </a:pPr>
            <a:r>
              <a:rPr lang="es-ES" sz="1600" dirty="0">
                <a:latin typeface="Arial" panose="020B0604020202020204" pitchFamily="34" charset="0"/>
                <a:cs typeface="Arial" panose="020B0604020202020204" pitchFamily="34" charset="0"/>
              </a:rPr>
              <a:t>Para poner el </a:t>
            </a:r>
            <a:r>
              <a:rPr lang="es-ES" sz="1600" b="1" dirty="0">
                <a:latin typeface="Arial" panose="020B0604020202020204" pitchFamily="34" charset="0"/>
                <a:cs typeface="Arial" panose="020B0604020202020204" pitchFamily="34" charset="0"/>
              </a:rPr>
              <a:t>título al documento</a:t>
            </a:r>
            <a:r>
              <a:rPr lang="es-ES" sz="1600" dirty="0">
                <a:latin typeface="Arial" panose="020B0604020202020204" pitchFamily="34" charset="0"/>
                <a:cs typeface="Arial" panose="020B0604020202020204" pitchFamily="34" charset="0"/>
              </a:rPr>
              <a:t>, hay que introducir dos nuevas etiquetas dentro de la cabecera. Son las etiquetas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 de apertura y &lt;/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 de cierre. Y, entre ellas ponemos la frase que defina nuestro documento:</a:t>
            </a:r>
          </a:p>
          <a:p>
            <a:pPr marL="285750" indent="-285750" algn="l" eaLnBrk="1" fontAlgn="auto" hangingPunct="1">
              <a:spcAft>
                <a:spcPts val="0"/>
              </a:spcAft>
              <a:buClr>
                <a:schemeClr val="accent3"/>
              </a:buClr>
              <a:buFont typeface="Arial" panose="020B0604020202020204" pitchFamily="34" charset="0"/>
              <a:buChar char="•"/>
              <a:defRPr/>
            </a:pPr>
            <a:endParaRPr lang="es-ES" sz="1600" dirty="0">
              <a:latin typeface="Arial" panose="020B0604020202020204" pitchFamily="34" charset="0"/>
              <a:cs typeface="Arial" panose="020B0604020202020204" pitchFamily="34" charset="0"/>
            </a:endParaRPr>
          </a:p>
          <a:p>
            <a:pPr lvl="4" algn="l">
              <a:buClr>
                <a:schemeClr val="accent3"/>
              </a:buClr>
              <a:defRPr/>
            </a:pPr>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br>
              <a:rPr lang="es-ES" sz="1600" dirty="0">
                <a:latin typeface="Arial" panose="020B0604020202020204" pitchFamily="34" charset="0"/>
                <a:cs typeface="Arial" panose="020B0604020202020204" pitchFamily="34" charset="0"/>
              </a:rPr>
            </a:br>
            <a:r>
              <a:rPr lang="es-ES" sz="1600" dirty="0">
                <a:latin typeface="Arial" panose="020B0604020202020204" pitchFamily="34" charset="0"/>
                <a:cs typeface="Arial" panose="020B0604020202020204" pitchFamily="34" charset="0"/>
              </a:rPr>
              <a:t>		&lt;head&gt;</a:t>
            </a:r>
          </a:p>
          <a:p>
            <a:pPr lvl="4" algn="l">
              <a:buClr>
                <a:schemeClr val="accent3"/>
              </a:buClr>
              <a:defRPr/>
            </a:pPr>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&lt;</a:t>
            </a:r>
            <a:r>
              <a:rPr lang="es-ES" sz="1600" b="1" dirty="0" err="1">
                <a:latin typeface="Arial" panose="020B0604020202020204" pitchFamily="34" charset="0"/>
                <a:cs typeface="Arial" panose="020B0604020202020204" pitchFamily="34" charset="0"/>
              </a:rPr>
              <a:t>title</a:t>
            </a:r>
            <a:r>
              <a:rPr lang="es-ES" sz="1600" b="1" dirty="0">
                <a:latin typeface="Arial" panose="020B0604020202020204" pitchFamily="34" charset="0"/>
                <a:cs typeface="Arial" panose="020B0604020202020204" pitchFamily="34" charset="0"/>
              </a:rPr>
              <a:t>&gt;</a:t>
            </a:r>
          </a:p>
          <a:p>
            <a:pPr lvl="4" algn="l">
              <a:buClr>
                <a:schemeClr val="accent3"/>
              </a:buClr>
              <a:defRPr/>
            </a:pPr>
            <a:r>
              <a:rPr lang="es-ES" sz="1600" dirty="0">
                <a:latin typeface="Arial" panose="020B0604020202020204" pitchFamily="34" charset="0"/>
                <a:cs typeface="Arial" panose="020B0604020202020204" pitchFamily="34" charset="0"/>
              </a:rPr>
              <a:t>      				Ejercicio 1</a:t>
            </a:r>
          </a:p>
          <a:p>
            <a:pPr lvl="4" algn="l">
              <a:buClr>
                <a:schemeClr val="accent3"/>
              </a:buClr>
              <a:defRPr/>
            </a:pPr>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&lt;/</a:t>
            </a:r>
            <a:r>
              <a:rPr lang="es-ES" sz="1600" b="1" dirty="0" err="1">
                <a:latin typeface="Arial" panose="020B0604020202020204" pitchFamily="34" charset="0"/>
                <a:cs typeface="Arial" panose="020B0604020202020204" pitchFamily="34" charset="0"/>
              </a:rPr>
              <a:t>title</a:t>
            </a:r>
            <a:r>
              <a:rPr lang="es-ES" sz="1600" b="1" dirty="0">
                <a:latin typeface="Arial" panose="020B0604020202020204" pitchFamily="34" charset="0"/>
                <a:cs typeface="Arial" panose="020B0604020202020204" pitchFamily="34" charset="0"/>
              </a:rPr>
              <a:t>&gt;</a:t>
            </a:r>
            <a:r>
              <a:rPr lang="es-ES" sz="1600" dirty="0">
                <a:latin typeface="Arial" panose="020B0604020202020204" pitchFamily="34" charset="0"/>
                <a:cs typeface="Arial" panose="020B0604020202020204" pitchFamily="34" charset="0"/>
              </a:rPr>
              <a:t/>
            </a:r>
            <a:br>
              <a:rPr lang="es-ES" sz="1600" dirty="0">
                <a:latin typeface="Arial" panose="020B0604020202020204" pitchFamily="34" charset="0"/>
                <a:cs typeface="Arial" panose="020B0604020202020204" pitchFamily="34" charset="0"/>
              </a:rPr>
            </a:br>
            <a:r>
              <a:rPr lang="es-ES" sz="1600" dirty="0">
                <a:latin typeface="Arial" panose="020B0604020202020204" pitchFamily="34" charset="0"/>
                <a:cs typeface="Arial" panose="020B0604020202020204" pitchFamily="34" charset="0"/>
              </a:rPr>
              <a:t>		&lt;/head&gt;</a:t>
            </a:r>
            <a:br>
              <a:rPr lang="es-ES" sz="1600" dirty="0">
                <a:latin typeface="Arial" panose="020B0604020202020204" pitchFamily="34" charset="0"/>
                <a:cs typeface="Arial" panose="020B0604020202020204" pitchFamily="34" charset="0"/>
              </a:rPr>
            </a:br>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br>
              <a:rPr lang="es-ES" sz="1600" dirty="0">
                <a:latin typeface="Arial" panose="020B0604020202020204" pitchFamily="34" charset="0"/>
                <a:cs typeface="Arial" panose="020B0604020202020204" pitchFamily="34" charset="0"/>
              </a:rPr>
            </a:br>
            <a:r>
              <a:rPr lang="es-ES" sz="1600" dirty="0">
                <a:latin typeface="Arial" panose="020B0604020202020204" pitchFamily="34" charset="0"/>
                <a:cs typeface="Arial" panose="020B0604020202020204" pitchFamily="34" charset="0"/>
              </a:rPr>
              <a:t>			Bienvenido a mi página</a:t>
            </a:r>
            <a:br>
              <a:rPr lang="es-ES" sz="1600" dirty="0">
                <a:latin typeface="Arial" panose="020B0604020202020204" pitchFamily="34" charset="0"/>
                <a:cs typeface="Arial" panose="020B0604020202020204" pitchFamily="34" charset="0"/>
              </a:rPr>
            </a:br>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br>
              <a:rPr lang="es-ES" sz="1600" dirty="0">
                <a:latin typeface="Arial" panose="020B0604020202020204" pitchFamily="34" charset="0"/>
                <a:cs typeface="Arial" panose="020B0604020202020204" pitchFamily="34" charset="0"/>
              </a:rPr>
            </a:br>
            <a:r>
              <a:rPr lang="es-ES" sz="1600" dirty="0">
                <a:latin typeface="Arial" panose="020B0604020202020204" pitchFamily="34" charset="0"/>
                <a:cs typeface="Arial" panose="020B0604020202020204" pitchFamily="34" charset="0"/>
              </a:rPr>
              <a:t>	&lt;/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&gt;</a:t>
            </a:r>
          </a:p>
          <a:p>
            <a:pPr marL="0" indent="0" algn="ctr" eaLnBrk="1" fontAlgn="auto" hangingPunct="1">
              <a:spcAft>
                <a:spcPts val="0"/>
              </a:spcAft>
              <a:buClr>
                <a:schemeClr val="accent3"/>
              </a:buClr>
              <a:buFont typeface="Wingdings 2" panose="05020102010507070707" pitchFamily="18" charset="2"/>
              <a:buNone/>
              <a:defRPr/>
            </a:pPr>
            <a:endParaRPr lang="pt-BR" dirty="0"/>
          </a:p>
        </p:txBody>
      </p:sp>
      <p:sp>
        <p:nvSpPr>
          <p:cNvPr id="4" name="Marcador de texto 3"/>
          <p:cNvSpPr>
            <a:spLocks noGrp="1"/>
          </p:cNvSpPr>
          <p:nvPr>
            <p:ph type="body" sz="quarter" idx="13"/>
          </p:nvPr>
        </p:nvSpPr>
        <p:spPr>
          <a:xfrm>
            <a:off x="1177034" y="19147"/>
            <a:ext cx="5072066" cy="285704"/>
          </a:xfrm>
        </p:spPr>
        <p:txBody>
          <a:bodyPr/>
          <a:lstStyle/>
          <a:p>
            <a:r>
              <a:rPr lang="es-ES" dirty="0">
                <a:solidFill>
                  <a:schemeClr val="tx1"/>
                </a:solidFill>
              </a:rPr>
              <a:t>HTML – Cabecera</a:t>
            </a:r>
          </a:p>
          <a:p>
            <a:endParaRPr lang="es-ES" dirty="0"/>
          </a:p>
        </p:txBody>
      </p:sp>
    </p:spTree>
    <p:extLst>
      <p:ext uri="{BB962C8B-B14F-4D97-AF65-F5344CB8AC3E}">
        <p14:creationId xmlns:p14="http://schemas.microsoft.com/office/powerpoint/2010/main" val="18644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59632" y="1404370"/>
            <a:ext cx="7678688"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dirty="0">
                <a:latin typeface="Arial" panose="020B0604020202020204" pitchFamily="34" charset="0"/>
                <a:cs typeface="Arial" panose="020B0604020202020204" pitchFamily="34" charset="0"/>
              </a:rPr>
              <a:t>Es muy importante introducir las medidas de la imagen dentro de la etiqueta &lt;</a:t>
            </a:r>
            <a:r>
              <a:rPr lang="es-ES" sz="1800" dirty="0" err="1">
                <a:latin typeface="Arial" panose="020B0604020202020204" pitchFamily="34" charset="0"/>
                <a:cs typeface="Arial" panose="020B0604020202020204" pitchFamily="34" charset="0"/>
              </a:rPr>
              <a:t>img</a:t>
            </a:r>
            <a:r>
              <a:rPr lang="es-ES" sz="1800" dirty="0">
                <a:latin typeface="Arial" panose="020B0604020202020204" pitchFamily="34" charset="0"/>
                <a:cs typeface="Arial" panose="020B0604020202020204" pitchFamily="34" charset="0"/>
              </a:rPr>
              <a:t>&gt;.</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a:buClr>
                <a:schemeClr val="accent3"/>
              </a:buClr>
              <a:buFont typeface="Arial" panose="020B0604020202020204" pitchFamily="34" charset="0"/>
              <a:buChar char="•"/>
              <a:defRPr/>
            </a:pPr>
            <a:r>
              <a:rPr lang="es-ES" sz="1800" dirty="0">
                <a:latin typeface="Arial" panose="020B0604020202020204" pitchFamily="34" charset="0"/>
                <a:cs typeface="Arial" panose="020B0604020202020204" pitchFamily="34" charset="0"/>
              </a:rPr>
              <a:t>De esta manera cuando el navegador va recorriendo la página reserva el espacio justo para la imagen y, el resto de la página se va cargando sin problemas </a:t>
            </a:r>
            <a:r>
              <a:rPr lang="es-ES" sz="1800" dirty="0" smtClean="0">
                <a:latin typeface="Arial" panose="020B0604020202020204" pitchFamily="34" charset="0"/>
                <a:cs typeface="Arial" panose="020B0604020202020204" pitchFamily="34" charset="0"/>
              </a:rPr>
              <a:t>mientras </a:t>
            </a:r>
            <a:r>
              <a:rPr lang="es-ES" sz="1800" dirty="0">
                <a:latin typeface="Arial" panose="020B0604020202020204" pitchFamily="34" charset="0"/>
                <a:cs typeface="Arial" panose="020B0604020202020204" pitchFamily="34" charset="0"/>
              </a:rPr>
              <a:t>se acaba de cargar la imagen. </a:t>
            </a:r>
          </a:p>
          <a:p>
            <a:pPr>
              <a:buClr>
                <a:schemeClr val="accent3"/>
              </a:buClr>
              <a:buFont typeface="Arial" panose="020B0604020202020204" pitchFamily="34" charset="0"/>
              <a:buChar char="•"/>
              <a:defRPr/>
            </a:pPr>
            <a:endParaRPr lang="es-ES" sz="1800" dirty="0">
              <a:latin typeface="Arial" panose="020B0604020202020204" pitchFamily="34" charset="0"/>
              <a:cs typeface="Arial" panose="020B0604020202020204" pitchFamily="34" charset="0"/>
            </a:endParaRPr>
          </a:p>
          <a:p>
            <a:pPr>
              <a:buClr>
                <a:schemeClr val="accent3"/>
              </a:buClr>
              <a:buFont typeface="Arial" panose="020B0604020202020204" pitchFamily="34" charset="0"/>
              <a:buChar char="•"/>
              <a:defRPr/>
            </a:pPr>
            <a:r>
              <a:rPr lang="es-ES" sz="1800" dirty="0">
                <a:latin typeface="Arial" panose="020B0604020202020204" pitchFamily="34" charset="0"/>
                <a:cs typeface="Arial" panose="020B0604020202020204" pitchFamily="34" charset="0"/>
              </a:rPr>
              <a:t>Supongamos que la imagen tiene 150 de ancho y 230 de alto.  Escribiríamos:</a:t>
            </a:r>
          </a:p>
          <a:p>
            <a:pPr marL="0" indent="0">
              <a:buClr>
                <a:schemeClr val="accent3"/>
              </a:buClr>
              <a:buNone/>
              <a:defRPr/>
            </a:pPr>
            <a:endParaRPr lang="es-CO" dirty="0"/>
          </a:p>
        </p:txBody>
      </p:sp>
      <p:sp>
        <p:nvSpPr>
          <p:cNvPr id="2" name="Rectángulo 1"/>
          <p:cNvSpPr/>
          <p:nvPr/>
        </p:nvSpPr>
        <p:spPr>
          <a:xfrm>
            <a:off x="1691680" y="4869160"/>
            <a:ext cx="6480720" cy="369332"/>
          </a:xfrm>
          <a:prstGeom prst="rect">
            <a:avLst/>
          </a:prstGeom>
        </p:spPr>
        <p:txBody>
          <a:bodyPr wrap="square">
            <a:spAutoFit/>
          </a:bodyPr>
          <a:lstStyle/>
          <a:p>
            <a:pPr marL="274320" indent="-274320" algn="ctr" eaLnBrk="1" fontAlgn="auto" hangingPunct="1">
              <a:spcAft>
                <a:spcPts val="0"/>
              </a:spcAft>
              <a:buClr>
                <a:schemeClr val="accent3"/>
              </a:buClr>
              <a:buFont typeface="Wingdings 2" panose="05020102010507070707" pitchFamily="18" charset="2"/>
              <a:buNone/>
              <a:defRPr/>
            </a:pPr>
            <a:r>
              <a:rPr lang="en-US" b="1" dirty="0"/>
              <a:t>&lt;</a:t>
            </a:r>
            <a:r>
              <a:rPr lang="en-US" b="1" dirty="0" err="1"/>
              <a:t>img</a:t>
            </a:r>
            <a:r>
              <a:rPr lang="en-US" b="1" dirty="0"/>
              <a:t> </a:t>
            </a:r>
            <a:r>
              <a:rPr lang="en-US" b="1" dirty="0" err="1"/>
              <a:t>src</a:t>
            </a:r>
            <a:r>
              <a:rPr lang="en-US" b="1" dirty="0"/>
              <a:t>="imagen/foto.jpg” width="150" height="230"&gt;</a:t>
            </a:r>
            <a:endParaRPr lang="es-CO" b="1" dirty="0"/>
          </a:p>
        </p:txBody>
      </p:sp>
      <p:sp>
        <p:nvSpPr>
          <p:cNvPr id="4" name="Marcador de texto 3"/>
          <p:cNvSpPr>
            <a:spLocks noGrp="1"/>
          </p:cNvSpPr>
          <p:nvPr>
            <p:ph type="body" sz="quarter" idx="13"/>
          </p:nvPr>
        </p:nvSpPr>
        <p:spPr>
          <a:xfrm>
            <a:off x="1233059" y="36276"/>
            <a:ext cx="5072066" cy="285704"/>
          </a:xfrm>
        </p:spPr>
        <p:txBody>
          <a:bodyPr/>
          <a:lstStyle/>
          <a:p>
            <a:r>
              <a:rPr lang="en-US" dirty="0">
                <a:solidFill>
                  <a:schemeClr val="tx1"/>
                </a:solidFill>
              </a:rPr>
              <a:t>HTML – </a:t>
            </a:r>
            <a:r>
              <a:rPr lang="en-US" dirty="0" err="1">
                <a:solidFill>
                  <a:schemeClr val="tx1"/>
                </a:solidFill>
              </a:rPr>
              <a:t>Atributos</a:t>
            </a:r>
            <a:r>
              <a:rPr lang="en-US" dirty="0">
                <a:solidFill>
                  <a:schemeClr val="tx1"/>
                </a:solidFill>
              </a:rPr>
              <a:t> width y height</a:t>
            </a:r>
          </a:p>
          <a:p>
            <a:endParaRPr lang="es-ES" dirty="0">
              <a:solidFill>
                <a:schemeClr val="tx1"/>
              </a:solidFill>
            </a:endParaRPr>
          </a:p>
        </p:txBody>
      </p:sp>
    </p:spTree>
    <p:extLst>
      <p:ext uri="{BB962C8B-B14F-4D97-AF65-F5344CB8AC3E}">
        <p14:creationId xmlns:p14="http://schemas.microsoft.com/office/powerpoint/2010/main" val="473795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4" y="1404370"/>
            <a:ext cx="7750696"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dirty="0">
                <a:latin typeface="Arial" panose="020B0604020202020204" pitchFamily="34" charset="0"/>
                <a:cs typeface="Arial" panose="020B0604020202020204" pitchFamily="34" charset="0"/>
              </a:rPr>
              <a:t>En este caso en destino deberemos escribir toda la dirección URL del sitio.</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a:buClr>
                <a:schemeClr val="accent3"/>
              </a:buClr>
              <a:buFont typeface="Arial" panose="020B0604020202020204" pitchFamily="34" charset="0"/>
              <a:buChar char="•"/>
              <a:defRPr/>
            </a:pPr>
            <a:r>
              <a:rPr lang="es-ES" sz="1800" dirty="0">
                <a:latin typeface="Arial" panose="020B0604020202020204" pitchFamily="34" charset="0"/>
                <a:cs typeface="Arial" panose="020B0604020202020204" pitchFamily="34" charset="0"/>
              </a:rPr>
              <a:t>Vamos a establecer un enlace a la página del buscador Google cuya dirección URL es </a:t>
            </a:r>
            <a:r>
              <a:rPr lang="es-ES" sz="1800" dirty="0">
                <a:latin typeface="Arial" panose="020B0604020202020204" pitchFamily="34" charset="0"/>
                <a:cs typeface="Arial" panose="020B0604020202020204" pitchFamily="34" charset="0"/>
                <a:hlinkClick r:id="rId5"/>
              </a:rPr>
              <a:t>http://www.google.es</a:t>
            </a:r>
            <a:endParaRPr lang="es-CO" sz="1800" dirty="0">
              <a:latin typeface="Arial" panose="020B0604020202020204" pitchFamily="34" charset="0"/>
              <a:cs typeface="Arial" panose="020B0604020202020204" pitchFamily="34" charset="0"/>
            </a:endParaRPr>
          </a:p>
          <a:p>
            <a:pPr>
              <a:buClr>
                <a:schemeClr val="accent3"/>
              </a:buClr>
              <a:buFont typeface="Arial" panose="020B0604020202020204" pitchFamily="34" charset="0"/>
              <a:buChar char="•"/>
              <a:defRPr/>
            </a:pPr>
            <a:endParaRPr lang="es-ES" sz="1800" dirty="0">
              <a:latin typeface="Arial" panose="020B0604020202020204" pitchFamily="34" charset="0"/>
              <a:cs typeface="Arial" panose="020B0604020202020204" pitchFamily="34" charset="0"/>
            </a:endParaRPr>
          </a:p>
        </p:txBody>
      </p:sp>
      <p:sp>
        <p:nvSpPr>
          <p:cNvPr id="3" name="Rectángulo 2"/>
          <p:cNvSpPr/>
          <p:nvPr/>
        </p:nvSpPr>
        <p:spPr>
          <a:xfrm>
            <a:off x="1187624" y="3872610"/>
            <a:ext cx="6174432" cy="369332"/>
          </a:xfrm>
          <a:prstGeom prst="rect">
            <a:avLst/>
          </a:prstGeom>
        </p:spPr>
        <p:txBody>
          <a:bodyPr wrap="square">
            <a:spAutoFit/>
          </a:bodyPr>
          <a:lstStyle/>
          <a:p>
            <a:pPr marL="274320" indent="-274320" algn="ctr" eaLnBrk="1" fontAlgn="auto" hangingPunct="1">
              <a:spcAft>
                <a:spcPts val="0"/>
              </a:spcAft>
              <a:buClr>
                <a:schemeClr val="accent3"/>
              </a:buClr>
              <a:buFont typeface="Wingdings 2" panose="05020102010507070707" pitchFamily="18" charset="2"/>
              <a:buNone/>
              <a:defRPr/>
            </a:pPr>
            <a:r>
              <a:rPr lang="en-US" b="1" dirty="0"/>
              <a:t>&lt;a </a:t>
            </a:r>
            <a:r>
              <a:rPr lang="en-US" b="1" dirty="0" err="1"/>
              <a:t>href</a:t>
            </a:r>
            <a:r>
              <a:rPr lang="en-US" b="1" dirty="0"/>
              <a:t>="http://www.google.es"&gt; </a:t>
            </a:r>
            <a:r>
              <a:rPr lang="en-US" b="1" dirty="0" err="1"/>
              <a:t>Ir</a:t>
            </a:r>
            <a:r>
              <a:rPr lang="en-US" b="1" dirty="0"/>
              <a:t> a Google</a:t>
            </a:r>
            <a:r>
              <a:rPr lang="es-CO" b="1" dirty="0"/>
              <a:t> </a:t>
            </a:r>
            <a:r>
              <a:rPr lang="en-US" b="1" dirty="0"/>
              <a:t>&lt;/a&gt;</a:t>
            </a:r>
            <a:endParaRPr lang="es-CO" b="1" dirty="0"/>
          </a:p>
        </p:txBody>
      </p:sp>
      <p:sp>
        <p:nvSpPr>
          <p:cNvPr id="4" name="Marcador de texto 3"/>
          <p:cNvSpPr>
            <a:spLocks noGrp="1"/>
          </p:cNvSpPr>
          <p:nvPr>
            <p:ph type="body" sz="quarter" idx="13"/>
          </p:nvPr>
        </p:nvSpPr>
        <p:spPr>
          <a:xfrm>
            <a:off x="1187624" y="0"/>
            <a:ext cx="5072066" cy="285704"/>
          </a:xfrm>
        </p:spPr>
        <p:txBody>
          <a:bodyPr/>
          <a:lstStyle/>
          <a:p>
            <a:r>
              <a:rPr lang="es-ES" dirty="0">
                <a:solidFill>
                  <a:schemeClr val="tx1"/>
                </a:solidFill>
              </a:rPr>
              <a:t>HTML – Vínculos</a:t>
            </a:r>
          </a:p>
          <a:p>
            <a:endParaRPr lang="es-ES" dirty="0">
              <a:solidFill>
                <a:schemeClr val="tx1"/>
              </a:solidFill>
            </a:endParaRPr>
          </a:p>
        </p:txBody>
      </p:sp>
    </p:spTree>
    <p:extLst>
      <p:ext uri="{BB962C8B-B14F-4D97-AF65-F5344CB8AC3E}">
        <p14:creationId xmlns:p14="http://schemas.microsoft.com/office/powerpoint/2010/main" val="927213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403648" y="1404370"/>
            <a:ext cx="7534672"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eaLnBrk="1" fontAlgn="auto" hangingPunct="1">
              <a:spcAft>
                <a:spcPts val="0"/>
              </a:spcAft>
              <a:buClr>
                <a:schemeClr val="accent3"/>
              </a:buClr>
              <a:buFont typeface="Wingdings 2"/>
              <a:buChar char=""/>
              <a:defRPr/>
            </a:pPr>
            <a:r>
              <a:rPr lang="es-CO" sz="1800" dirty="0">
                <a:latin typeface="Arial" panose="020B0604020202020204" pitchFamily="34" charset="0"/>
                <a:cs typeface="Arial" panose="020B0604020202020204" pitchFamily="34" charset="0"/>
              </a:rPr>
              <a:t>A veces cuando el documento es muy extenso conviene establecer formas rápidas para subir o bajar a una parte determinada del documento.</a:t>
            </a:r>
          </a:p>
          <a:p>
            <a:pPr marL="274320" indent="-274320" eaLnBrk="1" fontAlgn="auto" hangingPunct="1">
              <a:spcAft>
                <a:spcPts val="0"/>
              </a:spcAft>
              <a:buClr>
                <a:schemeClr val="accent3"/>
              </a:buClr>
              <a:buFont typeface="Wingdings 2"/>
              <a:buChar char=""/>
              <a:defRPr/>
            </a:pPr>
            <a:r>
              <a:rPr lang="es-CO" sz="1800" dirty="0">
                <a:latin typeface="Arial" panose="020B0604020202020204" pitchFamily="34" charset="0"/>
                <a:cs typeface="Arial" panose="020B0604020202020204" pitchFamily="34" charset="0"/>
              </a:rPr>
              <a:t>Para realizar esto, primero hay que establecer un ancla o marca en la/s parte/s del documento a los que queremos acceder de forma rápida.</a:t>
            </a:r>
          </a:p>
          <a:p>
            <a:pPr marL="274320" indent="-274320" eaLnBrk="1" fontAlgn="auto" hangingPunct="1">
              <a:spcAft>
                <a:spcPts val="0"/>
              </a:spcAft>
              <a:buClr>
                <a:schemeClr val="accent3"/>
              </a:buClr>
              <a:buFont typeface="Wingdings 2"/>
              <a:buChar char=""/>
              <a:defRPr/>
            </a:pPr>
            <a:r>
              <a:rPr lang="es-CO" sz="1800" dirty="0">
                <a:latin typeface="Arial" panose="020B0604020202020204" pitchFamily="34" charset="0"/>
                <a:cs typeface="Arial" panose="020B0604020202020204" pitchFamily="34" charset="0"/>
              </a:rPr>
              <a:t>La sintaxis de la marca es </a:t>
            </a:r>
          </a:p>
          <a:p>
            <a:pPr marL="274320" indent="-274320" eaLnBrk="1" fontAlgn="auto" hangingPunct="1">
              <a:spcAft>
                <a:spcPts val="0"/>
              </a:spcAft>
              <a:buClr>
                <a:schemeClr val="accent3"/>
              </a:buClr>
              <a:buFont typeface="Wingdings 2" panose="05020102010507070707" pitchFamily="18" charset="2"/>
              <a:buNone/>
              <a:defRPr/>
            </a:pPr>
            <a:r>
              <a:rPr lang="es-CO" sz="1800" dirty="0">
                <a:latin typeface="Arial" panose="020B0604020202020204" pitchFamily="34" charset="0"/>
                <a:cs typeface="Arial" panose="020B0604020202020204" pitchFamily="34" charset="0"/>
              </a:rPr>
              <a:t>                        		 &lt;a </a:t>
            </a:r>
            <a:r>
              <a:rPr lang="es-CO" sz="1800" dirty="0" err="1">
                <a:latin typeface="Arial" panose="020B0604020202020204" pitchFamily="34" charset="0"/>
                <a:cs typeface="Arial" panose="020B0604020202020204" pitchFamily="34" charset="0"/>
              </a:rPr>
              <a:t>name</a:t>
            </a:r>
            <a:r>
              <a:rPr lang="es-CO" sz="1800" dirty="0">
                <a:latin typeface="Arial" panose="020B0604020202020204" pitchFamily="34" charset="0"/>
                <a:cs typeface="Arial" panose="020B0604020202020204" pitchFamily="34" charset="0"/>
              </a:rPr>
              <a:t>="ancla1"&gt;&lt;/a&gt; </a:t>
            </a:r>
          </a:p>
          <a:p>
            <a:pPr marL="274320" indent="-274320" eaLnBrk="1" fontAlgn="auto" hangingPunct="1">
              <a:spcAft>
                <a:spcPts val="0"/>
              </a:spcAft>
              <a:buClr>
                <a:schemeClr val="accent3"/>
              </a:buClr>
              <a:buFont typeface="Wingdings 2" panose="05020102010507070707" pitchFamily="18" charset="2"/>
              <a:buNone/>
              <a:defRPr/>
            </a:pPr>
            <a:r>
              <a:rPr lang="es-CO" sz="1800" dirty="0">
                <a:latin typeface="Arial" panose="020B0604020202020204" pitchFamily="34" charset="0"/>
                <a:cs typeface="Arial" panose="020B0604020202020204" pitchFamily="34" charset="0"/>
              </a:rPr>
              <a:t>	poniéndolo en el punto de destino. No hace </a:t>
            </a:r>
            <a:r>
              <a:rPr lang="es-CO" sz="1800" dirty="0" err="1">
                <a:latin typeface="Arial" panose="020B0604020202020204" pitchFamily="34" charset="0"/>
                <a:cs typeface="Arial" panose="020B0604020202020204" pitchFamily="34" charset="0"/>
              </a:rPr>
              <a:t>fata</a:t>
            </a:r>
            <a:r>
              <a:rPr lang="es-CO" sz="1800" dirty="0">
                <a:latin typeface="Arial" panose="020B0604020202020204" pitchFamily="34" charset="0"/>
                <a:cs typeface="Arial" panose="020B0604020202020204" pitchFamily="34" charset="0"/>
              </a:rPr>
              <a:t> que haya nada entre la etiqueta de apertura y cierre.</a:t>
            </a:r>
          </a:p>
          <a:p>
            <a:pPr marL="274320" indent="-274320" eaLnBrk="1" fontAlgn="auto" hangingPunct="1">
              <a:spcAft>
                <a:spcPts val="0"/>
              </a:spcAft>
              <a:buClr>
                <a:schemeClr val="accent3"/>
              </a:buClr>
              <a:buFont typeface="Wingdings 2" panose="05020102010507070707" pitchFamily="18" charset="2"/>
              <a:buNone/>
              <a:defRPr/>
            </a:pPr>
            <a:endParaRPr lang="es-CO" sz="1800"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accent3"/>
              </a:buClr>
              <a:buFont typeface="Wingdings 2"/>
              <a:buChar char=""/>
              <a:defRPr/>
            </a:pPr>
            <a:r>
              <a:rPr lang="es-CO" sz="1800" dirty="0">
                <a:latin typeface="Arial" panose="020B0604020202020204" pitchFamily="34" charset="0"/>
                <a:cs typeface="Arial" panose="020B0604020202020204" pitchFamily="34" charset="0"/>
              </a:rPr>
              <a:t>En el punto activador escribiremos </a:t>
            </a:r>
          </a:p>
          <a:p>
            <a:pPr marL="274320" indent="-274320" eaLnBrk="1" fontAlgn="auto" hangingPunct="1">
              <a:spcAft>
                <a:spcPts val="0"/>
              </a:spcAft>
              <a:buClr>
                <a:schemeClr val="accent3"/>
              </a:buClr>
              <a:buFont typeface="Wingdings 2" panose="05020102010507070707" pitchFamily="18" charset="2"/>
              <a:buNone/>
              <a:defRPr/>
            </a:pPr>
            <a:r>
              <a:rPr lang="es-CO" sz="1800" dirty="0">
                <a:latin typeface="Arial" panose="020B0604020202020204" pitchFamily="34" charset="0"/>
                <a:cs typeface="Arial" panose="020B0604020202020204" pitchFamily="34" charset="0"/>
              </a:rPr>
              <a:t>                     &lt;a </a:t>
            </a:r>
            <a:r>
              <a:rPr lang="es-CO" sz="1800" dirty="0" err="1">
                <a:latin typeface="Arial" panose="020B0604020202020204" pitchFamily="34" charset="0"/>
                <a:cs typeface="Arial" panose="020B0604020202020204" pitchFamily="34" charset="0"/>
              </a:rPr>
              <a:t>href</a:t>
            </a:r>
            <a:r>
              <a:rPr lang="es-CO" sz="1800" dirty="0">
                <a:latin typeface="Arial" panose="020B0604020202020204" pitchFamily="34" charset="0"/>
                <a:cs typeface="Arial" panose="020B0604020202020204" pitchFamily="34" charset="0"/>
              </a:rPr>
              <a:t> ="#ancla1"&gt; Ir a la parte tal &lt;/a&gt;.</a:t>
            </a:r>
          </a:p>
          <a:p>
            <a:pPr marL="274320" indent="-274320" eaLnBrk="1" fontAlgn="auto" hangingPunct="1">
              <a:spcAft>
                <a:spcPts val="0"/>
              </a:spcAft>
              <a:buClr>
                <a:schemeClr val="accent3"/>
              </a:buClr>
              <a:buFont typeface="Wingdings 2" panose="05020102010507070707" pitchFamily="18" charset="2"/>
              <a:buNone/>
              <a:defRPr/>
            </a:pPr>
            <a:endParaRPr lang="es-CO" sz="1800" dirty="0">
              <a:latin typeface="Arial" panose="020B0604020202020204" pitchFamily="34" charset="0"/>
              <a:cs typeface="Arial" panose="020B0604020202020204" pitchFamily="34" charset="0"/>
            </a:endParaRPr>
          </a:p>
          <a:p>
            <a:pPr>
              <a:buClr>
                <a:schemeClr val="accent3"/>
              </a:buClr>
              <a:buFont typeface="Arial" panose="020B0604020202020204" pitchFamily="34" charset="0"/>
              <a:buChar char="•"/>
              <a:defRPr/>
            </a:pPr>
            <a:endParaRPr lang="es-ES" sz="1800" dirty="0">
              <a:latin typeface="Arial" panose="020B0604020202020204" pitchFamily="34" charset="0"/>
              <a:cs typeface="Arial" panose="020B0604020202020204" pitchFamily="34" charset="0"/>
            </a:endParaRPr>
          </a:p>
        </p:txBody>
      </p:sp>
      <p:sp>
        <p:nvSpPr>
          <p:cNvPr id="3" name="Marcador de texto 2"/>
          <p:cNvSpPr>
            <a:spLocks noGrp="1"/>
          </p:cNvSpPr>
          <p:nvPr>
            <p:ph type="body" sz="quarter" idx="13"/>
          </p:nvPr>
        </p:nvSpPr>
        <p:spPr>
          <a:xfrm>
            <a:off x="1115616" y="0"/>
            <a:ext cx="5072066" cy="285704"/>
          </a:xfrm>
        </p:spPr>
        <p:txBody>
          <a:bodyPr/>
          <a:lstStyle/>
          <a:p>
            <a:r>
              <a:rPr lang="es-ES" dirty="0">
                <a:solidFill>
                  <a:schemeClr val="tx1"/>
                </a:solidFill>
              </a:rPr>
              <a:t>HTML – </a:t>
            </a:r>
            <a:r>
              <a:rPr lang="es-ES" dirty="0" smtClean="0">
                <a:solidFill>
                  <a:schemeClr val="tx1"/>
                </a:solidFill>
              </a:rPr>
              <a:t>Vínculos internos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001984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59632" y="548680"/>
            <a:ext cx="7390656" cy="534856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eaLnBrk="1" fontAlgn="auto" hangingPunct="1">
              <a:spcAft>
                <a:spcPts val="0"/>
              </a:spcAft>
              <a:buClr>
                <a:schemeClr val="accent3"/>
              </a:buClr>
              <a:buFont typeface="Wingdings 2"/>
              <a:buChar char=""/>
              <a:defRPr/>
            </a:pPr>
            <a:r>
              <a:rPr lang="es-ES" sz="1800" dirty="0">
                <a:latin typeface="Arial" panose="020B0604020202020204" pitchFamily="34" charset="0"/>
                <a:cs typeface="Arial" panose="020B0604020202020204" pitchFamily="34" charset="0"/>
              </a:rPr>
              <a:t>A menudo hay que hacer listas de objetos, de conceptos, de definiciones...</a:t>
            </a:r>
          </a:p>
          <a:p>
            <a:pPr marL="274320" indent="-274320" eaLnBrk="1" fontAlgn="auto" hangingPunct="1">
              <a:spcAft>
                <a:spcPts val="0"/>
              </a:spcAft>
              <a:buClr>
                <a:schemeClr val="accent3"/>
              </a:buClr>
              <a:buFont typeface="Wingdings 2"/>
              <a:buChar char=""/>
              <a:defRPr/>
            </a:pPr>
            <a:endParaRPr lang="es-ES" sz="1800"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accent3"/>
              </a:buClr>
              <a:buFont typeface="Wingdings 2"/>
              <a:buChar char=""/>
              <a:defRPr/>
            </a:pPr>
            <a:r>
              <a:rPr lang="es-ES" sz="1800" dirty="0">
                <a:latin typeface="Arial" panose="020B0604020202020204" pitchFamily="34" charset="0"/>
                <a:cs typeface="Arial" panose="020B0604020202020204" pitchFamily="34" charset="0"/>
              </a:rPr>
              <a:t>Las listas pueden ser no numeradas (el orden no importa) y numeradas:</a:t>
            </a:r>
          </a:p>
          <a:p>
            <a:pPr marL="274320" indent="-274320">
              <a:buClr>
                <a:schemeClr val="accent3"/>
              </a:buClr>
              <a:buNone/>
              <a:defRPr/>
            </a:pPr>
            <a:endParaRPr lang="es-CO" sz="1800" b="1" dirty="0"/>
          </a:p>
          <a:p>
            <a:pPr marL="274320" indent="-274320">
              <a:buClr>
                <a:schemeClr val="accent3"/>
              </a:buClr>
              <a:buNone/>
              <a:defRPr/>
            </a:pPr>
            <a:r>
              <a:rPr lang="es-CO" sz="1800" b="1" dirty="0">
                <a:latin typeface="Arial" panose="020B0604020202020204" pitchFamily="34" charset="0"/>
                <a:cs typeface="Arial" panose="020B0604020202020204" pitchFamily="34" charset="0"/>
              </a:rPr>
              <a:t>Listas no numeradas</a:t>
            </a:r>
            <a:endParaRPr lang="es-CO" sz="1800"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accent3"/>
              </a:buClr>
              <a:buFont typeface="Wingdings 2" panose="05020102010507070707" pitchFamily="18" charset="2"/>
              <a:buNone/>
              <a:defRPr/>
            </a:pPr>
            <a:endParaRPr lang="es-CO" sz="1500" dirty="0">
              <a:latin typeface="Arial" panose="020B0604020202020204" pitchFamily="34" charset="0"/>
              <a:cs typeface="Arial" panose="020B0604020202020204" pitchFamily="34" charset="0"/>
            </a:endParaRPr>
          </a:p>
          <a:p>
            <a:pPr marL="457200" lvl="1" indent="0">
              <a:buClr>
                <a:schemeClr val="accent3"/>
              </a:buClr>
              <a:buNone/>
              <a:defRPr/>
            </a:pPr>
            <a:r>
              <a:rPr lang="es-ES" sz="1800" dirty="0">
                <a:latin typeface="Arial" panose="020B0604020202020204" pitchFamily="34" charset="0"/>
                <a:cs typeface="Arial" panose="020B0604020202020204" pitchFamily="34" charset="0"/>
              </a:rPr>
              <a:t>Comienza el listado con la etiqueta &lt;</a:t>
            </a:r>
            <a:r>
              <a:rPr lang="es-ES" sz="1800" dirty="0" err="1">
                <a:latin typeface="Arial" panose="020B0604020202020204" pitchFamily="34" charset="0"/>
                <a:cs typeface="Arial" panose="020B0604020202020204" pitchFamily="34" charset="0"/>
              </a:rPr>
              <a:t>ul</a:t>
            </a:r>
            <a:r>
              <a:rPr lang="es-ES" sz="1800" dirty="0">
                <a:latin typeface="Arial" panose="020B0604020202020204" pitchFamily="34" charset="0"/>
                <a:cs typeface="Arial" panose="020B0604020202020204" pitchFamily="34" charset="0"/>
              </a:rPr>
              <a:t>&gt; (</a:t>
            </a:r>
            <a:r>
              <a:rPr lang="es-ES" sz="1800" dirty="0" err="1">
                <a:latin typeface="Arial" panose="020B0604020202020204" pitchFamily="34" charset="0"/>
                <a:cs typeface="Arial" panose="020B0604020202020204" pitchFamily="34" charset="0"/>
              </a:rPr>
              <a:t>unordered</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list</a:t>
            </a:r>
            <a:r>
              <a:rPr lang="es-ES" sz="1800" dirty="0">
                <a:latin typeface="Arial" panose="020B0604020202020204" pitchFamily="34" charset="0"/>
                <a:cs typeface="Arial" panose="020B0604020202020204" pitchFamily="34" charset="0"/>
              </a:rPr>
              <a:t>) y su final con la etiqueta de cierre &lt;/</a:t>
            </a:r>
            <a:r>
              <a:rPr lang="es-ES" sz="1800" dirty="0" err="1">
                <a:latin typeface="Arial" panose="020B0604020202020204" pitchFamily="34" charset="0"/>
                <a:cs typeface="Arial" panose="020B0604020202020204" pitchFamily="34" charset="0"/>
              </a:rPr>
              <a:t>ul</a:t>
            </a:r>
            <a:r>
              <a:rPr lang="es-ES" sz="1800" dirty="0">
                <a:latin typeface="Arial" panose="020B0604020202020204" pitchFamily="34" charset="0"/>
                <a:cs typeface="Arial" panose="020B0604020202020204" pitchFamily="34" charset="0"/>
              </a:rPr>
              <a:t>&gt;. Cada objeto que forma la lista va precedido de la etiqueta &lt;li&gt;</a:t>
            </a:r>
          </a:p>
          <a:p>
            <a:pPr lvl="1">
              <a:buClr>
                <a:schemeClr val="accent3"/>
              </a:buClr>
              <a:buFont typeface="Arial" panose="020B0604020202020204" pitchFamily="34" charset="0"/>
              <a:buChar char="•"/>
              <a:defRPr/>
            </a:pPr>
            <a:endParaRPr lang="es-ES" sz="1800" dirty="0">
              <a:latin typeface="Arial" panose="020B0604020202020204" pitchFamily="34" charset="0"/>
              <a:cs typeface="Arial" panose="020B0604020202020204" pitchFamily="34" charset="0"/>
            </a:endParaRPr>
          </a:p>
        </p:txBody>
      </p:sp>
      <p:sp>
        <p:nvSpPr>
          <p:cNvPr id="3" name="Rectángulo 2"/>
          <p:cNvSpPr/>
          <p:nvPr/>
        </p:nvSpPr>
        <p:spPr>
          <a:xfrm>
            <a:off x="2699792" y="4169459"/>
            <a:ext cx="4196737" cy="1754326"/>
          </a:xfrm>
          <a:prstGeom prst="rect">
            <a:avLst/>
          </a:prstGeom>
        </p:spPr>
        <p:txBody>
          <a:bodyPr wrap="square">
            <a:spAutoFit/>
          </a:bodyPr>
          <a:lstStyle/>
          <a:p>
            <a:r>
              <a:rPr lang="it-IT" dirty="0"/>
              <a:t> Mis aficiones:</a:t>
            </a:r>
          </a:p>
          <a:p>
            <a:r>
              <a:rPr lang="it-IT" dirty="0"/>
              <a:t>	</a:t>
            </a:r>
            <a:r>
              <a:rPr lang="it-IT" b="1" dirty="0"/>
              <a:t>&lt;ul&gt;</a:t>
            </a:r>
          </a:p>
          <a:p>
            <a:r>
              <a:rPr lang="it-IT" dirty="0"/>
              <a:t>                           	&lt;li&gt; El cine. &lt;/li&gt;</a:t>
            </a:r>
          </a:p>
          <a:p>
            <a:r>
              <a:rPr lang="it-IT" dirty="0"/>
              <a:t>		&lt;li&gt; La montaña. &lt;/li&gt;</a:t>
            </a:r>
          </a:p>
          <a:p>
            <a:r>
              <a:rPr lang="it-IT" dirty="0"/>
              <a:t>		&lt;li&gt; La música. &lt;/li&gt;</a:t>
            </a:r>
          </a:p>
          <a:p>
            <a:r>
              <a:rPr lang="it-IT" dirty="0"/>
              <a:t>	</a:t>
            </a:r>
            <a:r>
              <a:rPr lang="it-IT" b="1" dirty="0"/>
              <a:t>&lt;/ul&gt;</a:t>
            </a:r>
            <a:endParaRPr lang="es-ES" b="1" dirty="0"/>
          </a:p>
        </p:txBody>
      </p:sp>
      <p:sp>
        <p:nvSpPr>
          <p:cNvPr id="4" name="Marcador de texto 3"/>
          <p:cNvSpPr>
            <a:spLocks noGrp="1"/>
          </p:cNvSpPr>
          <p:nvPr>
            <p:ph type="body" sz="quarter" idx="13"/>
          </p:nvPr>
        </p:nvSpPr>
        <p:spPr>
          <a:xfrm>
            <a:off x="1115616" y="19147"/>
            <a:ext cx="5072066" cy="285704"/>
          </a:xfrm>
        </p:spPr>
        <p:txBody>
          <a:bodyPr/>
          <a:lstStyle/>
          <a:p>
            <a:r>
              <a:rPr lang="es-ES" dirty="0">
                <a:solidFill>
                  <a:schemeClr val="tx1"/>
                </a:solidFill>
              </a:rPr>
              <a:t>HTML – Listas</a:t>
            </a:r>
          </a:p>
          <a:p>
            <a:endParaRPr lang="es-ES" dirty="0">
              <a:solidFill>
                <a:schemeClr val="tx1"/>
              </a:solidFill>
            </a:endParaRPr>
          </a:p>
        </p:txBody>
      </p:sp>
    </p:spTree>
    <p:extLst>
      <p:ext uri="{BB962C8B-B14F-4D97-AF65-F5344CB8AC3E}">
        <p14:creationId xmlns:p14="http://schemas.microsoft.com/office/powerpoint/2010/main" val="3269809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331640" y="611876"/>
            <a:ext cx="7587750"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eaLnBrk="1" fontAlgn="auto" hangingPunct="1">
              <a:spcAft>
                <a:spcPts val="0"/>
              </a:spcAft>
              <a:buClr>
                <a:schemeClr val="accent3"/>
              </a:buClr>
              <a:buFont typeface="Wingdings 2"/>
              <a:buChar char=""/>
              <a:defRPr/>
            </a:pPr>
            <a:r>
              <a:rPr lang="es-ES" sz="1800" dirty="0">
                <a:latin typeface="Arial" panose="020B0604020202020204" pitchFamily="34" charset="0"/>
                <a:cs typeface="Arial" panose="020B0604020202020204" pitchFamily="34" charset="0"/>
              </a:rPr>
              <a:t>A menudo hay que hacer listas de objetos, de conceptos, de definiciones...</a:t>
            </a:r>
          </a:p>
          <a:p>
            <a:pPr marL="274320" indent="-274320" eaLnBrk="1" fontAlgn="auto" hangingPunct="1">
              <a:spcAft>
                <a:spcPts val="0"/>
              </a:spcAft>
              <a:buClr>
                <a:schemeClr val="accent3"/>
              </a:buClr>
              <a:buFont typeface="Wingdings 2"/>
              <a:buChar char=""/>
              <a:defRPr/>
            </a:pPr>
            <a:endParaRPr lang="es-ES" sz="1800"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accent3"/>
              </a:buClr>
              <a:buFont typeface="Wingdings 2"/>
              <a:buChar char=""/>
              <a:defRPr/>
            </a:pPr>
            <a:r>
              <a:rPr lang="es-ES" sz="1800" dirty="0">
                <a:latin typeface="Arial" panose="020B0604020202020204" pitchFamily="34" charset="0"/>
                <a:cs typeface="Arial" panose="020B0604020202020204" pitchFamily="34" charset="0"/>
              </a:rPr>
              <a:t>Las listas pueden ser no numeradas (el orden no importa) y numeradas:</a:t>
            </a:r>
          </a:p>
          <a:p>
            <a:pPr marL="274320" indent="-274320">
              <a:buClr>
                <a:schemeClr val="accent3"/>
              </a:buClr>
              <a:buNone/>
              <a:defRPr/>
            </a:pPr>
            <a:endParaRPr lang="es-CO" sz="1800" b="1" dirty="0"/>
          </a:p>
          <a:p>
            <a:pPr marL="274320" indent="-274320">
              <a:buClr>
                <a:schemeClr val="accent3"/>
              </a:buClr>
              <a:buNone/>
              <a:defRPr/>
            </a:pPr>
            <a:r>
              <a:rPr lang="es-CO" sz="1800" b="1" dirty="0">
                <a:latin typeface="Arial" panose="020B0604020202020204" pitchFamily="34" charset="0"/>
                <a:cs typeface="Arial" panose="020B0604020202020204" pitchFamily="34" charset="0"/>
              </a:rPr>
              <a:t>Listas numeradas</a:t>
            </a:r>
            <a:endParaRPr lang="es-CO" sz="1800"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accent3"/>
              </a:buClr>
              <a:buFont typeface="Wingdings 2" panose="05020102010507070707" pitchFamily="18" charset="2"/>
              <a:buNone/>
              <a:defRPr/>
            </a:pPr>
            <a:endParaRPr lang="es-CO" sz="1500" dirty="0">
              <a:latin typeface="Arial" panose="020B0604020202020204" pitchFamily="34" charset="0"/>
              <a:cs typeface="Arial" panose="020B0604020202020204" pitchFamily="34" charset="0"/>
            </a:endParaRPr>
          </a:p>
          <a:p>
            <a:pPr marL="457200" lvl="1" indent="0">
              <a:buClr>
                <a:schemeClr val="accent3"/>
              </a:buClr>
              <a:buNone/>
              <a:defRPr/>
            </a:pPr>
            <a:r>
              <a:rPr lang="es-ES" sz="1800" dirty="0">
                <a:latin typeface="Arial" panose="020B0604020202020204" pitchFamily="34" charset="0"/>
                <a:cs typeface="Arial" panose="020B0604020202020204" pitchFamily="34" charset="0"/>
              </a:rPr>
              <a:t>Comienza el listado con la etiqueta &lt;</a:t>
            </a:r>
            <a:r>
              <a:rPr lang="es-ES" sz="1800" dirty="0" err="1">
                <a:latin typeface="Arial" panose="020B0604020202020204" pitchFamily="34" charset="0"/>
                <a:cs typeface="Arial" panose="020B0604020202020204" pitchFamily="34" charset="0"/>
              </a:rPr>
              <a:t>ol</a:t>
            </a:r>
            <a:r>
              <a:rPr lang="es-ES" sz="1800" dirty="0">
                <a:latin typeface="Arial" panose="020B0604020202020204" pitchFamily="34" charset="0"/>
                <a:cs typeface="Arial" panose="020B0604020202020204" pitchFamily="34" charset="0"/>
              </a:rPr>
              <a:t>&gt; (</a:t>
            </a:r>
            <a:r>
              <a:rPr lang="es-ES" sz="1800" dirty="0" err="1">
                <a:latin typeface="Arial" panose="020B0604020202020204" pitchFamily="34" charset="0"/>
                <a:cs typeface="Arial" panose="020B0604020202020204" pitchFamily="34" charset="0"/>
              </a:rPr>
              <a:t>ordered</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list</a:t>
            </a:r>
            <a:r>
              <a:rPr lang="es-ES" sz="1800" dirty="0">
                <a:latin typeface="Arial" panose="020B0604020202020204" pitchFamily="34" charset="0"/>
                <a:cs typeface="Arial" panose="020B0604020202020204" pitchFamily="34" charset="0"/>
              </a:rPr>
              <a:t>) y su final con la etiqueta &lt;/</a:t>
            </a:r>
            <a:r>
              <a:rPr lang="es-ES" sz="1800" dirty="0" err="1">
                <a:latin typeface="Arial" panose="020B0604020202020204" pitchFamily="34" charset="0"/>
                <a:cs typeface="Arial" panose="020B0604020202020204" pitchFamily="34" charset="0"/>
              </a:rPr>
              <a:t>ol</a:t>
            </a:r>
            <a:r>
              <a:rPr lang="es-ES" sz="1800" dirty="0">
                <a:latin typeface="Arial" panose="020B0604020202020204" pitchFamily="34" charset="0"/>
                <a:cs typeface="Arial" panose="020B0604020202020204" pitchFamily="34" charset="0"/>
              </a:rPr>
              <a:t>&gt;. Cada objeto que forma la lista va precedido, igual que en las anteriores de la etiqueta &lt;li&gt;</a:t>
            </a:r>
          </a:p>
        </p:txBody>
      </p:sp>
      <p:sp>
        <p:nvSpPr>
          <p:cNvPr id="3" name="Rectángulo 2"/>
          <p:cNvSpPr/>
          <p:nvPr/>
        </p:nvSpPr>
        <p:spPr>
          <a:xfrm>
            <a:off x="2699792" y="4221088"/>
            <a:ext cx="4196737" cy="1754326"/>
          </a:xfrm>
          <a:prstGeom prst="rect">
            <a:avLst/>
          </a:prstGeom>
        </p:spPr>
        <p:txBody>
          <a:bodyPr wrap="square">
            <a:spAutoFit/>
          </a:bodyPr>
          <a:lstStyle/>
          <a:p>
            <a:r>
              <a:rPr lang="it-IT" dirty="0"/>
              <a:t> Mis aficiones:</a:t>
            </a:r>
          </a:p>
          <a:p>
            <a:r>
              <a:rPr lang="it-IT" dirty="0"/>
              <a:t>	</a:t>
            </a:r>
            <a:r>
              <a:rPr lang="it-IT" b="1" dirty="0" smtClean="0"/>
              <a:t>&lt;ol</a:t>
            </a:r>
            <a:r>
              <a:rPr lang="it-IT" b="1" dirty="0"/>
              <a:t>&gt;</a:t>
            </a:r>
          </a:p>
          <a:p>
            <a:r>
              <a:rPr lang="it-IT" dirty="0"/>
              <a:t>                           	&lt;li&gt; El cine. &lt;/li&gt;</a:t>
            </a:r>
          </a:p>
          <a:p>
            <a:r>
              <a:rPr lang="it-IT" dirty="0"/>
              <a:t>		&lt;li&gt; La montaña. &lt;/li&gt;</a:t>
            </a:r>
          </a:p>
          <a:p>
            <a:r>
              <a:rPr lang="it-IT" dirty="0"/>
              <a:t>		&lt;li&gt; La música. &lt;/li&gt;</a:t>
            </a:r>
          </a:p>
          <a:p>
            <a:r>
              <a:rPr lang="it-IT" dirty="0"/>
              <a:t>	</a:t>
            </a:r>
            <a:r>
              <a:rPr lang="it-IT" b="1" dirty="0" smtClean="0"/>
              <a:t>&lt;/ol</a:t>
            </a:r>
            <a:r>
              <a:rPr lang="it-IT" b="1" dirty="0"/>
              <a:t>&gt;</a:t>
            </a:r>
            <a:endParaRPr lang="es-ES" b="1" dirty="0"/>
          </a:p>
        </p:txBody>
      </p:sp>
      <p:sp>
        <p:nvSpPr>
          <p:cNvPr id="4" name="Marcador de texto 3"/>
          <p:cNvSpPr>
            <a:spLocks noGrp="1"/>
          </p:cNvSpPr>
          <p:nvPr>
            <p:ph type="body" sz="quarter" idx="13"/>
          </p:nvPr>
        </p:nvSpPr>
        <p:spPr>
          <a:xfrm>
            <a:off x="1134141" y="0"/>
            <a:ext cx="5072066" cy="285704"/>
          </a:xfrm>
        </p:spPr>
        <p:txBody>
          <a:bodyPr/>
          <a:lstStyle/>
          <a:p>
            <a:r>
              <a:rPr lang="es-ES" dirty="0">
                <a:solidFill>
                  <a:schemeClr val="tx1"/>
                </a:solidFill>
              </a:rPr>
              <a:t>HTML – Listas</a:t>
            </a:r>
          </a:p>
          <a:p>
            <a:endParaRPr lang="es-ES" dirty="0">
              <a:solidFill>
                <a:schemeClr val="tx1"/>
              </a:solidFill>
            </a:endParaRPr>
          </a:p>
        </p:txBody>
      </p:sp>
    </p:spTree>
    <p:extLst>
      <p:ext uri="{BB962C8B-B14F-4D97-AF65-F5344CB8AC3E}">
        <p14:creationId xmlns:p14="http://schemas.microsoft.com/office/powerpoint/2010/main" val="49777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980728"/>
            <a:ext cx="7587750"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eaLnBrk="1" fontAlgn="auto" hangingPunct="1">
              <a:spcAft>
                <a:spcPts val="0"/>
              </a:spcAft>
              <a:buClr>
                <a:schemeClr val="accent3"/>
              </a:buClr>
              <a:buNone/>
              <a:defRPr/>
            </a:pPr>
            <a:endParaRPr lang="es-ES" sz="1800" dirty="0" smtClean="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None/>
              <a:defRPr/>
            </a:pPr>
            <a:endParaRPr lang="es-ES" sz="18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None/>
              <a:defRPr/>
            </a:pPr>
            <a:endParaRPr lang="es-ES" sz="1800" dirty="0" smtClean="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None/>
              <a:defRPr/>
            </a:pPr>
            <a:endParaRPr lang="es-ES" sz="1800"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None/>
              <a:defRPr/>
            </a:pPr>
            <a:r>
              <a:rPr lang="es-ES" sz="2900" b="1" dirty="0" smtClean="0">
                <a:latin typeface="Arial" panose="020B0604020202020204" pitchFamily="34" charset="0"/>
                <a:cs typeface="Arial" panose="020B0604020202020204" pitchFamily="34" charset="0"/>
              </a:rPr>
              <a:t>EJERCICIOS HTML</a:t>
            </a:r>
          </a:p>
          <a:p>
            <a:pPr marL="0" indent="0" algn="ctr" eaLnBrk="1" fontAlgn="auto" hangingPunct="1">
              <a:spcAft>
                <a:spcPts val="0"/>
              </a:spcAft>
              <a:buClr>
                <a:schemeClr val="accent3"/>
              </a:buClr>
              <a:buNone/>
              <a:defRPr/>
            </a:pPr>
            <a:endParaRPr lang="es-ES" sz="2900" dirty="0">
              <a:latin typeface="Arial" panose="020B0604020202020204" pitchFamily="34" charset="0"/>
              <a:cs typeface="Arial" panose="020B0604020202020204" pitchFamily="34" charset="0"/>
            </a:endParaRPr>
          </a:p>
          <a:p>
            <a:pPr marL="0" indent="0" algn="ctr">
              <a:buClr>
                <a:schemeClr val="accent3"/>
              </a:buClr>
              <a:buNone/>
              <a:defRPr/>
            </a:pPr>
            <a:r>
              <a:rPr lang="es-ES" sz="2900" dirty="0" smtClean="0">
                <a:latin typeface="Arial" panose="020B0604020202020204" pitchFamily="34" charset="0"/>
                <a:cs typeface="Arial" panose="020B0604020202020204" pitchFamily="34" charset="0"/>
              </a:rPr>
              <a:t>EjerciciosHTMLBasico.pdf</a:t>
            </a:r>
            <a:endParaRPr lang="es-ES" sz="2900"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¿Practicamos?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433940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692696"/>
            <a:ext cx="7731766" cy="5204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fontScale="92500" lnSpcReduction="2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Los estándares oficiales HTML son el HTML 2.0, el HTML 3.2, el HTML 4.0, el HTML 4.01 y el HTML 5</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b="1" dirty="0">
                <a:latin typeface="Arial" panose="020B0604020202020204" pitchFamily="34" charset="0"/>
                <a:cs typeface="Arial" panose="020B0604020202020204" pitchFamily="34" charset="0"/>
              </a:rPr>
              <a:t>HTML 2.0</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En 1995 se publica el estándar HTML 2.0. A pesar de su nombre, HTML 2.0 es el primer estándar oficial de HTML, es decir, el HTML 1.0 no existió como estándar. HTML 2.0 no soportaba tablas.</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Se simplificaba al máximo la estructura del documento para agilizar su edición, donde la declaración explícita de los elementos </a:t>
            </a:r>
            <a:r>
              <a:rPr lang="es-ES" sz="1800" dirty="0" err="1">
                <a:latin typeface="Arial" panose="020B0604020202020204" pitchFamily="34" charset="0"/>
                <a:cs typeface="Arial" panose="020B0604020202020204" pitchFamily="34" charset="0"/>
              </a:rPr>
              <a:t>body</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html</a:t>
            </a:r>
            <a:r>
              <a:rPr lang="es-ES" sz="1800" dirty="0">
                <a:latin typeface="Arial" panose="020B0604020202020204" pitchFamily="34" charset="0"/>
                <a:cs typeface="Arial" panose="020B0604020202020204" pitchFamily="34" charset="0"/>
              </a:rPr>
              <a:t> y head es opcional.</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b="1" dirty="0">
                <a:latin typeface="Arial" panose="020B0604020202020204" pitchFamily="34" charset="0"/>
                <a:cs typeface="Arial" panose="020B0604020202020204" pitchFamily="34" charset="0"/>
              </a:rPr>
              <a:t>HTML 3.2</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La versión HTML 3.2 se publicó en 1997 y es la primera recomendación de HTML publicada por el W3C (Consorcio internacional). </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Esta </a:t>
            </a:r>
            <a:r>
              <a:rPr lang="es-ES" sz="1800" dirty="0">
                <a:latin typeface="Arial" panose="020B0604020202020204" pitchFamily="34" charset="0"/>
                <a:cs typeface="Arial" panose="020B0604020202020204" pitchFamily="34" charset="0"/>
              </a:rPr>
              <a:t>revisión incorporó los últimos avances de las páginas web desarrolladas hasta 1996, como </a:t>
            </a:r>
            <a:r>
              <a:rPr lang="es-ES" sz="1800" dirty="0" err="1">
                <a:latin typeface="Arial" panose="020B0604020202020204" pitchFamily="34" charset="0"/>
                <a:cs typeface="Arial" panose="020B0604020202020204" pitchFamily="34" charset="0"/>
              </a:rPr>
              <a:t>applets</a:t>
            </a:r>
            <a:r>
              <a:rPr lang="es-ES" sz="1800" dirty="0">
                <a:latin typeface="Arial" panose="020B0604020202020204" pitchFamily="34" charset="0"/>
                <a:cs typeface="Arial" panose="020B0604020202020204" pitchFamily="34" charset="0"/>
              </a:rPr>
              <a:t> de Java y texto que fluye alrededor de las imágenes</a:t>
            </a:r>
            <a:r>
              <a:rPr lang="es-ES" sz="1800" dirty="0" smtClean="0">
                <a:latin typeface="Arial" panose="020B0604020202020204" pitchFamily="34" charset="0"/>
                <a:cs typeface="Arial" panose="020B0604020202020204" pitchFamily="34" charset="0"/>
              </a:rPr>
              <a:t>.</a:t>
            </a:r>
            <a:endParaRPr lang="es-ES" sz="1800" dirty="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 - Versiones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770001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836712"/>
            <a:ext cx="7803774" cy="506052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b="1" dirty="0" smtClean="0">
                <a:latin typeface="Arial" panose="020B0604020202020204" pitchFamily="34" charset="0"/>
                <a:cs typeface="Arial" panose="020B0604020202020204" pitchFamily="34" charset="0"/>
              </a:rPr>
              <a:t>HTML 4</a:t>
            </a:r>
            <a:endParaRPr lang="es-ES" sz="1800" b="1" dirty="0">
              <a:latin typeface="Arial" panose="020B0604020202020204" pitchFamily="34" charset="0"/>
              <a:cs typeface="Arial" panose="020B0604020202020204" pitchFamily="34" charset="0"/>
            </a:endParaRP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La última especificación oficial de HTML se publicó en diciembre de 1999 y se denomina HTML 4.01. Desde la publicación de HTML 4.01, el W3C se centró en el desarrollo del estándar XHTML. </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Por </a:t>
            </a:r>
            <a:r>
              <a:rPr lang="es-ES" sz="1800" dirty="0">
                <a:latin typeface="Arial" panose="020B0604020202020204" pitchFamily="34" charset="0"/>
                <a:cs typeface="Arial" panose="020B0604020202020204" pitchFamily="34" charset="0"/>
              </a:rPr>
              <a:t>este motivo, en el año 2004, las empresas Apple, Mozilla y Opera mostraron su preocupación por la falta de interés del W3C en HTML y decidieron organizarse en una nueva asociación llamada WHATWG (Web </a:t>
            </a:r>
            <a:r>
              <a:rPr lang="es-ES" sz="1800" dirty="0" err="1">
                <a:latin typeface="Arial" panose="020B0604020202020204" pitchFamily="34" charset="0"/>
                <a:cs typeface="Arial" panose="020B0604020202020204" pitchFamily="34" charset="0"/>
              </a:rPr>
              <a:t>Hypertext</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Application</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Technology</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Working</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Group</a:t>
            </a:r>
            <a:r>
              <a:rPr lang="es-ES" sz="1800" dirty="0">
                <a:latin typeface="Arial" panose="020B0604020202020204" pitchFamily="34" charset="0"/>
                <a:cs typeface="Arial" panose="020B0604020202020204" pitchFamily="34" charset="0"/>
              </a:rPr>
              <a:t>) que comenzó el desarrollo del HTML 5, cuyo primer borrador oficial se publicó en enero de 2008. </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 - Versiones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1103427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836712"/>
            <a:ext cx="7803774" cy="506052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fontScale="77500" lnSpcReduction="2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b="1" dirty="0" smtClean="0">
                <a:latin typeface="Arial" panose="020B0604020202020204" pitchFamily="34" charset="0"/>
                <a:cs typeface="Arial" panose="020B0604020202020204" pitchFamily="34" charset="0"/>
              </a:rPr>
              <a:t>HTML 4 –versiones</a:t>
            </a:r>
            <a:endParaRPr lang="es-ES" sz="1800" b="1" dirty="0">
              <a:latin typeface="Arial" panose="020B0604020202020204" pitchFamily="34" charset="0"/>
              <a:cs typeface="Arial" panose="020B0604020202020204" pitchFamily="34" charset="0"/>
            </a:endParaRP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b="1" dirty="0">
                <a:latin typeface="Arial" panose="020B0604020202020204" pitchFamily="34" charset="0"/>
                <a:cs typeface="Arial" panose="020B0604020202020204" pitchFamily="34" charset="0"/>
              </a:rPr>
              <a:t>HTML 4.01 </a:t>
            </a:r>
            <a:r>
              <a:rPr lang="es-ES" sz="1800" b="1" dirty="0" err="1">
                <a:latin typeface="Arial" panose="020B0604020202020204" pitchFamily="34" charset="0"/>
                <a:cs typeface="Arial" panose="020B0604020202020204" pitchFamily="34" charset="0"/>
              </a:rPr>
              <a:t>Strict</a:t>
            </a:r>
            <a:endParaRPr lang="es-ES" sz="1800" b="1" dirty="0">
              <a:latin typeface="Arial" panose="020B0604020202020204" pitchFamily="34" charset="0"/>
              <a:cs typeface="Arial" panose="020B0604020202020204" pitchFamily="34" charset="0"/>
            </a:endParaRPr>
          </a:p>
          <a:p>
            <a:pPr marL="440871" lvl="1"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a:latin typeface="Arial" panose="020B0604020202020204" pitchFamily="34" charset="0"/>
                <a:cs typeface="Arial" panose="020B0604020202020204" pitchFamily="34" charset="0"/>
              </a:rPr>
              <a:t>En este tipo de documentos podemos usar etiquetas HTML 4.01, pero no se aceptan etiquetas obsoletas, es decir, etiquetas propias de versiones más antiguas. Es la versión que si usamos en teoría nos debería dar un resultado óptimo en los navegadores más modernos. </a:t>
            </a:r>
          </a:p>
          <a:p>
            <a:pPr marL="440871" lvl="1"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b="1" dirty="0">
                <a:latin typeface="Arial" panose="020B0604020202020204" pitchFamily="34" charset="0"/>
                <a:cs typeface="Arial" panose="020B0604020202020204" pitchFamily="34" charset="0"/>
              </a:rPr>
              <a:t>HTML 4.01 </a:t>
            </a:r>
            <a:r>
              <a:rPr lang="es-ES" sz="1800" b="1" dirty="0" err="1">
                <a:latin typeface="Arial" panose="020B0604020202020204" pitchFamily="34" charset="0"/>
                <a:cs typeface="Arial" panose="020B0604020202020204" pitchFamily="34" charset="0"/>
              </a:rPr>
              <a:t>Transitional</a:t>
            </a:r>
            <a:endParaRPr lang="es-ES" sz="1800" b="1" dirty="0">
              <a:latin typeface="Arial" panose="020B0604020202020204" pitchFamily="34" charset="0"/>
              <a:cs typeface="Arial" panose="020B0604020202020204" pitchFamily="34" charset="0"/>
            </a:endParaRPr>
          </a:p>
          <a:p>
            <a:pPr marL="440871" lvl="1"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a:latin typeface="Arial" panose="020B0604020202020204" pitchFamily="34" charset="0"/>
                <a:cs typeface="Arial" panose="020B0604020202020204" pitchFamily="34" charset="0"/>
              </a:rPr>
              <a:t>En este tipo de documentos se pueden usar todas las etiquetas de todas las versiones de HTML. Usar esta variante de HTML plantea el interrogante de si es correcto permitir el uso de etiquetas obsoletas que podrían dejar de funcionar en las próximas versiones de los navegadores. Sin embargo, este es el estándar más usado, porque combina la posibilidad de usar etiquetas más antiguas y etiquetas más modernas,</a:t>
            </a:r>
          </a:p>
          <a:p>
            <a:pPr marL="440871" lvl="1"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b="1" dirty="0">
                <a:latin typeface="Arial" panose="020B0604020202020204" pitchFamily="34" charset="0"/>
                <a:cs typeface="Arial" panose="020B0604020202020204" pitchFamily="34" charset="0"/>
              </a:rPr>
              <a:t>HTML 4.01 </a:t>
            </a:r>
            <a:r>
              <a:rPr lang="es-ES" sz="1800" b="1" dirty="0" err="1">
                <a:latin typeface="Arial" panose="020B0604020202020204" pitchFamily="34" charset="0"/>
                <a:cs typeface="Arial" panose="020B0604020202020204" pitchFamily="34" charset="0"/>
              </a:rPr>
              <a:t>Frameset</a:t>
            </a:r>
            <a:endParaRPr lang="es-ES" sz="1800" b="1" dirty="0">
              <a:latin typeface="Arial" panose="020B0604020202020204" pitchFamily="34" charset="0"/>
              <a:cs typeface="Arial" panose="020B0604020202020204" pitchFamily="34" charset="0"/>
            </a:endParaRPr>
          </a:p>
          <a:p>
            <a:pPr marL="440871" lvl="1"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a:latin typeface="Arial" panose="020B0604020202020204" pitchFamily="34" charset="0"/>
                <a:cs typeface="Arial" panose="020B0604020202020204" pitchFamily="34" charset="0"/>
              </a:rPr>
              <a:t>Este tipo de documentos tiene soporte para </a:t>
            </a:r>
            <a:r>
              <a:rPr lang="es-ES" sz="1800" dirty="0" err="1">
                <a:latin typeface="Arial" panose="020B0604020202020204" pitchFamily="34" charset="0"/>
                <a:cs typeface="Arial" panose="020B0604020202020204" pitchFamily="34" charset="0"/>
              </a:rPr>
              <a:t>frames</a:t>
            </a:r>
            <a:r>
              <a:rPr lang="es-ES" sz="1800" dirty="0">
                <a:latin typeface="Arial" panose="020B0604020202020204" pitchFamily="34" charset="0"/>
                <a:cs typeface="Arial" panose="020B0604020202020204" pitchFamily="34" charset="0"/>
              </a:rPr>
              <a:t>. Los </a:t>
            </a:r>
            <a:r>
              <a:rPr lang="es-ES" sz="1800" dirty="0" err="1">
                <a:latin typeface="Arial" panose="020B0604020202020204" pitchFamily="34" charset="0"/>
                <a:cs typeface="Arial" panose="020B0604020202020204" pitchFamily="34" charset="0"/>
              </a:rPr>
              <a:t>frames</a:t>
            </a:r>
            <a:r>
              <a:rPr lang="es-ES" sz="1800" dirty="0">
                <a:latin typeface="Arial" panose="020B0604020202020204" pitchFamily="34" charset="0"/>
                <a:cs typeface="Arial" panose="020B0604020202020204" pitchFamily="34" charset="0"/>
              </a:rPr>
              <a:t> son unos marcos a modo de pequeñas </a:t>
            </a:r>
            <a:r>
              <a:rPr lang="es-ES" sz="1800" dirty="0" err="1">
                <a:latin typeface="Arial" panose="020B0604020202020204" pitchFamily="34" charset="0"/>
                <a:cs typeface="Arial" panose="020B0604020202020204" pitchFamily="34" charset="0"/>
              </a:rPr>
              <a:t>subventanas</a:t>
            </a:r>
            <a:r>
              <a:rPr lang="es-ES" sz="1800" dirty="0">
                <a:latin typeface="Arial" panose="020B0604020202020204" pitchFamily="34" charset="0"/>
                <a:cs typeface="Arial" panose="020B0604020202020204" pitchFamily="34" charset="0"/>
              </a:rPr>
              <a:t> dentro de una misma página web que se usaban mucho hace unos años pero que hoy en día se usan cada vez menos. </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 - Versiones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39746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043608" y="1052736"/>
            <a:ext cx="7894712" cy="526814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CO" sz="2000" b="1" dirty="0">
                <a:latin typeface="Arial" panose="020B0604020202020204" pitchFamily="34" charset="0"/>
                <a:cs typeface="Arial" panose="020B0604020202020204" pitchFamily="34" charset="0"/>
              </a:rPr>
              <a:t>Las dos etiquetas fundamentales dentro de las cuales tiene que ir nuestro código fuente son &lt;</a:t>
            </a:r>
            <a:r>
              <a:rPr lang="es-CO" sz="2000" b="1" dirty="0" err="1">
                <a:latin typeface="Arial" panose="020B0604020202020204" pitchFamily="34" charset="0"/>
                <a:cs typeface="Arial" panose="020B0604020202020204" pitchFamily="34" charset="0"/>
              </a:rPr>
              <a:t>html</a:t>
            </a:r>
            <a:r>
              <a:rPr lang="es-CO" sz="2000" b="1" dirty="0">
                <a:latin typeface="Arial" panose="020B0604020202020204" pitchFamily="34" charset="0"/>
                <a:cs typeface="Arial" panose="020B0604020202020204" pitchFamily="34" charset="0"/>
              </a:rPr>
              <a:t>&gt; como etiqueta de apertura y &lt;/</a:t>
            </a:r>
            <a:r>
              <a:rPr lang="es-CO" sz="2000" b="1" dirty="0" err="1">
                <a:latin typeface="Arial" panose="020B0604020202020204" pitchFamily="34" charset="0"/>
                <a:cs typeface="Arial" panose="020B0604020202020204" pitchFamily="34" charset="0"/>
              </a:rPr>
              <a:t>html</a:t>
            </a:r>
            <a:r>
              <a:rPr lang="es-CO" sz="2000" b="1" dirty="0">
                <a:latin typeface="Arial" panose="020B0604020202020204" pitchFamily="34" charset="0"/>
                <a:cs typeface="Arial" panose="020B0604020202020204" pitchFamily="34" charset="0"/>
              </a:rPr>
              <a:t>&gt; como etiqueta de cierre. </a:t>
            </a:r>
          </a:p>
          <a:p>
            <a:pPr>
              <a:buClr>
                <a:schemeClr val="accent3"/>
              </a:buClr>
              <a:buFont typeface="Arial" panose="020B0604020202020204" pitchFamily="34" charset="0"/>
              <a:buChar char="•"/>
              <a:defRPr/>
            </a:pPr>
            <a:endParaRPr lang="es-CO" sz="2000" b="1" dirty="0">
              <a:latin typeface="Arial" panose="020B0604020202020204" pitchFamily="34" charset="0"/>
              <a:cs typeface="Arial" panose="020B0604020202020204" pitchFamily="34" charset="0"/>
            </a:endParaRPr>
          </a:p>
          <a:p>
            <a:pPr>
              <a:buClr>
                <a:schemeClr val="accent3"/>
              </a:buClr>
              <a:buFont typeface="Arial" panose="020B0604020202020204" pitchFamily="34" charset="0"/>
              <a:buChar char="•"/>
              <a:defRPr/>
            </a:pPr>
            <a:r>
              <a:rPr lang="es-CO" sz="2000" b="1" dirty="0">
                <a:latin typeface="Arial" panose="020B0604020202020204" pitchFamily="34" charset="0"/>
                <a:cs typeface="Arial" panose="020B0604020202020204" pitchFamily="34" charset="0"/>
              </a:rPr>
              <a:t>Todo lo que será visible al visitar la página con el navegador, debe de estar entre las etiquetas &lt;</a:t>
            </a:r>
            <a:r>
              <a:rPr lang="es-CO" sz="2000" b="1" dirty="0" err="1">
                <a:latin typeface="Arial" panose="020B0604020202020204" pitchFamily="34" charset="0"/>
                <a:cs typeface="Arial" panose="020B0604020202020204" pitchFamily="34" charset="0"/>
              </a:rPr>
              <a:t>body</a:t>
            </a:r>
            <a:r>
              <a:rPr lang="es-CO" sz="2000" b="1" dirty="0">
                <a:latin typeface="Arial" panose="020B0604020202020204" pitchFamily="34" charset="0"/>
                <a:cs typeface="Arial" panose="020B0604020202020204" pitchFamily="34" charset="0"/>
              </a:rPr>
              <a:t>&gt; </a:t>
            </a:r>
            <a:r>
              <a:rPr lang="es-CO" sz="2000" b="1" i="1" dirty="0">
                <a:latin typeface="Arial" panose="020B0604020202020204" pitchFamily="34" charset="0"/>
                <a:cs typeface="Arial" panose="020B0604020202020204" pitchFamily="34" charset="0"/>
              </a:rPr>
              <a:t>cuerpo</a:t>
            </a:r>
            <a:r>
              <a:rPr lang="es-CO" sz="2000" b="1" dirty="0">
                <a:latin typeface="Arial" panose="020B0604020202020204" pitchFamily="34" charset="0"/>
                <a:cs typeface="Arial" panose="020B0604020202020204" pitchFamily="34" charset="0"/>
              </a:rPr>
              <a:t>, en inglés, como etiqueta de apertura y &lt;/</a:t>
            </a:r>
            <a:r>
              <a:rPr lang="es-CO" sz="2000" b="1" dirty="0" err="1">
                <a:latin typeface="Arial" panose="020B0604020202020204" pitchFamily="34" charset="0"/>
                <a:cs typeface="Arial" panose="020B0604020202020204" pitchFamily="34" charset="0"/>
              </a:rPr>
              <a:t>body</a:t>
            </a:r>
            <a:r>
              <a:rPr lang="es-CO" sz="2000" b="1" dirty="0">
                <a:latin typeface="Arial" panose="020B0604020202020204" pitchFamily="34" charset="0"/>
                <a:cs typeface="Arial" panose="020B0604020202020204" pitchFamily="34" charset="0"/>
              </a:rPr>
              <a:t>&gt; como etiqueta de cierre.</a:t>
            </a:r>
            <a:endParaRPr lang="es-CO" sz="20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CO" sz="2000" dirty="0" smtClean="0"/>
          </a:p>
          <a:p>
            <a:pPr marL="0" indent="0">
              <a:buClr>
                <a:schemeClr val="accent3"/>
              </a:buClr>
              <a:buNone/>
              <a:defRPr/>
            </a:pPr>
            <a:r>
              <a:rPr lang="es-CO" sz="2000" dirty="0" smtClean="0"/>
              <a:t>	Estructura básica HTML</a:t>
            </a:r>
          </a:p>
          <a:p>
            <a:pPr marL="2308860" lvl="5" indent="0">
              <a:buClr>
                <a:schemeClr val="accent3"/>
              </a:buClr>
              <a:buNone/>
              <a:defRPr/>
            </a:pPr>
            <a:r>
              <a:rPr lang="es-ES" sz="1200" dirty="0"/>
              <a:t>&lt;HTML&gt;</a:t>
            </a:r>
          </a:p>
          <a:p>
            <a:pPr marL="2308860" lvl="5" indent="0">
              <a:buClr>
                <a:schemeClr val="accent3"/>
              </a:buClr>
              <a:buNone/>
              <a:defRPr/>
            </a:pPr>
            <a:r>
              <a:rPr lang="es-ES" sz="1200" dirty="0"/>
              <a:t>    &lt;HEAD&gt;</a:t>
            </a:r>
          </a:p>
          <a:p>
            <a:pPr marL="2308860" lvl="5" indent="0">
              <a:buClr>
                <a:schemeClr val="accent3"/>
              </a:buClr>
              <a:buNone/>
              <a:defRPr/>
            </a:pPr>
            <a:r>
              <a:rPr lang="es-ES" sz="1200" dirty="0"/>
              <a:t>         Aquí iría el contenido de la cabecera</a:t>
            </a:r>
          </a:p>
          <a:p>
            <a:pPr marL="2308860" lvl="5" indent="0">
              <a:buClr>
                <a:schemeClr val="accent3"/>
              </a:buClr>
              <a:buNone/>
              <a:defRPr/>
            </a:pPr>
            <a:r>
              <a:rPr lang="es-ES" sz="1200" dirty="0"/>
              <a:t>    &lt;/</a:t>
            </a:r>
            <a:r>
              <a:rPr lang="es-ES" sz="1200" dirty="0" smtClean="0"/>
              <a:t>HEAD</a:t>
            </a:r>
            <a:r>
              <a:rPr lang="es-ES" sz="1200" dirty="0"/>
              <a:t>&gt;</a:t>
            </a:r>
          </a:p>
          <a:p>
            <a:pPr marL="2308860" lvl="5" indent="0">
              <a:buClr>
                <a:schemeClr val="accent3"/>
              </a:buClr>
              <a:buNone/>
              <a:defRPr/>
            </a:pPr>
            <a:r>
              <a:rPr lang="es-ES" sz="1200" dirty="0"/>
              <a:t>    &lt;BODY&gt;</a:t>
            </a:r>
          </a:p>
          <a:p>
            <a:pPr marL="2308860" lvl="5" indent="0">
              <a:buClr>
                <a:schemeClr val="accent3"/>
              </a:buClr>
              <a:buNone/>
              <a:defRPr/>
            </a:pPr>
            <a:r>
              <a:rPr lang="es-ES" sz="1200" dirty="0"/>
              <a:t>        Aquí iría el contenido de la página</a:t>
            </a:r>
          </a:p>
          <a:p>
            <a:pPr marL="2308860" lvl="5" indent="0">
              <a:buClr>
                <a:schemeClr val="accent3"/>
              </a:buClr>
              <a:buNone/>
              <a:defRPr/>
            </a:pPr>
            <a:r>
              <a:rPr lang="es-ES" sz="1200" dirty="0"/>
              <a:t>    &lt;/BODY&gt;</a:t>
            </a:r>
          </a:p>
          <a:p>
            <a:pPr marL="2308860" lvl="5" indent="0">
              <a:buClr>
                <a:schemeClr val="accent3"/>
              </a:buClr>
              <a:buNone/>
              <a:defRPr/>
            </a:pPr>
            <a:r>
              <a:rPr lang="es-ES" sz="1200" dirty="0"/>
              <a:t>&lt;/HTML&gt;</a:t>
            </a:r>
            <a:endParaRPr lang="es-CO" sz="1200" dirty="0"/>
          </a:p>
        </p:txBody>
      </p:sp>
      <p:sp>
        <p:nvSpPr>
          <p:cNvPr id="9" name="Marcador de texto 3"/>
          <p:cNvSpPr>
            <a:spLocks noGrp="1"/>
          </p:cNvSpPr>
          <p:nvPr>
            <p:ph type="body" sz="quarter" idx="13"/>
          </p:nvPr>
        </p:nvSpPr>
        <p:spPr>
          <a:xfrm>
            <a:off x="1187624" y="0"/>
            <a:ext cx="5072066" cy="285704"/>
          </a:xfrm>
        </p:spPr>
        <p:txBody>
          <a:bodyPr/>
          <a:lstStyle/>
          <a:p>
            <a:r>
              <a:rPr lang="es-ES" dirty="0">
                <a:solidFill>
                  <a:schemeClr val="tx1"/>
                </a:solidFill>
              </a:rPr>
              <a:t>HTML</a:t>
            </a:r>
          </a:p>
          <a:p>
            <a:endParaRPr lang="es-ES" dirty="0">
              <a:solidFill>
                <a:schemeClr val="tx1"/>
              </a:solidFill>
            </a:endParaRPr>
          </a:p>
        </p:txBody>
      </p:sp>
    </p:spTree>
    <p:extLst>
      <p:ext uri="{BB962C8B-B14F-4D97-AF65-F5344CB8AC3E}">
        <p14:creationId xmlns:p14="http://schemas.microsoft.com/office/powerpoint/2010/main" val="2804851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836712"/>
            <a:ext cx="7803774" cy="506052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fontScale="92500"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b="1" dirty="0">
                <a:latin typeface="Arial" panose="020B0604020202020204" pitchFamily="34" charset="0"/>
                <a:cs typeface="Arial" panose="020B0604020202020204" pitchFamily="34" charset="0"/>
              </a:rPr>
              <a:t>En un archivo HTML debemos indicar qué versión y variante estamos usando. Para indicar </a:t>
            </a:r>
            <a:r>
              <a:rPr lang="es-ES" sz="1800" b="1" dirty="0" err="1">
                <a:latin typeface="Arial" panose="020B0604020202020204" pitchFamily="34" charset="0"/>
                <a:cs typeface="Arial" panose="020B0604020202020204" pitchFamily="34" charset="0"/>
              </a:rPr>
              <a:t>ésto</a:t>
            </a:r>
            <a:r>
              <a:rPr lang="es-ES" sz="1800" b="1" dirty="0">
                <a:latin typeface="Arial" panose="020B0604020202020204" pitchFamily="34" charset="0"/>
                <a:cs typeface="Arial" panose="020B0604020202020204" pitchFamily="34" charset="0"/>
              </a:rPr>
              <a:t> hay que poner una línea al principio de la página web (del archivo donde está el contenido). No es una etiqueta, por tanto es algo rara y no hay que cerrarla ni ponerla en </a:t>
            </a:r>
            <a:r>
              <a:rPr lang="es-ES" sz="1800" b="1" dirty="0" smtClean="0">
                <a:latin typeface="Arial" panose="020B0604020202020204" pitchFamily="34" charset="0"/>
                <a:cs typeface="Arial" panose="020B0604020202020204" pitchFamily="34" charset="0"/>
              </a:rPr>
              <a:t>minúsculas.</a:t>
            </a:r>
          </a:p>
          <a:p>
            <a:pPr marL="0" indent="0">
              <a:buClr>
                <a:schemeClr val="accent3"/>
              </a:buClr>
              <a:buNone/>
              <a:defRPr/>
            </a:pPr>
            <a:endParaRPr lang="es-ES_tradnl" sz="1800" b="1" dirty="0">
              <a:latin typeface="Arial" panose="020B0604020202020204" pitchFamily="34" charset="0"/>
              <a:cs typeface="Arial" panose="020B0604020202020204" pitchFamily="34" charset="0"/>
            </a:endParaRPr>
          </a:p>
          <a:p>
            <a:pPr marL="0" indent="0">
              <a:buClr>
                <a:schemeClr val="accent3"/>
              </a:buClr>
              <a:buNone/>
              <a:defRPr/>
            </a:pPr>
            <a:r>
              <a:rPr lang="es-ES" sz="1800" b="1" dirty="0">
                <a:latin typeface="Arial" panose="020B0604020202020204" pitchFamily="34" charset="0"/>
                <a:cs typeface="Arial" panose="020B0604020202020204" pitchFamily="34" charset="0"/>
              </a:rPr>
              <a:t>Para HTML 5 escribiríamos</a:t>
            </a:r>
            <a:r>
              <a:rPr lang="es-ES" sz="1800" b="1" dirty="0" smtClean="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&lt;!</a:t>
            </a:r>
            <a:r>
              <a:rPr lang="es-ES" sz="1800" dirty="0">
                <a:latin typeface="Arial" panose="020B0604020202020204" pitchFamily="34" charset="0"/>
                <a:cs typeface="Arial" panose="020B0604020202020204" pitchFamily="34" charset="0"/>
              </a:rPr>
              <a:t>DOCTYPE </a:t>
            </a:r>
            <a:r>
              <a:rPr lang="es-ES" sz="1800" dirty="0" err="1">
                <a:latin typeface="Arial" panose="020B0604020202020204" pitchFamily="34" charset="0"/>
                <a:cs typeface="Arial" panose="020B0604020202020204" pitchFamily="34" charset="0"/>
              </a:rPr>
              <a:t>html</a:t>
            </a:r>
            <a:r>
              <a:rPr lang="es-ES" sz="1800" dirty="0" smtClean="0">
                <a:latin typeface="Arial" panose="020B0604020202020204" pitchFamily="34" charset="0"/>
                <a:cs typeface="Arial" panose="020B0604020202020204" pitchFamily="34" charset="0"/>
              </a:rPr>
              <a:t>&gt;</a:t>
            </a: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 </a:t>
            </a:r>
          </a:p>
          <a:p>
            <a:pPr marL="0" indent="0">
              <a:buClr>
                <a:schemeClr val="accent3"/>
              </a:buClr>
              <a:buNone/>
              <a:defRPr/>
            </a:pPr>
            <a:r>
              <a:rPr lang="es-ES" sz="1800" b="1" dirty="0">
                <a:latin typeface="Arial" panose="020B0604020202020204" pitchFamily="34" charset="0"/>
                <a:cs typeface="Arial" panose="020B0604020202020204" pitchFamily="34" charset="0"/>
              </a:rPr>
              <a:t>Para HTML 4.01 </a:t>
            </a:r>
            <a:r>
              <a:rPr lang="es-ES" sz="1800" b="1" dirty="0" err="1">
                <a:latin typeface="Arial" panose="020B0604020202020204" pitchFamily="34" charset="0"/>
                <a:cs typeface="Arial" panose="020B0604020202020204" pitchFamily="34" charset="0"/>
              </a:rPr>
              <a:t>Strict</a:t>
            </a:r>
            <a:r>
              <a:rPr lang="es-ES" sz="1800" b="1" dirty="0">
                <a:latin typeface="Arial" panose="020B0604020202020204" pitchFamily="34" charset="0"/>
                <a:cs typeface="Arial" panose="020B0604020202020204" pitchFamily="34" charset="0"/>
              </a:rPr>
              <a:t> escribiríamos:</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a:latin typeface="Arial" panose="020B0604020202020204" pitchFamily="34" charset="0"/>
                <a:cs typeface="Arial" panose="020B0604020202020204" pitchFamily="34" charset="0"/>
              </a:rPr>
              <a:t>&lt;!DOCTYPE HTML PUBLIC "-//W3C//DTD HTML 4.01//EN" "http://www.w3.org/TR/html4/strict.dtd</a:t>
            </a:r>
            <a:r>
              <a:rPr lang="es-ES" sz="1800" dirty="0" smtClean="0">
                <a:latin typeface="Arial" panose="020B0604020202020204" pitchFamily="34" charset="0"/>
                <a:cs typeface="Arial" panose="020B0604020202020204" pitchFamily="34" charset="0"/>
              </a:rPr>
              <a:t>"&gt;</a:t>
            </a:r>
            <a:endParaRPr lang="es-ES" sz="1800" dirty="0">
              <a:latin typeface="Arial" panose="020B0604020202020204" pitchFamily="34" charset="0"/>
              <a:cs typeface="Arial" panose="020B0604020202020204" pitchFamily="34" charset="0"/>
            </a:endParaRP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b="1" dirty="0">
                <a:latin typeface="Arial" panose="020B0604020202020204" pitchFamily="34" charset="0"/>
                <a:cs typeface="Arial" panose="020B0604020202020204" pitchFamily="34" charset="0"/>
              </a:rPr>
              <a:t>Para HTML 4.01 </a:t>
            </a:r>
            <a:r>
              <a:rPr lang="es-ES" sz="1800" b="1" dirty="0" err="1" smtClean="0">
                <a:latin typeface="Arial" panose="020B0604020202020204" pitchFamily="34" charset="0"/>
                <a:cs typeface="Arial" panose="020B0604020202020204" pitchFamily="34" charset="0"/>
              </a:rPr>
              <a:t>Transitional</a:t>
            </a:r>
            <a:r>
              <a:rPr lang="es-ES" sz="1800" b="1" dirty="0" smtClean="0">
                <a:latin typeface="Arial" panose="020B0604020202020204" pitchFamily="34" charset="0"/>
                <a:cs typeface="Arial" panose="020B0604020202020204" pitchFamily="34" charset="0"/>
              </a:rPr>
              <a:t> </a:t>
            </a:r>
            <a:r>
              <a:rPr lang="es-ES" sz="1800" b="1" dirty="0">
                <a:latin typeface="Arial" panose="020B0604020202020204" pitchFamily="34" charset="0"/>
                <a:cs typeface="Arial" panose="020B0604020202020204" pitchFamily="34" charset="0"/>
              </a:rPr>
              <a:t>escribiríamos:</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a:latin typeface="Arial" panose="020B0604020202020204" pitchFamily="34" charset="0"/>
                <a:cs typeface="Arial" panose="020B0604020202020204" pitchFamily="34" charset="0"/>
              </a:rPr>
              <a:t>&lt;!DOCTYPE HTML PUBLIC "-//W3C//DTD HTML 4.01 </a:t>
            </a:r>
            <a:r>
              <a:rPr lang="es-ES" sz="1800" dirty="0" err="1">
                <a:latin typeface="Arial" panose="020B0604020202020204" pitchFamily="34" charset="0"/>
                <a:cs typeface="Arial" panose="020B0604020202020204" pitchFamily="34" charset="0"/>
              </a:rPr>
              <a:t>Transitional</a:t>
            </a:r>
            <a:r>
              <a:rPr lang="es-ES" sz="1800" dirty="0">
                <a:latin typeface="Arial" panose="020B0604020202020204" pitchFamily="34" charset="0"/>
                <a:cs typeface="Arial" panose="020B0604020202020204" pitchFamily="34" charset="0"/>
              </a:rPr>
              <a:t>//EN" "http://www.w3.org/TR/html4/loose.dtd"&gt;</a:t>
            </a:r>
            <a:endParaRPr lang="es-ES" sz="1800" dirty="0" smtClean="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 – Indicar nuestra versión</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300077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980728"/>
            <a:ext cx="7587750"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fontScale="92500"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eaLnBrk="1" fontAlgn="auto" hangingPunct="1">
              <a:spcAft>
                <a:spcPts val="0"/>
              </a:spcAft>
              <a:buClr>
                <a:schemeClr val="accent3"/>
              </a:buClr>
              <a:buNone/>
              <a:defRPr/>
            </a:pPr>
            <a:r>
              <a:rPr lang="es-ES" sz="1800" dirty="0" smtClean="0">
                <a:latin typeface="Arial" panose="020B0604020202020204" pitchFamily="34" charset="0"/>
                <a:cs typeface="Arial" panose="020B0604020202020204" pitchFamily="34" charset="0"/>
              </a:rPr>
              <a:t>A la vez que HTML5 aparece el concepto de la web semántica, por lo que aparecen nuevas etiquetas para identificar las partes de nuestra web:</a:t>
            </a:r>
          </a:p>
          <a:p>
            <a:pPr marL="0" indent="0" eaLnBrk="1" fontAlgn="auto" hangingPunct="1">
              <a:spcAft>
                <a:spcPts val="0"/>
              </a:spcAft>
              <a:buClr>
                <a:schemeClr val="accent3"/>
              </a:buClr>
              <a:buNone/>
              <a:defRPr/>
            </a:pPr>
            <a:endParaRPr lang="es-ES" sz="1800" dirty="0" smtClean="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None/>
              <a:defRPr/>
            </a:pPr>
            <a:r>
              <a:rPr lang="es-ES" sz="1800" b="1" dirty="0" smtClean="0">
                <a:latin typeface="Arial" panose="020B0604020202020204" pitchFamily="34" charset="0"/>
                <a:cs typeface="Arial" panose="020B0604020202020204" pitchFamily="34" charset="0"/>
              </a:rPr>
              <a:t>DOCTYPE</a:t>
            </a:r>
            <a:r>
              <a:rPr lang="es-ES" sz="1800" dirty="0" smtClean="0">
                <a:latin typeface="Arial" panose="020B0604020202020204" pitchFamily="34" charset="0"/>
                <a:cs typeface="Arial" panose="020B0604020202020204" pitchFamily="34" charset="0"/>
              </a:rPr>
              <a:t> HTML5 &lt;!DOCTYPE </a:t>
            </a:r>
            <a:r>
              <a:rPr lang="es-ES" sz="1800" dirty="0" err="1" smtClean="0">
                <a:latin typeface="Arial" panose="020B0604020202020204" pitchFamily="34" charset="0"/>
                <a:cs typeface="Arial" panose="020B0604020202020204" pitchFamily="34" charset="0"/>
              </a:rPr>
              <a:t>html</a:t>
            </a:r>
            <a:r>
              <a:rPr lang="es-ES" sz="1800" dirty="0" smtClean="0">
                <a:latin typeface="Arial" panose="020B0604020202020204" pitchFamily="34" charset="0"/>
                <a:cs typeface="Arial" panose="020B0604020202020204" pitchFamily="34" charset="0"/>
              </a:rPr>
              <a:t>&gt;</a:t>
            </a:r>
          </a:p>
          <a:p>
            <a:pPr marL="0" indent="0" eaLnBrk="1" fontAlgn="auto" hangingPunct="1">
              <a:spcAft>
                <a:spcPts val="0"/>
              </a:spcAft>
              <a:buClr>
                <a:schemeClr val="accent3"/>
              </a:buClr>
              <a:buNone/>
              <a:defRPr/>
            </a:pPr>
            <a:endParaRPr lang="es-ES" sz="1800" dirty="0">
              <a:latin typeface="Arial" panose="020B0604020202020204" pitchFamily="34" charset="0"/>
              <a:cs typeface="Arial" panose="020B0604020202020204" pitchFamily="34" charset="0"/>
            </a:endParaRPr>
          </a:p>
          <a:p>
            <a:pPr marL="0" indent="0" eaLnBrk="1" fontAlgn="auto" hangingPunct="1">
              <a:spcAft>
                <a:spcPts val="0"/>
              </a:spcAft>
              <a:buClr>
                <a:schemeClr val="accent3"/>
              </a:buClr>
              <a:buNone/>
              <a:defRPr/>
            </a:pPr>
            <a:r>
              <a:rPr lang="es-ES" sz="1800" dirty="0" smtClean="0">
                <a:latin typeface="Arial" panose="020B0604020202020204" pitchFamily="34" charset="0"/>
                <a:cs typeface="Arial" panose="020B0604020202020204" pitchFamily="34" charset="0"/>
              </a:rPr>
              <a:t>HTML, HEAD Y BODY ya los conocemos.</a:t>
            </a:r>
          </a:p>
          <a:p>
            <a:pPr marL="0" indent="0" eaLnBrk="1" fontAlgn="auto" hangingPunct="1">
              <a:spcAft>
                <a:spcPts val="0"/>
              </a:spcAft>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Etiqueta </a:t>
            </a:r>
            <a:r>
              <a:rPr lang="es-ES" sz="1800" b="1" dirty="0">
                <a:latin typeface="Arial" panose="020B0604020202020204" pitchFamily="34" charset="0"/>
                <a:cs typeface="Arial" panose="020B0604020202020204" pitchFamily="34" charset="0"/>
              </a:rPr>
              <a:t>META</a:t>
            </a:r>
            <a:r>
              <a:rPr lang="es-ES" sz="1800" dirty="0">
                <a:latin typeface="Arial" panose="020B0604020202020204" pitchFamily="34" charset="0"/>
                <a:cs typeface="Arial" panose="020B0604020202020204" pitchFamily="34" charset="0"/>
              </a:rPr>
              <a:t>: Las meta etiquetas se utilizan para identificar propiedades del </a:t>
            </a:r>
            <a:r>
              <a:rPr lang="es-ES" sz="1800" dirty="0" smtClean="0">
                <a:latin typeface="Arial" panose="020B0604020202020204" pitchFamily="34" charset="0"/>
                <a:cs typeface="Arial" panose="020B0604020202020204" pitchFamily="34" charset="0"/>
              </a:rPr>
              <a:t>documento.</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Etiqueta </a:t>
            </a:r>
            <a:r>
              <a:rPr lang="es-ES" sz="1800" b="1" dirty="0">
                <a:latin typeface="Arial" panose="020B0604020202020204" pitchFamily="34" charset="0"/>
                <a:cs typeface="Arial" panose="020B0604020202020204" pitchFamily="34" charset="0"/>
              </a:rPr>
              <a:t>META </a:t>
            </a:r>
            <a:r>
              <a:rPr lang="es-ES" sz="1800" b="1" dirty="0" smtClean="0">
                <a:latin typeface="Arial" panose="020B0604020202020204" pitchFamily="34" charset="0"/>
                <a:cs typeface="Arial" panose="020B0604020202020204" pitchFamily="34" charset="0"/>
              </a:rPr>
              <a:t>CHARSET</a:t>
            </a:r>
            <a:r>
              <a:rPr lang="es-ES" sz="1800" dirty="0">
                <a:latin typeface="Arial" panose="020B0604020202020204" pitchFamily="34" charset="0"/>
                <a:cs typeface="Arial" panose="020B0604020202020204" pitchFamily="34" charset="0"/>
              </a:rPr>
              <a:t>: Establece el tipo de codificación del documento</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Etiqueta </a:t>
            </a:r>
            <a:r>
              <a:rPr lang="es-ES" sz="1800" b="1" dirty="0">
                <a:latin typeface="Arial" panose="020B0604020202020204" pitchFamily="34" charset="0"/>
                <a:cs typeface="Arial" panose="020B0604020202020204" pitchFamily="34" charset="0"/>
              </a:rPr>
              <a:t>META TITLE</a:t>
            </a:r>
            <a:r>
              <a:rPr lang="es-ES" sz="1800" dirty="0">
                <a:latin typeface="Arial" panose="020B0604020202020204" pitchFamily="34" charset="0"/>
                <a:cs typeface="Arial" panose="020B0604020202020204" pitchFamily="34" charset="0"/>
              </a:rPr>
              <a:t>: Contiene el titulo que se mostrará en los buscadores</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Etiqueta </a:t>
            </a:r>
            <a:r>
              <a:rPr lang="es-ES" sz="1800" b="1" dirty="0">
                <a:latin typeface="Arial" panose="020B0604020202020204" pitchFamily="34" charset="0"/>
                <a:cs typeface="Arial" panose="020B0604020202020204" pitchFamily="34" charset="0"/>
              </a:rPr>
              <a:t>META DESCRIPTION</a:t>
            </a:r>
            <a:r>
              <a:rPr lang="es-ES" sz="1800" dirty="0">
                <a:latin typeface="Arial" panose="020B0604020202020204" pitchFamily="34" charset="0"/>
                <a:cs typeface="Arial" panose="020B0604020202020204" pitchFamily="34" charset="0"/>
              </a:rPr>
              <a:t>: Es el texto que se muestra bajo el título en los motores de búsqueda.</a:t>
            </a:r>
            <a:endParaRPr lang="es-ES" sz="1800" dirty="0" smtClean="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 5 - Introducción </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600784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836712"/>
            <a:ext cx="7803774" cy="506052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b="1" dirty="0" smtClean="0">
                <a:latin typeface="Arial" panose="020B0604020202020204" pitchFamily="34" charset="0"/>
                <a:cs typeface="Arial" panose="020B0604020202020204" pitchFamily="34" charset="0"/>
              </a:rPr>
              <a:t>HTML 5</a:t>
            </a:r>
            <a:r>
              <a:rPr lang="es-ES" sz="1800" b="1" dirty="0">
                <a:latin typeface="Arial" panose="020B0604020202020204" pitchFamily="34" charset="0"/>
                <a:cs typeface="Arial" panose="020B0604020202020204" pitchFamily="34" charset="0"/>
              </a:rPr>
              <a:t>	</a:t>
            </a:r>
          </a:p>
          <a:p>
            <a:pPr marL="0" indent="0">
              <a:buClr>
                <a:schemeClr val="accent3"/>
              </a:buClr>
              <a:buNone/>
              <a:defRPr/>
            </a:pPr>
            <a:r>
              <a:rPr lang="es-ES" sz="1800" dirty="0">
                <a:latin typeface="Arial" panose="020B0604020202020204" pitchFamily="34" charset="0"/>
                <a:cs typeface="Arial" panose="020B0604020202020204" pitchFamily="34" charset="0"/>
              </a:rPr>
              <a:t>El consorcio internacional W3C, después de una evolución de varios años, liberó el HTML 5 como estándar oficial a finales de octubre de 2014. </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HTML </a:t>
            </a:r>
            <a:r>
              <a:rPr lang="es-ES" sz="1800" dirty="0">
                <a:latin typeface="Arial" panose="020B0604020202020204" pitchFamily="34" charset="0"/>
                <a:cs typeface="Arial" panose="020B0604020202020204" pitchFamily="34" charset="0"/>
              </a:rPr>
              <a:t>5 incorpora nuevos elementos no </a:t>
            </a:r>
            <a:r>
              <a:rPr lang="es-ES" sz="1800" dirty="0" err="1" smtClean="0">
                <a:latin typeface="Arial" panose="020B0604020202020204" pitchFamily="34" charset="0"/>
                <a:cs typeface="Arial" panose="020B0604020202020204" pitchFamily="34" charset="0"/>
              </a:rPr>
              <a:t>contemplandos</a:t>
            </a:r>
            <a:r>
              <a:rPr lang="es-ES" sz="1800" dirty="0" smtClean="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en HTML </a:t>
            </a:r>
            <a:r>
              <a:rPr lang="es-ES" sz="1800" dirty="0" smtClean="0">
                <a:latin typeface="Arial" panose="020B0604020202020204" pitchFamily="34" charset="0"/>
                <a:cs typeface="Arial" panose="020B0604020202020204" pitchFamily="34" charset="0"/>
              </a:rPr>
              <a:t>4.01. </a:t>
            </a:r>
            <a:r>
              <a:rPr lang="es-ES" sz="1800" dirty="0">
                <a:latin typeface="Arial" panose="020B0604020202020204" pitchFamily="34" charset="0"/>
                <a:cs typeface="Arial" panose="020B0604020202020204" pitchFamily="34" charset="0"/>
              </a:rPr>
              <a:t>Hay nuevas etiquetas, se introduce la posibilidad de introducir audio y video de forma directa en la web sin necesidad de </a:t>
            </a:r>
            <a:r>
              <a:rPr lang="es-ES" sz="1800" dirty="0" err="1">
                <a:latin typeface="Arial" panose="020B0604020202020204" pitchFamily="34" charset="0"/>
                <a:cs typeface="Arial" panose="020B0604020202020204" pitchFamily="34" charset="0"/>
              </a:rPr>
              <a:t>plugins</a:t>
            </a:r>
            <a:r>
              <a:rPr lang="es-ES" sz="1800" dirty="0">
                <a:latin typeface="Arial" panose="020B0604020202020204" pitchFamily="34" charset="0"/>
                <a:cs typeface="Arial" panose="020B0604020202020204" pitchFamily="34" charset="0"/>
              </a:rPr>
              <a:t> o complementos en los navegadores, y otras novedades. </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El </a:t>
            </a:r>
            <a:r>
              <a:rPr lang="es-ES" sz="1800" dirty="0">
                <a:latin typeface="Arial" panose="020B0604020202020204" pitchFamily="34" charset="0"/>
                <a:cs typeface="Arial" panose="020B0604020202020204" pitchFamily="34" charset="0"/>
              </a:rPr>
              <a:t>W3C irá lanzando progresivamente nuevas evoluciones del HTML 5.</a:t>
            </a:r>
            <a:endParaRPr lang="es-ES" sz="1800" dirty="0" smtClean="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 - Versiones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131035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980728"/>
            <a:ext cx="7587750"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fontScale="92500"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Etiqueta </a:t>
            </a:r>
            <a:r>
              <a:rPr lang="es-ES" sz="1800" b="1" dirty="0">
                <a:latin typeface="Arial" panose="020B0604020202020204" pitchFamily="34" charset="0"/>
                <a:cs typeface="Arial" panose="020B0604020202020204" pitchFamily="34" charset="0"/>
              </a:rPr>
              <a:t>NAV</a:t>
            </a:r>
            <a:r>
              <a:rPr lang="es-ES" sz="1800" dirty="0">
                <a:latin typeface="Arial" panose="020B0604020202020204" pitchFamily="34" charset="0"/>
                <a:cs typeface="Arial" panose="020B0604020202020204" pitchFamily="34" charset="0"/>
              </a:rPr>
              <a:t>: Esta etiqueta sirve para delimitar el menú de la página, donde colocaremos los enlaces internos para movernos entre nuestras diferentes secciones del sitio web</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Etiqueta </a:t>
            </a:r>
            <a:r>
              <a:rPr lang="es-ES" sz="1800" b="1" dirty="0" smtClean="0">
                <a:latin typeface="Arial" panose="020B0604020202020204" pitchFamily="34" charset="0"/>
                <a:cs typeface="Arial" panose="020B0604020202020204" pitchFamily="34" charset="0"/>
              </a:rPr>
              <a:t>SECTION</a:t>
            </a:r>
            <a:r>
              <a:rPr lang="es-ES" sz="1800" dirty="0">
                <a:latin typeface="Arial" panose="020B0604020202020204" pitchFamily="34" charset="0"/>
                <a:cs typeface="Arial" panose="020B0604020202020204" pitchFamily="34" charset="0"/>
              </a:rPr>
              <a:t>: La etiqueta </a:t>
            </a:r>
            <a:r>
              <a:rPr lang="es-ES" sz="1800" dirty="0" err="1">
                <a:latin typeface="Arial" panose="020B0604020202020204" pitchFamily="34" charset="0"/>
                <a:cs typeface="Arial" panose="020B0604020202020204" pitchFamily="34" charset="0"/>
              </a:rPr>
              <a:t>section</a:t>
            </a:r>
            <a:r>
              <a:rPr lang="es-ES" sz="1800" dirty="0">
                <a:latin typeface="Arial" panose="020B0604020202020204" pitchFamily="34" charset="0"/>
                <a:cs typeface="Arial" panose="020B0604020202020204" pitchFamily="34" charset="0"/>
              </a:rPr>
              <a:t> engloba una sección de texto, imágenes y otros elementos que guardan cierta </a:t>
            </a:r>
            <a:r>
              <a:rPr lang="es-ES" sz="1800" dirty="0" smtClean="0">
                <a:latin typeface="Arial" panose="020B0604020202020204" pitchFamily="34" charset="0"/>
                <a:cs typeface="Arial" panose="020B0604020202020204" pitchFamily="34" charset="0"/>
              </a:rPr>
              <a:t>relación.</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Etiqueta </a:t>
            </a:r>
            <a:r>
              <a:rPr lang="es-ES" sz="1800" b="1" dirty="0">
                <a:latin typeface="Arial" panose="020B0604020202020204" pitchFamily="34" charset="0"/>
                <a:cs typeface="Arial" panose="020B0604020202020204" pitchFamily="34" charset="0"/>
              </a:rPr>
              <a:t>ARTICLE</a:t>
            </a:r>
            <a:r>
              <a:rPr lang="es-ES" sz="1800" dirty="0">
                <a:latin typeface="Arial" panose="020B0604020202020204" pitchFamily="34" charset="0"/>
                <a:cs typeface="Arial" panose="020B0604020202020204" pitchFamily="34" charset="0"/>
              </a:rPr>
              <a:t>: La etiqueta </a:t>
            </a:r>
            <a:r>
              <a:rPr lang="es-ES" sz="1800" dirty="0" err="1">
                <a:latin typeface="Arial" panose="020B0604020202020204" pitchFamily="34" charset="0"/>
                <a:cs typeface="Arial" panose="020B0604020202020204" pitchFamily="34" charset="0"/>
              </a:rPr>
              <a:t>article</a:t>
            </a:r>
            <a:r>
              <a:rPr lang="es-ES" sz="1800" dirty="0">
                <a:latin typeface="Arial" panose="020B0604020202020204" pitchFamily="34" charset="0"/>
                <a:cs typeface="Arial" panose="020B0604020202020204" pitchFamily="34" charset="0"/>
              </a:rPr>
              <a:t> se suele encontrar dentro de una etiqueta </a:t>
            </a:r>
            <a:r>
              <a:rPr lang="es-ES" sz="1800" dirty="0" err="1">
                <a:latin typeface="Arial" panose="020B0604020202020204" pitchFamily="34" charset="0"/>
                <a:cs typeface="Arial" panose="020B0604020202020204" pitchFamily="34" charset="0"/>
              </a:rPr>
              <a:t>section</a:t>
            </a:r>
            <a:r>
              <a:rPr lang="es-ES" sz="1800" dirty="0">
                <a:latin typeface="Arial" panose="020B0604020202020204" pitchFamily="34" charset="0"/>
                <a:cs typeface="Arial" panose="020B0604020202020204" pitchFamily="34" charset="0"/>
              </a:rPr>
              <a:t> y sirve para dividir y ordenar los contenidos en su interior.</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Etiqueta </a:t>
            </a:r>
            <a:r>
              <a:rPr lang="es-ES" sz="1800" b="1" dirty="0">
                <a:latin typeface="Arial" panose="020B0604020202020204" pitchFamily="34" charset="0"/>
                <a:cs typeface="Arial" panose="020B0604020202020204" pitchFamily="34" charset="0"/>
              </a:rPr>
              <a:t>ASIDE</a:t>
            </a:r>
            <a:r>
              <a:rPr lang="es-ES" sz="1800" dirty="0">
                <a:latin typeface="Arial" panose="020B0604020202020204" pitchFamily="34" charset="0"/>
                <a:cs typeface="Arial" panose="020B0604020202020204" pitchFamily="34" charset="0"/>
              </a:rPr>
              <a:t>: Contiene información no vital o que no está estrechamente relacionada con el contenido principal de la página como podrían ser banners de anuncios, citas o enlaces externos</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Etiqueta </a:t>
            </a:r>
            <a:r>
              <a:rPr lang="es-ES" sz="1800" b="1" dirty="0">
                <a:latin typeface="Arial" panose="020B0604020202020204" pitchFamily="34" charset="0"/>
                <a:cs typeface="Arial" panose="020B0604020202020204" pitchFamily="34" charset="0"/>
              </a:rPr>
              <a:t>FOOTER</a:t>
            </a:r>
            <a:r>
              <a:rPr lang="es-ES" sz="1800" dirty="0">
                <a:latin typeface="Arial" panose="020B0604020202020204" pitchFamily="34" charset="0"/>
                <a:cs typeface="Arial" panose="020B0604020202020204" pitchFamily="34" charset="0"/>
              </a:rPr>
              <a:t>: Aquí encontraríamos el código perteneciente al pie de </a:t>
            </a:r>
            <a:r>
              <a:rPr lang="es-ES" sz="1800" dirty="0" smtClean="0">
                <a:latin typeface="Arial" panose="020B0604020202020204" pitchFamily="34" charset="0"/>
                <a:cs typeface="Arial" panose="020B0604020202020204" pitchFamily="34" charset="0"/>
              </a:rPr>
              <a:t>página.</a:t>
            </a: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HTML5</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120966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HTML5 - Estructura</a:t>
            </a:r>
          </a:p>
          <a:p>
            <a:endParaRPr lang="es-ES" dirty="0">
              <a:solidFill>
                <a:schemeClr val="tx1"/>
              </a:solidFill>
            </a:endParaRPr>
          </a:p>
        </p:txBody>
      </p:sp>
      <p:pic>
        <p:nvPicPr>
          <p:cNvPr id="3075" name="Picture 3" descr="estructura del código html5"/>
          <p:cNvPicPr>
            <a:picLocks noChangeAspect="1" noChangeArrowheads="1"/>
          </p:cNvPicPr>
          <p:nvPr/>
        </p:nvPicPr>
        <p:blipFill rotWithShape="1">
          <a:blip r:embed="rId5">
            <a:extLst>
              <a:ext uri="{28A0092B-C50C-407E-A947-70E740481C1C}">
                <a14:useLocalDpi xmlns:a14="http://schemas.microsoft.com/office/drawing/2010/main" val="0"/>
              </a:ext>
            </a:extLst>
          </a:blip>
          <a:srcRect b="7629"/>
          <a:stretch/>
        </p:blipFill>
        <p:spPr bwMode="auto">
          <a:xfrm>
            <a:off x="1331640" y="476672"/>
            <a:ext cx="7632848" cy="630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204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4" name="Marcador de texto 3"/>
          <p:cNvSpPr>
            <a:spLocks noGrp="1"/>
          </p:cNvSpPr>
          <p:nvPr>
            <p:ph type="body" sz="quarter" idx="13"/>
          </p:nvPr>
        </p:nvSpPr>
        <p:spPr>
          <a:xfrm>
            <a:off x="1134141" y="0"/>
            <a:ext cx="5072066" cy="285704"/>
          </a:xfrm>
        </p:spPr>
        <p:txBody>
          <a:bodyPr/>
          <a:lstStyle/>
          <a:p>
            <a:r>
              <a:rPr lang="es-ES" dirty="0" smtClean="0">
                <a:solidFill>
                  <a:schemeClr val="tx1"/>
                </a:solidFill>
              </a:rPr>
              <a:t>HTML5 – Estructura más compleja</a:t>
            </a:r>
            <a:endParaRPr lang="es-ES" dirty="0">
              <a:solidFill>
                <a:schemeClr val="tx1"/>
              </a:solidFill>
            </a:endParaRPr>
          </a:p>
          <a:p>
            <a:endParaRPr lang="es-ES" dirty="0">
              <a:solidFill>
                <a:schemeClr val="tx1"/>
              </a:solidFill>
            </a:endParaRPr>
          </a:p>
        </p:txBody>
      </p:sp>
      <p:pic>
        <p:nvPicPr>
          <p:cNvPr id="5123" name="Picture 3" descr="Elementos estructura mas elaborada HTML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437" y="432064"/>
            <a:ext cx="5569931" cy="630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713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980728"/>
            <a:ext cx="7587750"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fontScale="85000"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El elemento input adquiere gran relevancia al ampliarse los elementos</a:t>
            </a:r>
          </a:p>
          <a:p>
            <a:pPr marL="0" indent="0">
              <a:buClr>
                <a:schemeClr val="accent3"/>
              </a:buClr>
              <a:buNone/>
              <a:defRPr/>
            </a:pPr>
            <a:r>
              <a:rPr lang="es-ES" sz="1800" dirty="0">
                <a:latin typeface="Arial" panose="020B0604020202020204" pitchFamily="34" charset="0"/>
                <a:cs typeface="Arial" panose="020B0604020202020204" pitchFamily="34" charset="0"/>
              </a:rPr>
              <a:t>que se </a:t>
            </a:r>
            <a:r>
              <a:rPr lang="es-ES" sz="1800" dirty="0" smtClean="0">
                <a:latin typeface="Arial" panose="020B0604020202020204" pitchFamily="34" charset="0"/>
                <a:cs typeface="Arial" panose="020B0604020202020204" pitchFamily="34" charset="0"/>
              </a:rPr>
              <a:t>permitirán </a:t>
            </a:r>
            <a:r>
              <a:rPr lang="es-ES" sz="1800" dirty="0">
                <a:latin typeface="Arial" panose="020B0604020202020204" pitchFamily="34" charset="0"/>
                <a:cs typeface="Arial" panose="020B0604020202020204" pitchFamily="34" charset="0"/>
              </a:rPr>
              <a:t>en el “</a:t>
            </a:r>
            <a:r>
              <a:rPr lang="es-ES" sz="1800" dirty="0" err="1">
                <a:latin typeface="Arial" panose="020B0604020202020204" pitchFamily="34" charset="0"/>
                <a:cs typeface="Arial" panose="020B0604020202020204" pitchFamily="34" charset="0"/>
              </a:rPr>
              <a:t>type</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search</a:t>
            </a:r>
            <a:r>
              <a:rPr lang="es-ES" sz="1800" dirty="0">
                <a:latin typeface="Arial" panose="020B0604020202020204" pitchFamily="34" charset="0"/>
                <a:cs typeface="Arial" panose="020B0604020202020204" pitchFamily="34" charset="0"/>
              </a:rPr>
              <a:t>"&gt; para cajas de búsqueda.</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number</a:t>
            </a:r>
            <a:r>
              <a:rPr lang="es-ES" sz="1800" dirty="0">
                <a:latin typeface="Arial" panose="020B0604020202020204" pitchFamily="34" charset="0"/>
                <a:cs typeface="Arial" panose="020B0604020202020204" pitchFamily="34" charset="0"/>
              </a:rPr>
              <a:t>"&gt; para adicionar o restar números mediante botones.</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range</a:t>
            </a:r>
            <a:r>
              <a:rPr lang="es-ES" sz="1800" dirty="0">
                <a:latin typeface="Arial" panose="020B0604020202020204" pitchFamily="34" charset="0"/>
                <a:cs typeface="Arial" panose="020B0604020202020204" pitchFamily="34" charset="0"/>
              </a:rPr>
              <a:t>"&gt; para seleccionar un valor entre dos valores predeterminados.</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="color"&gt; seleccionar un color.</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tel</a:t>
            </a:r>
            <a:r>
              <a:rPr lang="es-ES" sz="1800" dirty="0">
                <a:latin typeface="Arial" panose="020B0604020202020204" pitchFamily="34" charset="0"/>
                <a:cs typeface="Arial" panose="020B0604020202020204" pitchFamily="34" charset="0"/>
              </a:rPr>
              <a:t>"&gt; números telefónicos.</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url</a:t>
            </a:r>
            <a:r>
              <a:rPr lang="es-ES" sz="1800" dirty="0">
                <a:latin typeface="Arial" panose="020B0604020202020204" pitchFamily="34" charset="0"/>
                <a:cs typeface="Arial" panose="020B0604020202020204" pitchFamily="34" charset="0"/>
              </a:rPr>
              <a:t>"&gt; direcciones web.</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="email"&gt; direcciones de email</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="date"&gt; para seleccionar un día en un calendario.</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month</a:t>
            </a:r>
            <a:r>
              <a:rPr lang="es-ES" sz="1800" dirty="0">
                <a:latin typeface="Arial" panose="020B0604020202020204" pitchFamily="34" charset="0"/>
                <a:cs typeface="Arial" panose="020B0604020202020204" pitchFamily="34" charset="0"/>
              </a:rPr>
              <a:t>"&gt; para meses.</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week</a:t>
            </a:r>
            <a:r>
              <a:rPr lang="es-ES" sz="1800" dirty="0">
                <a:latin typeface="Arial" panose="020B0604020202020204" pitchFamily="34" charset="0"/>
                <a:cs typeface="Arial" panose="020B0604020202020204" pitchFamily="34" charset="0"/>
              </a:rPr>
              <a:t>"&gt; para semanas.</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="time"&gt; para fechas.</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datetime</a:t>
            </a:r>
            <a:r>
              <a:rPr lang="es-ES" sz="1800" dirty="0">
                <a:latin typeface="Arial" panose="020B0604020202020204" pitchFamily="34" charset="0"/>
                <a:cs typeface="Arial" panose="020B0604020202020204" pitchFamily="34" charset="0"/>
              </a:rPr>
              <a:t>"&gt; para una fecha exacta, absoluta y tiempo.</a:t>
            </a:r>
          </a:p>
          <a:p>
            <a:pPr marL="440871" lvl="1" indent="0">
              <a:buClr>
                <a:schemeClr val="accent3"/>
              </a:buClr>
              <a:buNone/>
              <a:defRPr/>
            </a:pPr>
            <a:r>
              <a:rPr lang="es-ES" sz="1800" dirty="0">
                <a:latin typeface="Arial" panose="020B0604020202020204" pitchFamily="34" charset="0"/>
                <a:cs typeface="Arial" panose="020B0604020202020204" pitchFamily="34" charset="0"/>
              </a:rPr>
              <a:t>&lt;input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datetime</a:t>
            </a:r>
            <a:r>
              <a:rPr lang="es-ES" sz="1800" dirty="0">
                <a:latin typeface="Arial" panose="020B0604020202020204" pitchFamily="34" charset="0"/>
                <a:cs typeface="Arial" panose="020B0604020202020204" pitchFamily="34" charset="0"/>
              </a:rPr>
              <a:t>-local"&gt; para fechas locales y frecuencia</a:t>
            </a:r>
            <a:endParaRPr lang="es-ES" sz="1800" dirty="0" smtClean="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a:solidFill>
                  <a:schemeClr val="tx1"/>
                </a:solidFill>
              </a:rPr>
              <a:t>Mejoras en los formularios</a:t>
            </a:r>
          </a:p>
          <a:p>
            <a:endParaRPr lang="es-ES" dirty="0">
              <a:solidFill>
                <a:schemeClr val="tx1"/>
              </a:solidFill>
            </a:endParaRPr>
          </a:p>
        </p:txBody>
      </p:sp>
    </p:spTree>
    <p:extLst>
      <p:ext uri="{BB962C8B-B14F-4D97-AF65-F5344CB8AC3E}">
        <p14:creationId xmlns:p14="http://schemas.microsoft.com/office/powerpoint/2010/main" val="3126872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60714" y="980728"/>
            <a:ext cx="7587750"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b="1" dirty="0">
                <a:latin typeface="Arial" panose="020B0604020202020204" pitchFamily="34" charset="0"/>
                <a:cs typeface="Arial" panose="020B0604020202020204" pitchFamily="34" charset="0"/>
              </a:rPr>
              <a:t>&lt;audio&gt; y &lt;video&gt; </a:t>
            </a:r>
            <a:r>
              <a:rPr lang="es-ES" sz="1800" dirty="0">
                <a:latin typeface="Arial" panose="020B0604020202020204" pitchFamily="34" charset="0"/>
                <a:cs typeface="Arial" panose="020B0604020202020204" pitchFamily="34" charset="0"/>
              </a:rPr>
              <a:t>- Nuevos elementos que permitirán incrustar un</a:t>
            </a:r>
          </a:p>
          <a:p>
            <a:pPr marL="0" indent="0">
              <a:buClr>
                <a:schemeClr val="accent3"/>
              </a:buClr>
              <a:buNone/>
              <a:defRPr/>
            </a:pPr>
            <a:r>
              <a:rPr lang="es-ES" sz="1800" dirty="0">
                <a:latin typeface="Arial" panose="020B0604020202020204" pitchFamily="34" charset="0"/>
                <a:cs typeface="Arial" panose="020B0604020202020204" pitchFamily="34" charset="0"/>
              </a:rPr>
              <a:t>contenido multimedia de sonido o de vídeo, respectivamente</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b="1" dirty="0">
                <a:latin typeface="Arial" panose="020B0604020202020204" pitchFamily="34" charset="0"/>
                <a:cs typeface="Arial" panose="020B0604020202020204" pitchFamily="34" charset="0"/>
              </a:rPr>
              <a:t>&lt;</a:t>
            </a:r>
            <a:r>
              <a:rPr lang="es-ES" sz="1800" b="1" dirty="0" err="1">
                <a:latin typeface="Arial" panose="020B0604020202020204" pitchFamily="34" charset="0"/>
                <a:cs typeface="Arial" panose="020B0604020202020204" pitchFamily="34" charset="0"/>
              </a:rPr>
              <a:t>canvas</a:t>
            </a:r>
            <a:r>
              <a:rPr lang="es-ES" sz="1800" b="1" dirty="0">
                <a:latin typeface="Arial" panose="020B0604020202020204" pitchFamily="34" charset="0"/>
                <a:cs typeface="Arial" panose="020B0604020202020204" pitchFamily="34" charset="0"/>
              </a:rPr>
              <a:t>&gt; </a:t>
            </a:r>
            <a:r>
              <a:rPr lang="es-ES" sz="1800" dirty="0">
                <a:latin typeface="Arial" panose="020B0604020202020204" pitchFamily="34" charset="0"/>
                <a:cs typeface="Arial" panose="020B0604020202020204" pitchFamily="34" charset="0"/>
              </a:rPr>
              <a:t>- Este es un elemento complejo que permite que se generen</a:t>
            </a:r>
          </a:p>
          <a:p>
            <a:pPr marL="0" indent="0">
              <a:buClr>
                <a:schemeClr val="accent3"/>
              </a:buClr>
              <a:buNone/>
              <a:defRPr/>
            </a:pPr>
            <a:r>
              <a:rPr lang="es-ES" sz="1800" dirty="0">
                <a:latin typeface="Arial" panose="020B0604020202020204" pitchFamily="34" charset="0"/>
                <a:cs typeface="Arial" panose="020B0604020202020204" pitchFamily="34" charset="0"/>
              </a:rPr>
              <a:t>gráficos al hacer dibujos en su </a:t>
            </a:r>
            <a:r>
              <a:rPr lang="es-ES" sz="1800" dirty="0" smtClean="0">
                <a:latin typeface="Arial" panose="020B0604020202020204" pitchFamily="34" charset="0"/>
                <a:cs typeface="Arial" panose="020B0604020202020204" pitchFamily="34" charset="0"/>
              </a:rPr>
              <a:t>interior</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b="1" dirty="0" err="1" smtClean="0">
                <a:latin typeface="Arial" panose="020B0604020202020204" pitchFamily="34" charset="0"/>
                <a:cs typeface="Arial" panose="020B0604020202020204" pitchFamily="34" charset="0"/>
              </a:rPr>
              <a:t>Placeholder</a:t>
            </a:r>
            <a:r>
              <a:rPr lang="es-ES" sz="1800" b="1" dirty="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es </a:t>
            </a:r>
            <a:r>
              <a:rPr lang="es-ES" sz="1800" dirty="0">
                <a:latin typeface="Arial" panose="020B0604020202020204" pitchFamily="34" charset="0"/>
                <a:cs typeface="Arial" panose="020B0604020202020204" pitchFamily="34" charset="0"/>
              </a:rPr>
              <a:t>un nuevo atributo que se utiliza dentro de los campos</a:t>
            </a:r>
          </a:p>
          <a:p>
            <a:pPr marL="0" indent="0">
              <a:buClr>
                <a:schemeClr val="accent3"/>
              </a:buClr>
              <a:buNone/>
              <a:defRPr/>
            </a:pPr>
            <a:r>
              <a:rPr lang="es-ES" sz="1800" dirty="0">
                <a:latin typeface="Arial" panose="020B0604020202020204" pitchFamily="34" charset="0"/>
                <a:cs typeface="Arial" panose="020B0604020202020204" pitchFamily="34" charset="0"/>
              </a:rPr>
              <a:t>input.</a:t>
            </a:r>
            <a:endParaRPr lang="es-ES" sz="1800" dirty="0" smtClean="0">
              <a:latin typeface="Arial" panose="020B0604020202020204" pitchFamily="34" charset="0"/>
              <a:cs typeface="Arial" panose="020B0604020202020204" pitchFamily="34" charset="0"/>
            </a:endParaRPr>
          </a:p>
        </p:txBody>
      </p:sp>
      <p:sp>
        <p:nvSpPr>
          <p:cNvPr id="4" name="Marcador de texto 3"/>
          <p:cNvSpPr>
            <a:spLocks noGrp="1"/>
          </p:cNvSpPr>
          <p:nvPr>
            <p:ph type="body" sz="quarter" idx="13"/>
          </p:nvPr>
        </p:nvSpPr>
        <p:spPr>
          <a:xfrm>
            <a:off x="1134141" y="0"/>
            <a:ext cx="5072066" cy="285704"/>
          </a:xfrm>
        </p:spPr>
        <p:txBody>
          <a:bodyPr/>
          <a:lstStyle/>
          <a:p>
            <a:r>
              <a:rPr lang="es-ES" dirty="0">
                <a:solidFill>
                  <a:schemeClr val="tx1"/>
                </a:solidFill>
              </a:rPr>
              <a:t>Otros elementos muy interesantes</a:t>
            </a:r>
          </a:p>
          <a:p>
            <a:endParaRPr lang="es-ES" dirty="0">
              <a:solidFill>
                <a:schemeClr val="tx1"/>
              </a:solidFill>
            </a:endParaRPr>
          </a:p>
        </p:txBody>
      </p:sp>
    </p:spTree>
    <p:extLst>
      <p:ext uri="{BB962C8B-B14F-4D97-AF65-F5344CB8AC3E}">
        <p14:creationId xmlns:p14="http://schemas.microsoft.com/office/powerpoint/2010/main" val="180536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331640" y="611876"/>
            <a:ext cx="7587750" cy="491651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Las etiquetas &lt;div&gt; y &lt;</a:t>
            </a:r>
            <a:r>
              <a:rPr lang="es-ES" sz="1800" dirty="0" err="1">
                <a:latin typeface="Arial" panose="020B0604020202020204" pitchFamily="34" charset="0"/>
                <a:cs typeface="Arial" panose="020B0604020202020204" pitchFamily="34" charset="0"/>
              </a:rPr>
              <a:t>span</a:t>
            </a:r>
            <a:r>
              <a:rPr lang="es-ES" sz="1800" dirty="0">
                <a:latin typeface="Arial" panose="020B0604020202020204" pitchFamily="34" charset="0"/>
                <a:cs typeface="Arial" panose="020B0604020202020204" pitchFamily="34" charset="0"/>
              </a:rPr>
              <a:t>&gt;, no tienen ningún tipo de significado especial, solo que la primera se define como un elemento de bloque y por tanto el navegador mostrara un salto de línea antes y después de la </a:t>
            </a:r>
            <a:r>
              <a:rPr lang="es-ES" sz="1800" dirty="0" smtClean="0">
                <a:latin typeface="Arial" panose="020B0604020202020204" pitchFamily="34" charset="0"/>
                <a:cs typeface="Arial" panose="020B0604020202020204" pitchFamily="34" charset="0"/>
              </a:rPr>
              <a:t>misma.</a:t>
            </a: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La sustitución de las etiquetas div y </a:t>
            </a:r>
            <a:r>
              <a:rPr lang="es-ES" sz="1800" dirty="0" err="1">
                <a:latin typeface="Arial" panose="020B0604020202020204" pitchFamily="34" charset="0"/>
                <a:cs typeface="Arial" panose="020B0604020202020204" pitchFamily="34" charset="0"/>
              </a:rPr>
              <a:t>span</a:t>
            </a:r>
            <a:r>
              <a:rPr lang="es-ES" sz="1800" dirty="0">
                <a:latin typeface="Arial" panose="020B0604020202020204" pitchFamily="34" charset="0"/>
                <a:cs typeface="Arial" panose="020B0604020202020204" pitchFamily="34" charset="0"/>
              </a:rPr>
              <a:t>, por la nuevas etiquetas semánticas de HTML5, se ofrece como alternativa recomendándose la utilización de las ultimas, pero muchos desarrolladores web, siguen utilizando para establecer divisiones de sección, artículos, etc.</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274320" indent="-274320">
              <a:buClr>
                <a:schemeClr val="accent3"/>
              </a:buClr>
              <a:buNone/>
              <a:defRPr/>
            </a:pPr>
            <a:endParaRPr lang="es-CO" sz="1800" b="1" dirty="0"/>
          </a:p>
          <a:p>
            <a:pPr marL="274320" indent="-274320" eaLnBrk="1" fontAlgn="auto" hangingPunct="1">
              <a:spcAft>
                <a:spcPts val="0"/>
              </a:spcAft>
              <a:buClr>
                <a:schemeClr val="accent3"/>
              </a:buClr>
              <a:buFont typeface="Wingdings 2" panose="05020102010507070707" pitchFamily="18" charset="2"/>
              <a:buNone/>
              <a:defRPr/>
            </a:pPr>
            <a:r>
              <a:rPr lang="es-CO" sz="1500" b="1" dirty="0" smtClean="0">
                <a:latin typeface="Arial" panose="020B0604020202020204" pitchFamily="34" charset="0"/>
                <a:cs typeface="Arial" panose="020B0604020202020204" pitchFamily="34" charset="0"/>
              </a:rPr>
              <a:t>Ejemplo:</a:t>
            </a:r>
            <a:endParaRPr lang="es-CO" sz="1500" b="1" dirty="0">
              <a:latin typeface="Arial" panose="020B0604020202020204" pitchFamily="34" charset="0"/>
              <a:cs typeface="Arial" panose="020B0604020202020204" pitchFamily="34" charset="0"/>
            </a:endParaRPr>
          </a:p>
          <a:p>
            <a:pPr marL="457200" lvl="1" indent="0">
              <a:buClr>
                <a:schemeClr val="accent3"/>
              </a:buClr>
              <a:buNone/>
              <a:defRPr/>
            </a:pPr>
            <a:endParaRPr lang="es-ES" sz="1800" dirty="0">
              <a:latin typeface="Arial" panose="020B0604020202020204" pitchFamily="34" charset="0"/>
              <a:cs typeface="Arial" panose="020B0604020202020204" pitchFamily="34" charset="0"/>
            </a:endParaRPr>
          </a:p>
        </p:txBody>
      </p:sp>
      <p:sp>
        <p:nvSpPr>
          <p:cNvPr id="3" name="Rectángulo 2"/>
          <p:cNvSpPr/>
          <p:nvPr/>
        </p:nvSpPr>
        <p:spPr>
          <a:xfrm>
            <a:off x="1561119" y="4555695"/>
            <a:ext cx="7128792" cy="646331"/>
          </a:xfrm>
          <a:prstGeom prst="rect">
            <a:avLst/>
          </a:prstGeom>
        </p:spPr>
        <p:txBody>
          <a:bodyPr wrap="square">
            <a:spAutoFit/>
          </a:bodyPr>
          <a:lstStyle/>
          <a:p>
            <a:r>
              <a:rPr lang="it-IT" dirty="0"/>
              <a:t> </a:t>
            </a:r>
            <a:r>
              <a:rPr lang="es-ES" dirty="0"/>
              <a:t>&lt;div&gt;Contenido del bloque, Otras etiquetas, etc. &lt;/div&gt; </a:t>
            </a:r>
            <a:endParaRPr lang="es-ES" dirty="0" smtClean="0"/>
          </a:p>
          <a:p>
            <a:r>
              <a:rPr lang="es-ES" dirty="0" smtClean="0"/>
              <a:t>&lt;</a:t>
            </a:r>
            <a:r>
              <a:rPr lang="es-ES" dirty="0"/>
              <a:t>div&gt;Contenido &lt;</a:t>
            </a:r>
            <a:r>
              <a:rPr lang="es-ES" dirty="0" err="1"/>
              <a:t>span</a:t>
            </a:r>
            <a:r>
              <a:rPr lang="es-ES" dirty="0"/>
              <a:t>&gt;del bloque&lt;/</a:t>
            </a:r>
            <a:r>
              <a:rPr lang="es-ES" dirty="0" err="1"/>
              <a:t>span</a:t>
            </a:r>
            <a:r>
              <a:rPr lang="es-ES" dirty="0"/>
              <a:t>&gt; con elementos en línea&lt;/div&gt;</a:t>
            </a:r>
            <a:endParaRPr lang="es-ES" b="1" dirty="0"/>
          </a:p>
        </p:txBody>
      </p:sp>
      <p:sp>
        <p:nvSpPr>
          <p:cNvPr id="4" name="Marcador de texto 3"/>
          <p:cNvSpPr>
            <a:spLocks noGrp="1"/>
          </p:cNvSpPr>
          <p:nvPr>
            <p:ph type="body" sz="quarter" idx="13"/>
          </p:nvPr>
        </p:nvSpPr>
        <p:spPr>
          <a:xfrm>
            <a:off x="1134141" y="0"/>
            <a:ext cx="5072066" cy="285704"/>
          </a:xfrm>
        </p:spPr>
        <p:txBody>
          <a:bodyPr/>
          <a:lstStyle/>
          <a:p>
            <a:r>
              <a:rPr lang="es-ES" dirty="0">
                <a:solidFill>
                  <a:schemeClr val="tx1"/>
                </a:solidFill>
              </a:rPr>
              <a:t>HTML – </a:t>
            </a:r>
            <a:r>
              <a:rPr lang="es-ES" dirty="0" err="1" smtClean="0">
                <a:solidFill>
                  <a:schemeClr val="tx1"/>
                </a:solidFill>
              </a:rPr>
              <a:t>Span</a:t>
            </a:r>
            <a:r>
              <a:rPr lang="es-ES" dirty="0" smtClean="0">
                <a:solidFill>
                  <a:schemeClr val="tx1"/>
                </a:solidFill>
              </a:rPr>
              <a:t> y </a:t>
            </a:r>
            <a:r>
              <a:rPr lang="es-ES" dirty="0" err="1" smtClean="0">
                <a:solidFill>
                  <a:schemeClr val="tx1"/>
                </a:solidFill>
              </a:rPr>
              <a:t>Div</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336032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59632" y="1103426"/>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eaLnBrk="1" fontAlgn="auto" hangingPunct="1">
              <a:spcAft>
                <a:spcPts val="0"/>
              </a:spcAft>
              <a:buClr>
                <a:schemeClr val="accent3"/>
              </a:buClr>
              <a:buFont typeface="Wingdings 2"/>
              <a:buChar char=""/>
              <a:defRPr/>
            </a:pPr>
            <a:r>
              <a:rPr lang="es-ES_tradnl" sz="1800" dirty="0">
                <a:latin typeface="Arial" panose="020B0604020202020204" pitchFamily="34" charset="0"/>
                <a:cs typeface="Arial" panose="020B0604020202020204" pitchFamily="34" charset="0"/>
              </a:rPr>
              <a:t>Para ver el código HTML de una página web podemos hacerlo desde el navegador web</a:t>
            </a:r>
            <a:endParaRPr lang="es-ES" sz="1800"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2073" y="2060848"/>
            <a:ext cx="4919985" cy="393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texto 2"/>
          <p:cNvSpPr>
            <a:spLocks noGrp="1"/>
          </p:cNvSpPr>
          <p:nvPr>
            <p:ph type="body" sz="quarter" idx="13"/>
          </p:nvPr>
        </p:nvSpPr>
        <p:spPr>
          <a:xfrm>
            <a:off x="1115616" y="0"/>
            <a:ext cx="5072066" cy="285704"/>
          </a:xfrm>
        </p:spPr>
        <p:txBody>
          <a:bodyPr/>
          <a:lstStyle/>
          <a:p>
            <a:r>
              <a:rPr lang="pt-BR" dirty="0">
                <a:solidFill>
                  <a:schemeClr val="tx1"/>
                </a:solidFill>
              </a:rPr>
              <a:t>HTML – Ver código de HTML</a:t>
            </a:r>
          </a:p>
          <a:p>
            <a:endParaRPr lang="es-ES" dirty="0">
              <a:solidFill>
                <a:schemeClr val="tx1"/>
              </a:solidFill>
            </a:endParaRPr>
          </a:p>
        </p:txBody>
      </p:sp>
    </p:spTree>
    <p:extLst>
      <p:ext uri="{BB962C8B-B14F-4D97-AF65-F5344CB8AC3E}">
        <p14:creationId xmlns:p14="http://schemas.microsoft.com/office/powerpoint/2010/main" val="230485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2" name="Rectángulo 1"/>
          <p:cNvSpPr/>
          <p:nvPr/>
        </p:nvSpPr>
        <p:spPr>
          <a:xfrm>
            <a:off x="1187624" y="1404370"/>
            <a:ext cx="7704856" cy="1015663"/>
          </a:xfrm>
          <a:prstGeom prst="rect">
            <a:avLst/>
          </a:prstGeom>
        </p:spPr>
        <p:txBody>
          <a:bodyPr wrap="square">
            <a:spAutoFit/>
          </a:bodyPr>
          <a:lstStyle/>
          <a:p>
            <a:pPr marL="285750" indent="-285750" eaLnBrk="1" fontAlgn="auto" hangingPunct="1">
              <a:spcAft>
                <a:spcPts val="0"/>
              </a:spcAft>
              <a:buClr>
                <a:schemeClr val="accent3"/>
              </a:buClr>
              <a:buFont typeface="Arial" panose="020B0604020202020204" pitchFamily="34" charset="0"/>
              <a:buChar char="•"/>
              <a:defRPr/>
            </a:pPr>
            <a:r>
              <a:rPr lang="es-CO" sz="2000" b="1" dirty="0">
                <a:latin typeface="Arial" panose="020B0604020202020204" pitchFamily="34" charset="0"/>
                <a:cs typeface="Arial" panose="020B0604020202020204" pitchFamily="34" charset="0"/>
              </a:rPr>
              <a:t>Vamos a escribir Bienvenida. </a:t>
            </a:r>
          </a:p>
          <a:p>
            <a:pPr marL="285750" indent="-285750" eaLnBrk="1" fontAlgn="auto" hangingPunct="1">
              <a:spcAft>
                <a:spcPts val="0"/>
              </a:spcAft>
              <a:buClr>
                <a:schemeClr val="accent3"/>
              </a:buClr>
              <a:buFont typeface="Arial" panose="020B0604020202020204" pitchFamily="34" charset="0"/>
              <a:buChar char="•"/>
              <a:defRPr/>
            </a:pPr>
            <a:r>
              <a:rPr lang="es-CO" sz="2000" b="1" dirty="0">
                <a:latin typeface="Arial" panose="020B0604020202020204" pitchFamily="34" charset="0"/>
                <a:cs typeface="Arial" panose="020B0604020202020204" pitchFamily="34" charset="0"/>
              </a:rPr>
              <a:t>Lo escribiremos entre &lt;</a:t>
            </a:r>
            <a:r>
              <a:rPr lang="es-CO" sz="2000" b="1" dirty="0" err="1">
                <a:latin typeface="Arial" panose="020B0604020202020204" pitchFamily="34" charset="0"/>
                <a:cs typeface="Arial" panose="020B0604020202020204" pitchFamily="34" charset="0"/>
              </a:rPr>
              <a:t>body</a:t>
            </a:r>
            <a:r>
              <a:rPr lang="es-CO" sz="2000" b="1" dirty="0">
                <a:latin typeface="Arial" panose="020B0604020202020204" pitchFamily="34" charset="0"/>
                <a:cs typeface="Arial" panose="020B0604020202020204" pitchFamily="34" charset="0"/>
              </a:rPr>
              <a:t>&gt; y &lt;/</a:t>
            </a:r>
            <a:r>
              <a:rPr lang="es-CO" sz="2000" b="1" dirty="0" err="1">
                <a:latin typeface="Arial" panose="020B0604020202020204" pitchFamily="34" charset="0"/>
                <a:cs typeface="Arial" panose="020B0604020202020204" pitchFamily="34" charset="0"/>
              </a:rPr>
              <a:t>body</a:t>
            </a:r>
            <a:r>
              <a:rPr lang="es-CO" sz="2000" b="1" dirty="0">
                <a:latin typeface="Arial" panose="020B0604020202020204" pitchFamily="34" charset="0"/>
                <a:cs typeface="Arial" panose="020B0604020202020204" pitchFamily="34" charset="0"/>
              </a:rPr>
              <a:t>&gt;. Nuestro código quedará así:</a:t>
            </a:r>
            <a:endParaRPr lang="es-CO" sz="2000" dirty="0">
              <a:latin typeface="Arial" panose="020B0604020202020204" pitchFamily="34" charset="0"/>
              <a:cs typeface="Arial" panose="020B0604020202020204" pitchFamily="34" charset="0"/>
            </a:endParaRPr>
          </a:p>
        </p:txBody>
      </p:sp>
      <p:pic>
        <p:nvPicPr>
          <p:cNvPr id="9" name="3 Imagen" descr="BODY 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2564904"/>
            <a:ext cx="44291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7868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237928" y="943959"/>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eaLnBrk="1" hangingPunct="1">
              <a:buFont typeface="Wingdings 2" panose="05020102010507070707" pitchFamily="18" charset="2"/>
              <a:buNone/>
            </a:pPr>
            <a:r>
              <a:rPr lang="es-ES_tradnl" altLang="es-ES" sz="3600" b="1" dirty="0"/>
              <a:t>IMPOSIBLEEEEEEE!!!</a:t>
            </a:r>
            <a:endParaRPr lang="es-CO" altLang="es-ES" sz="3600" dirty="0"/>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988840"/>
            <a:ext cx="7187257" cy="385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texto 2"/>
          <p:cNvSpPr>
            <a:spLocks noGrp="1"/>
          </p:cNvSpPr>
          <p:nvPr>
            <p:ph type="body" sz="quarter" idx="13"/>
          </p:nvPr>
        </p:nvSpPr>
        <p:spPr>
          <a:xfrm>
            <a:off x="1115616" y="0"/>
            <a:ext cx="5072066" cy="285704"/>
          </a:xfrm>
        </p:spPr>
        <p:txBody>
          <a:bodyPr/>
          <a:lstStyle/>
          <a:p>
            <a:r>
              <a:rPr lang="pt-BR" dirty="0">
                <a:solidFill>
                  <a:schemeClr val="tx1"/>
                </a:solidFill>
              </a:rPr>
              <a:t>HTML – Ver código de HTML</a:t>
            </a:r>
          </a:p>
          <a:p>
            <a:endParaRPr lang="es-ES" dirty="0">
              <a:solidFill>
                <a:schemeClr val="tx1"/>
              </a:solidFill>
            </a:endParaRPr>
          </a:p>
        </p:txBody>
      </p:sp>
    </p:spTree>
    <p:extLst>
      <p:ext uri="{BB962C8B-B14F-4D97-AF65-F5344CB8AC3E}">
        <p14:creationId xmlns:p14="http://schemas.microsoft.com/office/powerpoint/2010/main" val="3079120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4" y="1187401"/>
            <a:ext cx="7848872"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eaLnBrk="1" fontAlgn="auto" hangingPunct="1">
              <a:spcAft>
                <a:spcPts val="0"/>
              </a:spcAft>
              <a:buClr>
                <a:schemeClr val="accent3"/>
              </a:buClr>
              <a:buFont typeface="Wingdings 2"/>
              <a:buChar char=""/>
              <a:defRPr/>
            </a:pPr>
            <a:r>
              <a:rPr lang="es-ES_tradnl" sz="1800" dirty="0">
                <a:latin typeface="Arial" panose="020B0604020202020204" pitchFamily="34" charset="0"/>
                <a:cs typeface="Arial" panose="020B0604020202020204" pitchFamily="34" charset="0"/>
              </a:rPr>
              <a:t>Como alternativa podemos usar la Herramienta de desarrolladores donde podemos inspeccionar los elementos poco a poco.</a:t>
            </a:r>
            <a:endParaRPr lang="es-ES" sz="1800" dirty="0">
              <a:latin typeface="Arial" panose="020B0604020202020204" pitchFamily="34" charset="0"/>
              <a:cs typeface="Arial" panose="020B0604020202020204" pitchFamily="34" charset="0"/>
            </a:endParaRP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065" y="2276872"/>
            <a:ext cx="7488386" cy="271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Marcador de texto 8"/>
          <p:cNvSpPr>
            <a:spLocks noGrp="1"/>
          </p:cNvSpPr>
          <p:nvPr>
            <p:ph type="body" sz="quarter" idx="13"/>
          </p:nvPr>
        </p:nvSpPr>
        <p:spPr>
          <a:xfrm>
            <a:off x="1162350" y="0"/>
            <a:ext cx="5072066" cy="285704"/>
          </a:xfrm>
        </p:spPr>
        <p:txBody>
          <a:bodyPr/>
          <a:lstStyle/>
          <a:p>
            <a:r>
              <a:rPr lang="pt-BR" dirty="0">
                <a:solidFill>
                  <a:schemeClr val="tx1"/>
                </a:solidFill>
              </a:rPr>
              <a:t>HTML – Ver código de HTML</a:t>
            </a:r>
          </a:p>
          <a:p>
            <a:endParaRPr lang="es-ES" dirty="0">
              <a:solidFill>
                <a:schemeClr val="tx1"/>
              </a:solidFill>
            </a:endParaRPr>
          </a:p>
        </p:txBody>
      </p:sp>
      <p:sp>
        <p:nvSpPr>
          <p:cNvPr id="11" name="Marcador de posición de imagen 10"/>
          <p:cNvSpPr>
            <a:spLocks noGrp="1"/>
          </p:cNvSpPr>
          <p:nvPr>
            <p:ph type="pic" sz="quarter" idx="14"/>
          </p:nvPr>
        </p:nvSpPr>
        <p:spPr/>
      </p:sp>
    </p:spTree>
    <p:extLst>
      <p:ext uri="{BB962C8B-B14F-4D97-AF65-F5344CB8AC3E}">
        <p14:creationId xmlns:p14="http://schemas.microsoft.com/office/powerpoint/2010/main" val="232473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2" name="Rectángulo 1"/>
          <p:cNvSpPr/>
          <p:nvPr/>
        </p:nvSpPr>
        <p:spPr>
          <a:xfrm>
            <a:off x="1403648" y="1439897"/>
            <a:ext cx="8640960" cy="1631216"/>
          </a:xfrm>
          <a:prstGeom prst="rect">
            <a:avLst/>
          </a:prstGeom>
        </p:spPr>
        <p:txBody>
          <a:bodyPr wrap="square">
            <a:spAutoFit/>
          </a:bodyPr>
          <a:lstStyle/>
          <a:p>
            <a:pPr marL="285750" indent="-285750" eaLnBrk="1" fontAlgn="auto" hangingPunct="1">
              <a:spcAft>
                <a:spcPts val="0"/>
              </a:spcAft>
              <a:buClr>
                <a:schemeClr val="accent3"/>
              </a:buClr>
              <a:buFont typeface="Arial" panose="020B0604020202020204" pitchFamily="34" charset="0"/>
              <a:buChar char="•"/>
              <a:defRPr/>
            </a:pPr>
            <a:r>
              <a:rPr lang="es-CO" sz="2000" dirty="0">
                <a:latin typeface="Arial" panose="020B0604020202020204" pitchFamily="34" charset="0"/>
                <a:cs typeface="Arial" panose="020B0604020202020204" pitchFamily="34" charset="0"/>
              </a:rPr>
              <a:t>En HTML también existe el concepto de atributo.</a:t>
            </a:r>
          </a:p>
          <a:p>
            <a:pPr marL="285750" indent="-285750" eaLnBrk="1" fontAlgn="auto" hangingPunct="1">
              <a:spcAft>
                <a:spcPts val="0"/>
              </a:spcAft>
              <a:buClr>
                <a:schemeClr val="accent3"/>
              </a:buClr>
              <a:buFont typeface="Arial" panose="020B0604020202020204" pitchFamily="34" charset="0"/>
              <a:buChar char="•"/>
              <a:defRPr/>
            </a:pPr>
            <a:endParaRPr lang="es-CO" sz="2000"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endParaRPr lang="es-CO" sz="2000"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endParaRPr lang="es-CO" sz="2000" dirty="0">
              <a:latin typeface="Arial" panose="020B0604020202020204" pitchFamily="34" charset="0"/>
              <a:cs typeface="Arial" panose="020B0604020202020204" pitchFamily="34" charset="0"/>
            </a:endParaRPr>
          </a:p>
          <a:p>
            <a:pPr eaLnBrk="1" fontAlgn="auto" hangingPunct="1">
              <a:spcAft>
                <a:spcPts val="0"/>
              </a:spcAft>
              <a:buClr>
                <a:schemeClr val="accent3"/>
              </a:buClr>
              <a:defRPr/>
            </a:pPr>
            <a:r>
              <a:rPr lang="es-CO" sz="2000" dirty="0">
                <a:latin typeface="Arial" panose="020B0604020202020204" pitchFamily="34" charset="0"/>
                <a:cs typeface="Arial" panose="020B0604020202020204" pitchFamily="34" charset="0"/>
              </a:rPr>
              <a:t>Un etiqueta HTML puede </a:t>
            </a:r>
            <a:r>
              <a:rPr lang="es-CO" sz="2000" dirty="0" smtClean="0">
                <a:latin typeface="Arial" panose="020B0604020202020204" pitchFamily="34" charset="0"/>
                <a:cs typeface="Arial" panose="020B0604020202020204" pitchFamily="34" charset="0"/>
              </a:rPr>
              <a:t>tener la siguiente estructura:</a:t>
            </a:r>
            <a:endParaRPr lang="es-CO" sz="2000" dirty="0">
              <a:latin typeface="Arial" panose="020B0604020202020204" pitchFamily="34" charset="0"/>
              <a:cs typeface="Arial" panose="020B0604020202020204" pitchFamily="34" charset="0"/>
            </a:endParaRPr>
          </a:p>
        </p:txBody>
      </p:sp>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3429000"/>
            <a:ext cx="42560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Marcador de texto 3"/>
          <p:cNvSpPr>
            <a:spLocks noGrp="1"/>
          </p:cNvSpPr>
          <p:nvPr>
            <p:ph type="body" sz="quarter" idx="13"/>
          </p:nvPr>
        </p:nvSpPr>
        <p:spPr>
          <a:xfrm>
            <a:off x="1115616" y="-13361"/>
            <a:ext cx="5072066" cy="285704"/>
          </a:xfrm>
        </p:spPr>
        <p:txBody>
          <a:bodyPr/>
          <a:lstStyle/>
          <a:p>
            <a:r>
              <a:rPr lang="es-ES" dirty="0">
                <a:solidFill>
                  <a:schemeClr val="tx1"/>
                </a:solidFill>
              </a:rPr>
              <a:t>HTML</a:t>
            </a:r>
          </a:p>
          <a:p>
            <a:endParaRPr lang="es-ES" dirty="0">
              <a:solidFill>
                <a:schemeClr val="tx1"/>
              </a:solidFill>
            </a:endParaRPr>
          </a:p>
        </p:txBody>
      </p:sp>
    </p:spTree>
    <p:extLst>
      <p:ext uri="{BB962C8B-B14F-4D97-AF65-F5344CB8AC3E}">
        <p14:creationId xmlns:p14="http://schemas.microsoft.com/office/powerpoint/2010/main" val="82995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2" name="Rectángulo 1"/>
          <p:cNvSpPr/>
          <p:nvPr/>
        </p:nvSpPr>
        <p:spPr>
          <a:xfrm>
            <a:off x="1183634" y="608456"/>
            <a:ext cx="7776864" cy="5355312"/>
          </a:xfrm>
          <a:prstGeom prst="rect">
            <a:avLst/>
          </a:prstGeom>
        </p:spPr>
        <p:txBody>
          <a:bodyPr wrap="square">
            <a:spAutoFit/>
          </a:bodyPr>
          <a:lstStyle/>
          <a:p>
            <a:pPr marL="285750" indent="-285750" eaLnBrk="1" fontAlgn="auto" hangingPunct="1">
              <a:spcAft>
                <a:spcPts val="0"/>
              </a:spcAft>
              <a:buClr>
                <a:schemeClr val="accent3"/>
              </a:buClr>
              <a:buFont typeface="Arial" panose="020B0604020202020204" pitchFamily="34" charset="0"/>
              <a:buChar char="•"/>
              <a:defRPr/>
            </a:pPr>
            <a:r>
              <a:rPr lang="es-CO" b="1" dirty="0">
                <a:latin typeface="Arial" panose="020B0604020202020204" pitchFamily="34" charset="0"/>
                <a:cs typeface="Arial" panose="020B0604020202020204" pitchFamily="34" charset="0"/>
              </a:rPr>
              <a:t>Ahora tenemos que guardar el documento con un nombre y una extensión especial. </a:t>
            </a:r>
          </a:p>
          <a:p>
            <a:pPr marL="285750" indent="-285750" eaLnBrk="1" fontAlgn="auto" hangingPunct="1">
              <a:spcAft>
                <a:spcPts val="0"/>
              </a:spcAft>
              <a:buClr>
                <a:schemeClr val="accent3"/>
              </a:buClr>
              <a:buFont typeface="Arial" panose="020B0604020202020204" pitchFamily="34" charset="0"/>
              <a:buChar char="•"/>
              <a:defRPr/>
            </a:pPr>
            <a:endParaRPr lang="es-CO" b="1"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r>
              <a:rPr lang="es-CO" b="1" dirty="0">
                <a:latin typeface="Arial" panose="020B0604020202020204" pitchFamily="34" charset="0"/>
                <a:cs typeface="Arial" panose="020B0604020202020204" pitchFamily="34" charset="0"/>
              </a:rPr>
              <a:t>El nombre va a ser </a:t>
            </a:r>
            <a:r>
              <a:rPr lang="es-CO" b="1" dirty="0" err="1">
                <a:latin typeface="Arial" panose="020B0604020202020204" pitchFamily="34" charset="0"/>
                <a:cs typeface="Arial" panose="020B0604020202020204" pitchFamily="34" charset="0"/>
              </a:rPr>
              <a:t>index</a:t>
            </a:r>
            <a:r>
              <a:rPr lang="es-CO" b="1" dirty="0">
                <a:latin typeface="Arial" panose="020B0604020202020204" pitchFamily="34" charset="0"/>
                <a:cs typeface="Arial" panose="020B0604020202020204" pitchFamily="34" charset="0"/>
              </a:rPr>
              <a:t>  y su extensión .</a:t>
            </a:r>
            <a:r>
              <a:rPr lang="es-CO" b="1" dirty="0" err="1">
                <a:latin typeface="Arial" panose="020B0604020202020204" pitchFamily="34" charset="0"/>
                <a:cs typeface="Arial" panose="020B0604020202020204" pitchFamily="34" charset="0"/>
              </a:rPr>
              <a:t>html</a:t>
            </a:r>
            <a:r>
              <a:rPr lang="es-CO" b="1" dirty="0">
                <a:latin typeface="Arial" panose="020B0604020202020204" pitchFamily="34" charset="0"/>
                <a:cs typeface="Arial" panose="020B0604020202020204" pitchFamily="34" charset="0"/>
              </a:rPr>
              <a:t> </a:t>
            </a:r>
          </a:p>
          <a:p>
            <a:pPr eaLnBrk="1" fontAlgn="auto" hangingPunct="1">
              <a:spcAft>
                <a:spcPts val="0"/>
              </a:spcAft>
              <a:buClr>
                <a:schemeClr val="accent3"/>
              </a:buClr>
              <a:defRPr/>
            </a:pPr>
            <a:endParaRPr lang="es-CO"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r>
              <a:rPr lang="es-CO" b="1" dirty="0">
                <a:latin typeface="Arial" panose="020B0604020202020204" pitchFamily="34" charset="0"/>
                <a:cs typeface="Arial" panose="020B0604020202020204" pitchFamily="34" charset="0"/>
              </a:rPr>
              <a:t>También se podría guardar con la extensión .</a:t>
            </a:r>
            <a:r>
              <a:rPr lang="es-CO" b="1" dirty="0" err="1">
                <a:latin typeface="Arial" panose="020B0604020202020204" pitchFamily="34" charset="0"/>
                <a:cs typeface="Arial" panose="020B0604020202020204" pitchFamily="34" charset="0"/>
              </a:rPr>
              <a:t>htm</a:t>
            </a:r>
            <a:r>
              <a:rPr lang="es-CO" b="1" dirty="0">
                <a:latin typeface="Arial" panose="020B0604020202020204" pitchFamily="34" charset="0"/>
                <a:cs typeface="Arial" panose="020B0604020202020204" pitchFamily="34" charset="0"/>
              </a:rPr>
              <a:t> (el resultado es exactamente el mismo).</a:t>
            </a:r>
          </a:p>
          <a:p>
            <a:pPr marL="285750" indent="-285750" eaLnBrk="1" fontAlgn="auto" hangingPunct="1">
              <a:spcAft>
                <a:spcPts val="0"/>
              </a:spcAft>
              <a:buClr>
                <a:schemeClr val="accent3"/>
              </a:buClr>
              <a:buFont typeface="Arial" panose="020B0604020202020204" pitchFamily="34" charset="0"/>
              <a:buChar char="•"/>
              <a:defRPr/>
            </a:pPr>
            <a:endParaRPr lang="es-CO"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r>
              <a:rPr lang="es-CO" b="1" dirty="0">
                <a:latin typeface="Arial" panose="020B0604020202020204" pitchFamily="34" charset="0"/>
                <a:cs typeface="Arial" panose="020B0604020202020204" pitchFamily="34" charset="0"/>
              </a:rPr>
              <a:t>El sitio puede ser cualquier parte del ordenador. Para tenerlo accesible, lo vamos a guardar en el Escritorio: Le damos a Archivo &gt; Guardar</a:t>
            </a:r>
          </a:p>
          <a:p>
            <a:pPr marL="285750" indent="-285750" eaLnBrk="1" fontAlgn="auto" hangingPunct="1">
              <a:spcAft>
                <a:spcPts val="0"/>
              </a:spcAft>
              <a:buClr>
                <a:schemeClr val="accent3"/>
              </a:buClr>
              <a:buFont typeface="Arial" panose="020B0604020202020204" pitchFamily="34" charset="0"/>
              <a:buChar char="•"/>
              <a:defRPr/>
            </a:pPr>
            <a:endParaRPr lang="es-CO" b="1"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r>
              <a:rPr lang="es-CO" b="1" dirty="0">
                <a:latin typeface="Arial" panose="020B0604020202020204" pitchFamily="34" charset="0"/>
                <a:cs typeface="Arial" panose="020B0604020202020204" pitchFamily="34" charset="0"/>
              </a:rPr>
              <a:t>Ya podemos ir al Escritorio para abrir la página.</a:t>
            </a:r>
          </a:p>
          <a:p>
            <a:pPr marL="285750" indent="-285750" eaLnBrk="1" fontAlgn="auto" hangingPunct="1">
              <a:spcAft>
                <a:spcPts val="0"/>
              </a:spcAft>
              <a:buClr>
                <a:schemeClr val="accent3"/>
              </a:buClr>
              <a:buFont typeface="Arial" panose="020B0604020202020204" pitchFamily="34" charset="0"/>
              <a:buChar char="•"/>
              <a:defRPr/>
            </a:pPr>
            <a:endParaRPr lang="es-CO"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r>
              <a:rPr lang="es-CO" b="1" dirty="0">
                <a:latin typeface="Arial" panose="020B0604020202020204" pitchFamily="34" charset="0"/>
                <a:cs typeface="Arial" panose="020B0604020202020204" pitchFamily="34" charset="0"/>
              </a:rPr>
              <a:t>Observa que el icono de la página en el escritorio tiene el del Navegador </a:t>
            </a:r>
            <a:endParaRPr lang="es-CO" dirty="0">
              <a:latin typeface="Arial" panose="020B0604020202020204" pitchFamily="34" charset="0"/>
              <a:cs typeface="Arial" panose="020B0604020202020204" pitchFamily="34" charset="0"/>
            </a:endParaRPr>
          </a:p>
          <a:p>
            <a:pPr eaLnBrk="1" fontAlgn="auto" hangingPunct="1">
              <a:spcAft>
                <a:spcPts val="0"/>
              </a:spcAft>
              <a:buClr>
                <a:schemeClr val="accent3"/>
              </a:buClr>
              <a:defRPr/>
            </a:pPr>
            <a:endParaRPr lang="es-CO"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r>
              <a:rPr lang="es-CO" b="1" dirty="0">
                <a:latin typeface="Arial" panose="020B0604020202020204" pitchFamily="34" charset="0"/>
                <a:cs typeface="Arial" panose="020B0604020202020204" pitchFamily="34" charset="0"/>
              </a:rPr>
              <a:t>Si haces doble clic sobre él, se te abrirá la página</a:t>
            </a:r>
            <a:endParaRPr lang="es-CO" dirty="0">
              <a:latin typeface="Arial" panose="020B0604020202020204" pitchFamily="34" charset="0"/>
              <a:cs typeface="Arial" panose="020B0604020202020204" pitchFamily="34" charset="0"/>
            </a:endParaRPr>
          </a:p>
          <a:p>
            <a:pPr marL="285750" indent="-285750" eaLnBrk="1" fontAlgn="auto" hangingPunct="1">
              <a:spcAft>
                <a:spcPts val="0"/>
              </a:spcAft>
              <a:buClr>
                <a:schemeClr val="accent3"/>
              </a:buClr>
              <a:buFont typeface="Arial" panose="020B0604020202020204" pitchFamily="34" charset="0"/>
              <a:buChar char="•"/>
              <a:defRPr/>
            </a:pPr>
            <a:endParaRPr lang="es-CO" dirty="0">
              <a:latin typeface="Arial" panose="020B0604020202020204" pitchFamily="34" charset="0"/>
              <a:cs typeface="Arial" panose="020B0604020202020204" pitchFamily="34" charset="0"/>
            </a:endParaRPr>
          </a:p>
        </p:txBody>
      </p:sp>
      <p:pic>
        <p:nvPicPr>
          <p:cNvPr id="9" name="3 Imagen" descr="INDEX 3.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68344" y="5589240"/>
            <a:ext cx="778966" cy="71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arcador de texto 3"/>
          <p:cNvSpPr>
            <a:spLocks noGrp="1"/>
          </p:cNvSpPr>
          <p:nvPr>
            <p:ph type="body" sz="quarter" idx="13"/>
          </p:nvPr>
        </p:nvSpPr>
        <p:spPr>
          <a:xfrm>
            <a:off x="1183634" y="18524"/>
            <a:ext cx="5072066" cy="285704"/>
          </a:xfrm>
        </p:spPr>
        <p:txBody>
          <a:bodyPr/>
          <a:lstStyle/>
          <a:p>
            <a:r>
              <a:rPr lang="es-ES" dirty="0">
                <a:solidFill>
                  <a:schemeClr val="tx1"/>
                </a:solidFill>
              </a:rPr>
              <a:t>HTML</a:t>
            </a:r>
          </a:p>
          <a:p>
            <a:endParaRPr lang="es-ES" dirty="0">
              <a:solidFill>
                <a:schemeClr val="tx1"/>
              </a:solidFill>
            </a:endParaRPr>
          </a:p>
        </p:txBody>
      </p:sp>
      <p:sp>
        <p:nvSpPr>
          <p:cNvPr id="4" name="Marcador de posición de imagen 3"/>
          <p:cNvSpPr>
            <a:spLocks noGrp="1"/>
          </p:cNvSpPr>
          <p:nvPr>
            <p:ph type="pic" sz="quarter" idx="14"/>
          </p:nvPr>
        </p:nvSpPr>
        <p:spPr/>
      </p:sp>
    </p:spTree>
    <p:extLst>
      <p:ext uri="{BB962C8B-B14F-4D97-AF65-F5344CB8AC3E}">
        <p14:creationId xmlns:p14="http://schemas.microsoft.com/office/powerpoint/2010/main" val="220413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4" y="1196752"/>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Algunas etiquetas </a:t>
            </a:r>
            <a:r>
              <a:rPr lang="es-ES" sz="1800" b="1" dirty="0">
                <a:latin typeface="Arial" panose="020B0604020202020204" pitchFamily="34" charset="0"/>
                <a:cs typeface="Arial" panose="020B0604020202020204" pitchFamily="34" charset="0"/>
              </a:rPr>
              <a:t>asociadas al tipo de letra</a:t>
            </a:r>
          </a:p>
          <a:p>
            <a:pPr marL="0" indent="0">
              <a:buClr>
                <a:schemeClr val="accent3"/>
              </a:buClr>
              <a:buNone/>
              <a:defRPr/>
            </a:pPr>
            <a:endParaRPr lang="es-CO" sz="1800" b="1" dirty="0">
              <a:latin typeface="Arial" panose="020B0604020202020204" pitchFamily="34" charset="0"/>
              <a:cs typeface="Arial" panose="020B0604020202020204" pitchFamily="34" charset="0"/>
            </a:endParaRPr>
          </a:p>
        </p:txBody>
      </p:sp>
      <p:pic>
        <p:nvPicPr>
          <p:cNvPr id="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3" y="1825756"/>
            <a:ext cx="7862887"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ángulo 1"/>
          <p:cNvSpPr/>
          <p:nvPr/>
        </p:nvSpPr>
        <p:spPr>
          <a:xfrm>
            <a:off x="1282360" y="4784613"/>
            <a:ext cx="2589170" cy="369332"/>
          </a:xfrm>
          <a:prstGeom prst="rect">
            <a:avLst/>
          </a:prstGeom>
        </p:spPr>
        <p:txBody>
          <a:bodyPr wrap="none">
            <a:spAutoFit/>
          </a:bodyPr>
          <a:lstStyle/>
          <a:p>
            <a:pPr marL="285750" indent="-285750" eaLnBrk="1" fontAlgn="auto" hangingPunct="1">
              <a:spcAft>
                <a:spcPts val="0"/>
              </a:spcAft>
              <a:buClr>
                <a:schemeClr val="accent3"/>
              </a:buClr>
              <a:buFont typeface="Arial" panose="020B0604020202020204" pitchFamily="34" charset="0"/>
              <a:buChar char="•"/>
              <a:defRPr/>
            </a:pPr>
            <a:r>
              <a:rPr lang="es-CO" b="1" dirty="0">
                <a:latin typeface="Arial" panose="020B0604020202020204" pitchFamily="34" charset="0"/>
                <a:cs typeface="Arial" panose="020B0604020202020204" pitchFamily="34" charset="0"/>
              </a:rPr>
              <a:t>Salto de línea &lt;</a:t>
            </a:r>
            <a:r>
              <a:rPr lang="es-CO" b="1" dirty="0" err="1">
                <a:latin typeface="Arial" panose="020B0604020202020204" pitchFamily="34" charset="0"/>
                <a:cs typeface="Arial" panose="020B0604020202020204" pitchFamily="34" charset="0"/>
              </a:rPr>
              <a:t>br</a:t>
            </a:r>
            <a:r>
              <a:rPr lang="es-CO" b="1" dirty="0">
                <a:latin typeface="Arial" panose="020B0604020202020204" pitchFamily="34" charset="0"/>
                <a:cs typeface="Arial" panose="020B0604020202020204" pitchFamily="34" charset="0"/>
              </a:rPr>
              <a:t>/&gt;</a:t>
            </a:r>
          </a:p>
        </p:txBody>
      </p:sp>
      <p:sp>
        <p:nvSpPr>
          <p:cNvPr id="11" name="Marcador de texto 3"/>
          <p:cNvSpPr>
            <a:spLocks noGrp="1"/>
          </p:cNvSpPr>
          <p:nvPr>
            <p:ph type="body" sz="quarter" idx="13"/>
          </p:nvPr>
        </p:nvSpPr>
        <p:spPr>
          <a:xfrm>
            <a:off x="1183729" y="14102"/>
            <a:ext cx="5072066" cy="285704"/>
          </a:xfrm>
        </p:spPr>
        <p:txBody>
          <a:bodyPr/>
          <a:lstStyle/>
          <a:p>
            <a:r>
              <a:rPr lang="es-ES" dirty="0">
                <a:solidFill>
                  <a:schemeClr val="tx1"/>
                </a:solidFill>
              </a:rPr>
              <a:t>HTML</a:t>
            </a:r>
          </a:p>
          <a:p>
            <a:endParaRPr lang="es-ES" dirty="0">
              <a:solidFill>
                <a:schemeClr val="tx1"/>
              </a:solidFill>
            </a:endParaRPr>
          </a:p>
        </p:txBody>
      </p:sp>
      <p:sp>
        <p:nvSpPr>
          <p:cNvPr id="15" name="Marcador de posición de imagen 14"/>
          <p:cNvSpPr>
            <a:spLocks noGrp="1"/>
          </p:cNvSpPr>
          <p:nvPr>
            <p:ph type="pic" sz="quarter" idx="14"/>
          </p:nvPr>
        </p:nvSpPr>
        <p:spPr/>
      </p:sp>
    </p:spTree>
    <p:extLst>
      <p:ext uri="{BB962C8B-B14F-4D97-AF65-F5344CB8AC3E}">
        <p14:creationId xmlns:p14="http://schemas.microsoft.com/office/powerpoint/2010/main" val="79947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2 Marcador de contenido"/>
          <p:cNvSpPr txBox="1">
            <a:spLocks/>
          </p:cNvSpPr>
          <p:nvPr/>
        </p:nvSpPr>
        <p:spPr>
          <a:xfrm>
            <a:off x="1187624" y="1404370"/>
            <a:ext cx="8686800" cy="489654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buFont typeface="Arial" panose="020B0604020202020204" pitchFamily="34" charset="0"/>
              <a:buChar char="•"/>
              <a:defRPr/>
            </a:pPr>
            <a:r>
              <a:rPr lang="es-ES" sz="1800" b="1" dirty="0" smtClean="0">
                <a:latin typeface="Arial" panose="020B0604020202020204" pitchFamily="34" charset="0"/>
                <a:cs typeface="Arial" panose="020B0604020202020204" pitchFamily="34" charset="0"/>
              </a:rPr>
              <a:t>Salto de línea</a:t>
            </a:r>
            <a:endParaRPr lang="es-CO" sz="1800" b="1" dirty="0">
              <a:latin typeface="Arial" panose="020B0604020202020204" pitchFamily="34" charset="0"/>
              <a:cs typeface="Arial" panose="020B0604020202020204" pitchFamily="34" charset="0"/>
            </a:endParaRPr>
          </a:p>
        </p:txBody>
      </p:sp>
      <p:sp>
        <p:nvSpPr>
          <p:cNvPr id="2" name="Rectángulo 1"/>
          <p:cNvSpPr/>
          <p:nvPr/>
        </p:nvSpPr>
        <p:spPr>
          <a:xfrm>
            <a:off x="1187624" y="1955837"/>
            <a:ext cx="7750696" cy="615553"/>
          </a:xfrm>
          <a:prstGeom prst="rect">
            <a:avLst/>
          </a:prstGeom>
        </p:spPr>
        <p:txBody>
          <a:bodyPr wrap="square">
            <a:spAutoFit/>
          </a:bodyPr>
          <a:lstStyle/>
          <a:p>
            <a:pPr lvl="1">
              <a:buClr>
                <a:schemeClr val="accent3"/>
              </a:buClr>
              <a:defRPr/>
            </a:pPr>
            <a:r>
              <a:rPr lang="es-ES" sz="1600" dirty="0">
                <a:latin typeface="Arial" panose="020B0604020202020204" pitchFamily="34" charset="0"/>
                <a:cs typeface="Arial" panose="020B0604020202020204" pitchFamily="34" charset="0"/>
              </a:rPr>
              <a:t>Cuando queremos introducir una línea en blanco, utilizamos la etiqueta </a:t>
            </a:r>
            <a:r>
              <a:rPr lang="es-ES" sz="1600" dirty="0" smtClean="0">
                <a:latin typeface="Arial" panose="020B0604020202020204" pitchFamily="34" charset="0"/>
                <a:cs typeface="Arial" panose="020B0604020202020204" pitchFamily="34" charset="0"/>
              </a:rPr>
              <a:t>&lt;</a:t>
            </a:r>
            <a:r>
              <a:rPr lang="es-ES" sz="1600" dirty="0" err="1" smtClean="0">
                <a:latin typeface="Arial" panose="020B0604020202020204" pitchFamily="34" charset="0"/>
                <a:cs typeface="Arial" panose="020B0604020202020204" pitchFamily="34" charset="0"/>
              </a:rPr>
              <a:t>br</a:t>
            </a:r>
            <a:r>
              <a:rPr lang="es-ES" sz="1600" dirty="0" smtClean="0">
                <a:latin typeface="Arial" panose="020B0604020202020204" pitchFamily="34" charset="0"/>
                <a:cs typeface="Arial" panose="020B0604020202020204" pitchFamily="34" charset="0"/>
              </a:rPr>
              <a:t>&gt;. </a:t>
            </a:r>
            <a:endParaRPr lang="pt-BR" dirty="0">
              <a:latin typeface="Arial" panose="020B0604020202020204" pitchFamily="34" charset="0"/>
              <a:cs typeface="Arial" panose="020B0604020202020204" pitchFamily="34" charset="0"/>
            </a:endParaRPr>
          </a:p>
          <a:p>
            <a:pPr marL="0" indent="0" algn="ctr" eaLnBrk="1" fontAlgn="auto" hangingPunct="1">
              <a:spcAft>
                <a:spcPts val="0"/>
              </a:spcAft>
              <a:buClr>
                <a:schemeClr val="accent3"/>
              </a:buClr>
              <a:buFont typeface="Wingdings 2" panose="05020102010507070707" pitchFamily="18" charset="2"/>
              <a:buNone/>
              <a:defRPr/>
            </a:pPr>
            <a:endParaRPr lang="pt-BR" dirty="0"/>
          </a:p>
        </p:txBody>
      </p:sp>
      <p:pic>
        <p:nvPicPr>
          <p:cNvPr id="11" name="3 Imagen" descr="parrafos 14.jpg"/>
          <p:cNvPicPr>
            <a:picLocks noChangeAspect="1"/>
          </p:cNvPicPr>
          <p:nvPr/>
        </p:nvPicPr>
        <p:blipFill rotWithShape="1">
          <a:blip r:embed="rId5">
            <a:extLst>
              <a:ext uri="{28A0092B-C50C-407E-A947-70E740481C1C}">
                <a14:useLocalDpi xmlns:a14="http://schemas.microsoft.com/office/drawing/2010/main" val="0"/>
              </a:ext>
            </a:extLst>
          </a:blip>
          <a:srcRect t="16809" b="48894"/>
          <a:stretch/>
        </p:blipFill>
        <p:spPr bwMode="auto">
          <a:xfrm>
            <a:off x="3635896" y="3212976"/>
            <a:ext cx="3282156"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texto 3"/>
          <p:cNvSpPr>
            <a:spLocks noGrp="1"/>
          </p:cNvSpPr>
          <p:nvPr>
            <p:ph type="body" sz="quarter" idx="13"/>
          </p:nvPr>
        </p:nvSpPr>
        <p:spPr>
          <a:xfrm>
            <a:off x="1099863" y="32210"/>
            <a:ext cx="5072066" cy="285704"/>
          </a:xfrm>
        </p:spPr>
        <p:txBody>
          <a:bodyPr/>
          <a:lstStyle/>
          <a:p>
            <a:r>
              <a:rPr lang="es-ES" dirty="0">
                <a:solidFill>
                  <a:schemeClr val="tx1"/>
                </a:solidFill>
              </a:rPr>
              <a:t>HTML – Etiquetas</a:t>
            </a:r>
          </a:p>
          <a:p>
            <a:endParaRPr lang="es-ES" dirty="0">
              <a:solidFill>
                <a:schemeClr val="tx1"/>
              </a:solidFill>
            </a:endParaRPr>
          </a:p>
        </p:txBody>
      </p:sp>
    </p:spTree>
    <p:extLst>
      <p:ext uri="{BB962C8B-B14F-4D97-AF65-F5344CB8AC3E}">
        <p14:creationId xmlns:p14="http://schemas.microsoft.com/office/powerpoint/2010/main" val="3728564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5"/>
</p:tagLst>
</file>

<file path=ppt/tags/tag10.xml><?xml version="1.0" encoding="utf-8"?>
<p:tagLst xmlns:a="http://schemas.openxmlformats.org/drawingml/2006/main" xmlns:r="http://schemas.openxmlformats.org/officeDocument/2006/relationships" xmlns:p="http://schemas.openxmlformats.org/presentationml/2006/main">
  <p:tag name="SHAPE_LOCKS" val="15"/>
</p:tagLst>
</file>

<file path=ppt/tags/tag11.xml><?xml version="1.0" encoding="utf-8"?>
<p:tagLst xmlns:a="http://schemas.openxmlformats.org/drawingml/2006/main" xmlns:r="http://schemas.openxmlformats.org/officeDocument/2006/relationships" xmlns:p="http://schemas.openxmlformats.org/presentationml/2006/main">
  <p:tag name="SHAPE_LOCKS" val="15"/>
</p:tagLst>
</file>

<file path=ppt/tags/tag12.xml><?xml version="1.0" encoding="utf-8"?>
<p:tagLst xmlns:a="http://schemas.openxmlformats.org/drawingml/2006/main" xmlns:r="http://schemas.openxmlformats.org/officeDocument/2006/relationships" xmlns:p="http://schemas.openxmlformats.org/presentationml/2006/main">
  <p:tag name="SHAPE_LOCKS" val="15"/>
</p:tagLst>
</file>

<file path=ppt/tags/tag13.xml><?xml version="1.0" encoding="utf-8"?>
<p:tagLst xmlns:a="http://schemas.openxmlformats.org/drawingml/2006/main" xmlns:r="http://schemas.openxmlformats.org/officeDocument/2006/relationships" xmlns:p="http://schemas.openxmlformats.org/presentationml/2006/main">
  <p:tag name="SHAPE_LOCKS" val="15"/>
</p:tagLst>
</file>

<file path=ppt/tags/tag14.xml><?xml version="1.0" encoding="utf-8"?>
<p:tagLst xmlns:a="http://schemas.openxmlformats.org/drawingml/2006/main" xmlns:r="http://schemas.openxmlformats.org/officeDocument/2006/relationships" xmlns:p="http://schemas.openxmlformats.org/presentationml/2006/main">
  <p:tag name="SHAPE_LOCKS" val="15"/>
</p:tagLst>
</file>

<file path=ppt/tags/tag15.xml><?xml version="1.0" encoding="utf-8"?>
<p:tagLst xmlns:a="http://schemas.openxmlformats.org/drawingml/2006/main" xmlns:r="http://schemas.openxmlformats.org/officeDocument/2006/relationships" xmlns:p="http://schemas.openxmlformats.org/presentationml/2006/main">
  <p:tag name="SHAPE_LOCKS" val="15"/>
</p:tagLst>
</file>

<file path=ppt/tags/tag16.xml><?xml version="1.0" encoding="utf-8"?>
<p:tagLst xmlns:a="http://schemas.openxmlformats.org/drawingml/2006/main" xmlns:r="http://schemas.openxmlformats.org/officeDocument/2006/relationships" xmlns:p="http://schemas.openxmlformats.org/presentationml/2006/main">
  <p:tag name="SHAPE_LOCKS" val="15"/>
</p:tagLst>
</file>

<file path=ppt/tags/tag17.xml><?xml version="1.0" encoding="utf-8"?>
<p:tagLst xmlns:a="http://schemas.openxmlformats.org/drawingml/2006/main" xmlns:r="http://schemas.openxmlformats.org/officeDocument/2006/relationships" xmlns:p="http://schemas.openxmlformats.org/presentationml/2006/main">
  <p:tag name="SHAPE_LOCKS" val="15"/>
</p:tagLst>
</file>

<file path=ppt/tags/tag18.xml><?xml version="1.0" encoding="utf-8"?>
<p:tagLst xmlns:a="http://schemas.openxmlformats.org/drawingml/2006/main" xmlns:r="http://schemas.openxmlformats.org/officeDocument/2006/relationships" xmlns:p="http://schemas.openxmlformats.org/presentationml/2006/main">
  <p:tag name="SHAPE_LOCKS" val="15"/>
</p:tagLst>
</file>

<file path=ppt/tags/tag19.xml><?xml version="1.0" encoding="utf-8"?>
<p:tagLst xmlns:a="http://schemas.openxmlformats.org/drawingml/2006/main" xmlns:r="http://schemas.openxmlformats.org/officeDocument/2006/relationships" xmlns:p="http://schemas.openxmlformats.org/presentationml/2006/main">
  <p:tag name="SHAPE_LOCKS" val="15"/>
</p:tagLst>
</file>

<file path=ppt/tags/tag2.xml><?xml version="1.0" encoding="utf-8"?>
<p:tagLst xmlns:a="http://schemas.openxmlformats.org/drawingml/2006/main" xmlns:r="http://schemas.openxmlformats.org/officeDocument/2006/relationships" xmlns:p="http://schemas.openxmlformats.org/presentationml/2006/main">
  <p:tag name="SHAPE_LOCKS" val="15"/>
</p:tagLst>
</file>

<file path=ppt/tags/tag20.xml><?xml version="1.0" encoding="utf-8"?>
<p:tagLst xmlns:a="http://schemas.openxmlformats.org/drawingml/2006/main" xmlns:r="http://schemas.openxmlformats.org/officeDocument/2006/relationships" xmlns:p="http://schemas.openxmlformats.org/presentationml/2006/main">
  <p:tag name="SHAPE_LOCKS" val="15"/>
</p:tagLst>
</file>

<file path=ppt/tags/tag21.xml><?xml version="1.0" encoding="utf-8"?>
<p:tagLst xmlns:a="http://schemas.openxmlformats.org/drawingml/2006/main" xmlns:r="http://schemas.openxmlformats.org/officeDocument/2006/relationships" xmlns:p="http://schemas.openxmlformats.org/presentationml/2006/main">
  <p:tag name="SHAPE_LOCKS" val="15"/>
</p:tagLst>
</file>

<file path=ppt/tags/tag22.xml><?xml version="1.0" encoding="utf-8"?>
<p:tagLst xmlns:a="http://schemas.openxmlformats.org/drawingml/2006/main" xmlns:r="http://schemas.openxmlformats.org/officeDocument/2006/relationships" xmlns:p="http://schemas.openxmlformats.org/presentationml/2006/main">
  <p:tag name="SHAPE_LOCKS" val="15"/>
</p:tagLst>
</file>

<file path=ppt/tags/tag23.xml><?xml version="1.0" encoding="utf-8"?>
<p:tagLst xmlns:a="http://schemas.openxmlformats.org/drawingml/2006/main" xmlns:r="http://schemas.openxmlformats.org/officeDocument/2006/relationships" xmlns:p="http://schemas.openxmlformats.org/presentationml/2006/main">
  <p:tag name="SHAPE_LOCKS" val="15"/>
</p:tagLst>
</file>

<file path=ppt/tags/tag24.xml><?xml version="1.0" encoding="utf-8"?>
<p:tagLst xmlns:a="http://schemas.openxmlformats.org/drawingml/2006/main" xmlns:r="http://schemas.openxmlformats.org/officeDocument/2006/relationships" xmlns:p="http://schemas.openxmlformats.org/presentationml/2006/main">
  <p:tag name="SHAPE_LOCKS" val="15"/>
</p:tagLst>
</file>

<file path=ppt/tags/tag25.xml><?xml version="1.0" encoding="utf-8"?>
<p:tagLst xmlns:a="http://schemas.openxmlformats.org/drawingml/2006/main" xmlns:r="http://schemas.openxmlformats.org/officeDocument/2006/relationships" xmlns:p="http://schemas.openxmlformats.org/presentationml/2006/main">
  <p:tag name="SHAPE_LOCKS" val="15"/>
</p:tagLst>
</file>

<file path=ppt/tags/tag26.xml><?xml version="1.0" encoding="utf-8"?>
<p:tagLst xmlns:a="http://schemas.openxmlformats.org/drawingml/2006/main" xmlns:r="http://schemas.openxmlformats.org/officeDocument/2006/relationships" xmlns:p="http://schemas.openxmlformats.org/presentationml/2006/main">
  <p:tag name="SHAPE_LOCKS" val="15"/>
</p:tagLst>
</file>

<file path=ppt/tags/tag27.xml><?xml version="1.0" encoding="utf-8"?>
<p:tagLst xmlns:a="http://schemas.openxmlformats.org/drawingml/2006/main" xmlns:r="http://schemas.openxmlformats.org/officeDocument/2006/relationships" xmlns:p="http://schemas.openxmlformats.org/presentationml/2006/main">
  <p:tag name="SHAPE_LOCKS" val="15"/>
</p:tagLst>
</file>

<file path=ppt/tags/tag28.xml><?xml version="1.0" encoding="utf-8"?>
<p:tagLst xmlns:a="http://schemas.openxmlformats.org/drawingml/2006/main" xmlns:r="http://schemas.openxmlformats.org/officeDocument/2006/relationships" xmlns:p="http://schemas.openxmlformats.org/presentationml/2006/main">
  <p:tag name="SHAPE_LOCKS" val="15"/>
</p:tagLst>
</file>

<file path=ppt/tags/tag29.xml><?xml version="1.0" encoding="utf-8"?>
<p:tagLst xmlns:a="http://schemas.openxmlformats.org/drawingml/2006/main" xmlns:r="http://schemas.openxmlformats.org/officeDocument/2006/relationships" xmlns:p="http://schemas.openxmlformats.org/presentationml/2006/main">
  <p:tag name="SHAPE_LOCKS" val="15"/>
</p:tagLst>
</file>

<file path=ppt/tags/tag3.xml><?xml version="1.0" encoding="utf-8"?>
<p:tagLst xmlns:a="http://schemas.openxmlformats.org/drawingml/2006/main" xmlns:r="http://schemas.openxmlformats.org/officeDocument/2006/relationships" xmlns:p="http://schemas.openxmlformats.org/presentationml/2006/main">
  <p:tag name="SHAPE_LOCKS" val="15"/>
</p:tagLst>
</file>

<file path=ppt/tags/tag30.xml><?xml version="1.0" encoding="utf-8"?>
<p:tagLst xmlns:a="http://schemas.openxmlformats.org/drawingml/2006/main" xmlns:r="http://schemas.openxmlformats.org/officeDocument/2006/relationships" xmlns:p="http://schemas.openxmlformats.org/presentationml/2006/main">
  <p:tag name="SHAPE_LOCKS" val="15"/>
</p:tagLst>
</file>

<file path=ppt/tags/tag31.xml><?xml version="1.0" encoding="utf-8"?>
<p:tagLst xmlns:a="http://schemas.openxmlformats.org/drawingml/2006/main" xmlns:r="http://schemas.openxmlformats.org/officeDocument/2006/relationships" xmlns:p="http://schemas.openxmlformats.org/presentationml/2006/main">
  <p:tag name="SHAPE_LOCKS" val="15"/>
</p:tagLst>
</file>

<file path=ppt/tags/tag32.xml><?xml version="1.0" encoding="utf-8"?>
<p:tagLst xmlns:a="http://schemas.openxmlformats.org/drawingml/2006/main" xmlns:r="http://schemas.openxmlformats.org/officeDocument/2006/relationships" xmlns:p="http://schemas.openxmlformats.org/presentationml/2006/main">
  <p:tag name="SHAPE_LOCKS" val="15"/>
</p:tagLst>
</file>

<file path=ppt/tags/tag33.xml><?xml version="1.0" encoding="utf-8"?>
<p:tagLst xmlns:a="http://schemas.openxmlformats.org/drawingml/2006/main" xmlns:r="http://schemas.openxmlformats.org/officeDocument/2006/relationships" xmlns:p="http://schemas.openxmlformats.org/presentationml/2006/main">
  <p:tag name="SHAPE_LOCKS" val="15"/>
</p:tagLst>
</file>

<file path=ppt/tags/tag34.xml><?xml version="1.0" encoding="utf-8"?>
<p:tagLst xmlns:a="http://schemas.openxmlformats.org/drawingml/2006/main" xmlns:r="http://schemas.openxmlformats.org/officeDocument/2006/relationships" xmlns:p="http://schemas.openxmlformats.org/presentationml/2006/main">
  <p:tag name="SHAPE_LOCKS" val="15"/>
</p:tagLst>
</file>

<file path=ppt/tags/tag35.xml><?xml version="1.0" encoding="utf-8"?>
<p:tagLst xmlns:a="http://schemas.openxmlformats.org/drawingml/2006/main" xmlns:r="http://schemas.openxmlformats.org/officeDocument/2006/relationships" xmlns:p="http://schemas.openxmlformats.org/presentationml/2006/main">
  <p:tag name="SHAPE_LOCKS" val="15"/>
</p:tagLst>
</file>

<file path=ppt/tags/tag36.xml><?xml version="1.0" encoding="utf-8"?>
<p:tagLst xmlns:a="http://schemas.openxmlformats.org/drawingml/2006/main" xmlns:r="http://schemas.openxmlformats.org/officeDocument/2006/relationships" xmlns:p="http://schemas.openxmlformats.org/presentationml/2006/main">
  <p:tag name="SHAPE_LOCKS" val="15"/>
</p:tagLst>
</file>

<file path=ppt/tags/tag37.xml><?xml version="1.0" encoding="utf-8"?>
<p:tagLst xmlns:a="http://schemas.openxmlformats.org/drawingml/2006/main" xmlns:r="http://schemas.openxmlformats.org/officeDocument/2006/relationships" xmlns:p="http://schemas.openxmlformats.org/presentationml/2006/main">
  <p:tag name="SHAPE_LOCKS" val="15"/>
</p:tagLst>
</file>

<file path=ppt/tags/tag38.xml><?xml version="1.0" encoding="utf-8"?>
<p:tagLst xmlns:a="http://schemas.openxmlformats.org/drawingml/2006/main" xmlns:r="http://schemas.openxmlformats.org/officeDocument/2006/relationships" xmlns:p="http://schemas.openxmlformats.org/presentationml/2006/main">
  <p:tag name="SHAPE_LOCKS" val="15"/>
</p:tagLst>
</file>

<file path=ppt/tags/tag39.xml><?xml version="1.0" encoding="utf-8"?>
<p:tagLst xmlns:a="http://schemas.openxmlformats.org/drawingml/2006/main" xmlns:r="http://schemas.openxmlformats.org/officeDocument/2006/relationships" xmlns:p="http://schemas.openxmlformats.org/presentationml/2006/main">
  <p:tag name="SHAPE_LOCKS" val="15"/>
</p:tagLst>
</file>

<file path=ppt/tags/tag4.xml><?xml version="1.0" encoding="utf-8"?>
<p:tagLst xmlns:a="http://schemas.openxmlformats.org/drawingml/2006/main" xmlns:r="http://schemas.openxmlformats.org/officeDocument/2006/relationships" xmlns:p="http://schemas.openxmlformats.org/presentationml/2006/main">
  <p:tag name="SHAPE_LOCKS" val="15"/>
</p:tagLst>
</file>

<file path=ppt/tags/tag40.xml><?xml version="1.0" encoding="utf-8"?>
<p:tagLst xmlns:a="http://schemas.openxmlformats.org/drawingml/2006/main" xmlns:r="http://schemas.openxmlformats.org/officeDocument/2006/relationships" xmlns:p="http://schemas.openxmlformats.org/presentationml/2006/main">
  <p:tag name="SHAPE_LOCKS" val="15"/>
</p:tagLst>
</file>

<file path=ppt/tags/tag41.xml><?xml version="1.0" encoding="utf-8"?>
<p:tagLst xmlns:a="http://schemas.openxmlformats.org/drawingml/2006/main" xmlns:r="http://schemas.openxmlformats.org/officeDocument/2006/relationships" xmlns:p="http://schemas.openxmlformats.org/presentationml/2006/main">
  <p:tag name="SHAPE_LOCKS" val="15"/>
</p:tagLst>
</file>

<file path=ppt/tags/tag42.xml><?xml version="1.0" encoding="utf-8"?>
<p:tagLst xmlns:a="http://schemas.openxmlformats.org/drawingml/2006/main" xmlns:r="http://schemas.openxmlformats.org/officeDocument/2006/relationships" xmlns:p="http://schemas.openxmlformats.org/presentationml/2006/main">
  <p:tag name="SHAPE_LOCKS" val="15"/>
</p:tagLst>
</file>

<file path=ppt/tags/tag43.xml><?xml version="1.0" encoding="utf-8"?>
<p:tagLst xmlns:a="http://schemas.openxmlformats.org/drawingml/2006/main" xmlns:r="http://schemas.openxmlformats.org/officeDocument/2006/relationships" xmlns:p="http://schemas.openxmlformats.org/presentationml/2006/main">
  <p:tag name="SHAPE_LOCKS" val="15"/>
</p:tagLst>
</file>

<file path=ppt/tags/tag44.xml><?xml version="1.0" encoding="utf-8"?>
<p:tagLst xmlns:a="http://schemas.openxmlformats.org/drawingml/2006/main" xmlns:r="http://schemas.openxmlformats.org/officeDocument/2006/relationships" xmlns:p="http://schemas.openxmlformats.org/presentationml/2006/main">
  <p:tag name="SHAPE_LOCKS" val="15"/>
</p:tagLst>
</file>

<file path=ppt/tags/tag45.xml><?xml version="1.0" encoding="utf-8"?>
<p:tagLst xmlns:a="http://schemas.openxmlformats.org/drawingml/2006/main" xmlns:r="http://schemas.openxmlformats.org/officeDocument/2006/relationships" xmlns:p="http://schemas.openxmlformats.org/presentationml/2006/main">
  <p:tag name="SHAPE_LOCKS" val="15"/>
</p:tagLst>
</file>

<file path=ppt/tags/tag46.xml><?xml version="1.0" encoding="utf-8"?>
<p:tagLst xmlns:a="http://schemas.openxmlformats.org/drawingml/2006/main" xmlns:r="http://schemas.openxmlformats.org/officeDocument/2006/relationships" xmlns:p="http://schemas.openxmlformats.org/presentationml/2006/main">
  <p:tag name="SHAPE_LOCKS" val="15"/>
</p:tagLst>
</file>

<file path=ppt/tags/tag47.xml><?xml version="1.0" encoding="utf-8"?>
<p:tagLst xmlns:a="http://schemas.openxmlformats.org/drawingml/2006/main" xmlns:r="http://schemas.openxmlformats.org/officeDocument/2006/relationships" xmlns:p="http://schemas.openxmlformats.org/presentationml/2006/main">
  <p:tag name="SHAPE_LOCKS" val="15"/>
</p:tagLst>
</file>

<file path=ppt/tags/tag48.xml><?xml version="1.0" encoding="utf-8"?>
<p:tagLst xmlns:a="http://schemas.openxmlformats.org/drawingml/2006/main" xmlns:r="http://schemas.openxmlformats.org/officeDocument/2006/relationships" xmlns:p="http://schemas.openxmlformats.org/presentationml/2006/main">
  <p:tag name="SHAPE_LOCKS" val="15"/>
</p:tagLst>
</file>

<file path=ppt/tags/tag49.xml><?xml version="1.0" encoding="utf-8"?>
<p:tagLst xmlns:a="http://schemas.openxmlformats.org/drawingml/2006/main" xmlns:r="http://schemas.openxmlformats.org/officeDocument/2006/relationships" xmlns:p="http://schemas.openxmlformats.org/presentationml/2006/main">
  <p:tag name="SHAPE_LOCKS" val="15"/>
</p:tagLst>
</file>

<file path=ppt/tags/tag5.xml><?xml version="1.0" encoding="utf-8"?>
<p:tagLst xmlns:a="http://schemas.openxmlformats.org/drawingml/2006/main" xmlns:r="http://schemas.openxmlformats.org/officeDocument/2006/relationships" xmlns:p="http://schemas.openxmlformats.org/presentationml/2006/main">
  <p:tag name="SHAPE_LOCKS" val="15"/>
</p:tagLst>
</file>

<file path=ppt/tags/tag50.xml><?xml version="1.0" encoding="utf-8"?>
<p:tagLst xmlns:a="http://schemas.openxmlformats.org/drawingml/2006/main" xmlns:r="http://schemas.openxmlformats.org/officeDocument/2006/relationships" xmlns:p="http://schemas.openxmlformats.org/presentationml/2006/main">
  <p:tag name="SHAPE_LOCKS" val="15"/>
</p:tagLst>
</file>

<file path=ppt/tags/tag51.xml><?xml version="1.0" encoding="utf-8"?>
<p:tagLst xmlns:a="http://schemas.openxmlformats.org/drawingml/2006/main" xmlns:r="http://schemas.openxmlformats.org/officeDocument/2006/relationships" xmlns:p="http://schemas.openxmlformats.org/presentationml/2006/main">
  <p:tag name="SHAPE_LOCKS" val="15"/>
</p:tagLst>
</file>

<file path=ppt/tags/tag52.xml><?xml version="1.0" encoding="utf-8"?>
<p:tagLst xmlns:a="http://schemas.openxmlformats.org/drawingml/2006/main" xmlns:r="http://schemas.openxmlformats.org/officeDocument/2006/relationships" xmlns:p="http://schemas.openxmlformats.org/presentationml/2006/main">
  <p:tag name="SHAPE_LOCKS" val="15"/>
</p:tagLst>
</file>

<file path=ppt/tags/tag6.xml><?xml version="1.0" encoding="utf-8"?>
<p:tagLst xmlns:a="http://schemas.openxmlformats.org/drawingml/2006/main" xmlns:r="http://schemas.openxmlformats.org/officeDocument/2006/relationships" xmlns:p="http://schemas.openxmlformats.org/presentationml/2006/main">
  <p:tag name="SHAPE_LOCKS" val="15"/>
</p:tagLst>
</file>

<file path=ppt/tags/tag7.xml><?xml version="1.0" encoding="utf-8"?>
<p:tagLst xmlns:a="http://schemas.openxmlformats.org/drawingml/2006/main" xmlns:r="http://schemas.openxmlformats.org/officeDocument/2006/relationships" xmlns:p="http://schemas.openxmlformats.org/presentationml/2006/main">
  <p:tag name="SHAPE_LOCKS" val="15"/>
</p:tagLst>
</file>

<file path=ppt/tags/tag8.xml><?xml version="1.0" encoding="utf-8"?>
<p:tagLst xmlns:a="http://schemas.openxmlformats.org/drawingml/2006/main" xmlns:r="http://schemas.openxmlformats.org/officeDocument/2006/relationships" xmlns:p="http://schemas.openxmlformats.org/presentationml/2006/main">
  <p:tag name="SHAPE_LOCKS" val="15"/>
</p:tagLst>
</file>

<file path=ppt/tags/tag9.xml><?xml version="1.0" encoding="utf-8"?>
<p:tagLst xmlns:a="http://schemas.openxmlformats.org/drawingml/2006/main" xmlns:r="http://schemas.openxmlformats.org/officeDocument/2006/relationships" xmlns:p="http://schemas.openxmlformats.org/presentationml/2006/main">
  <p:tag name="SHAPE_LOCKS" val="15"/>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TotalTime>
  <Words>3065</Words>
  <Application>Microsoft Office PowerPoint</Application>
  <PresentationFormat>Presentación en pantalla (4:3)</PresentationFormat>
  <Paragraphs>509</Paragraphs>
  <Slides>51</Slides>
  <Notes>51</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SUMA - Victor Palomar Vázquez</cp:lastModifiedBy>
  <cp:revision>201</cp:revision>
  <cp:lastPrinted>2013-07-17T22:01:09Z</cp:lastPrinted>
  <dcterms:created xsi:type="dcterms:W3CDTF">2013-03-05T16:14:37Z</dcterms:created>
  <dcterms:modified xsi:type="dcterms:W3CDTF">2019-04-29T07:01:06Z</dcterms:modified>
</cp:coreProperties>
</file>