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4389D33-5E7B-4210-A732-CFD6E1B9F9B2}" type="datetimeFigureOut">
              <a:rPr lang="pt-PT" smtClean="0"/>
              <a:t>09/05/2019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B070045-1549-4BBD-840F-209066A81C60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56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9D33-5E7B-4210-A732-CFD6E1B9F9B2}" type="datetimeFigureOut">
              <a:rPr lang="pt-PT" smtClean="0"/>
              <a:t>09/05/2019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0045-1549-4BBD-840F-209066A81C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433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9D33-5E7B-4210-A732-CFD6E1B9F9B2}" type="datetimeFigureOut">
              <a:rPr lang="pt-PT" smtClean="0"/>
              <a:t>09/05/2019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0045-1549-4BBD-840F-209066A81C60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316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9D33-5E7B-4210-A732-CFD6E1B9F9B2}" type="datetimeFigureOut">
              <a:rPr lang="pt-PT" smtClean="0"/>
              <a:t>09/05/2019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0045-1549-4BBD-840F-209066A81C60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57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9D33-5E7B-4210-A732-CFD6E1B9F9B2}" type="datetimeFigureOut">
              <a:rPr lang="pt-PT" smtClean="0"/>
              <a:t>09/05/2019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0045-1549-4BBD-840F-209066A81C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1080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9D33-5E7B-4210-A732-CFD6E1B9F9B2}" type="datetimeFigureOut">
              <a:rPr lang="pt-PT" smtClean="0"/>
              <a:t>09/05/2019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0045-1549-4BBD-840F-209066A81C60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160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9D33-5E7B-4210-A732-CFD6E1B9F9B2}" type="datetimeFigureOut">
              <a:rPr lang="pt-PT" smtClean="0"/>
              <a:t>09/05/2019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0045-1549-4BBD-840F-209066A81C60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49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9D33-5E7B-4210-A732-CFD6E1B9F9B2}" type="datetimeFigureOut">
              <a:rPr lang="pt-PT" smtClean="0"/>
              <a:t>09/05/2019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0045-1549-4BBD-840F-209066A81C60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557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9D33-5E7B-4210-A732-CFD6E1B9F9B2}" type="datetimeFigureOut">
              <a:rPr lang="pt-PT" smtClean="0"/>
              <a:t>09/05/2019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0045-1549-4BBD-840F-209066A81C60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96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9D33-5E7B-4210-A732-CFD6E1B9F9B2}" type="datetimeFigureOut">
              <a:rPr lang="pt-PT" smtClean="0"/>
              <a:t>09/05/2019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0045-1549-4BBD-840F-209066A81C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23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9D33-5E7B-4210-A732-CFD6E1B9F9B2}" type="datetimeFigureOut">
              <a:rPr lang="pt-PT" smtClean="0"/>
              <a:t>09/05/2019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0045-1549-4BBD-840F-209066A81C60}" type="slidenum">
              <a:rPr lang="pt-PT" smtClean="0"/>
              <a:t>‹nº›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96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9D33-5E7B-4210-A732-CFD6E1B9F9B2}" type="datetimeFigureOut">
              <a:rPr lang="pt-PT" smtClean="0"/>
              <a:t>09/05/2019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0045-1549-4BBD-840F-209066A81C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12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9D33-5E7B-4210-A732-CFD6E1B9F9B2}" type="datetimeFigureOut">
              <a:rPr lang="pt-PT" smtClean="0"/>
              <a:t>09/05/2019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0045-1549-4BBD-840F-209066A81C60}" type="slidenum">
              <a:rPr lang="pt-PT" smtClean="0"/>
              <a:t>‹nº›</a:t>
            </a:fld>
            <a:endParaRPr lang="pt-P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78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9D33-5E7B-4210-A732-CFD6E1B9F9B2}" type="datetimeFigureOut">
              <a:rPr lang="pt-PT" smtClean="0"/>
              <a:t>09/05/2019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0045-1549-4BBD-840F-209066A81C60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38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9D33-5E7B-4210-A732-CFD6E1B9F9B2}" type="datetimeFigureOut">
              <a:rPr lang="pt-PT" smtClean="0"/>
              <a:t>09/05/2019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0045-1549-4BBD-840F-209066A81C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30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9D33-5E7B-4210-A732-CFD6E1B9F9B2}" type="datetimeFigureOut">
              <a:rPr lang="pt-PT" smtClean="0"/>
              <a:t>09/05/2019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0045-1549-4BBD-840F-209066A81C60}" type="slidenum">
              <a:rPr lang="pt-PT" smtClean="0"/>
              <a:t>‹nº›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41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9D33-5E7B-4210-A732-CFD6E1B9F9B2}" type="datetimeFigureOut">
              <a:rPr lang="pt-PT" smtClean="0"/>
              <a:t>09/05/2019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0045-1549-4BBD-840F-209066A81C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277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389D33-5E7B-4210-A732-CFD6E1B9F9B2}" type="datetimeFigureOut">
              <a:rPr lang="pt-PT" smtClean="0"/>
              <a:t>09/05/2019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070045-1549-4BBD-840F-209066A81C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045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duc.fc.ul.pt/icm/icm98/icm31/Fermat.htm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7863A1-54F7-428E-9109-03BACEC20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774F60-10DA-4D7F-BC9C-E9FBFFB38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576916"/>
            <a:ext cx="6872861" cy="573498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9EB1F5-0A3E-446D-B428-00D62197A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73" y="742355"/>
            <a:ext cx="6547104" cy="5404104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9896B6-2175-4F0A-841C-373A3E195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8140" y="1385822"/>
            <a:ext cx="5260170" cy="28763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6600">
                <a:solidFill>
                  <a:schemeClr val="bg1"/>
                </a:solidFill>
              </a:rPr>
              <a:t>O Pequeno Teorema </a:t>
            </a:r>
            <a:br>
              <a:rPr lang="pt-PT" sz="6600">
                <a:solidFill>
                  <a:schemeClr val="bg1"/>
                </a:solidFill>
              </a:rPr>
            </a:br>
            <a:r>
              <a:rPr lang="pt-PT" sz="6600">
                <a:solidFill>
                  <a:schemeClr val="bg1"/>
                </a:solidFill>
              </a:rPr>
              <a:t>de Fermat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9503DA-B5EB-4761-9D34-9EC40460B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140" y="4533060"/>
            <a:ext cx="5260170" cy="952308"/>
          </a:xfrm>
        </p:spPr>
        <p:txBody>
          <a:bodyPr>
            <a:normAutofit/>
          </a:bodyPr>
          <a:lstStyle/>
          <a:p>
            <a:r>
              <a:rPr lang="pt-PT">
                <a:solidFill>
                  <a:schemeClr val="bg1"/>
                </a:solidFill>
              </a:rPr>
              <a:t>Mariana Agapito nº45320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C1F48A-3DEE-477F-9F90-15D411D98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20785" y="4397593"/>
            <a:ext cx="475488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m para pierre fermat">
            <a:extLst>
              <a:ext uri="{FF2B5EF4-FFF2-40B4-BE49-F238E27FC236}">
                <a16:creationId xmlns:a16="http://schemas.microsoft.com/office/drawing/2014/main" id="{6E25E889-3A69-4F06-AD90-6FA648CB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019" y="654317"/>
            <a:ext cx="3572618" cy="47873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434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5BB2F-F295-4066-9C60-57627DF57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Pequeno Teorema de </a:t>
            </a:r>
            <a:r>
              <a:rPr lang="pt-PT" dirty="0" err="1"/>
              <a:t>Fermat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CE1E94-0BD4-4500-82D1-0A2FA8471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879" y="3633892"/>
            <a:ext cx="7694242" cy="207505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4EF14CD-7C39-4DC2-B1FF-EE8077E03FDD}"/>
              </a:ext>
            </a:extLst>
          </p:cNvPr>
          <p:cNvSpPr txBox="1"/>
          <p:nvPr/>
        </p:nvSpPr>
        <p:spPr>
          <a:xfrm>
            <a:off x="1530671" y="2616591"/>
            <a:ext cx="9241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Seja p um numero primo e </a:t>
            </a:r>
            <a:r>
              <a:rPr lang="pt-PT" sz="4800" dirty="0">
                <a:latin typeface="Blackadder ITC" panose="04020505051007020D02" pitchFamily="82" charset="0"/>
              </a:rPr>
              <a:t>a</a:t>
            </a:r>
            <a:r>
              <a:rPr lang="pt-PT" sz="3200" dirty="0"/>
              <a:t> um inteiro qualquer. Então</a:t>
            </a:r>
          </a:p>
        </p:txBody>
      </p:sp>
    </p:spTree>
    <p:extLst>
      <p:ext uri="{BB962C8B-B14F-4D97-AF65-F5344CB8AC3E}">
        <p14:creationId xmlns:p14="http://schemas.microsoft.com/office/powerpoint/2010/main" val="283697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09DE2-7F35-4410-BFB0-070F2F87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5" y="1643269"/>
            <a:ext cx="5092146" cy="695738"/>
          </a:xfrm>
        </p:spPr>
        <p:txBody>
          <a:bodyPr>
            <a:normAutofit fontScale="90000"/>
          </a:bodyPr>
          <a:lstStyle/>
          <a:p>
            <a:r>
              <a:rPr lang="pt-PT" dirty="0"/>
              <a:t>Demonstração: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A5DBF0B-5607-4FC3-AC43-EA3275A71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4907" y="3799601"/>
            <a:ext cx="4712209" cy="1214734"/>
          </a:xfrm>
        </p:spPr>
        <p:txBody>
          <a:bodyPr>
            <a:noAutofit/>
          </a:bodyPr>
          <a:lstStyle/>
          <a:p>
            <a:r>
              <a:rPr lang="pt-PT" sz="3200" dirty="0"/>
              <a:t>Se </a:t>
            </a:r>
            <a:r>
              <a:rPr lang="pt-PT" sz="3200" dirty="0" err="1"/>
              <a:t>p|</a:t>
            </a:r>
            <a:r>
              <a:rPr lang="pt-PT" sz="4000" dirty="0" err="1">
                <a:latin typeface="Blackadder ITC" panose="04020505051007020D02" pitchFamily="82" charset="0"/>
              </a:rPr>
              <a:t>a</a:t>
            </a:r>
            <a:r>
              <a:rPr lang="pt-PT" sz="3200" dirty="0"/>
              <a:t> é obvio que para qualquer potência de </a:t>
            </a:r>
            <a:r>
              <a:rPr lang="pt-PT" sz="4000" dirty="0">
                <a:latin typeface="Blackadder ITC" panose="04020505051007020D02" pitchFamily="82" charset="0"/>
              </a:rPr>
              <a:t>a</a:t>
            </a:r>
            <a:r>
              <a:rPr lang="pt-PT" sz="3200" dirty="0"/>
              <a:t> é divisível por p.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Posição de Conteúdo 3">
                <a:extLst>
                  <a:ext uri="{FF2B5EF4-FFF2-40B4-BE49-F238E27FC236}">
                    <a16:creationId xmlns:a16="http://schemas.microsoft.com/office/drawing/2014/main" id="{41293BC1-EB62-45AA-8CD1-C43849DEA4F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6000" y="4023688"/>
                <a:ext cx="4718303" cy="10689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PT" sz="3200" dirty="0"/>
                  <a:t>Sabemos que 3|6, então:</a:t>
                </a:r>
              </a:p>
              <a:p>
                <a:pPr marL="0" indent="0">
                  <a:buNone/>
                </a:pPr>
                <a:r>
                  <a:rPr lang="pt-PT" sz="3200" dirty="0"/>
                  <a:t>3|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pt-PT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3200" b="0" dirty="0"/>
                  <a:t>, 3|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pt-PT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PT" sz="3200" b="0" dirty="0"/>
                  <a:t>, 3|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pt-PT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pt-PT" sz="3200" b="0" dirty="0"/>
                  <a:t>, …, 3|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pt-PT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pt-PT" sz="3200" b="0" dirty="0"/>
              </a:p>
              <a:p>
                <a:pPr marL="0" indent="0">
                  <a:buNone/>
                </a:pPr>
                <a:endParaRPr lang="pt-PT" b="0" dirty="0"/>
              </a:p>
              <a:p>
                <a:pPr marL="0" indent="0">
                  <a:buNone/>
                </a:pPr>
                <a:endParaRPr lang="pt-PT" b="0" dirty="0"/>
              </a:p>
              <a:p>
                <a:pPr marL="0" indent="0">
                  <a:buNone/>
                </a:pPr>
                <a:endParaRPr lang="pt-PT" b="0" dirty="0"/>
              </a:p>
              <a:p>
                <a:pPr marL="0" indent="0">
                  <a:buNone/>
                </a:pPr>
                <a:endParaRPr lang="pt-PT" dirty="0"/>
              </a:p>
            </p:txBody>
          </p:sp>
        </mc:Choice>
        <mc:Fallback xmlns="">
          <p:sp>
            <p:nvSpPr>
              <p:cNvPr id="4" name="Marcador de Posição de Conteúdo 3">
                <a:extLst>
                  <a:ext uri="{FF2B5EF4-FFF2-40B4-BE49-F238E27FC236}">
                    <a16:creationId xmlns:a16="http://schemas.microsoft.com/office/drawing/2014/main" id="{41293BC1-EB62-45AA-8CD1-C43849DEA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6000" y="4023688"/>
                <a:ext cx="4718303" cy="1068960"/>
              </a:xfrm>
              <a:blipFill>
                <a:blip r:embed="rId2"/>
                <a:stretch>
                  <a:fillRect l="-3230" t="-18857" b="-1257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883C229F-D85D-4DF1-ABEF-A200CFF3096A}"/>
              </a:ext>
            </a:extLst>
          </p:cNvPr>
          <p:cNvSpPr txBox="1"/>
          <p:nvPr/>
        </p:nvSpPr>
        <p:spPr>
          <a:xfrm>
            <a:off x="1391478" y="2544417"/>
            <a:ext cx="928977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Suponhamos que p é um número primo e </a:t>
            </a:r>
            <a:r>
              <a:rPr lang="pt-PT" sz="4400" dirty="0">
                <a:latin typeface="Blackadder ITC" panose="04020505051007020D02" pitchFamily="82" charset="0"/>
              </a:rPr>
              <a:t>a</a:t>
            </a:r>
            <a:r>
              <a:rPr lang="pt-PT" sz="3200" dirty="0"/>
              <a:t> um número inteiro.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18F8B14-8AB8-4885-A7F3-5D33F9720BF8}"/>
              </a:ext>
            </a:extLst>
          </p:cNvPr>
          <p:cNvSpPr/>
          <p:nvPr/>
        </p:nvSpPr>
        <p:spPr>
          <a:xfrm>
            <a:off x="1099930" y="3799601"/>
            <a:ext cx="9714373" cy="179850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56E115C3-C675-4AF9-87AB-3B5663DCCB17}"/>
              </a:ext>
            </a:extLst>
          </p:cNvPr>
          <p:cNvCxnSpPr/>
          <p:nvPr/>
        </p:nvCxnSpPr>
        <p:spPr>
          <a:xfrm>
            <a:off x="5751443" y="3799601"/>
            <a:ext cx="0" cy="17985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92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508194-F3C2-4090-88B6-AF8AEBBC5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71348" y="3119252"/>
            <a:ext cx="4977251" cy="3310128"/>
          </a:xfrm>
        </p:spPr>
        <p:txBody>
          <a:bodyPr/>
          <a:lstStyle/>
          <a:p>
            <a:r>
              <a:rPr lang="pt-PT" sz="2800" dirty="0"/>
              <a:t>Consideremos a seguinte lista de elementos:</a:t>
            </a:r>
          </a:p>
          <a:p>
            <a:pPr marL="0" indent="0">
              <a:buNone/>
            </a:pPr>
            <a:r>
              <a:rPr lang="pt-PT" sz="3600" dirty="0">
                <a:latin typeface="Blackadder ITC" panose="04020505051007020D02" pitchFamily="82" charset="0"/>
              </a:rPr>
              <a:t>a</a:t>
            </a:r>
            <a:r>
              <a:rPr lang="pt-PT" sz="2800" dirty="0"/>
              <a:t>, 2.</a:t>
            </a:r>
            <a:r>
              <a:rPr lang="pt-PT" sz="3600" dirty="0">
                <a:latin typeface="Blackadder ITC" panose="04020505051007020D02" pitchFamily="82" charset="0"/>
              </a:rPr>
              <a:t>a</a:t>
            </a:r>
            <a:r>
              <a:rPr lang="pt-PT" sz="2800" dirty="0"/>
              <a:t>, 3.</a:t>
            </a:r>
            <a:r>
              <a:rPr lang="pt-PT" sz="3600" dirty="0">
                <a:latin typeface="Blackadder ITC" panose="04020505051007020D02" pitchFamily="82" charset="0"/>
              </a:rPr>
              <a:t>a</a:t>
            </a:r>
            <a:r>
              <a:rPr lang="pt-PT" sz="2800" dirty="0"/>
              <a:t>, …, (p-1)</a:t>
            </a:r>
            <a:r>
              <a:rPr lang="pt-PT" sz="3600" dirty="0">
                <a:latin typeface="Blackadder ITC" panose="04020505051007020D02" pitchFamily="82" charset="0"/>
              </a:rPr>
              <a:t>a</a:t>
            </a:r>
            <a:r>
              <a:rPr lang="pt-PT" sz="2800" dirty="0"/>
              <a:t> em módulo p</a:t>
            </a:r>
          </a:p>
          <a:p>
            <a:pPr marL="0" indent="0">
              <a:buNone/>
            </a:pPr>
            <a:r>
              <a:rPr lang="pt-PT" sz="2800" dirty="0"/>
              <a:t>Nesta lista existem p-1 elementos, todos diferentes.</a:t>
            </a:r>
          </a:p>
          <a:p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DEB6C11-9447-4ED3-9FC6-5DD0276AF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49" y="3119252"/>
            <a:ext cx="4718304" cy="3310128"/>
          </a:xfrm>
        </p:spPr>
        <p:txBody>
          <a:bodyPr>
            <a:normAutofit/>
          </a:bodyPr>
          <a:lstStyle/>
          <a:p>
            <a:r>
              <a:rPr lang="pt-PT" sz="2800" dirty="0"/>
              <a:t>Consideremos p=5 e a=2. Aplicando a lista, temos</a:t>
            </a:r>
          </a:p>
          <a:p>
            <a:pPr marL="0" indent="0">
              <a:buNone/>
            </a:pPr>
            <a:r>
              <a:rPr lang="pt-PT" sz="2800" dirty="0"/>
              <a:t>2, 4, 8, 16 ≡ 2, 4, 3, 1 (</a:t>
            </a:r>
            <a:r>
              <a:rPr lang="pt-PT" sz="2800" dirty="0" err="1"/>
              <a:t>mod</a:t>
            </a:r>
            <a:r>
              <a:rPr lang="pt-PT" sz="2800" dirty="0"/>
              <a:t> 5)</a:t>
            </a:r>
          </a:p>
          <a:p>
            <a:pPr marL="0" indent="0">
              <a:buNone/>
            </a:pPr>
            <a:r>
              <a:rPr lang="pt-PT" sz="2800" dirty="0"/>
              <a:t>Nesta lista existem 5-1 elementos, todos diferentes.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E3C8333-B269-4872-9A88-03D8BFEBB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5" y="1643269"/>
            <a:ext cx="5092146" cy="695738"/>
          </a:xfrm>
        </p:spPr>
        <p:txBody>
          <a:bodyPr>
            <a:normAutofit fontScale="90000"/>
          </a:bodyPr>
          <a:lstStyle/>
          <a:p>
            <a:r>
              <a:rPr lang="pt-PT" dirty="0"/>
              <a:t>Demonstração: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7255E17-EE92-4C2E-8A8E-26CD3B6BA534}"/>
              </a:ext>
            </a:extLst>
          </p:cNvPr>
          <p:cNvSpPr txBox="1"/>
          <p:nvPr/>
        </p:nvSpPr>
        <p:spPr>
          <a:xfrm>
            <a:off x="1299508" y="2534477"/>
            <a:ext cx="9130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Vamos verificar quando                 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086605F-7EA8-4BEF-B881-B72F12A7FA54}"/>
              </a:ext>
            </a:extLst>
          </p:cNvPr>
          <p:cNvSpPr/>
          <p:nvPr/>
        </p:nvSpPr>
        <p:spPr>
          <a:xfrm>
            <a:off x="1073426" y="3119252"/>
            <a:ext cx="9847226" cy="275146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4E458C62-276C-4E56-B279-37E9BA1AB4A9}"/>
              </a:ext>
            </a:extLst>
          </p:cNvPr>
          <p:cNvCxnSpPr/>
          <p:nvPr/>
        </p:nvCxnSpPr>
        <p:spPr>
          <a:xfrm>
            <a:off x="6248599" y="3119252"/>
            <a:ext cx="0" cy="27514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7B11BDA2-8B1F-4436-A74F-A56D5BC11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402" y="2609042"/>
            <a:ext cx="977197" cy="45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1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322ED67-EC04-4C4C-89F3-BA4A90EB8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63491" y="4011086"/>
            <a:ext cx="4718304" cy="2292361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Temos então,</a:t>
            </a:r>
          </a:p>
          <a:p>
            <a:pPr marL="0" indent="0">
              <a:buNone/>
            </a:pPr>
            <a:r>
              <a:rPr lang="pt-PT" dirty="0"/>
              <a:t>      </a:t>
            </a:r>
            <a:r>
              <a:rPr lang="pt-PT" dirty="0" err="1"/>
              <a:t>i.</a:t>
            </a:r>
            <a:r>
              <a:rPr lang="pt-PT" sz="3500" dirty="0" err="1">
                <a:latin typeface="Blackadder ITC" panose="04020505051007020D02" pitchFamily="82" charset="0"/>
              </a:rPr>
              <a:t>a</a:t>
            </a:r>
            <a:r>
              <a:rPr lang="pt-PT" dirty="0"/>
              <a:t> ≡ </a:t>
            </a:r>
            <a:r>
              <a:rPr lang="pt-PT" dirty="0" err="1"/>
              <a:t>j.</a:t>
            </a:r>
            <a:r>
              <a:rPr lang="pt-PT" sz="3500" dirty="0" err="1">
                <a:latin typeface="Blackadder ITC" panose="04020505051007020D02" pitchFamily="82" charset="0"/>
              </a:rPr>
              <a:t>a</a:t>
            </a:r>
            <a:r>
              <a:rPr lang="pt-PT" dirty="0"/>
              <a:t> (</a:t>
            </a:r>
            <a:r>
              <a:rPr lang="pt-PT" dirty="0" err="1"/>
              <a:t>mod</a:t>
            </a:r>
            <a:r>
              <a:rPr lang="pt-PT" dirty="0"/>
              <a:t> p)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pt-PT" dirty="0"/>
              <a:t> </a:t>
            </a:r>
            <a:r>
              <a:rPr lang="pt-PT" dirty="0" err="1"/>
              <a:t>i.</a:t>
            </a:r>
            <a:r>
              <a:rPr lang="pt-PT" sz="3500" dirty="0" err="1">
                <a:latin typeface="Blackadder ITC" panose="04020505051007020D02" pitchFamily="82" charset="0"/>
              </a:rPr>
              <a:t>a</a:t>
            </a:r>
            <a:r>
              <a:rPr lang="pt-PT" dirty="0"/>
              <a:t> – </a:t>
            </a:r>
            <a:r>
              <a:rPr lang="pt-PT" dirty="0" err="1"/>
              <a:t>j.</a:t>
            </a:r>
            <a:r>
              <a:rPr lang="pt-PT" sz="3500" dirty="0" err="1">
                <a:latin typeface="Blackadder ITC" panose="04020505051007020D02" pitchFamily="82" charset="0"/>
              </a:rPr>
              <a:t>a</a:t>
            </a:r>
            <a:r>
              <a:rPr lang="pt-PT" dirty="0"/>
              <a:t> ≡ 0 (</a:t>
            </a:r>
            <a:r>
              <a:rPr lang="pt-PT" dirty="0" err="1"/>
              <a:t>mod</a:t>
            </a:r>
            <a:r>
              <a:rPr lang="pt-PT" dirty="0"/>
              <a:t> p)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pt-PT" dirty="0"/>
              <a:t> (i-j)</a:t>
            </a:r>
            <a:r>
              <a:rPr lang="pt-PT" sz="3500" dirty="0">
                <a:latin typeface="Blackadder ITC" panose="04020505051007020D02" pitchFamily="82" charset="0"/>
              </a:rPr>
              <a:t> a</a:t>
            </a:r>
            <a:r>
              <a:rPr lang="pt-PT" dirty="0"/>
              <a:t> ≡ 0 (</a:t>
            </a:r>
            <a:r>
              <a:rPr lang="pt-PT" dirty="0" err="1"/>
              <a:t>mod</a:t>
            </a:r>
            <a:r>
              <a:rPr lang="pt-PT" dirty="0"/>
              <a:t> p)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040F81-783E-443E-BD6D-593C92F2A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4011086"/>
            <a:ext cx="4718304" cy="1961323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Temos então,  </a:t>
            </a:r>
          </a:p>
          <a:p>
            <a:pPr marL="0" indent="0">
              <a:buNone/>
            </a:pPr>
            <a:r>
              <a:rPr lang="pt-PT" dirty="0"/>
              <a:t>      i.</a:t>
            </a:r>
            <a:r>
              <a:rPr lang="pt-PT" sz="2200" dirty="0">
                <a:latin typeface="+mj-lt"/>
              </a:rPr>
              <a:t>2</a:t>
            </a:r>
            <a:r>
              <a:rPr lang="pt-PT" dirty="0"/>
              <a:t> ≡ j.</a:t>
            </a:r>
            <a:r>
              <a:rPr lang="pt-PT" sz="2200" dirty="0">
                <a:latin typeface="+mj-lt"/>
              </a:rPr>
              <a:t>2</a:t>
            </a:r>
            <a:r>
              <a:rPr lang="pt-PT" dirty="0"/>
              <a:t> (</a:t>
            </a:r>
            <a:r>
              <a:rPr lang="pt-PT" dirty="0" err="1"/>
              <a:t>mod</a:t>
            </a:r>
            <a:r>
              <a:rPr lang="pt-PT" dirty="0"/>
              <a:t> 5)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pt-PT" dirty="0"/>
              <a:t> i.</a:t>
            </a:r>
            <a:r>
              <a:rPr lang="pt-PT" sz="2200" dirty="0">
                <a:latin typeface="+mj-lt"/>
              </a:rPr>
              <a:t>2</a:t>
            </a:r>
            <a:r>
              <a:rPr lang="pt-PT" dirty="0"/>
              <a:t> – j.</a:t>
            </a:r>
            <a:r>
              <a:rPr lang="pt-PT" sz="2200" dirty="0">
                <a:latin typeface="+mj-lt"/>
              </a:rPr>
              <a:t>2</a:t>
            </a:r>
            <a:r>
              <a:rPr lang="pt-PT" dirty="0"/>
              <a:t> ≡ 0 (</a:t>
            </a:r>
            <a:r>
              <a:rPr lang="pt-PT" dirty="0" err="1"/>
              <a:t>mod</a:t>
            </a:r>
            <a:r>
              <a:rPr lang="pt-PT" dirty="0"/>
              <a:t> 5)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pt-PT" dirty="0"/>
              <a:t> (i-j)</a:t>
            </a:r>
            <a:r>
              <a:rPr lang="pt-PT" sz="3500" dirty="0">
                <a:latin typeface="Blackadder ITC" panose="04020505051007020D02" pitchFamily="82" charset="0"/>
              </a:rPr>
              <a:t> </a:t>
            </a:r>
            <a:r>
              <a:rPr lang="pt-PT" sz="2200" dirty="0">
                <a:latin typeface="+mj-lt"/>
              </a:rPr>
              <a:t>2</a:t>
            </a:r>
            <a:r>
              <a:rPr lang="pt-PT" dirty="0"/>
              <a:t> ≡ 0 (</a:t>
            </a:r>
            <a:r>
              <a:rPr lang="pt-PT" dirty="0" err="1"/>
              <a:t>mod</a:t>
            </a:r>
            <a:r>
              <a:rPr lang="pt-PT" dirty="0"/>
              <a:t> 5)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94303B7-3E69-41D3-8878-6A5D839D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5" y="1643269"/>
            <a:ext cx="5092146" cy="695738"/>
          </a:xfrm>
        </p:spPr>
        <p:txBody>
          <a:bodyPr>
            <a:normAutofit fontScale="90000"/>
          </a:bodyPr>
          <a:lstStyle/>
          <a:p>
            <a:r>
              <a:rPr lang="pt-PT" dirty="0"/>
              <a:t>Demonstração: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2F3E39-B089-4040-B588-2FD2FA8166FD}"/>
              </a:ext>
            </a:extLst>
          </p:cNvPr>
          <p:cNvSpPr txBox="1"/>
          <p:nvPr/>
        </p:nvSpPr>
        <p:spPr>
          <a:xfrm>
            <a:off x="1020417" y="2570922"/>
            <a:ext cx="10217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Vamos agora verificar, se realmente todos os elementos da lista que vimos anteriormente, são mesmo todos diferentes entre si. Escolhamos arbitrariamente, dois elementos dessa lista, i e j.</a:t>
            </a:r>
          </a:p>
          <a:p>
            <a:r>
              <a:rPr lang="pt-PT" sz="2000" dirty="0"/>
              <a:t>Suponhamos que </a:t>
            </a:r>
            <a:r>
              <a:rPr lang="pt-PT" sz="2000" dirty="0" err="1"/>
              <a:t>i.</a:t>
            </a:r>
            <a:r>
              <a:rPr lang="pt-PT" sz="3200" dirty="0" err="1">
                <a:latin typeface="Blackadder ITC" panose="04020505051007020D02" pitchFamily="82" charset="0"/>
              </a:rPr>
              <a:t>a</a:t>
            </a:r>
            <a:r>
              <a:rPr lang="pt-PT" sz="2000" dirty="0"/>
              <a:t> (</a:t>
            </a:r>
            <a:r>
              <a:rPr lang="pt-PT" sz="2000" dirty="0" err="1"/>
              <a:t>mod</a:t>
            </a:r>
            <a:r>
              <a:rPr lang="pt-PT" sz="2000" dirty="0"/>
              <a:t> p) e que </a:t>
            </a:r>
            <a:r>
              <a:rPr lang="pt-PT" sz="2000" dirty="0" err="1"/>
              <a:t>j.</a:t>
            </a:r>
            <a:r>
              <a:rPr lang="pt-PT" sz="3200" dirty="0" err="1">
                <a:latin typeface="Blackadder ITC" panose="04020505051007020D02" pitchFamily="82" charset="0"/>
              </a:rPr>
              <a:t>a</a:t>
            </a:r>
            <a:r>
              <a:rPr lang="pt-PT" sz="2000" dirty="0"/>
              <a:t> (</a:t>
            </a:r>
            <a:r>
              <a:rPr lang="pt-PT" sz="2000" dirty="0" err="1"/>
              <a:t>mod</a:t>
            </a:r>
            <a:r>
              <a:rPr lang="pt-PT" sz="2000" dirty="0"/>
              <a:t> p) são iguais entre si.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2D2E523-BE74-4F64-8D47-AA2F5F39C9F8}"/>
              </a:ext>
            </a:extLst>
          </p:cNvPr>
          <p:cNvSpPr/>
          <p:nvPr/>
        </p:nvSpPr>
        <p:spPr>
          <a:xfrm>
            <a:off x="1192696" y="3771251"/>
            <a:ext cx="9978887" cy="229236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DABB1774-3ED8-4BBA-9847-1C6CA1BBC29A}"/>
              </a:ext>
            </a:extLst>
          </p:cNvPr>
          <p:cNvCxnSpPr/>
          <p:nvPr/>
        </p:nvCxnSpPr>
        <p:spPr>
          <a:xfrm>
            <a:off x="5724939" y="3771251"/>
            <a:ext cx="0" cy="22923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825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4CBF00C-4381-40BA-9317-CA5F39D32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7" y="4055165"/>
            <a:ext cx="9653811" cy="954107"/>
          </a:xfrm>
        </p:spPr>
        <p:txBody>
          <a:bodyPr>
            <a:normAutofit lnSpcReduction="10000"/>
          </a:bodyPr>
          <a:lstStyle/>
          <a:p>
            <a:r>
              <a:rPr lang="pt-PT" dirty="0"/>
              <a:t>Ora, sabemos que p|(i-j)</a:t>
            </a:r>
            <a:r>
              <a:rPr lang="pt-PT" sz="2800" dirty="0">
                <a:latin typeface="Brush Script MT" panose="03060802040406070304" pitchFamily="66" charset="0"/>
              </a:rPr>
              <a:t>a</a:t>
            </a:r>
            <a:r>
              <a:rPr lang="pt-PT" dirty="0"/>
              <a:t>, ou seja, ou p|(i-j) ou </a:t>
            </a:r>
            <a:r>
              <a:rPr lang="pt-PT" dirty="0" err="1"/>
              <a:t>p|</a:t>
            </a:r>
            <a:r>
              <a:rPr lang="pt-PT" sz="2800" dirty="0" err="1">
                <a:latin typeface="Brush Script MT" panose="03060802040406070304" pitchFamily="66" charset="0"/>
              </a:rPr>
              <a:t>a</a:t>
            </a:r>
            <a:r>
              <a:rPr lang="pt-PT" dirty="0"/>
              <a:t>, mas por hipótese sabemos que p não divide </a:t>
            </a:r>
            <a:r>
              <a:rPr lang="pt-PT" sz="2800" dirty="0">
                <a:latin typeface="Brush Script MT" panose="03060802040406070304" pitchFamily="66" charset="0"/>
              </a:rPr>
              <a:t>a</a:t>
            </a:r>
            <a:r>
              <a:rPr lang="pt-PT" dirty="0"/>
              <a:t>, logo </a:t>
            </a:r>
            <a:r>
              <a:rPr lang="pt-PT" b="1" dirty="0">
                <a:solidFill>
                  <a:schemeClr val="accent1"/>
                </a:solidFill>
              </a:rPr>
              <a:t>p|(i-j)</a:t>
            </a:r>
            <a:r>
              <a:rPr lang="pt-PT" dirty="0">
                <a:solidFill>
                  <a:schemeClr val="accent1"/>
                </a:solidFill>
              </a:rPr>
              <a:t>.</a:t>
            </a:r>
          </a:p>
          <a:p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58494AC-AABA-48DE-9A5A-E5EFB5CD4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3540" y="4812432"/>
            <a:ext cx="9595103" cy="804598"/>
          </a:xfrm>
        </p:spPr>
        <p:txBody>
          <a:bodyPr>
            <a:normAutofit lnSpcReduction="10000"/>
          </a:bodyPr>
          <a:lstStyle/>
          <a:p>
            <a:r>
              <a:rPr lang="pt-PT" dirty="0"/>
              <a:t>i e j estão entre 1 e p-1, logo, i-j está entre –(p-2) e (p-2), mas neste intervalo só existe um número que é divisível por p, e esse número é 0!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A9FF46B-8FDA-4150-BEAC-941B791A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5" y="1643269"/>
            <a:ext cx="5092146" cy="695738"/>
          </a:xfrm>
        </p:spPr>
        <p:txBody>
          <a:bodyPr>
            <a:normAutofit fontScale="90000"/>
          </a:bodyPr>
          <a:lstStyle/>
          <a:p>
            <a:r>
              <a:rPr lang="pt-PT" dirty="0"/>
              <a:t>Demonstração: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AC40B6E-8F30-4E4D-9EE0-606A0DE61845}"/>
              </a:ext>
            </a:extLst>
          </p:cNvPr>
          <p:cNvSpPr txBox="1"/>
          <p:nvPr/>
        </p:nvSpPr>
        <p:spPr>
          <a:xfrm>
            <a:off x="1410429" y="2951946"/>
            <a:ext cx="9541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Sabemos que p é primo. Sejam </a:t>
            </a:r>
            <a:r>
              <a:rPr lang="pt-PT" sz="2800" dirty="0">
                <a:latin typeface="Brush Script MT" panose="03060802040406070304" pitchFamily="66" charset="0"/>
              </a:rPr>
              <a:t>a</a:t>
            </a:r>
            <a:r>
              <a:rPr lang="pt-PT" sz="2400" dirty="0"/>
              <a:t> e b inteiros. Podemos dizer que </a:t>
            </a:r>
            <a:r>
              <a:rPr lang="pt-PT" sz="2400" dirty="0" err="1"/>
              <a:t>p|</a:t>
            </a:r>
            <a:r>
              <a:rPr lang="pt-PT" sz="2800" dirty="0" err="1">
                <a:latin typeface="Brush Script MT" panose="03060802040406070304" pitchFamily="66" charset="0"/>
              </a:rPr>
              <a:t>a</a:t>
            </a:r>
            <a:r>
              <a:rPr lang="pt-PT" sz="2400" dirty="0" err="1"/>
              <a:t>b</a:t>
            </a:r>
            <a:r>
              <a:rPr lang="pt-PT" sz="2400" dirty="0"/>
              <a:t>, ou seja, ou </a:t>
            </a:r>
            <a:r>
              <a:rPr lang="pt-PT" sz="2400" dirty="0" err="1"/>
              <a:t>p|</a:t>
            </a:r>
            <a:r>
              <a:rPr lang="pt-PT" sz="2800" dirty="0" err="1">
                <a:latin typeface="Brush Script MT" panose="03060802040406070304" pitchFamily="66" charset="0"/>
              </a:rPr>
              <a:t>a</a:t>
            </a:r>
            <a:r>
              <a:rPr lang="pt-PT" sz="2400" dirty="0"/>
              <a:t> ou </a:t>
            </a:r>
            <a:r>
              <a:rPr lang="pt-PT" sz="2400" dirty="0" err="1"/>
              <a:t>p|b</a:t>
            </a:r>
            <a:r>
              <a:rPr lang="pt-PT" sz="2400" dirty="0"/>
              <a:t>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A97C4BD-B59A-4E5D-A608-071C5D913EC4}"/>
              </a:ext>
            </a:extLst>
          </p:cNvPr>
          <p:cNvSpPr/>
          <p:nvPr/>
        </p:nvSpPr>
        <p:spPr>
          <a:xfrm>
            <a:off x="1304544" y="2951945"/>
            <a:ext cx="9595104" cy="95410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879561-93CF-4664-BAF6-EBAA80FF3F48}"/>
              </a:ext>
            </a:extLst>
          </p:cNvPr>
          <p:cNvSpPr txBox="1"/>
          <p:nvPr/>
        </p:nvSpPr>
        <p:spPr>
          <a:xfrm>
            <a:off x="1298448" y="2552429"/>
            <a:ext cx="430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cap="small" dirty="0"/>
              <a:t>Proposição:</a:t>
            </a:r>
          </a:p>
        </p:txBody>
      </p:sp>
    </p:spTree>
    <p:extLst>
      <p:ext uri="{BB962C8B-B14F-4D97-AF65-F5344CB8AC3E}">
        <p14:creationId xmlns:p14="http://schemas.microsoft.com/office/powerpoint/2010/main" val="3018322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EB1D3B-EFD9-42CA-892D-C0EF2AE48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2581055"/>
            <a:ext cx="9601200" cy="3244557"/>
          </a:xfrm>
        </p:spPr>
        <p:txBody>
          <a:bodyPr>
            <a:normAutofit/>
          </a:bodyPr>
          <a:lstStyle/>
          <a:p>
            <a:r>
              <a:rPr lang="pt-PT" sz="3100" dirty="0"/>
              <a:t>Temos então que, i-j=0, logo, </a:t>
            </a:r>
            <a:r>
              <a:rPr lang="pt-PT" sz="3100" dirty="0" err="1"/>
              <a:t>i.</a:t>
            </a:r>
            <a:r>
              <a:rPr lang="pt-PT" sz="3200" dirty="0" err="1">
                <a:latin typeface="Brush Script MT" panose="03060802040406070304" pitchFamily="66" charset="0"/>
              </a:rPr>
              <a:t>a</a:t>
            </a:r>
            <a:r>
              <a:rPr lang="pt-PT" sz="3100" dirty="0"/>
              <a:t>=</a:t>
            </a:r>
            <a:r>
              <a:rPr lang="pt-PT" sz="3100" dirty="0" err="1"/>
              <a:t>j.</a:t>
            </a:r>
            <a:r>
              <a:rPr lang="pt-PT" sz="3200" dirty="0" err="1">
                <a:latin typeface="Brush Script MT" panose="03060802040406070304" pitchFamily="66" charset="0"/>
              </a:rPr>
              <a:t>a</a:t>
            </a:r>
            <a:r>
              <a:rPr lang="pt-PT" sz="3100" dirty="0"/>
              <a:t>.</a:t>
            </a:r>
          </a:p>
          <a:p>
            <a:r>
              <a:rPr lang="pt-PT" sz="3100" dirty="0"/>
              <a:t>Assim provámos que todos os números são diferentes.</a:t>
            </a:r>
          </a:p>
          <a:p>
            <a:r>
              <a:rPr lang="pt-PT" sz="3100" dirty="0"/>
              <a:t>Relembremos agora a lista de elementos que temos:</a:t>
            </a:r>
          </a:p>
          <a:p>
            <a:pPr marL="0" indent="0">
              <a:buNone/>
            </a:pPr>
            <a:r>
              <a:rPr lang="pt-PT" sz="4100" dirty="0">
                <a:latin typeface="Blackadder ITC" panose="04020505051007020D02" pitchFamily="82" charset="0"/>
              </a:rPr>
              <a:t>a</a:t>
            </a:r>
            <a:r>
              <a:rPr lang="pt-PT" sz="3100" dirty="0"/>
              <a:t>, 2.</a:t>
            </a:r>
            <a:r>
              <a:rPr lang="pt-PT" sz="4100" dirty="0">
                <a:latin typeface="Blackadder ITC" panose="04020505051007020D02" pitchFamily="82" charset="0"/>
              </a:rPr>
              <a:t>a</a:t>
            </a:r>
            <a:r>
              <a:rPr lang="pt-PT" sz="3100" dirty="0"/>
              <a:t>, 3.</a:t>
            </a:r>
            <a:r>
              <a:rPr lang="pt-PT" sz="4100" dirty="0">
                <a:latin typeface="Blackadder ITC" panose="04020505051007020D02" pitchFamily="82" charset="0"/>
              </a:rPr>
              <a:t>a</a:t>
            </a:r>
            <a:r>
              <a:rPr lang="pt-PT" sz="3100" dirty="0"/>
              <a:t>, …, (p-1)</a:t>
            </a:r>
            <a:r>
              <a:rPr lang="pt-PT" sz="4100" dirty="0">
                <a:latin typeface="Blackadder ITC" panose="04020505051007020D02" pitchFamily="82" charset="0"/>
              </a:rPr>
              <a:t>a</a:t>
            </a:r>
            <a:endParaRPr lang="pt-PT" sz="3100" dirty="0"/>
          </a:p>
          <a:p>
            <a:endParaRPr lang="pt-PT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5018DD8-98DC-4A04-A6EA-537444D6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5" y="1643269"/>
            <a:ext cx="5092146" cy="695738"/>
          </a:xfrm>
        </p:spPr>
        <p:txBody>
          <a:bodyPr>
            <a:normAutofit fontScale="90000"/>
          </a:bodyPr>
          <a:lstStyle/>
          <a:p>
            <a:r>
              <a:rPr lang="pt-PT" dirty="0"/>
              <a:t>Demonstração:</a:t>
            </a:r>
          </a:p>
        </p:txBody>
      </p:sp>
    </p:spTree>
    <p:extLst>
      <p:ext uri="{BB962C8B-B14F-4D97-AF65-F5344CB8AC3E}">
        <p14:creationId xmlns:p14="http://schemas.microsoft.com/office/powerpoint/2010/main" val="3452922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Posição de Conteúdo 3">
                <a:extLst>
                  <a:ext uri="{FF2B5EF4-FFF2-40B4-BE49-F238E27FC236}">
                    <a16:creationId xmlns:a16="http://schemas.microsoft.com/office/drawing/2014/main" id="{F490449B-569E-4FBD-BBB3-5F068ACE05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5402" y="2404229"/>
                <a:ext cx="9601199" cy="411455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PT" sz="3100" dirty="0"/>
                  <a:t>Multipliquemos agora todos os elementos desta lista entre si e vamos reduzi-los a módulo p. Temos</a:t>
                </a:r>
              </a:p>
              <a:p>
                <a:r>
                  <a:rPr lang="pt-PT" sz="4600" dirty="0">
                    <a:latin typeface="Blackadder ITC" panose="04020505051007020D02" pitchFamily="82" charset="0"/>
                  </a:rPr>
                  <a:t>a</a:t>
                </a:r>
                <a:r>
                  <a:rPr lang="pt-PT" sz="3100" dirty="0">
                    <a:latin typeface="Blackadder ITC" panose="04020505051007020D02" pitchFamily="82" charset="0"/>
                  </a:rPr>
                  <a:t> .</a:t>
                </a:r>
                <a:r>
                  <a:rPr lang="pt-PT" sz="3100" dirty="0"/>
                  <a:t> 2.</a:t>
                </a:r>
                <a:r>
                  <a:rPr lang="pt-PT" sz="4600" dirty="0">
                    <a:latin typeface="Blackadder ITC" panose="04020505051007020D02" pitchFamily="82" charset="0"/>
                  </a:rPr>
                  <a:t>a</a:t>
                </a:r>
                <a:r>
                  <a:rPr lang="pt-PT" sz="3100" dirty="0">
                    <a:latin typeface="Blackadder ITC" panose="04020505051007020D02" pitchFamily="82" charset="0"/>
                  </a:rPr>
                  <a:t> .</a:t>
                </a:r>
                <a:r>
                  <a:rPr lang="pt-PT" sz="3100" dirty="0"/>
                  <a:t> 3.</a:t>
                </a:r>
                <a:r>
                  <a:rPr lang="pt-PT" sz="4600" dirty="0">
                    <a:latin typeface="Blackadder ITC" panose="04020505051007020D02" pitchFamily="82" charset="0"/>
                  </a:rPr>
                  <a:t>a</a:t>
                </a:r>
                <a:r>
                  <a:rPr lang="pt-PT" sz="3100" dirty="0">
                    <a:latin typeface="Blackadder ITC" panose="04020505051007020D02" pitchFamily="82" charset="0"/>
                  </a:rPr>
                  <a:t> .</a:t>
                </a:r>
                <a:r>
                  <a:rPr lang="pt-PT" sz="3100" dirty="0"/>
                  <a:t> … . (p-1)</a:t>
                </a:r>
                <a:r>
                  <a:rPr lang="pt-PT" sz="4600" dirty="0">
                    <a:latin typeface="Blackadder ITC" panose="04020505051007020D02" pitchFamily="82" charset="0"/>
                  </a:rPr>
                  <a:t>a</a:t>
                </a:r>
                <a:r>
                  <a:rPr lang="pt-PT" sz="3100" dirty="0">
                    <a:latin typeface="Blackadder ITC" panose="04020505051007020D02" pitchFamily="82" charset="0"/>
                  </a:rPr>
                  <a:t> </a:t>
                </a:r>
                <a:r>
                  <a:rPr lang="pt-PT" sz="3100" dirty="0">
                    <a:latin typeface="Garamond" panose="02020404030301010803" pitchFamily="18" charset="0"/>
                  </a:rPr>
                  <a:t>≡ 1 . 2 . 3 . … . (p-1)(</a:t>
                </a:r>
                <a:r>
                  <a:rPr lang="pt-PT" sz="3100" dirty="0" err="1">
                    <a:latin typeface="Garamond" panose="02020404030301010803" pitchFamily="18" charset="0"/>
                  </a:rPr>
                  <a:t>mod</a:t>
                </a:r>
                <a:r>
                  <a:rPr lang="pt-PT" sz="3100" dirty="0">
                    <a:latin typeface="Garamond" panose="02020404030301010803" pitchFamily="18" charset="0"/>
                  </a:rPr>
                  <a:t> p) 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pt-PT" sz="31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3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1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PT" sz="31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31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PT" sz="3100" dirty="0"/>
                  <a:t>(p-1)! </a:t>
                </a:r>
                <a:r>
                  <a:rPr lang="pt-PT" sz="3100" dirty="0">
                    <a:latin typeface="Garamond" panose="02020404030301010803" pitchFamily="18" charset="0"/>
                  </a:rPr>
                  <a:t>≡ (p-1)! (</a:t>
                </a:r>
                <a:r>
                  <a:rPr lang="pt-PT" sz="3100" dirty="0" err="1">
                    <a:latin typeface="Garamond" panose="02020404030301010803" pitchFamily="18" charset="0"/>
                  </a:rPr>
                  <a:t>mod</a:t>
                </a:r>
                <a:r>
                  <a:rPr lang="pt-PT" sz="3100" dirty="0">
                    <a:latin typeface="Garamond" panose="02020404030301010803" pitchFamily="18" charset="0"/>
                  </a:rPr>
                  <a:t> p)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pt-PT" sz="3100" dirty="0">
                    <a:latin typeface="Garamond" panose="02020404030301010803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3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PT" sz="3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PT" sz="31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3100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pt-PT" sz="3100" dirty="0">
                    <a:latin typeface="Garamond" panose="02020404030301010803" pitchFamily="18" charset="0"/>
                  </a:rPr>
                  <a:t>≡ 1 (</a:t>
                </a:r>
                <a:r>
                  <a:rPr lang="pt-PT" sz="3100" dirty="0" err="1">
                    <a:latin typeface="Garamond" panose="02020404030301010803" pitchFamily="18" charset="0"/>
                  </a:rPr>
                  <a:t>mod</a:t>
                </a:r>
                <a:r>
                  <a:rPr lang="pt-PT" sz="3100" dirty="0">
                    <a:latin typeface="Garamond" panose="02020404030301010803" pitchFamily="18" charset="0"/>
                  </a:rPr>
                  <a:t> p)</a:t>
                </a:r>
              </a:p>
              <a:p>
                <a:pPr marL="0" indent="0">
                  <a:buNone/>
                </a:pPr>
                <a:r>
                  <a:rPr lang="pt-PT" sz="3100" dirty="0">
                    <a:latin typeface="Garamond" panose="02020404030301010803" pitchFamily="18" charset="0"/>
                  </a:rPr>
                  <a:t>Assim provámos o Pequeno Teorema de </a:t>
                </a:r>
                <a:r>
                  <a:rPr lang="pt-PT" sz="3100" dirty="0" err="1">
                    <a:latin typeface="Garamond" panose="02020404030301010803" pitchFamily="18" charset="0"/>
                  </a:rPr>
                  <a:t>Fermat</a:t>
                </a:r>
                <a:r>
                  <a:rPr lang="pt-PT" sz="3100" dirty="0">
                    <a:latin typeface="Garamond" panose="02020404030301010803" pitchFamily="18" charset="0"/>
                  </a:rPr>
                  <a:t>.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endParaRPr lang="pt-PT" sz="3100" dirty="0"/>
              </a:p>
              <a:p>
                <a:pPr>
                  <a:buFont typeface="Symbol" panose="05050102010706020507" pitchFamily="18" charset="2"/>
                  <a:buChar char="Þ"/>
                </a:pPr>
                <a:endParaRPr lang="pt-PT" sz="3100" dirty="0"/>
              </a:p>
              <a:p>
                <a:pPr>
                  <a:buFont typeface="Symbol" panose="05050102010706020507" pitchFamily="18" charset="2"/>
                  <a:buChar char="Þ"/>
                </a:pPr>
                <a:endParaRPr lang="pt-PT" sz="3100" dirty="0"/>
              </a:p>
            </p:txBody>
          </p:sp>
        </mc:Choice>
        <mc:Fallback xmlns="">
          <p:sp>
            <p:nvSpPr>
              <p:cNvPr id="5" name="Marcador de Posição de Conteúdo 3">
                <a:extLst>
                  <a:ext uri="{FF2B5EF4-FFF2-40B4-BE49-F238E27FC236}">
                    <a16:creationId xmlns:a16="http://schemas.microsoft.com/office/drawing/2014/main" id="{F490449B-569E-4FBD-BBB3-5F068ACE0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2" y="2404229"/>
                <a:ext cx="9601199" cy="4114557"/>
              </a:xfrm>
              <a:prstGeom prst="rect">
                <a:avLst/>
              </a:prstGeom>
              <a:blipFill>
                <a:blip r:embed="rId2"/>
                <a:stretch>
                  <a:fillRect l="-2984" t="-311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1">
            <a:extLst>
              <a:ext uri="{FF2B5EF4-FFF2-40B4-BE49-F238E27FC236}">
                <a16:creationId xmlns:a16="http://schemas.microsoft.com/office/drawing/2014/main" id="{4869CFAC-5B66-49BF-822F-B18D22E4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5" y="1643269"/>
            <a:ext cx="5092146" cy="695738"/>
          </a:xfrm>
        </p:spPr>
        <p:txBody>
          <a:bodyPr>
            <a:normAutofit fontScale="90000"/>
          </a:bodyPr>
          <a:lstStyle/>
          <a:p>
            <a:r>
              <a:rPr lang="pt-PT" dirty="0"/>
              <a:t>Demonstração:</a:t>
            </a:r>
          </a:p>
        </p:txBody>
      </p:sp>
    </p:spTree>
    <p:extLst>
      <p:ext uri="{BB962C8B-B14F-4D97-AF65-F5344CB8AC3E}">
        <p14:creationId xmlns:p14="http://schemas.microsoft.com/office/powerpoint/2010/main" val="4181556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921005-E521-4C29-85FF-1AFFF3007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0842" y="3134411"/>
            <a:ext cx="9433462" cy="2273144"/>
          </a:xfrm>
        </p:spPr>
        <p:txBody>
          <a:bodyPr>
            <a:normAutofit fontScale="77500" lnSpcReduction="20000"/>
          </a:bodyPr>
          <a:lstStyle/>
          <a:p>
            <a:endParaRPr lang="pt-PT" sz="3800" dirty="0"/>
          </a:p>
          <a:p>
            <a:r>
              <a:rPr lang="pt-PT" sz="3800" dirty="0"/>
              <a:t>Se não se verificar ,sabemos que 𝑝 não é um número primo;</a:t>
            </a:r>
          </a:p>
          <a:p>
            <a:r>
              <a:rPr lang="pt-PT" sz="3800" dirty="0"/>
              <a:t>Se se verificar, então dizemos que 𝑝 é um possível primo.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F732C45-F6E4-461C-9A4C-6F3D9DFF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74" y="1746508"/>
            <a:ext cx="4866377" cy="695738"/>
          </a:xfrm>
        </p:spPr>
        <p:txBody>
          <a:bodyPr>
            <a:normAutofit fontScale="90000"/>
          </a:bodyPr>
          <a:lstStyle/>
          <a:p>
            <a:r>
              <a:rPr lang="pt-PT" dirty="0"/>
              <a:t>Teste de </a:t>
            </a:r>
            <a:r>
              <a:rPr lang="pt-PT" dirty="0" err="1"/>
              <a:t>Primalidade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5C40F5-E064-4C48-ABD7-5E016103B4E1}"/>
              </a:ext>
            </a:extLst>
          </p:cNvPr>
          <p:cNvSpPr txBox="1"/>
          <p:nvPr/>
        </p:nvSpPr>
        <p:spPr>
          <a:xfrm>
            <a:off x="1377696" y="2474893"/>
            <a:ext cx="9607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Para verificarmos se um número p é primo, escolhemos um número arbitrário </a:t>
            </a:r>
            <a:r>
              <a:rPr lang="pt-PT" sz="3200" dirty="0">
                <a:latin typeface="Brush Script MT" panose="03060802040406070304" pitchFamily="66" charset="0"/>
              </a:rPr>
              <a:t>a</a:t>
            </a:r>
            <a:r>
              <a:rPr lang="pt-PT" sz="2800" dirty="0"/>
              <a:t> e verificamos se a desigualdade se verifica: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223C3B0-0378-47DC-BC4D-8FE759EA2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673" y="4785688"/>
            <a:ext cx="3600733" cy="78920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18288AA-CD2A-4D19-A5E8-8F70395D9E3A}"/>
              </a:ext>
            </a:extLst>
          </p:cNvPr>
          <p:cNvSpPr/>
          <p:nvPr/>
        </p:nvSpPr>
        <p:spPr>
          <a:xfrm>
            <a:off x="3967316" y="4785688"/>
            <a:ext cx="3893574" cy="7892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8279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FAFD9DC-4336-469F-887D-04A8E05F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75" y="1746508"/>
            <a:ext cx="2896668" cy="695738"/>
          </a:xfrm>
        </p:spPr>
        <p:txBody>
          <a:bodyPr>
            <a:normAutofit fontScale="90000"/>
          </a:bodyPr>
          <a:lstStyle/>
          <a:p>
            <a:r>
              <a:rPr lang="pt-PT" dirty="0"/>
              <a:t>Exemplo 1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9D3F6CD-DBC6-4267-9C24-A41CE914E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574" y="2250922"/>
            <a:ext cx="9983941" cy="3869659"/>
          </a:xfrm>
        </p:spPr>
        <p:txBody>
          <a:bodyPr>
            <a:normAutofit fontScale="97500"/>
          </a:bodyPr>
          <a:lstStyle/>
          <a:p>
            <a:endParaRPr lang="pt-PT" dirty="0"/>
          </a:p>
          <a:p>
            <a:r>
              <a:rPr lang="pt-PT" sz="2900" dirty="0"/>
              <a:t>Seja 𝑝 = 15485863 um número primo. Pelo Pequeno Teorema de </a:t>
            </a:r>
            <a:r>
              <a:rPr lang="pt-PT" sz="2900" dirty="0" err="1"/>
              <a:t>Fermat</a:t>
            </a:r>
            <a:r>
              <a:rPr lang="pt-PT" sz="2900" dirty="0"/>
              <a:t> vem</a:t>
            </a:r>
          </a:p>
          <a:p>
            <a:pPr marL="0" indent="0" algn="ctr">
              <a:buNone/>
            </a:pPr>
            <a:r>
              <a:rPr lang="pt-PT" sz="2900" dirty="0"/>
              <a:t>215485862 ≡ 1 (𝑚𝑜𝑑 15485863) </a:t>
            </a:r>
          </a:p>
          <a:p>
            <a:r>
              <a:rPr lang="pt-PT" sz="2900" dirty="0"/>
              <a:t>Logo temos que,</a:t>
            </a:r>
          </a:p>
          <a:p>
            <a:pPr marL="0" indent="0" algn="ctr">
              <a:buNone/>
            </a:pPr>
            <a:r>
              <a:rPr lang="pt-PT" sz="2900" dirty="0"/>
              <a:t> 215485862 − 1</a:t>
            </a:r>
          </a:p>
          <a:p>
            <a:pPr marL="0" indent="0">
              <a:buNone/>
            </a:pPr>
            <a:r>
              <a:rPr lang="pt-PT" sz="2900" dirty="0"/>
              <a:t>é múltiplo de 15485863.</a:t>
            </a:r>
          </a:p>
        </p:txBody>
      </p:sp>
    </p:spTree>
    <p:extLst>
      <p:ext uri="{BB962C8B-B14F-4D97-AF65-F5344CB8AC3E}">
        <p14:creationId xmlns:p14="http://schemas.microsoft.com/office/powerpoint/2010/main" val="1904238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15445C-4ED5-4DDD-9C21-118855490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7640" y="1887794"/>
            <a:ext cx="10604090" cy="4630993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dirty="0"/>
              <a:t>Vamos verificar se 𝑝 = 221 é um número primo.</a:t>
            </a:r>
          </a:p>
          <a:p>
            <a:r>
              <a:rPr lang="pt-PT" dirty="0"/>
              <a:t>Vamos escolher 𝑎 = 38:</a:t>
            </a:r>
          </a:p>
          <a:p>
            <a:pPr marL="0" indent="0" algn="ctr">
              <a:buNone/>
            </a:pPr>
            <a:r>
              <a:rPr lang="pt-PT" dirty="0"/>
              <a:t>38220 ≡ 1 (𝑚𝑜𝑑 221) </a:t>
            </a:r>
          </a:p>
          <a:p>
            <a:r>
              <a:rPr lang="pt-PT" dirty="0"/>
              <a:t>Logo, ou 221 é um primo, ou 38 é um “</a:t>
            </a:r>
            <a:r>
              <a:rPr lang="pt-PT" dirty="0" err="1"/>
              <a:t>Fermat</a:t>
            </a:r>
            <a:r>
              <a:rPr lang="pt-PT" dirty="0"/>
              <a:t> Liar” </a:t>
            </a:r>
          </a:p>
          <a:p>
            <a:r>
              <a:rPr lang="pt-PT" dirty="0"/>
              <a:t>Experimentos agora 𝑎 = 24:</a:t>
            </a:r>
          </a:p>
          <a:p>
            <a:pPr marL="0" indent="0" algn="ctr">
              <a:buNone/>
            </a:pPr>
            <a:r>
              <a:rPr lang="pt-PT" dirty="0"/>
              <a:t>24220 ≡ 81 𝑚𝑜𝑑 221 </a:t>
            </a:r>
          </a:p>
          <a:p>
            <a:r>
              <a:rPr lang="pt-PT" dirty="0"/>
              <a:t>Então, 221 não é um número primo e 38 é um “</a:t>
            </a:r>
            <a:r>
              <a:rPr lang="pt-PT" dirty="0" err="1"/>
              <a:t>Fermat</a:t>
            </a:r>
            <a:r>
              <a:rPr lang="pt-PT" dirty="0"/>
              <a:t> Liar”. Além disso, 24 é um “</a:t>
            </a:r>
            <a:r>
              <a:rPr lang="pt-PT" dirty="0" err="1"/>
              <a:t>Fermat</a:t>
            </a:r>
            <a:r>
              <a:rPr lang="pt-PT" dirty="0"/>
              <a:t> </a:t>
            </a:r>
            <a:r>
              <a:rPr lang="pt-PT" dirty="0" err="1"/>
              <a:t>Witness</a:t>
            </a:r>
            <a:r>
              <a:rPr lang="pt-PT" dirty="0"/>
              <a:t>” para o número inteiro composto 221.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8AF289B-9306-4613-8B8C-1CE6D6F6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75" y="1746508"/>
            <a:ext cx="2896668" cy="695738"/>
          </a:xfrm>
        </p:spPr>
        <p:txBody>
          <a:bodyPr>
            <a:normAutofit fontScale="90000"/>
          </a:bodyPr>
          <a:lstStyle/>
          <a:p>
            <a:r>
              <a:rPr lang="pt-PT" dirty="0"/>
              <a:t>Exemplo 2</a:t>
            </a:r>
          </a:p>
        </p:txBody>
      </p:sp>
    </p:spTree>
    <p:extLst>
      <p:ext uri="{BB962C8B-B14F-4D97-AF65-F5344CB8AC3E}">
        <p14:creationId xmlns:p14="http://schemas.microsoft.com/office/powerpoint/2010/main" val="371713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pierre fermat">
            <a:extLst>
              <a:ext uri="{FF2B5EF4-FFF2-40B4-BE49-F238E27FC236}">
                <a16:creationId xmlns:a16="http://schemas.microsoft.com/office/drawing/2014/main" id="{DE0BD563-D9CD-46CF-B666-4679FABF5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06" y="2405888"/>
            <a:ext cx="1905000" cy="3000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5F4BF18-549B-4274-A295-47A1351B1F1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619" y="3263139"/>
            <a:ext cx="3763617" cy="1285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2" name="Picture 4" descr="Resultado de imagem para criptografia">
            <a:extLst>
              <a:ext uri="{FF2B5EF4-FFF2-40B4-BE49-F238E27FC236}">
                <a16:creationId xmlns:a16="http://schemas.microsoft.com/office/drawing/2014/main" id="{E97DE416-CBFD-4994-B876-1E07A1F17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906" y="2715291"/>
            <a:ext cx="3052688" cy="2035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49F38A1-52D0-4F07-87FD-CC7886EE328B}"/>
              </a:ext>
            </a:extLst>
          </p:cNvPr>
          <p:cNvSpPr txBox="1"/>
          <p:nvPr/>
        </p:nvSpPr>
        <p:spPr>
          <a:xfrm>
            <a:off x="984738" y="1645920"/>
            <a:ext cx="284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Quem foi em vida…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010D64-38CB-452C-AEAA-3C0CA4760026}"/>
              </a:ext>
            </a:extLst>
          </p:cNvPr>
          <p:cNvSpPr txBox="1"/>
          <p:nvPr/>
        </p:nvSpPr>
        <p:spPr>
          <a:xfrm>
            <a:off x="4125351" y="2484458"/>
            <a:ext cx="313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Teorema de </a:t>
            </a:r>
            <a:r>
              <a:rPr lang="pt-PT" sz="2400" dirty="0" err="1"/>
              <a:t>Fermat</a:t>
            </a:r>
            <a:endParaRPr lang="pt-PT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F19358-FD5D-4575-9CB7-1673CDE1428B}"/>
              </a:ext>
            </a:extLst>
          </p:cNvPr>
          <p:cNvSpPr txBox="1"/>
          <p:nvPr/>
        </p:nvSpPr>
        <p:spPr>
          <a:xfrm>
            <a:off x="7911906" y="1862684"/>
            <a:ext cx="354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Aplicações na Criptografia</a:t>
            </a:r>
          </a:p>
        </p:txBody>
      </p:sp>
    </p:spTree>
    <p:extLst>
      <p:ext uri="{BB962C8B-B14F-4D97-AF65-F5344CB8AC3E}">
        <p14:creationId xmlns:p14="http://schemas.microsoft.com/office/powerpoint/2010/main" val="3429943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1715445C-4ED5-4DDD-9C21-118855490E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17640" y="1887794"/>
                <a:ext cx="10604090" cy="4630993"/>
              </a:xfrm>
            </p:spPr>
            <p:txBody>
              <a:bodyPr>
                <a:normAutofit/>
              </a:bodyPr>
              <a:lstStyle/>
              <a:p>
                <a:endParaRPr lang="pt-PT" dirty="0"/>
              </a:p>
              <a:p>
                <a:r>
                  <a:rPr lang="pt-PT" dirty="0"/>
                  <a:t>Vamos verificar se 𝑝 = 27 é um </a:t>
                </a:r>
                <a:r>
                  <a:rPr lang="pt-PT"/>
                  <a:t>número primo.</a:t>
                </a:r>
                <a:endParaRPr lang="pt-PT" dirty="0"/>
              </a:p>
              <a:p>
                <a:r>
                  <a:rPr lang="pt-PT" dirty="0"/>
                  <a:t>Vamos escolher 𝑎 = 26: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sup>
                    </m:sSup>
                  </m:oMath>
                </a14:m>
                <a:r>
                  <a:rPr lang="pt-PT" dirty="0"/>
                  <a:t> ≡ 1 (𝑚𝑜𝑑 27) </a:t>
                </a:r>
              </a:p>
              <a:p>
                <a:r>
                  <a:rPr lang="pt-PT" dirty="0"/>
                  <a:t>Logo, ou 27 é um primo, ou 26 é um “</a:t>
                </a:r>
                <a:r>
                  <a:rPr lang="pt-PT" dirty="0" err="1"/>
                  <a:t>Fermat</a:t>
                </a:r>
                <a:r>
                  <a:rPr lang="pt-PT" dirty="0"/>
                  <a:t> Liar” </a:t>
                </a:r>
              </a:p>
              <a:p>
                <a:r>
                  <a:rPr lang="pt-PT" dirty="0"/>
                  <a:t>Experimentos agora 𝑎 = 3: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P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sup>
                    </m:sSup>
                  </m:oMath>
                </a14:m>
                <a:r>
                  <a:rPr lang="pt-PT" dirty="0"/>
                  <a:t> ≡ 27𝑚𝑜𝑑 27 </a:t>
                </a:r>
              </a:p>
              <a:p>
                <a:r>
                  <a:rPr lang="pt-PT" dirty="0"/>
                  <a:t>Então, 27 não é um número primo e 26 é um “</a:t>
                </a:r>
                <a:r>
                  <a:rPr lang="pt-PT" dirty="0" err="1"/>
                  <a:t>Fermat</a:t>
                </a:r>
                <a:r>
                  <a:rPr lang="pt-PT" dirty="0"/>
                  <a:t> Liar”. Além disso, 3 é um “</a:t>
                </a:r>
                <a:r>
                  <a:rPr lang="pt-PT" dirty="0" err="1"/>
                  <a:t>Fermat</a:t>
                </a:r>
                <a:r>
                  <a:rPr lang="pt-PT" dirty="0"/>
                  <a:t> </a:t>
                </a:r>
                <a:r>
                  <a:rPr lang="pt-PT" dirty="0" err="1"/>
                  <a:t>Witness</a:t>
                </a:r>
                <a:r>
                  <a:rPr lang="pt-PT" dirty="0"/>
                  <a:t>” para o número inteiro composto 27.</a:t>
                </a:r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1715445C-4ED5-4DDD-9C21-118855490E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17640" y="1887794"/>
                <a:ext cx="10604090" cy="4630993"/>
              </a:xfrm>
              <a:blipFill>
                <a:blip r:embed="rId2"/>
                <a:stretch>
                  <a:fillRect l="-103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1">
            <a:extLst>
              <a:ext uri="{FF2B5EF4-FFF2-40B4-BE49-F238E27FC236}">
                <a16:creationId xmlns:a16="http://schemas.microsoft.com/office/drawing/2014/main" id="{38AF289B-9306-4613-8B8C-1CE6D6F6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75" y="1746508"/>
            <a:ext cx="2896668" cy="695738"/>
          </a:xfrm>
        </p:spPr>
        <p:txBody>
          <a:bodyPr>
            <a:normAutofit fontScale="90000"/>
          </a:bodyPr>
          <a:lstStyle/>
          <a:p>
            <a:r>
              <a:rPr lang="pt-PT" dirty="0"/>
              <a:t>Exemplo 3</a:t>
            </a:r>
          </a:p>
        </p:txBody>
      </p:sp>
    </p:spTree>
    <p:extLst>
      <p:ext uri="{BB962C8B-B14F-4D97-AF65-F5344CB8AC3E}">
        <p14:creationId xmlns:p14="http://schemas.microsoft.com/office/powerpoint/2010/main" val="807042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6211B5-F10C-454B-BA46-B5FEAD91F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9453126" cy="3310128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dirty="0"/>
              <a:t>O Pequeno Teorema de </a:t>
            </a:r>
            <a:r>
              <a:rPr lang="pt-PT" dirty="0" err="1"/>
              <a:t>Fermat</a:t>
            </a:r>
            <a:r>
              <a:rPr lang="pt-PT" dirty="0"/>
              <a:t> tem como objetivo diminuir a complexidade de algoritmos, que demoraram dias a serem calculados por um computador;</a:t>
            </a:r>
          </a:p>
          <a:p>
            <a:r>
              <a:rPr lang="pt-PT" dirty="0"/>
              <a:t>Testar a </a:t>
            </a:r>
            <a:r>
              <a:rPr lang="pt-PT" dirty="0" err="1"/>
              <a:t>primalidade</a:t>
            </a:r>
            <a:r>
              <a:rPr lang="pt-PT" dirty="0"/>
              <a:t> de um número;</a:t>
            </a:r>
          </a:p>
          <a:p>
            <a:r>
              <a:rPr lang="pt-PT" dirty="0"/>
              <a:t>Simplificar algoritmos de encriptação de chave pública, como o RSA.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B09C79A-6C7E-4833-BBF6-FE8BD3CE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74" y="1746508"/>
            <a:ext cx="6076335" cy="695738"/>
          </a:xfrm>
        </p:spPr>
        <p:txBody>
          <a:bodyPr>
            <a:normAutofit fontScale="90000"/>
          </a:bodyPr>
          <a:lstStyle/>
          <a:p>
            <a:r>
              <a:rPr lang="pt-PT" dirty="0"/>
              <a:t>Aplicações na Criptografia</a:t>
            </a:r>
          </a:p>
        </p:txBody>
      </p:sp>
    </p:spTree>
    <p:extLst>
      <p:ext uri="{BB962C8B-B14F-4D97-AF65-F5344CB8AC3E}">
        <p14:creationId xmlns:p14="http://schemas.microsoft.com/office/powerpoint/2010/main" val="3305290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18F0F1-8798-4E62-8699-3E791461D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9759696" cy="3678248"/>
          </a:xfrm>
        </p:spPr>
        <p:txBody>
          <a:bodyPr/>
          <a:lstStyle/>
          <a:p>
            <a:r>
              <a:rPr lang="pt-PT" dirty="0" err="1"/>
              <a:t>Hoffstein</a:t>
            </a:r>
            <a:r>
              <a:rPr lang="pt-PT" dirty="0"/>
              <a:t>, </a:t>
            </a:r>
            <a:r>
              <a:rPr lang="pt-PT" dirty="0" err="1"/>
              <a:t>Pipher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Silverman</a:t>
            </a:r>
            <a:r>
              <a:rPr lang="pt-PT" dirty="0"/>
              <a:t> (2008), </a:t>
            </a:r>
            <a:r>
              <a:rPr lang="pt-PT" i="1" dirty="0" err="1"/>
              <a:t>An</a:t>
            </a:r>
            <a:r>
              <a:rPr lang="pt-PT" i="1" dirty="0"/>
              <a:t> </a:t>
            </a:r>
            <a:r>
              <a:rPr lang="pt-PT" i="1" dirty="0" err="1"/>
              <a:t>introduction</a:t>
            </a:r>
            <a:r>
              <a:rPr lang="pt-PT" i="1" dirty="0"/>
              <a:t> to </a:t>
            </a:r>
            <a:r>
              <a:rPr lang="pt-PT" i="1" dirty="0" err="1"/>
              <a:t>Mathematical</a:t>
            </a:r>
            <a:r>
              <a:rPr lang="pt-PT" i="1" dirty="0"/>
              <a:t> </a:t>
            </a:r>
            <a:r>
              <a:rPr lang="pt-PT" i="1" dirty="0" err="1"/>
              <a:t>Criptography</a:t>
            </a:r>
            <a:r>
              <a:rPr lang="pt-PT" i="1" dirty="0"/>
              <a:t> </a:t>
            </a:r>
            <a:r>
              <a:rPr lang="pt-PT" dirty="0"/>
              <a:t>,Springer.</a:t>
            </a:r>
          </a:p>
          <a:p>
            <a:r>
              <a:rPr lang="pt-PT" dirty="0"/>
              <a:t>Apontamentos de Introdução à Lógica e Matemática Elementar, Professor Doutor Vítor Hugo Fernandes</a:t>
            </a:r>
          </a:p>
          <a:p>
            <a:r>
              <a:rPr lang="pt-PT" dirty="0"/>
              <a:t>Apontamentos de Álgebra Computacional, Professor Doutor António Malheiro</a:t>
            </a:r>
          </a:p>
          <a:p>
            <a:r>
              <a:rPr lang="pt-PT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http://www.educ.fc.ul.pt/icm/icm98/icm31/Fermat.htm</a:t>
            </a:r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https://en.wikipedia.org/wiki/Fermat_primality_test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AA7B40A-AF2D-41C3-84BA-DDAF0811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1864582"/>
            <a:ext cx="3067664" cy="695738"/>
          </a:xfrm>
        </p:spPr>
        <p:txBody>
          <a:bodyPr>
            <a:normAutofit fontScale="90000"/>
          </a:bodyPr>
          <a:lstStyle/>
          <a:p>
            <a:r>
              <a:rPr lang="pt-PT" dirty="0"/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129746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059DD-5AAA-4CD5-820A-DA31A4E91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pt-PT" dirty="0"/>
              <a:t>Pierre de </a:t>
            </a:r>
            <a:r>
              <a:rPr lang="pt-PT" dirty="0" err="1"/>
              <a:t>Fermat</a:t>
            </a:r>
            <a:br>
              <a:rPr lang="pt-PT" dirty="0"/>
            </a:br>
            <a:r>
              <a:rPr lang="pt-PT" sz="2400" dirty="0"/>
              <a:t>Quem foi em vida…</a:t>
            </a:r>
          </a:p>
        </p:txBody>
      </p:sp>
      <p:pic>
        <p:nvPicPr>
          <p:cNvPr id="3074" name="Picture 2" descr="Resultado de imagem para franÃ§a">
            <a:extLst>
              <a:ext uri="{FF2B5EF4-FFF2-40B4-BE49-F238E27FC236}">
                <a16:creationId xmlns:a16="http://schemas.microsoft.com/office/drawing/2014/main" id="{F42644A6-25FC-43DF-9801-637100A71A4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237" y="4201945"/>
            <a:ext cx="2162077" cy="1441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7F1CF51-DB6D-4FD3-9770-F41282ABAEE7}"/>
              </a:ext>
            </a:extLst>
          </p:cNvPr>
          <p:cNvSpPr txBox="1"/>
          <p:nvPr/>
        </p:nvSpPr>
        <p:spPr>
          <a:xfrm>
            <a:off x="1202300" y="2767280"/>
            <a:ext cx="33819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Nasceu a 17 de Agosto de 1601 em Beaumont-de-</a:t>
            </a:r>
            <a:r>
              <a:rPr lang="pt-PT" sz="2000" dirty="0" err="1"/>
              <a:t>Lomagne</a:t>
            </a:r>
            <a:r>
              <a:rPr lang="pt-PT" sz="2000" dirty="0"/>
              <a:t>, em França, e morreu a 12 de Janeiro de 1665 em Castres.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34E597A-FEE2-4B6A-AA96-A416F51CD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324" y="3297200"/>
            <a:ext cx="2293455" cy="20745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044061A-BFF2-4A93-BF9E-3D71830E88C7}"/>
              </a:ext>
            </a:extLst>
          </p:cNvPr>
          <p:cNvSpPr txBox="1"/>
          <p:nvPr/>
        </p:nvSpPr>
        <p:spPr>
          <a:xfrm>
            <a:off x="4936435" y="3297200"/>
            <a:ext cx="304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De uma família abastada, sabe-se que o seu pai era um rico comerciante de peles e era segundo cônsul de Beaumont-de-</a:t>
            </a:r>
            <a:r>
              <a:rPr lang="pt-PT" sz="2000" dirty="0" err="1"/>
              <a:t>Lomagne</a:t>
            </a:r>
            <a:r>
              <a:rPr lang="pt-PT" sz="2000" dirty="0"/>
              <a:t>. </a:t>
            </a:r>
            <a:r>
              <a:rPr lang="pt-PT" sz="2000" dirty="0" err="1"/>
              <a:t>Fermat</a:t>
            </a:r>
            <a:r>
              <a:rPr lang="pt-PT" sz="2000" dirty="0"/>
              <a:t>. Sabe-se também que tinha um irmão e uma irmã.</a:t>
            </a:r>
          </a:p>
        </p:txBody>
      </p:sp>
    </p:spTree>
    <p:extLst>
      <p:ext uri="{BB962C8B-B14F-4D97-AF65-F5344CB8AC3E}">
        <p14:creationId xmlns:p14="http://schemas.microsoft.com/office/powerpoint/2010/main" val="7847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5188738-44CB-4AF8-9B5A-5E81815C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200" dirty="0"/>
              <a:t>Pierre de </a:t>
            </a:r>
            <a:r>
              <a:rPr lang="pt-PT" sz="3200" dirty="0" err="1"/>
              <a:t>Fermat</a:t>
            </a:r>
            <a:br>
              <a:rPr lang="pt-PT" sz="3200" dirty="0"/>
            </a:br>
            <a:r>
              <a:rPr lang="pt-PT" sz="1600" dirty="0"/>
              <a:t>Quem foi em vida…</a:t>
            </a:r>
            <a:endParaRPr lang="en-US" sz="3100" dirty="0"/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sultado de imagem para Universidade de Toulouse">
            <a:extLst>
              <a:ext uri="{FF2B5EF4-FFF2-40B4-BE49-F238E27FC236}">
                <a16:creationId xmlns:a16="http://schemas.microsoft.com/office/drawing/2014/main" id="{F6F1DB05-1698-41B5-9D14-EF08943700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3"/>
          <a:stretch/>
        </p:blipFill>
        <p:spPr bwMode="auto">
          <a:xfrm>
            <a:off x="1412683" y="1410208"/>
            <a:ext cx="5278777" cy="38587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28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2E6D4322-92EE-420E-9DA4-C079F52441AE}"/>
              </a:ext>
            </a:extLst>
          </p:cNvPr>
          <p:cNvSpPr txBox="1"/>
          <p:nvPr/>
        </p:nvSpPr>
        <p:spPr>
          <a:xfrm>
            <a:off x="7535824" y="2556932"/>
            <a:ext cx="3360771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Pensa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-se que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pode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estudado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no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mosteiro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franciscano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cidade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onde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morava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Mais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tarde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frequentou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Universidade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Toulouse.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para Orléans,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onde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frequentou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curso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Direito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Civil.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14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105" name="Rectangle 146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106" name="Picture 148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AC94B57-66CE-472F-9BA0-B9EDBE41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200" dirty="0"/>
            </a:br>
            <a:r>
              <a:rPr lang="pt-PT" sz="3200" dirty="0"/>
              <a:t>Pierre de </a:t>
            </a:r>
            <a:r>
              <a:rPr lang="pt-PT" sz="3200" dirty="0" err="1"/>
              <a:t>Fermat</a:t>
            </a:r>
            <a:br>
              <a:rPr lang="pt-PT" sz="3200" dirty="0"/>
            </a:br>
            <a:r>
              <a:rPr lang="pt-PT" sz="1600" dirty="0"/>
              <a:t>Quem foi em vida…</a:t>
            </a:r>
            <a:endParaRPr lang="en-US" sz="3200" dirty="0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A91DB0-9481-463B-8F0F-E4E7A8AFEB14}"/>
              </a:ext>
            </a:extLst>
          </p:cNvPr>
          <p:cNvSpPr txBox="1"/>
          <p:nvPr/>
        </p:nvSpPr>
        <p:spPr>
          <a:xfrm>
            <a:off x="1295401" y="2493774"/>
            <a:ext cx="3660057" cy="3382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advogado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oficial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governo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Toulose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Começou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trabalhar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câmara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inferior do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parlamento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conseguindo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anos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mais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tarde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subir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para o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parlamento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superior,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até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que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promovido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cargo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máximo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no Tribunal Criminal.</a:t>
            </a:r>
          </a:p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8" name="Picture 2" descr="Resultado de imagem para fermat">
            <a:extLst>
              <a:ext uri="{FF2B5EF4-FFF2-40B4-BE49-F238E27FC236}">
                <a16:creationId xmlns:a16="http://schemas.microsoft.com/office/drawing/2014/main" id="{06959DA1-8C2F-43C3-9EBD-74EE1D39B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6" r="-2" b="20429"/>
          <a:stretch/>
        </p:blipFill>
        <p:spPr bwMode="auto">
          <a:xfrm>
            <a:off x="5418668" y="982131"/>
            <a:ext cx="5469466" cy="4893735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76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A7A75-4E4D-4CED-B45A-33BACDDD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 quem trabalhou…</a:t>
            </a:r>
          </a:p>
        </p:txBody>
      </p:sp>
      <p:pic>
        <p:nvPicPr>
          <p:cNvPr id="6146" name="Picture 2" descr="Pierre de Carcavy LACMA AC1993.213.8.jpg">
            <a:extLst>
              <a:ext uri="{FF2B5EF4-FFF2-40B4-BE49-F238E27FC236}">
                <a16:creationId xmlns:a16="http://schemas.microsoft.com/office/drawing/2014/main" id="{4F02073B-31E7-495B-841C-AE880C91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917" y="2556932"/>
            <a:ext cx="2320565" cy="31952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4EBCBF-5832-4DAC-A61E-7E62F9BFC1E0}"/>
              </a:ext>
            </a:extLst>
          </p:cNvPr>
          <p:cNvSpPr txBox="1"/>
          <p:nvPr/>
        </p:nvSpPr>
        <p:spPr>
          <a:xfrm>
            <a:off x="1838329" y="5823050"/>
            <a:ext cx="211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Pierre de </a:t>
            </a:r>
            <a:r>
              <a:rPr lang="pt-PT" sz="2000" dirty="0" err="1"/>
              <a:t>Carcavi</a:t>
            </a:r>
            <a:endParaRPr lang="pt-PT" sz="2000" dirty="0"/>
          </a:p>
        </p:txBody>
      </p:sp>
      <p:pic>
        <p:nvPicPr>
          <p:cNvPr id="6148" name="Picture 4" descr="Resultado de imagem para marin Mersenne">
            <a:extLst>
              <a:ext uri="{FF2B5EF4-FFF2-40B4-BE49-F238E27FC236}">
                <a16:creationId xmlns:a16="http://schemas.microsoft.com/office/drawing/2014/main" id="{EE700C4A-31E4-444F-8388-B3A3536F3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155" y="2556932"/>
            <a:ext cx="2597755" cy="31952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899615D-4994-452F-B572-C6D27CB24FE9}"/>
              </a:ext>
            </a:extLst>
          </p:cNvPr>
          <p:cNvSpPr txBox="1"/>
          <p:nvPr/>
        </p:nvSpPr>
        <p:spPr>
          <a:xfrm>
            <a:off x="5305906" y="5752171"/>
            <a:ext cx="2793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Marin</a:t>
            </a:r>
            <a:r>
              <a:rPr lang="pt-PT" sz="2000" dirty="0"/>
              <a:t> </a:t>
            </a:r>
            <a:r>
              <a:rPr lang="pt-PT" sz="2000" dirty="0" err="1"/>
              <a:t>Mersenne</a:t>
            </a:r>
            <a:endParaRPr lang="pt-PT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A327752-D740-4B06-AFC3-77F04DBB6E4F}"/>
              </a:ext>
            </a:extLst>
          </p:cNvPr>
          <p:cNvSpPr txBox="1"/>
          <p:nvPr/>
        </p:nvSpPr>
        <p:spPr>
          <a:xfrm>
            <a:off x="8319369" y="5604932"/>
            <a:ext cx="2445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/>
              <a:t>Gilles</a:t>
            </a:r>
            <a:r>
              <a:rPr lang="pt-PT" sz="2000" dirty="0"/>
              <a:t> </a:t>
            </a:r>
            <a:r>
              <a:rPr lang="pt-PT" sz="2000" dirty="0" err="1"/>
              <a:t>Personne</a:t>
            </a:r>
            <a:r>
              <a:rPr lang="pt-PT" sz="2000" dirty="0"/>
              <a:t> </a:t>
            </a:r>
          </a:p>
          <a:p>
            <a:pPr algn="ctr"/>
            <a:r>
              <a:rPr lang="pt-PT" sz="2000" dirty="0"/>
              <a:t>de Roberval</a:t>
            </a:r>
          </a:p>
        </p:txBody>
      </p:sp>
      <p:pic>
        <p:nvPicPr>
          <p:cNvPr id="6150" name="Picture 6" descr="Resultado de imagem para gilles personne de roberval">
            <a:extLst>
              <a:ext uri="{FF2B5EF4-FFF2-40B4-BE49-F238E27FC236}">
                <a16:creationId xmlns:a16="http://schemas.microsoft.com/office/drawing/2014/main" id="{C8672690-21CB-413E-9A7C-33B2E224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764" y="2556932"/>
            <a:ext cx="2266950" cy="3048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77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A7A75-4E4D-4CED-B45A-33BACDDD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 quem trabalhou…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4EBCBF-5832-4DAC-A61E-7E62F9BFC1E0}"/>
              </a:ext>
            </a:extLst>
          </p:cNvPr>
          <p:cNvSpPr txBox="1"/>
          <p:nvPr/>
        </p:nvSpPr>
        <p:spPr>
          <a:xfrm>
            <a:off x="3020396" y="5758820"/>
            <a:ext cx="2110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René Descartes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A327752-D740-4B06-AFC3-77F04DBB6E4F}"/>
              </a:ext>
            </a:extLst>
          </p:cNvPr>
          <p:cNvSpPr txBox="1"/>
          <p:nvPr/>
        </p:nvSpPr>
        <p:spPr>
          <a:xfrm>
            <a:off x="6725865" y="5758820"/>
            <a:ext cx="2445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Blaise Pascal</a:t>
            </a:r>
          </a:p>
        </p:txBody>
      </p:sp>
      <p:pic>
        <p:nvPicPr>
          <p:cNvPr id="7170" name="Picture 2" descr="Resultado de imagem para renÃ© descartes">
            <a:extLst>
              <a:ext uri="{FF2B5EF4-FFF2-40B4-BE49-F238E27FC236}">
                <a16:creationId xmlns:a16="http://schemas.microsoft.com/office/drawing/2014/main" id="{C5D29942-4E79-418D-8D00-A9047BF3F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855" y="2527713"/>
            <a:ext cx="2595443" cy="31664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Blaise Pascal">
            <a:extLst>
              <a:ext uri="{FF2B5EF4-FFF2-40B4-BE49-F238E27FC236}">
                <a16:creationId xmlns:a16="http://schemas.microsoft.com/office/drawing/2014/main" id="{BEFDE459-C1BA-410B-BBF8-AEA78CA1F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390" y="2568727"/>
            <a:ext cx="2445738" cy="31900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88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6F0C7-656C-4AA7-80F8-56E917E7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pt-PT" dirty="0"/>
              <a:t>O Pequeno Teorema de </a:t>
            </a:r>
            <a:r>
              <a:rPr lang="pt-PT" dirty="0" err="1"/>
              <a:t>Fermat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67C92A9-EC34-417C-9099-4D6D91F98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552146"/>
            <a:ext cx="107632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1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BCCB8-3CA5-4C65-A078-B8B64790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Pequeno Teorema de </a:t>
            </a:r>
            <a:r>
              <a:rPr lang="pt-PT" dirty="0" err="1"/>
              <a:t>Fermat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E7BBF1-D748-4442-8ADC-4028C93075E9}"/>
              </a:ext>
            </a:extLst>
          </p:cNvPr>
          <p:cNvSpPr txBox="1"/>
          <p:nvPr/>
        </p:nvSpPr>
        <p:spPr>
          <a:xfrm>
            <a:off x="1388167" y="2715065"/>
            <a:ext cx="459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60C804-908C-4F32-A81A-22DC98874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07" y="3332397"/>
            <a:ext cx="4631141" cy="197653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B843F34-F166-4585-85B0-99CC036E9A66}"/>
              </a:ext>
            </a:extLst>
          </p:cNvPr>
          <p:cNvSpPr txBox="1"/>
          <p:nvPr/>
        </p:nvSpPr>
        <p:spPr>
          <a:xfrm>
            <a:off x="1133627" y="2686066"/>
            <a:ext cx="4206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Seja </a:t>
            </a:r>
            <a:r>
              <a:rPr lang="pt-PT" sz="3600" dirty="0">
                <a:latin typeface="Blackadder ITC" panose="04020505051007020D02" pitchFamily="82" charset="0"/>
              </a:rPr>
              <a:t>a</a:t>
            </a:r>
            <a:r>
              <a:rPr lang="pt-PT" sz="2400" dirty="0"/>
              <a:t> um múltiplo de 7, então: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2BFB5EA-F525-407B-8154-377B63A9B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362" y="3610048"/>
            <a:ext cx="5463948" cy="142324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E0BE286-0299-495A-A4E9-1CD192DA17B8}"/>
              </a:ext>
            </a:extLst>
          </p:cNvPr>
          <p:cNvSpPr txBox="1"/>
          <p:nvPr/>
        </p:nvSpPr>
        <p:spPr>
          <a:xfrm>
            <a:off x="5894362" y="3158276"/>
            <a:ext cx="389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Então, temos que:</a:t>
            </a:r>
          </a:p>
        </p:txBody>
      </p:sp>
    </p:spTree>
    <p:extLst>
      <p:ext uri="{BB962C8B-B14F-4D97-AF65-F5344CB8AC3E}">
        <p14:creationId xmlns:p14="http://schemas.microsoft.com/office/powerpoint/2010/main" val="2725253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1091</Words>
  <Application>Microsoft Office PowerPoint</Application>
  <PresentationFormat>Ecrã Panorâmico</PresentationFormat>
  <Paragraphs>112</Paragraphs>
  <Slides>22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9" baseType="lpstr">
      <vt:lpstr>Arial</vt:lpstr>
      <vt:lpstr>Blackadder ITC</vt:lpstr>
      <vt:lpstr>Brush Script MT</vt:lpstr>
      <vt:lpstr>Cambria Math</vt:lpstr>
      <vt:lpstr>Garamond</vt:lpstr>
      <vt:lpstr>Symbol</vt:lpstr>
      <vt:lpstr>Orgânico</vt:lpstr>
      <vt:lpstr>O Pequeno Teorema  de Fermat</vt:lpstr>
      <vt:lpstr>Apresentação do PowerPoint</vt:lpstr>
      <vt:lpstr>Pierre de Fermat Quem foi em vida…</vt:lpstr>
      <vt:lpstr>Pierre de Fermat Quem foi em vida…</vt:lpstr>
      <vt:lpstr> Pierre de Fermat Quem foi em vida…</vt:lpstr>
      <vt:lpstr>Com quem trabalhou…</vt:lpstr>
      <vt:lpstr>Com quem trabalhou…</vt:lpstr>
      <vt:lpstr>O Pequeno Teorema de Fermat</vt:lpstr>
      <vt:lpstr>O Pequeno Teorema de Fermat</vt:lpstr>
      <vt:lpstr>O Pequeno Teorema de Fermat</vt:lpstr>
      <vt:lpstr>Demonstração:</vt:lpstr>
      <vt:lpstr>Demonstração:</vt:lpstr>
      <vt:lpstr>Demonstração:</vt:lpstr>
      <vt:lpstr>Demonstração:</vt:lpstr>
      <vt:lpstr>Demonstração:</vt:lpstr>
      <vt:lpstr>Demonstração:</vt:lpstr>
      <vt:lpstr>Teste de Primalidade</vt:lpstr>
      <vt:lpstr>Exemplo 1</vt:lpstr>
      <vt:lpstr>Exemplo 2</vt:lpstr>
      <vt:lpstr>Exemplo 3</vt:lpstr>
      <vt:lpstr>Aplicações na Criptografia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Pequeno Teorema  de Fermat</dc:title>
  <dc:creator>Mariana</dc:creator>
  <cp:lastModifiedBy> </cp:lastModifiedBy>
  <cp:revision>32</cp:revision>
  <dcterms:created xsi:type="dcterms:W3CDTF">2019-04-30T21:51:51Z</dcterms:created>
  <dcterms:modified xsi:type="dcterms:W3CDTF">2019-05-09T08:56:15Z</dcterms:modified>
</cp:coreProperties>
</file>