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Alves" initials="GA" lastIdx="2" clrIdx="0">
    <p:extLst>
      <p:ext uri="{19B8F6BF-5375-455C-9EA6-DF929625EA0E}">
        <p15:presenceInfo xmlns:p15="http://schemas.microsoft.com/office/powerpoint/2012/main" userId="b254297274a947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64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02T14:23:04.703" idx="2">
    <p:pos x="10" y="10"/>
    <p:text>Definição p.22 -&gt; An introduction to Mathematical Criptography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02T14:21:10.354" idx="1">
    <p:pos x="10" y="10"/>
    <p:text>Demostração, pag. 114-&gt;An introduction to Mathematical Criptography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383E8-47AA-4C19-89C2-89F5DDA6C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A8F50D-86AC-4CC1-9575-BD62A5BB2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E906EBE-F8C2-4FBA-848B-04EF4E9E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09D1-8FD0-48C0-8502-F321774238EE}" type="datetimeFigureOut">
              <a:rPr lang="pt-PT" smtClean="0"/>
              <a:t>02/05/2019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FC8A500-1412-4B29-8001-72BC3129D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9815EBE-79BB-448D-B753-9E3013856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CD845-0C06-4903-BCEC-8F4EB3F38C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336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EDB6D-179C-4139-883E-8AFB25ABB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9966457-F64D-4076-B141-B7D90472C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D4D7417-7F5B-4A31-81A5-8D5ED176E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09D1-8FD0-48C0-8502-F321774238EE}" type="datetimeFigureOut">
              <a:rPr lang="pt-PT" smtClean="0"/>
              <a:t>02/05/2019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6047EB3-109D-4D18-B3D8-1524CD3F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0336DB1-A852-4A23-9453-B01E4785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CD845-0C06-4903-BCEC-8F4EB3F38C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1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084262E-7883-4F62-8CBC-6C13D6D508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453965D-DD42-4ABB-9483-187ED3B19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78657A4-C8D3-4365-B2E4-C1C7909B4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09D1-8FD0-48C0-8502-F321774238EE}" type="datetimeFigureOut">
              <a:rPr lang="pt-PT" smtClean="0"/>
              <a:t>02/05/2019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F9E9345-5861-43CF-9273-491502CD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32C865E-7BE8-43B4-9003-137E11C0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CD845-0C06-4903-BCEC-8F4EB3F38C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9064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833AF-2258-4B9A-B1A8-A6BD2ABA8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CA0406F-46AA-46B4-900C-38B7642A4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4C42DA5-784D-421A-874A-130529D8C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09D1-8FD0-48C0-8502-F321774238EE}" type="datetimeFigureOut">
              <a:rPr lang="pt-PT" smtClean="0"/>
              <a:t>02/05/2019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21DA28E-CA59-4D65-88AE-B0E2DBC4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87E4E95-BD49-4EAE-B4F2-9467734F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CD845-0C06-4903-BCEC-8F4EB3F38C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678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1B8AE-DBFB-4C32-AF7C-217DB1863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8FB535E-B11C-49EA-B2B4-2025626E9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1F117DA-D4DA-4698-A2FB-92301BDD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09D1-8FD0-48C0-8502-F321774238EE}" type="datetimeFigureOut">
              <a:rPr lang="pt-PT" smtClean="0"/>
              <a:t>02/05/2019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3867759-7C7B-43E1-9D1D-AE1CF704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27351A8-20FC-4D53-ADF3-F61B15CDA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CD845-0C06-4903-BCEC-8F4EB3F38C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45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D9208-3F21-4C49-962B-E4C2C8FE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0FD2851-58C5-4BCD-BF06-8F571B456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3889F61-2CF9-41A3-B3E7-10CBDFD41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D0B3A7E-E009-4324-8588-4A45843D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09D1-8FD0-48C0-8502-F321774238EE}" type="datetimeFigureOut">
              <a:rPr lang="pt-PT" smtClean="0"/>
              <a:t>02/05/2019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F8AC7C9-17E8-425F-A789-94638915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C2C4FE7-0145-439F-952E-926E791D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CD845-0C06-4903-BCEC-8F4EB3F38C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339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B8224-A0B8-4B12-A285-F6ED50AB6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A273B27-54BB-4105-A51C-BE4D372FD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865ED43-D701-4341-8AA4-0DB660A9A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BD07F09-5569-41C9-978C-C91127323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51C82CC-1647-4EC3-AA30-B961ECA7E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A98E14B-4628-4859-AFE9-3C02441B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09D1-8FD0-48C0-8502-F321774238EE}" type="datetimeFigureOut">
              <a:rPr lang="pt-PT" smtClean="0"/>
              <a:t>02/05/2019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A671FD2-F929-4839-91C8-4EDE80C3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84BA8DC-D129-453A-B311-67057DD1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CD845-0C06-4903-BCEC-8F4EB3F38C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616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9ACB9-5329-4CC2-9F3E-02B5DC23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EADB7D6-D22E-4AB4-89F1-CC8458EA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09D1-8FD0-48C0-8502-F321774238EE}" type="datetimeFigureOut">
              <a:rPr lang="pt-PT" smtClean="0"/>
              <a:t>02/05/2019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A002EF5-89BA-453A-B237-591B189AD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EE2BF3E-29A3-492B-A920-D4364DA1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CD845-0C06-4903-BCEC-8F4EB3F38C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749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66B820D2-C39E-4B26-97D7-80998CB31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09D1-8FD0-48C0-8502-F321774238EE}" type="datetimeFigureOut">
              <a:rPr lang="pt-PT" smtClean="0"/>
              <a:t>02/05/2019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D6B7AB9-E990-4738-B679-1B3CE96C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16C3367-E483-414C-8267-8951FBDE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CD845-0C06-4903-BCEC-8F4EB3F38C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746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B1B5A-1C6D-4A43-8E53-8E1F0161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0515AAF-6278-46BF-A451-1421CE014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0CA38AB-6083-4698-8396-0534A8E78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7603274-E0B2-4D4E-A525-C971444E8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09D1-8FD0-48C0-8502-F321774238EE}" type="datetimeFigureOut">
              <a:rPr lang="pt-PT" smtClean="0"/>
              <a:t>02/05/2019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ECDDFB0-D830-4211-B3B3-A85381081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0A6150B-0B6A-43CE-A43A-FF56EA86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CD845-0C06-4903-BCEC-8F4EB3F38C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702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50870-7053-4B24-9182-AB8AB7D4B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16378B9F-6F16-4C0C-8D41-A04A4CB4D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7F10085-0EB5-4158-A796-7FAB3FA97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09FC9C2-2F57-4E34-944D-2C3398E68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09D1-8FD0-48C0-8502-F321774238EE}" type="datetimeFigureOut">
              <a:rPr lang="pt-PT" smtClean="0"/>
              <a:t>02/05/2019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84218F6-47C6-471C-B6FE-F135A31CE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94CB7A2-EC1A-460F-8514-6BADBDF2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CD845-0C06-4903-BCEC-8F4EB3F38C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910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4C82723-1F7D-4D82-9581-AB6A2BA3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200521A-E814-46A9-BA4E-CFBE5E089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8BAF03A-9C7F-4264-BB22-4C794BBB6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509D1-8FD0-48C0-8502-F321774238EE}" type="datetimeFigureOut">
              <a:rPr lang="pt-PT" smtClean="0"/>
              <a:t>02/05/2019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BFCE867-44FD-43BD-9C80-F69B9B81D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BB6B5D4-0DD3-4DF8-A452-250981EC2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CD845-0C06-4903-BCEC-8F4EB3F38C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709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uler%27s_totient_function" TargetMode="External"/><Relationship Id="rId2" Type="http://schemas.openxmlformats.org/officeDocument/2006/relationships/hyperlink" Target="https://en.wikipedia.org/wiki/Leonhard_Eul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rilliant.org/wiki/eulers-theorem/" TargetMode="External"/><Relationship Id="rId4" Type="http://schemas.openxmlformats.org/officeDocument/2006/relationships/hyperlink" Target="https://en.wikipedia.org/wiki/Euler%27s_theore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72802-FC88-4F8F-91B2-0D494EB08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pt-PT"/>
              <a:t>Teorema de Euler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91BC87-BE70-4B8C-8BF2-CA18DFA3E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pt-PT" dirty="0"/>
              <a:t>Gabriel Alves nº 45280</a:t>
            </a:r>
          </a:p>
        </p:txBody>
      </p:sp>
    </p:spTree>
    <p:extLst>
      <p:ext uri="{BB962C8B-B14F-4D97-AF65-F5344CB8AC3E}">
        <p14:creationId xmlns:p14="http://schemas.microsoft.com/office/powerpoint/2010/main" val="428005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839C0BA-54FE-4430-9477-C7B67841A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Leonhard Euler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ABC37EDB-7A68-440F-BB7C-C82ED827D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 err="1"/>
              <a:t>Matemático</a:t>
            </a:r>
            <a:r>
              <a:rPr lang="en-US" sz="1800" dirty="0"/>
              <a:t> </a:t>
            </a:r>
            <a:r>
              <a:rPr lang="en-US" sz="1800" dirty="0" err="1"/>
              <a:t>Suíço</a:t>
            </a:r>
            <a:endParaRPr lang="en-US" sz="1800" dirty="0"/>
          </a:p>
          <a:p>
            <a:r>
              <a:rPr lang="en-US" sz="1800" dirty="0"/>
              <a:t>1707-1783</a:t>
            </a:r>
          </a:p>
          <a:p>
            <a:r>
              <a:rPr lang="en-US" sz="1800" dirty="0" err="1"/>
              <a:t>Viveu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Alemanha</a:t>
            </a:r>
            <a:r>
              <a:rPr lang="en-US" sz="1800" dirty="0"/>
              <a:t> e Russia</a:t>
            </a:r>
          </a:p>
          <a:p>
            <a:r>
              <a:rPr lang="en-US" sz="1800" dirty="0" err="1"/>
              <a:t>Contribuições</a:t>
            </a:r>
            <a:r>
              <a:rPr lang="en-US" sz="1800" dirty="0"/>
              <a:t>:</a:t>
            </a:r>
          </a:p>
          <a:p>
            <a:pPr lvl="1"/>
            <a:r>
              <a:rPr lang="en-US" sz="1800" dirty="0" err="1"/>
              <a:t>Notação</a:t>
            </a:r>
            <a:r>
              <a:rPr lang="en-US" sz="1800" dirty="0"/>
              <a:t> </a:t>
            </a:r>
            <a:r>
              <a:rPr lang="en-US" sz="1800" dirty="0" err="1"/>
              <a:t>Matemática</a:t>
            </a:r>
            <a:endParaRPr lang="en-US" sz="1800" dirty="0"/>
          </a:p>
          <a:p>
            <a:pPr lvl="1"/>
            <a:r>
              <a:rPr lang="en-US" sz="1800" dirty="0" err="1"/>
              <a:t>Análise</a:t>
            </a:r>
            <a:endParaRPr lang="en-US" sz="1800" dirty="0"/>
          </a:p>
          <a:p>
            <a:pPr lvl="1"/>
            <a:r>
              <a:rPr lang="en-US" sz="1800" dirty="0"/>
              <a:t>Teoria dos </a:t>
            </a:r>
            <a:r>
              <a:rPr lang="en-US" sz="1800" dirty="0" err="1"/>
              <a:t>grafos</a:t>
            </a:r>
            <a:endParaRPr lang="en-US" sz="1800" dirty="0"/>
          </a:p>
          <a:p>
            <a:pPr lvl="1"/>
            <a:r>
              <a:rPr lang="en-US" sz="1800" dirty="0" err="1"/>
              <a:t>Matemática</a:t>
            </a:r>
            <a:r>
              <a:rPr lang="en-US" sz="1800" dirty="0"/>
              <a:t> </a:t>
            </a:r>
            <a:r>
              <a:rPr lang="en-US" sz="1800" dirty="0" err="1"/>
              <a:t>Aplicada</a:t>
            </a:r>
            <a:endParaRPr lang="en-US" sz="1800" dirty="0"/>
          </a:p>
          <a:p>
            <a:pPr lvl="1"/>
            <a:r>
              <a:rPr lang="en-US" sz="1800" dirty="0" err="1"/>
              <a:t>Física</a:t>
            </a:r>
            <a:r>
              <a:rPr lang="en-US" sz="1800" dirty="0"/>
              <a:t> e </a:t>
            </a:r>
            <a:r>
              <a:rPr lang="en-US" sz="1800" dirty="0" err="1"/>
              <a:t>Astronomia</a:t>
            </a:r>
            <a:endParaRPr lang="en-US" sz="1800" dirty="0"/>
          </a:p>
          <a:p>
            <a:pPr lvl="1"/>
            <a:r>
              <a:rPr lang="en-US" sz="1800" b="1" dirty="0"/>
              <a:t>Teoria dos </a:t>
            </a:r>
            <a:r>
              <a:rPr lang="en-US" sz="1800" b="1" dirty="0" err="1"/>
              <a:t>Números</a:t>
            </a:r>
            <a:endParaRPr lang="en-US" sz="1800" b="1" dirty="0"/>
          </a:p>
          <a:p>
            <a:pPr marL="457200" lvl="1"/>
            <a:endParaRPr lang="en-US" sz="1800" dirty="0"/>
          </a:p>
          <a:p>
            <a:endParaRPr lang="en-US" sz="1800" dirty="0"/>
          </a:p>
        </p:txBody>
      </p:sp>
      <p:pic>
        <p:nvPicPr>
          <p:cNvPr id="8" name="Marcador de Posição de Conteúdo 7" descr="Uma imagem com pessoa, sentado, homem, vestuário&#10;&#10;Descrição gerada automaticamente">
            <a:extLst>
              <a:ext uri="{FF2B5EF4-FFF2-40B4-BE49-F238E27FC236}">
                <a16:creationId xmlns:a16="http://schemas.microsoft.com/office/drawing/2014/main" id="{474C28AD-882C-48CB-ADE1-3D76F34F67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3098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5510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EE2AF-60C7-4E29-9D30-F16EA2C7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Co-primos</a:t>
            </a:r>
            <a:endParaRPr lang="pt-PT" dirty="0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E7D147B6-A30E-484E-B2D2-F12137A8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pt-PT" dirty="0"/>
              <a:t>Números primos entre si (</a:t>
            </a:r>
            <a:r>
              <a:rPr lang="pt-PT" dirty="0" err="1"/>
              <a:t>co-primos</a:t>
            </a:r>
            <a:r>
              <a:rPr lang="pt-PT" dirty="0"/>
              <a:t>), é o conjunto de números para o quais o único divisor comum é o 1</a:t>
            </a:r>
          </a:p>
        </p:txBody>
      </p:sp>
    </p:spTree>
    <p:extLst>
      <p:ext uri="{BB962C8B-B14F-4D97-AF65-F5344CB8AC3E}">
        <p14:creationId xmlns:p14="http://schemas.microsoft.com/office/powerpoint/2010/main" val="850014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523CE54-C155-4F77-8099-C39E6ED2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 Função 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 </a:t>
            </a:r>
            <a:r>
              <a:rPr lang="pt-PT" dirty="0">
                <a:latin typeface="Calibri Light" panose="020F0302020204030204" pitchFamily="34" charset="0"/>
                <a:cs typeface="Calibri Light" panose="020F0302020204030204" pitchFamily="34" charset="0"/>
              </a:rPr>
              <a:t>de Euler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Posição de Conteúdo 5">
                <a:extLst>
                  <a:ext uri="{FF2B5EF4-FFF2-40B4-BE49-F238E27FC236}">
                    <a16:creationId xmlns:a16="http://schemas.microsoft.com/office/drawing/2014/main" id="{18C0F7EE-1BE3-4FF1-B4EE-34E7C76D5C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≔#</m:t>
                      </m:r>
                      <m:d>
                        <m:dPr>
                          <m:begChr m:val="{"/>
                          <m:endChr m:val="}"/>
                          <m:ctrlP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:0≤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𝑚𝑑𝑐</m:t>
                          </m:r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6" name="Marcador de Posição de Conteúdo 5">
                <a:extLst>
                  <a:ext uri="{FF2B5EF4-FFF2-40B4-BE49-F238E27FC236}">
                    <a16:creationId xmlns:a16="http://schemas.microsoft.com/office/drawing/2014/main" id="{18C0F7EE-1BE3-4FF1-B4EE-34E7C76D5C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803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23CEB-67E9-49EC-879E-1EAC274F9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Teorema de Euler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E15DB962-09B5-49CF-B1BB-044DC9DCF1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pt-P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PT" dirty="0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pt-PT" b="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𝑛</m:t>
                    </m:r>
                  </m:oMath>
                </a14:m>
                <a:r>
                  <a:rPr lang="pt-PT" dirty="0">
                    <a:latin typeface="Cambria" panose="02040503050406030204" pitchFamily="18" charset="0"/>
                    <a:ea typeface="Cambria" panose="02040503050406030204" pitchFamily="18" charset="0"/>
                  </a:rPr>
                  <a:t> é </a:t>
                </a:r>
                <a:r>
                  <a:rPr lang="pt-PT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co-primo</a:t>
                </a:r>
                <a:r>
                  <a:rPr lang="pt-PT" dirty="0">
                    <a:latin typeface="Cambria" panose="02040503050406030204" pitchFamily="18" charset="0"/>
                    <a:ea typeface="Cambria" panose="02040503050406030204" pitchFamily="18" charset="0"/>
                  </a:rPr>
                  <a:t> de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𝑎</m:t>
                    </m:r>
                  </m:oMath>
                </a14:m>
                <a:endParaRPr lang="pt-PT" b="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pt-PT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OU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PT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𝑎</m:t>
                        </m:r>
                      </m:e>
                      <m:sup>
                        <m:f>
                          <m:fPr>
                            <m:ctrlPr>
                              <a:rPr lang="pt-PT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(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𝑝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−1)(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𝑞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𝑔</m:t>
                            </m:r>
                          </m:den>
                        </m:f>
                      </m:sup>
                    </m:sSup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 (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pt-PT" dirty="0">
                    <a:latin typeface="Cambria" panose="02040503050406030204" pitchFamily="18" charset="0"/>
                    <a:ea typeface="Cambria" panose="02040503050406030204" pitchFamily="18" charset="0"/>
                  </a:rPr>
                  <a:t>),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𝑔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𝑚𝑑𝑐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(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𝑝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−1,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𝑞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−1)</m:t>
                    </m:r>
                  </m:oMath>
                </a14:m>
                <a:r>
                  <a:rPr lang="pt-PT" dirty="0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</a:p>
              <a:p>
                <a:pPr marL="0" indent="0" algn="ctr">
                  <a:buNone/>
                </a:pPr>
                <a:r>
                  <a:rPr lang="pt-PT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PT" b="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𝑝</m:t>
                    </m:r>
                    <m:r>
                      <a:rPr lang="pt-PT" b="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</m:t>
                    </m:r>
                    <m:r>
                      <a:rPr lang="pt-PT" b="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𝑞</m:t>
                    </m:r>
                    <m:r>
                      <a:rPr lang="pt-PT" b="0" i="0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pt-PT" dirty="0">
                    <a:latin typeface="Cambria" panose="02040503050406030204" pitchFamily="18" charset="0"/>
                    <a:ea typeface="Cambria" panose="02040503050406030204" pitchFamily="18" charset="0"/>
                  </a:rPr>
                  <a:t>são primos, a é </a:t>
                </a:r>
                <a:r>
                  <a:rPr lang="pt-PT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co-primo</a:t>
                </a:r>
                <a:r>
                  <a:rPr lang="pt-PT" dirty="0">
                    <a:latin typeface="Cambria" panose="02040503050406030204" pitchFamily="18" charset="0"/>
                    <a:ea typeface="Cambria" panose="02040503050406030204" pitchFamily="18" charset="0"/>
                  </a:rPr>
                  <a:t> de </a:t>
                </a:r>
                <a:r>
                  <a:rPr lang="pt-PT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pq</a:t>
                </a:r>
                <a:endParaRPr lang="pt-PT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E15DB962-09B5-49CF-B1BB-044DC9DCF1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0413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0A583-D0DF-4B92-8525-C31CB26D7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Bibliografia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F07395-49CC-4DD4-84AC-E17839FC2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Hoffstein</a:t>
            </a:r>
            <a:r>
              <a:rPr lang="en-US" dirty="0"/>
              <a:t>, </a:t>
            </a:r>
            <a:r>
              <a:rPr lang="en-US" dirty="0" err="1"/>
              <a:t>Pipher</a:t>
            </a:r>
            <a:r>
              <a:rPr lang="en-US" dirty="0"/>
              <a:t> and Silverman (2008), </a:t>
            </a:r>
            <a:r>
              <a:rPr lang="en-US" i="1" dirty="0"/>
              <a:t>An introduction to Mathematical </a:t>
            </a:r>
            <a:r>
              <a:rPr lang="en-US" i="1" dirty="0" err="1"/>
              <a:t>Criptography</a:t>
            </a:r>
            <a:r>
              <a:rPr lang="en-US" dirty="0"/>
              <a:t>, Springer </a:t>
            </a:r>
          </a:p>
          <a:p>
            <a:r>
              <a:rPr lang="pt-PT" dirty="0">
                <a:hlinkClick r:id="rId2"/>
              </a:rPr>
              <a:t>https://en.wikipedia.org/wiki/Leonhard_Euler</a:t>
            </a:r>
            <a:endParaRPr lang="en-US" dirty="0"/>
          </a:p>
          <a:p>
            <a:r>
              <a:rPr lang="pt-PT" dirty="0">
                <a:hlinkClick r:id="rId3"/>
              </a:rPr>
              <a:t>https://en.wikipedia.org/wiki/Euler%27s_totient_function</a:t>
            </a:r>
            <a:endParaRPr lang="pt-PT" dirty="0"/>
          </a:p>
          <a:p>
            <a:r>
              <a:rPr lang="pt-PT" dirty="0">
                <a:hlinkClick r:id="rId4"/>
              </a:rPr>
              <a:t>https://en.wikipedia.org/wiki/Euler%27s_theorem</a:t>
            </a:r>
            <a:endParaRPr lang="pt-PT" dirty="0"/>
          </a:p>
          <a:p>
            <a:r>
              <a:rPr lang="pt-PT" dirty="0">
                <a:hlinkClick r:id="rId5"/>
              </a:rPr>
              <a:t>https://brilliant.org/wiki/eulers-theorem/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795595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</TotalTime>
  <Words>187</Words>
  <Application>Microsoft Office PowerPoint</Application>
  <PresentationFormat>Ecrã Panorâmico</PresentationFormat>
  <Paragraphs>28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Cambria Math</vt:lpstr>
      <vt:lpstr>Times New Roman</vt:lpstr>
      <vt:lpstr>Tema do Office</vt:lpstr>
      <vt:lpstr>Teorema de Euler</vt:lpstr>
      <vt:lpstr>Leonhard Euler</vt:lpstr>
      <vt:lpstr>Co-primos</vt:lpstr>
      <vt:lpstr>A Função φ de Euler</vt:lpstr>
      <vt:lpstr>Teorema de Euler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Teorema de Euler</dc:title>
  <dc:creator>Gabriel Alves</dc:creator>
  <cp:lastModifiedBy>Gabriel Alves</cp:lastModifiedBy>
  <cp:revision>17</cp:revision>
  <dcterms:created xsi:type="dcterms:W3CDTF">2019-04-30T14:15:54Z</dcterms:created>
  <dcterms:modified xsi:type="dcterms:W3CDTF">2019-05-02T13:24:49Z</dcterms:modified>
</cp:coreProperties>
</file>