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39"/>
  </p:notesMasterIdLst>
  <p:sldIdLst>
    <p:sldId id="256" r:id="rId2"/>
    <p:sldId id="258" r:id="rId3"/>
    <p:sldId id="257" r:id="rId4"/>
    <p:sldId id="260" r:id="rId5"/>
    <p:sldId id="292" r:id="rId6"/>
    <p:sldId id="259" r:id="rId7"/>
    <p:sldId id="261" r:id="rId8"/>
    <p:sldId id="262" r:id="rId9"/>
    <p:sldId id="294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8" r:id="rId35"/>
    <p:sldId id="289" r:id="rId36"/>
    <p:sldId id="290" r:id="rId37"/>
    <p:sldId id="291" r:id="rId38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9"/>
    <p:restoredTop sz="94639"/>
  </p:normalViewPr>
  <p:slideViewPr>
    <p:cSldViewPr snapToGrid="0" snapToObjects="1">
      <p:cViewPr varScale="1">
        <p:scale>
          <a:sx n="142" d="100"/>
          <a:sy n="142" d="100"/>
        </p:scale>
        <p:origin x="19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286000" marR="0" lvl="5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2743200" marR="0" lvl="6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200400" marR="0" lvl="7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3657600" marR="0" lvl="8" indent="0" algn="l" rtl="0">
              <a:spcBef>
                <a:spcPts val="0"/>
              </a:spcBef>
              <a:defRPr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954158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0737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5388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0985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38937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9589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 lang="en-GB" sz="13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0" name="Shape 37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1" name="Shape 37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6786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1250950" y="708025"/>
            <a:ext cx="4814888" cy="36115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942975" y="4564062"/>
            <a:ext cx="5429249" cy="433387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8653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755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3" name="Shape 39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015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24957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521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01425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8" name="Shape 458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65437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6" name="Shape 496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12874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5" name="Shape 53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6" name="Shape 536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43932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9" name="Shape 55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0" name="Shape 560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77586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3" name="Shape 60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03467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8" name="Shape 61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82992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5" name="Shape 62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01938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Shape 66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1" name="Shape 66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6197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8" name="Shape 66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9" name="Shape 66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81871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6" name="Shape 70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7" name="Shape 70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0579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15850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Shape 74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6" name="Shape 74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01697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5" name="Shape 75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0998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0" name="Shape 790"/>
          <p:cNvSpPr>
            <a:spLocks noGrp="1" noRot="1" noChangeAspect="1"/>
          </p:cNvSpPr>
          <p:nvPr>
            <p:ph type="sldImg" idx="2"/>
          </p:nvPr>
        </p:nvSpPr>
        <p:spPr>
          <a:xfrm>
            <a:off x="1250950" y="708025"/>
            <a:ext cx="4814888" cy="36115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1" name="Shape 791"/>
          <p:cNvSpPr txBox="1">
            <a:spLocks noGrp="1"/>
          </p:cNvSpPr>
          <p:nvPr>
            <p:ph type="body" idx="1"/>
          </p:nvPr>
        </p:nvSpPr>
        <p:spPr>
          <a:xfrm>
            <a:off x="942975" y="4564062"/>
            <a:ext cx="5429249" cy="433387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368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7" name="Shape 907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8" name="Shape 908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94103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Shape 94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8" name="Shape 948"/>
          <p:cNvSpPr>
            <a:spLocks noGrp="1" noRot="1" noChangeAspect="1"/>
          </p:cNvSpPr>
          <p:nvPr>
            <p:ph type="sldImg" idx="2"/>
          </p:nvPr>
        </p:nvSpPr>
        <p:spPr>
          <a:xfrm>
            <a:off x="1250950" y="708025"/>
            <a:ext cx="4814888" cy="36115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9" name="Shape 949"/>
          <p:cNvSpPr txBox="1">
            <a:spLocks noGrp="1"/>
          </p:cNvSpPr>
          <p:nvPr>
            <p:ph type="body" idx="1"/>
          </p:nvPr>
        </p:nvSpPr>
        <p:spPr>
          <a:xfrm>
            <a:off x="942975" y="4564062"/>
            <a:ext cx="5429249" cy="433387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32290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4" name="Shape 100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70852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Shape 100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0" name="Shape 101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1" name="Shape 1011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731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04804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 lang="en-GB" sz="13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2924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1652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522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00" cy="4319700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4143375" y="9120188"/>
            <a:ext cx="3170099" cy="479399"/>
          </a:xfrm>
          <a:prstGeom prst="rect">
            <a:avLst/>
          </a:prstGeom>
          <a:noFill/>
          <a:ln>
            <a:noFill/>
          </a:ln>
        </p:spPr>
        <p:txBody>
          <a:bodyPr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lang="en-GB" sz="1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881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81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Font typeface="Comic Sans MS"/>
              <a:buNone/>
              <a:defRPr sz="2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marR="0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marR="0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marR="0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marR="0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marR="0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marR="0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marR="0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marR="0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omic Sans MS"/>
              <a:buNone/>
              <a:defRPr sz="1400"/>
            </a:lvl1pPr>
            <a:lvl2pPr marL="457200" lvl="1" indent="0" rtl="0">
              <a:spcBef>
                <a:spcPts val="0"/>
              </a:spcBef>
              <a:buFont typeface="Comic Sans MS"/>
              <a:buNone/>
              <a:defRPr sz="1200"/>
            </a:lvl2pPr>
            <a:lvl3pPr marL="914400" lvl="2" indent="0" rtl="0">
              <a:spcBef>
                <a:spcPts val="0"/>
              </a:spcBef>
              <a:buFont typeface="Comic Sans MS"/>
              <a:buNone/>
              <a:defRPr sz="1000"/>
            </a:lvl3pPr>
            <a:lvl4pPr marL="1371600" lvl="3" indent="0" rtl="0">
              <a:spcBef>
                <a:spcPts val="0"/>
              </a:spcBef>
              <a:buFont typeface="Comic Sans MS"/>
              <a:buNone/>
              <a:defRPr sz="900"/>
            </a:lvl4pPr>
            <a:lvl5pPr marL="1828800" lvl="4" indent="0" rtl="0">
              <a:spcBef>
                <a:spcPts val="0"/>
              </a:spcBef>
              <a:buFont typeface="Comic Sans MS"/>
              <a:buNone/>
              <a:defRPr sz="900"/>
            </a:lvl5pPr>
            <a:lvl6pPr marL="2286000" lvl="5" indent="0" rtl="0">
              <a:spcBef>
                <a:spcPts val="0"/>
              </a:spcBef>
              <a:buFont typeface="Comic Sans MS"/>
              <a:buNone/>
              <a:defRPr sz="900"/>
            </a:lvl6pPr>
            <a:lvl7pPr marL="2743200" lvl="6" indent="0" rtl="0">
              <a:spcBef>
                <a:spcPts val="0"/>
              </a:spcBef>
              <a:buFont typeface="Comic Sans MS"/>
              <a:buNone/>
              <a:defRPr sz="900"/>
            </a:lvl7pPr>
            <a:lvl8pPr marL="3200400" lvl="7" indent="0" rtl="0">
              <a:spcBef>
                <a:spcPts val="0"/>
              </a:spcBef>
              <a:buFont typeface="Comic Sans MS"/>
              <a:buNone/>
              <a:defRPr sz="900"/>
            </a:lvl8pPr>
            <a:lvl9pPr marL="3657600" lvl="8" indent="0" rtl="0">
              <a:spcBef>
                <a:spcPts val="0"/>
              </a:spcBef>
              <a:buFont typeface="Comic Sans MS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 rot="5400000">
            <a:off x="1866900" y="-342899"/>
            <a:ext cx="5486399" cy="861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676774" y="2466975"/>
            <a:ext cx="6324600" cy="2152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295274" y="390525"/>
            <a:ext cx="6324600" cy="6305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3809999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495800" y="1600200"/>
            <a:ext cx="3809999" cy="46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5576887" y="6467475"/>
            <a:ext cx="2895600" cy="287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</a:t>
            </a: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42291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86300" y="1219200"/>
            <a:ext cx="42291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069262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4152899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762500" y="1219200"/>
            <a:ext cx="4152899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57200" y="4038600"/>
            <a:ext cx="8458200" cy="2666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omic Sans MS"/>
              <a:buNone/>
              <a:defRPr sz="2000"/>
            </a:lvl1pPr>
            <a:lvl2pPr marL="457200" lvl="1" indent="0" rtl="0">
              <a:spcBef>
                <a:spcPts val="0"/>
              </a:spcBef>
              <a:buFont typeface="Comic Sans MS"/>
              <a:buNone/>
              <a:defRPr sz="1800"/>
            </a:lvl2pPr>
            <a:lvl3pPr marL="914400" lvl="2" indent="0" rtl="0">
              <a:spcBef>
                <a:spcPts val="0"/>
              </a:spcBef>
              <a:buFont typeface="Comic Sans MS"/>
              <a:buNone/>
              <a:defRPr sz="1600"/>
            </a:lvl3pPr>
            <a:lvl4pPr marL="1371600" lvl="3" indent="0" rtl="0">
              <a:spcBef>
                <a:spcPts val="0"/>
              </a:spcBef>
              <a:buFont typeface="Comic Sans MS"/>
              <a:buNone/>
              <a:defRPr sz="1400"/>
            </a:lvl4pPr>
            <a:lvl5pPr marL="1828800" lvl="4" indent="0" rtl="0">
              <a:spcBef>
                <a:spcPts val="0"/>
              </a:spcBef>
              <a:buFont typeface="Comic Sans MS"/>
              <a:buNone/>
              <a:defRPr sz="1400"/>
            </a:lvl5pPr>
            <a:lvl6pPr marL="2286000" lvl="5" indent="0" rtl="0">
              <a:spcBef>
                <a:spcPts val="0"/>
              </a:spcBef>
              <a:buFont typeface="Comic Sans MS"/>
              <a:buNone/>
              <a:defRPr sz="1400"/>
            </a:lvl6pPr>
            <a:lvl7pPr marL="2743200" lvl="6" indent="0" rtl="0">
              <a:spcBef>
                <a:spcPts val="0"/>
              </a:spcBef>
              <a:buFont typeface="Comic Sans MS"/>
              <a:buNone/>
              <a:defRPr sz="1400"/>
            </a:lvl7pPr>
            <a:lvl8pPr marL="3200400" lvl="7" indent="0" rtl="0">
              <a:spcBef>
                <a:spcPts val="0"/>
              </a:spcBef>
              <a:buFont typeface="Comic Sans MS"/>
              <a:buNone/>
              <a:defRPr sz="1400"/>
            </a:lvl8pPr>
            <a:lvl9pPr marL="3657600" lvl="8" indent="0" rtl="0">
              <a:spcBef>
                <a:spcPts val="0"/>
              </a:spcBef>
              <a:buFont typeface="Comic Sans MS"/>
              <a:buNone/>
              <a:defRPr sz="14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omic Sans MS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omic Sans MS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omic Sans MS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omic Sans MS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omic Sans MS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omic Sans MS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omic Sans MS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omic Sans MS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omic Sans MS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omic Sans MS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omic Sans MS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omic Sans MS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omic Sans MS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omic Sans MS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omic Sans MS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omic Sans MS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omic Sans MS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omic Sans MS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rtl="0">
              <a:spcBef>
                <a:spcPts val="0"/>
              </a:spcBef>
              <a:defRPr sz="36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omic Sans MS"/>
              <a:buNone/>
              <a:defRPr sz="1400"/>
            </a:lvl1pPr>
            <a:lvl2pPr marL="457200" lvl="1" indent="0" rtl="0">
              <a:spcBef>
                <a:spcPts val="0"/>
              </a:spcBef>
              <a:buFont typeface="Comic Sans MS"/>
              <a:buNone/>
              <a:defRPr sz="1200"/>
            </a:lvl2pPr>
            <a:lvl3pPr marL="914400" lvl="2" indent="0" rtl="0">
              <a:spcBef>
                <a:spcPts val="0"/>
              </a:spcBef>
              <a:buFont typeface="Comic Sans MS"/>
              <a:buNone/>
              <a:defRPr sz="1000"/>
            </a:lvl3pPr>
            <a:lvl4pPr marL="1371600" lvl="3" indent="0" rtl="0">
              <a:spcBef>
                <a:spcPts val="0"/>
              </a:spcBef>
              <a:buFont typeface="Comic Sans MS"/>
              <a:buNone/>
              <a:defRPr sz="900"/>
            </a:lvl4pPr>
            <a:lvl5pPr marL="1828800" lvl="4" indent="0" rtl="0">
              <a:spcBef>
                <a:spcPts val="0"/>
              </a:spcBef>
              <a:buFont typeface="Comic Sans MS"/>
              <a:buNone/>
              <a:defRPr sz="900"/>
            </a:lvl5pPr>
            <a:lvl6pPr marL="2286000" lvl="5" indent="0" rtl="0">
              <a:spcBef>
                <a:spcPts val="0"/>
              </a:spcBef>
              <a:buFont typeface="Comic Sans MS"/>
              <a:buNone/>
              <a:defRPr sz="900"/>
            </a:lvl6pPr>
            <a:lvl7pPr marL="2743200" lvl="6" indent="0" rtl="0">
              <a:spcBef>
                <a:spcPts val="0"/>
              </a:spcBef>
              <a:buFont typeface="Comic Sans MS"/>
              <a:buNone/>
              <a:defRPr sz="900"/>
            </a:lvl7pPr>
            <a:lvl8pPr marL="3200400" lvl="7" indent="0" rtl="0">
              <a:spcBef>
                <a:spcPts val="0"/>
              </a:spcBef>
              <a:buFont typeface="Comic Sans MS"/>
              <a:buNone/>
              <a:defRPr sz="900"/>
            </a:lvl8pPr>
            <a:lvl9pPr marL="3657600" lvl="8" indent="0" rtl="0">
              <a:spcBef>
                <a:spcPts val="0"/>
              </a:spcBef>
              <a:buFont typeface="Comic Sans MS"/>
              <a:buNone/>
              <a:defRPr sz="9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3838" marR="0" lvl="0" indent="-460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Font typeface="Comic Sans MS"/>
              <a:buChar char="•"/>
              <a:defRPr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563563" marR="0" lvl="1" indent="-809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Font typeface="Helvetica Neue"/>
              <a:buChar char="–"/>
              <a:defRPr sz="2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911225" marR="0" lvl="2" indent="-1111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Noto Symbol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258888" marR="0" lvl="3" indent="-115887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1597025" marR="0" lvl="4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2054225" marR="0" lvl="5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2511425" marR="0" lvl="6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2968625" marR="0" lvl="7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3425825" marR="0" lvl="8" indent="-98425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Font typeface="Comic Sans MS"/>
              <a:buChar char="•"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12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12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wikipidea.org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jp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image" Target="../media/image6.jp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629400" y="6096000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84212" y="620712"/>
            <a:ext cx="7772400" cy="31867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GB" sz="3600" b="1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3600" b="1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Fundamentos</a:t>
            </a:r>
            <a:r>
              <a:rPr lang="en-GB" sz="36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en-GB" sz="3600" b="1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Redes</a:t>
            </a:r>
            <a:r>
              <a:rPr lang="en-GB" sz="36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3600" b="1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de </a:t>
            </a:r>
            <a:r>
              <a:rPr lang="en-GB" sz="3600" b="1" i="0" u="none" strike="noStrike" cap="none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Computadores</a:t>
            </a:r>
            <a:r>
              <a:rPr lang="en-GB" sz="3600" b="1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GB" sz="3600" b="1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3600" b="1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GB" sz="3600" b="1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GB" sz="3600" b="1" i="0" u="none" strike="noStrike" cap="none" dirty="0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Cap. 1 - A </a:t>
            </a:r>
            <a:r>
              <a:rPr lang="en-GB" sz="3600" b="1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Internet e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funcionam</a:t>
            </a:r>
            <a:r>
              <a:rPr lang="en-GB" dirty="0"/>
              <a:t> as</a:t>
            </a:r>
            <a:r>
              <a:rPr lang="en-GB" sz="3600" b="1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3600" b="1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aplicações</a:t>
            </a:r>
            <a:r>
              <a:rPr lang="en-GB" sz="3600" b="1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3600" b="1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distribuídas</a:t>
            </a:r>
            <a:r>
              <a:rPr lang="en-GB" sz="3600" b="1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GB" sz="3600" b="1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lang="en-GB" sz="3600" b="1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914400" y="2971800"/>
            <a:ext cx="7680325" cy="32654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endParaRPr lang="en-GB" sz="2400" b="0" i="0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r>
              <a:rPr lang="en-GB" sz="2400" b="0" i="0" u="none" strike="noStrike" cap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Departamento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en-GB" sz="2400" b="0" i="0" u="none" strike="noStrike" cap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Informática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da</a:t>
            </a: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mic Sans MS"/>
              <a:buNone/>
            </a:pPr>
            <a:r>
              <a:rPr lang="en-GB" sz="24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FCT/UNL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395287" y="404812"/>
            <a:ext cx="8458200" cy="927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Internet Protocol  - IP</a:t>
            </a:r>
          </a:p>
        </p:txBody>
      </p:sp>
      <p:sp>
        <p:nvSpPr>
          <p:cNvPr id="202" name="Shape 202"/>
          <p:cNvSpPr/>
          <p:nvPr/>
        </p:nvSpPr>
        <p:spPr>
          <a:xfrm>
            <a:off x="2746776" y="1825139"/>
            <a:ext cx="4297644" cy="3911868"/>
          </a:xfrm>
          <a:prstGeom prst="cloud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03" name="Shape 203"/>
          <p:cNvCxnSpPr/>
          <p:nvPr/>
        </p:nvCxnSpPr>
        <p:spPr>
          <a:xfrm>
            <a:off x="1403629" y="3517692"/>
            <a:ext cx="1352100" cy="45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4" name="Shape 204"/>
          <p:cNvCxnSpPr>
            <a:stCxn id="202" idx="0"/>
            <a:endCxn id="205" idx="1"/>
          </p:cNvCxnSpPr>
          <p:nvPr/>
        </p:nvCxnSpPr>
        <p:spPr>
          <a:xfrm rot="10800000" flipH="1">
            <a:off x="7040839" y="3610973"/>
            <a:ext cx="809700" cy="170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8687" y="1709862"/>
            <a:ext cx="259922" cy="2762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Shape 207"/>
          <p:cNvCxnSpPr/>
          <p:nvPr/>
        </p:nvCxnSpPr>
        <p:spPr>
          <a:xfrm rot="10800000">
            <a:off x="2678014" y="1985945"/>
            <a:ext cx="671700" cy="404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8" name="Shape 208"/>
          <p:cNvCxnSpPr/>
          <p:nvPr/>
        </p:nvCxnSpPr>
        <p:spPr>
          <a:xfrm flipH="1">
            <a:off x="6814214" y="1862064"/>
            <a:ext cx="1108199" cy="6488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9" name="Shape 209"/>
          <p:cNvCxnSpPr/>
          <p:nvPr/>
        </p:nvCxnSpPr>
        <p:spPr>
          <a:xfrm rot="10800000" flipH="1">
            <a:off x="2790547" y="5126401"/>
            <a:ext cx="587400" cy="655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0" name="Shape 210"/>
          <p:cNvCxnSpPr/>
          <p:nvPr/>
        </p:nvCxnSpPr>
        <p:spPr>
          <a:xfrm>
            <a:off x="6418430" y="4885881"/>
            <a:ext cx="832199" cy="896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211" name="Shape 2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6992" y="2262423"/>
            <a:ext cx="259922" cy="276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6340" y="5512293"/>
            <a:ext cx="259922" cy="276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633" y="3093318"/>
            <a:ext cx="259922" cy="276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508" y="3093318"/>
            <a:ext cx="259922" cy="276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6774" y="3093318"/>
            <a:ext cx="259922" cy="276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7803" y="5644058"/>
            <a:ext cx="259922" cy="276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2062" y="5353999"/>
            <a:ext cx="259922" cy="276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7690" y="3887341"/>
            <a:ext cx="259922" cy="276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Shape 2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0801" y="3287926"/>
            <a:ext cx="458263" cy="705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3047" y="1495098"/>
            <a:ext cx="458263" cy="705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8950" y="3264600"/>
            <a:ext cx="507848" cy="561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50801" y="1455629"/>
            <a:ext cx="507848" cy="530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70942" y="5512279"/>
            <a:ext cx="332017" cy="70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2551" y="5644046"/>
            <a:ext cx="507848" cy="56184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Formato de um pacote IP</a:t>
            </a:r>
          </a:p>
        </p:txBody>
      </p:sp>
      <p:sp>
        <p:nvSpPr>
          <p:cNvPr id="231" name="Shape 231"/>
          <p:cNvSpPr/>
          <p:nvPr/>
        </p:nvSpPr>
        <p:spPr>
          <a:xfrm>
            <a:off x="1260558" y="1759843"/>
            <a:ext cx="5204099" cy="3295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32" name="Shape 232"/>
          <p:cNvCxnSpPr/>
          <p:nvPr/>
        </p:nvCxnSpPr>
        <p:spPr>
          <a:xfrm rot="10800000" flipH="1">
            <a:off x="7036454" y="1721041"/>
            <a:ext cx="5700" cy="3261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cxnSp>
        <p:nvCxnSpPr>
          <p:cNvPr id="233" name="Shape 233"/>
          <p:cNvCxnSpPr/>
          <p:nvPr/>
        </p:nvCxnSpPr>
        <p:spPr>
          <a:xfrm>
            <a:off x="6626878" y="1668797"/>
            <a:ext cx="8235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4" name="Shape 234"/>
          <p:cNvCxnSpPr/>
          <p:nvPr/>
        </p:nvCxnSpPr>
        <p:spPr>
          <a:xfrm>
            <a:off x="6621927" y="5055268"/>
            <a:ext cx="8235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5" name="Shape 235"/>
          <p:cNvCxnSpPr/>
          <p:nvPr/>
        </p:nvCxnSpPr>
        <p:spPr>
          <a:xfrm>
            <a:off x="6626878" y="6440828"/>
            <a:ext cx="8235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6" name="Shape 236"/>
          <p:cNvCxnSpPr/>
          <p:nvPr/>
        </p:nvCxnSpPr>
        <p:spPr>
          <a:xfrm>
            <a:off x="7036454" y="5177799"/>
            <a:ext cx="9000" cy="1214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sp>
        <p:nvSpPr>
          <p:cNvPr id="237" name="Shape 237"/>
          <p:cNvSpPr txBox="1"/>
          <p:nvPr/>
        </p:nvSpPr>
        <p:spPr>
          <a:xfrm>
            <a:off x="7154171" y="3220121"/>
            <a:ext cx="1216200" cy="57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Cabeçalho IP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000"/>
              <a:t>(20 bytes sem</a:t>
            </a:r>
          </a:p>
          <a:p>
            <a:pPr lvl="0">
              <a:spcBef>
                <a:spcPts val="0"/>
              </a:spcBef>
              <a:buNone/>
            </a:pPr>
            <a:r>
              <a:rPr lang="en-GB" sz="1000"/>
              <a:t>opções)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229650" y="1782059"/>
            <a:ext cx="823500" cy="496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Version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(4 bits)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2028732" y="3535632"/>
            <a:ext cx="3707999" cy="37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Source IP address (32 bits)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856464" y="4091657"/>
            <a:ext cx="4100699" cy="37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Destination IP address (32 bits)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4210997" y="2967861"/>
            <a:ext cx="1987200" cy="37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Checksum (16 bits)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2194174" y="5458351"/>
            <a:ext cx="3337200" cy="57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Payload do datagrama UDP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3862682" y="1795550"/>
            <a:ext cx="2585999" cy="56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Total length - bytes (16 bits)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1260558" y="2942249"/>
            <a:ext cx="1216200" cy="42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TTL (8 bits)</a:t>
            </a:r>
          </a:p>
        </p:txBody>
      </p:sp>
      <p:sp>
        <p:nvSpPr>
          <p:cNvPr id="245" name="Shape 245"/>
          <p:cNvSpPr/>
          <p:nvPr/>
        </p:nvSpPr>
        <p:spPr>
          <a:xfrm>
            <a:off x="1260558" y="5055268"/>
            <a:ext cx="5204099" cy="13842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46" name="Shape 246"/>
          <p:cNvCxnSpPr/>
          <p:nvPr/>
        </p:nvCxnSpPr>
        <p:spPr>
          <a:xfrm>
            <a:off x="1278517" y="1535501"/>
            <a:ext cx="5168400" cy="24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sp>
        <p:nvSpPr>
          <p:cNvPr id="247" name="Shape 247"/>
          <p:cNvSpPr txBox="1"/>
          <p:nvPr/>
        </p:nvSpPr>
        <p:spPr>
          <a:xfrm>
            <a:off x="3386162" y="1185528"/>
            <a:ext cx="953099" cy="37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32 bits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3187702" y="5504387"/>
            <a:ext cx="1302900" cy="37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Data or Payload</a:t>
            </a:r>
          </a:p>
        </p:txBody>
      </p:sp>
      <p:cxnSp>
        <p:nvCxnSpPr>
          <p:cNvPr id="249" name="Shape 249"/>
          <p:cNvCxnSpPr/>
          <p:nvPr/>
        </p:nvCxnSpPr>
        <p:spPr>
          <a:xfrm>
            <a:off x="1261291" y="3995549"/>
            <a:ext cx="5202900" cy="365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0" name="Shape 250"/>
          <p:cNvCxnSpPr/>
          <p:nvPr/>
        </p:nvCxnSpPr>
        <p:spPr>
          <a:xfrm>
            <a:off x="1261261" y="4525416"/>
            <a:ext cx="5202900" cy="365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1" name="Shape 251"/>
          <p:cNvSpPr txBox="1"/>
          <p:nvPr/>
        </p:nvSpPr>
        <p:spPr>
          <a:xfrm>
            <a:off x="2293272" y="4479270"/>
            <a:ext cx="3151200" cy="57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Options (if any)</a:t>
            </a:r>
          </a:p>
        </p:txBody>
      </p:sp>
      <p:cxnSp>
        <p:nvCxnSpPr>
          <p:cNvPr id="252" name="Shape 252"/>
          <p:cNvCxnSpPr/>
          <p:nvPr/>
        </p:nvCxnSpPr>
        <p:spPr>
          <a:xfrm>
            <a:off x="1261261" y="3413319"/>
            <a:ext cx="5202900" cy="365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3" name="Shape 253"/>
          <p:cNvCxnSpPr/>
          <p:nvPr/>
        </p:nvCxnSpPr>
        <p:spPr>
          <a:xfrm>
            <a:off x="1261261" y="2860005"/>
            <a:ext cx="5202900" cy="365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4" name="Shape 254"/>
          <p:cNvCxnSpPr/>
          <p:nvPr/>
        </p:nvCxnSpPr>
        <p:spPr>
          <a:xfrm>
            <a:off x="1261261" y="2306691"/>
            <a:ext cx="5202900" cy="365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5" name="Shape 255"/>
          <p:cNvCxnSpPr>
            <a:stCxn id="231" idx="0"/>
          </p:cNvCxnSpPr>
          <p:nvPr/>
        </p:nvCxnSpPr>
        <p:spPr>
          <a:xfrm>
            <a:off x="3862608" y="1759843"/>
            <a:ext cx="3900" cy="1672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6" name="Shape 256"/>
          <p:cNvSpPr txBox="1"/>
          <p:nvPr/>
        </p:nvSpPr>
        <p:spPr>
          <a:xfrm>
            <a:off x="1569322" y="2414547"/>
            <a:ext cx="2055599" cy="374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Identification (16 bits)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2646611" y="2942249"/>
            <a:ext cx="1216200" cy="42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Protocol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8 bits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7045712" y="5349498"/>
            <a:ext cx="1433099" cy="57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Dados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000"/>
              <a:t>(64 K - 20 bytes)</a:t>
            </a:r>
          </a:p>
        </p:txBody>
      </p:sp>
      <p:cxnSp>
        <p:nvCxnSpPr>
          <p:cNvPr id="259" name="Shape 259"/>
          <p:cNvCxnSpPr/>
          <p:nvPr/>
        </p:nvCxnSpPr>
        <p:spPr>
          <a:xfrm flipH="1">
            <a:off x="2646546" y="2882175"/>
            <a:ext cx="7800" cy="560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0" name="Shape 260"/>
          <p:cNvCxnSpPr/>
          <p:nvPr/>
        </p:nvCxnSpPr>
        <p:spPr>
          <a:xfrm flipH="1">
            <a:off x="4490545" y="2314403"/>
            <a:ext cx="7800" cy="560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1" name="Shape 261"/>
          <p:cNvCxnSpPr/>
          <p:nvPr/>
        </p:nvCxnSpPr>
        <p:spPr>
          <a:xfrm flipH="1">
            <a:off x="1989057" y="1783243"/>
            <a:ext cx="7800" cy="560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2" name="Shape 262"/>
          <p:cNvCxnSpPr/>
          <p:nvPr/>
        </p:nvCxnSpPr>
        <p:spPr>
          <a:xfrm flipH="1">
            <a:off x="2646546" y="1783243"/>
            <a:ext cx="7800" cy="560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63" name="Shape 263"/>
          <p:cNvSpPr txBox="1"/>
          <p:nvPr/>
        </p:nvSpPr>
        <p:spPr>
          <a:xfrm>
            <a:off x="1917110" y="1783243"/>
            <a:ext cx="823500" cy="56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H. length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(4 bits)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2646611" y="1780033"/>
            <a:ext cx="1216200" cy="56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Type of service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(8 bits)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4490610" y="2305429"/>
            <a:ext cx="1956000" cy="57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Fragment offset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(13 bits)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3833605" y="2292623"/>
            <a:ext cx="674700" cy="57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Flags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(3 bits)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Nível de serviço do IP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Caracterização do serviço IP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Os pacotes são trocados entre computadores (ou melhor entre interfaces de rede) e não entre processos do sistema de operação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Nem todos os dados e mensagens a transferir cabem num pacote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Os pacotes podem perder-se devido a erros e outros problemas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Podem chegar por uma ordem diferente da do envio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Desenvolver aplicações com este nível de serviço é complexo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Necessitamos de uma interface diferente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Diretamente acessível aos processos que executam no sistema de operação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 outra qualidade de serviço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Uma nova abstração a disponibilizar pelo sistema de operação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Mas baseada no serviço IP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400050" y="123825"/>
            <a:ext cx="8077199" cy="896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Interface de transporte de dados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572550" y="1020698"/>
            <a:ext cx="8232899" cy="2078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Os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processos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enviam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e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recebem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mensagens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através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da interface de </a:t>
            </a:r>
            <a:r>
              <a:rPr lang="en-GB" sz="2400" b="0" i="1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Sockets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uma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API do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sistema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operação</a:t>
            </a:r>
            <a:endParaRPr lang="en-GB" sz="2400" b="0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Um </a:t>
            </a:r>
            <a:r>
              <a:rPr lang="en-GB" sz="2400" b="0" i="1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socket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dirty="0" err="1"/>
              <a:t>dá</a:t>
            </a:r>
            <a:r>
              <a:rPr lang="en-GB" sz="2400" dirty="0"/>
              <a:t> </a:t>
            </a:r>
            <a:r>
              <a:rPr lang="en-GB" sz="2400" dirty="0" err="1"/>
              <a:t>acesso</a:t>
            </a:r>
            <a:r>
              <a:rPr lang="en-GB" sz="2400" dirty="0"/>
              <a:t> a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cana</a:t>
            </a:r>
            <a:r>
              <a:rPr lang="en-GB" sz="2400" dirty="0" err="1"/>
              <a:t>is</a:t>
            </a:r>
            <a:r>
              <a:rPr lang="en-GB" sz="24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virtua</a:t>
            </a:r>
            <a:r>
              <a:rPr lang="en-GB" sz="2400" dirty="0" err="1" smtClean="0"/>
              <a:t>is</a:t>
            </a:r>
            <a:endParaRPr lang="en-GB" sz="2400" dirty="0" smtClean="0"/>
          </a:p>
          <a:p>
            <a:pPr lvl="1" indent="-223838">
              <a:spcBef>
                <a:spcPts val="1200"/>
              </a:spcBef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 dirty="0" smtClean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As </a:t>
            </a:r>
            <a:r>
              <a:rPr lang="en-GB" sz="20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mensagens</a:t>
            </a:r>
            <a:r>
              <a:rPr lang="en-GB" sz="20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enviadas</a:t>
            </a:r>
            <a:r>
              <a:rPr lang="en-GB" sz="20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um </a:t>
            </a:r>
            <a:r>
              <a:rPr lang="en-GB" sz="20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lado</a:t>
            </a:r>
            <a:r>
              <a:rPr lang="en-GB" sz="20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do canal </a:t>
            </a:r>
            <a:r>
              <a:rPr lang="en-GB" sz="20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chegam</a:t>
            </a:r>
            <a:r>
              <a:rPr lang="en-GB" sz="20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por</a:t>
            </a:r>
            <a:r>
              <a:rPr lang="en-GB" sz="20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ordem</a:t>
            </a:r>
            <a:r>
              <a:rPr lang="en-GB" sz="20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0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ao</a:t>
            </a:r>
            <a:r>
              <a:rPr lang="en-GB" sz="2000" b="0" i="0" u="none" strike="noStrike" cap="none" dirty="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outro </a:t>
            </a:r>
            <a:r>
              <a:rPr lang="en-GB" sz="2000" b="0" i="0" u="none" strike="noStrike" cap="none" dirty="0" err="1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lado</a:t>
            </a:r>
            <a:endParaRPr lang="en-GB" sz="2000" b="0" i="0" u="none" strike="noStrike" cap="none" dirty="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2" name="Shape 332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49" y="2912782"/>
            <a:ext cx="5410200" cy="38735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400050" y="123825"/>
            <a:ext cx="8077199" cy="896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/>
              <a:t>Exemplo: Canal TCP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572550" y="1020699"/>
            <a:ext cx="8232899" cy="132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7" marR="0" lvl="0" indent="-223837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/>
              <a:t>Um canal TCP é um canal lógico bidireccional e fiável que transmite sequências de bytes entre dois programas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394" y="2344599"/>
            <a:ext cx="6464300" cy="34798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3819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4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API </a:t>
            </a:r>
            <a:r>
              <a:rPr lang="en-GB" sz="2400" b="1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Sockets</a:t>
            </a:r>
            <a:r>
              <a:rPr lang="en-GB" sz="24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(Application Programming Interface)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426300" y="1656575"/>
            <a:ext cx="8291399" cy="4391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365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2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Fornece primitivas para criar </a:t>
            </a:r>
            <a:r>
              <a:rPr lang="en-GB" sz="22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sockets,</a:t>
            </a:r>
            <a:r>
              <a:rPr lang="en-GB" sz="22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enviar e receber mensagens processadas e formatadas pelas aplicações</a:t>
            </a:r>
          </a:p>
          <a:p>
            <a:pPr marL="223838" marR="0" lvl="0" indent="-2365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2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Exemplo: Java </a:t>
            </a:r>
            <a:r>
              <a:rPr lang="en-GB" sz="22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Socket API</a:t>
            </a:r>
          </a:p>
          <a:p>
            <a:pPr marL="563563" marR="0" lvl="1" indent="-2460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2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Class Socket</a:t>
            </a:r>
          </a:p>
          <a:p>
            <a:pPr marL="563563" marR="0" lvl="1" indent="-2460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2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Métodos: </a:t>
            </a:r>
            <a:r>
              <a:rPr lang="en-GB" sz="2200" b="0" i="1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socket(), send(), write(), receive(), read(), close(), ...</a:t>
            </a:r>
          </a:p>
          <a:p>
            <a:pPr marL="223838" marR="0" lvl="0" indent="-2365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2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sistema de operação disponibiliza assim um serviço de comunicação generalizada implementado sobre o serviço de rede IP</a:t>
            </a:r>
          </a:p>
        </p:txBody>
      </p:sp>
      <p:sp>
        <p:nvSpPr>
          <p:cNvPr id="375" name="Shape 375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Shape 382"/>
          <p:cNvSpPr txBox="1">
            <a:spLocks noGrp="1"/>
          </p:cNvSpPr>
          <p:nvPr>
            <p:ph type="title"/>
          </p:nvPr>
        </p:nvSpPr>
        <p:spPr>
          <a:xfrm>
            <a:off x="541338" y="336029"/>
            <a:ext cx="8069262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TCP </a:t>
            </a:r>
            <a:r>
              <a:rPr lang="en-GB" sz="3200" smtClean="0"/>
              <a:t>— </a:t>
            </a:r>
            <a:r>
              <a:rPr lang="en-GB" sz="3200" b="1" i="0" u="none" strike="noStrike" cap="none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Transmission </a:t>
            </a:r>
            <a:r>
              <a:rPr lang="en-GB" sz="32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Control Protocol</a:t>
            </a:r>
          </a:p>
        </p:txBody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11187" y="1196975"/>
            <a:ext cx="8228012" cy="33607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Serviço de comunicação entre dois computadores</a:t>
            </a:r>
          </a:p>
          <a:p>
            <a:pPr marL="563563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8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Sequência ordenada e fiável de bytes</a:t>
            </a:r>
          </a:p>
          <a:p>
            <a:pPr marL="563563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8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Transmite simultaneamente nos dois sentidos</a:t>
            </a:r>
          </a:p>
          <a:p>
            <a:pPr marL="563563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8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Usa o serviço de rede (IP)</a:t>
            </a:r>
          </a:p>
          <a:p>
            <a:pPr marL="223838" marR="0" lvl="0" indent="-223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Totalmente implementado pelos computadores, nos sistema de operação</a:t>
            </a:r>
          </a:p>
          <a:p>
            <a:pPr marL="563563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8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Retransmissão dos pacotes de dados perdidos</a:t>
            </a:r>
          </a:p>
          <a:p>
            <a:pPr marL="563563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8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Colocação dos dados por ordem e supressão dos duplicados</a:t>
            </a:r>
          </a:p>
          <a:p>
            <a:pPr marL="563563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8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Controlo de fluxos para evitar “afogar” o receptor</a:t>
            </a:r>
          </a:p>
          <a:p>
            <a:pPr marL="563563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8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Controlo de saturação para adaptar a velocidade de transmissão à capacidade da rede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Shape 389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Entrega dos dados e divisão do trabalho</a:t>
            </a:r>
          </a:p>
        </p:txBody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Rede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Transporta pacotes entre computadores identificados pelos seus endereços IP, responsabiliza-se por fazer chegar os pacotes às interfaces de rede dos mesmos. Se houverem problemas não apresenta desculpas!  (e.g. “desculpe mas não funcionou”)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Sistema de operação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Envia e recebe os dados da rede mas implementa o nível de serviço adequado (ordem, fiabilidade, …)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Um </a:t>
            </a:r>
            <a:r>
              <a:rPr lang="en-GB" sz="2000" b="0" i="1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socket</a:t>
            </a: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é identificado pelo conjunto  { endereços IP, protocolo, porta }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Aplicação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Lê e escreve dados no </a:t>
            </a:r>
            <a:r>
              <a:rPr lang="en-GB" sz="2000" b="0" i="1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socket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Interpreta os dados  (e.g., sintetização de uma página WEB)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Executa um protocolo do nível aplicacional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que é um protocolo ?</a:t>
            </a:r>
          </a:p>
        </p:txBody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Para que os computadores e o sistema possam funcionar necessitamos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Especificar o formato e os campos das mensagens que são trocadas (e.g. onde está o endereço de destinatário ?)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Indicar como as mesmas são interpretadas e tratadas (e.g. como detectamos que os dados estão a chegar na ordem correta?)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De que forma os interlocutores se põem de acordo (e.g. tenho a certeza que o receptor recebeu os dados?)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Ao conjunto destas regras chama-se um protocolo, as mesmas têm de ser publicadas numa norma</a:t>
            </a:r>
          </a:p>
          <a:p>
            <a:pPr marL="223838" marR="0" lvl="0" indent="-22383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Os protocolos da Internet são normalizados pela IETF em documentos designados por RFCs (Request For Comments)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None/>
            </a:pPr>
            <a:endParaRPr sz="2000" b="0" i="0" u="none" strike="noStrike" cap="non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97" name="Shape 39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/>
              <a:t>Protocolos</a:t>
            </a:r>
          </a:p>
        </p:txBody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61950" algn="l" rtl="0"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ct val="100000"/>
            </a:pPr>
            <a:r>
              <a:rPr lang="en-GB" sz="2100">
                <a:solidFill>
                  <a:srgbClr val="0000FF"/>
                </a:solidFill>
              </a:rPr>
              <a:t>Um protocolo é um conjunto de mensagens, regras sintácticas e regras semânticas que regulam a comunicação e coordenação de um conjunto de entidades para atingirem um objectivo comum.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2100">
              <a:solidFill>
                <a:srgbClr val="0000FF"/>
              </a:solidFill>
            </a:endParaRPr>
          </a:p>
          <a:p>
            <a:pPr marL="457200" marR="0" lvl="0" indent="-361950" algn="l" rtl="0"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ct val="100000"/>
            </a:pPr>
            <a:r>
              <a:rPr lang="en-GB" sz="2100">
                <a:solidFill>
                  <a:srgbClr val="0000FF"/>
                </a:solidFill>
              </a:rPr>
              <a:t>As mensagens usadas pelos protocolos são normalmente estruturadas em duas partes: o cabeçalho e os dados ou </a:t>
            </a:r>
            <a:r>
              <a:rPr lang="en-GB" sz="2100" i="1">
                <a:solidFill>
                  <a:srgbClr val="0000FF"/>
                </a:solidFill>
              </a:rPr>
              <a:t>payload</a:t>
            </a:r>
            <a:r>
              <a:rPr lang="en-GB" sz="2100">
                <a:solidFill>
                  <a:srgbClr val="0000FF"/>
                </a:solidFill>
              </a:rPr>
              <a:t>. Os cabeçalhos contém informação de controlo e os dados contém os dados transportados pela mensagem.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2100">
              <a:solidFill>
                <a:srgbClr val="0000FF"/>
              </a:solidFill>
            </a:endParaRPr>
          </a:p>
          <a:p>
            <a:pPr marL="457200" marR="0" lvl="0" indent="-361950" algn="l" rtl="0"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ct val="100000"/>
            </a:pPr>
            <a:r>
              <a:rPr lang="en-GB" sz="2100">
                <a:solidFill>
                  <a:srgbClr val="0000FF"/>
                </a:solidFill>
              </a:rPr>
              <a:t>Os protocolos podem ser abertos e publicamente estabelecidos como normas, ou propriedade de uma instituição que nesse caso os pode alterar a qualquer momento.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2100">
              <a:solidFill>
                <a:srgbClr val="0000FF"/>
              </a:solidFill>
            </a:endParaRPr>
          </a:p>
          <a:p>
            <a:pPr marL="457200" marR="0" lvl="0" indent="-361950" algn="l" rtl="0"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ct val="100000"/>
            </a:pPr>
            <a:r>
              <a:rPr lang="en-GB" sz="2100">
                <a:solidFill>
                  <a:srgbClr val="0000FF"/>
                </a:solidFill>
              </a:rPr>
              <a:t>Nas redes de computadores a maioria dos protocolos são normalizados por diferentes organismos especializados para esse efeito como o IETF, o IUT, …</a:t>
            </a:r>
          </a:p>
          <a:p>
            <a:pPr marL="0" lvl="0" indent="40195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581"/>
              <a:buFont typeface="Arial"/>
              <a:buNone/>
            </a:pPr>
            <a:r>
              <a:rPr lang="en-GB" sz="4300">
                <a:solidFill>
                  <a:srgbClr val="0000FF"/>
                </a:solidFill>
              </a:rPr>
              <a:t>				</a:t>
            </a:r>
          </a:p>
          <a:p>
            <a:pPr marL="0" lvl="0" indent="40195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581"/>
              <a:buFont typeface="Arial"/>
              <a:buNone/>
            </a:pPr>
            <a:r>
              <a:rPr lang="en-GB" sz="4300">
                <a:solidFill>
                  <a:srgbClr val="0000FF"/>
                </a:solidFill>
              </a:rPr>
              <a:t>			</a:t>
            </a:r>
          </a:p>
          <a:p>
            <a:pPr marL="0" lvl="0" indent="40195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581"/>
              <a:buFont typeface="Arial"/>
              <a:buNone/>
            </a:pPr>
            <a:r>
              <a:rPr lang="en-GB" sz="4300">
                <a:solidFill>
                  <a:srgbClr val="0000FF"/>
                </a:solidFill>
              </a:rPr>
              <a:t>		</a:t>
            </a:r>
          </a:p>
          <a:p>
            <a:pPr marL="0" marR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3900">
              <a:solidFill>
                <a:srgbClr val="0000FF"/>
              </a:solidFill>
            </a:endParaRPr>
          </a:p>
          <a:p>
            <a:pPr marL="563562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64516"/>
              <a:buFont typeface="Helvetica Neue"/>
              <a:buNone/>
            </a:pPr>
            <a:endParaRPr sz="3100" b="0" i="0" u="none" strike="noStrike" cap="non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4" name="Shape 404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266700" y="1152950"/>
            <a:ext cx="8610599" cy="4098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/>
              <a:t>“Felix, qui potuit rerum cognoscere causas.” 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/>
              <a:t>(Feliz aquele que conhece a causa das coisas)</a:t>
            </a:r>
          </a:p>
          <a:p>
            <a:pPr marL="0" marR="0" lvl="0" indent="-177800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None/>
            </a:pPr>
            <a:endParaRPr/>
          </a:p>
          <a:p>
            <a:pPr marL="0" marR="0" lvl="0" indent="-177800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None/>
            </a:pPr>
            <a:r>
              <a:rPr lang="en-GB"/>
              <a:t>		Virgílio, historiador romano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sldNum" idx="12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069262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Formato dos segmentos TCP</a:t>
            </a:r>
          </a:p>
        </p:txBody>
      </p:sp>
      <p:sp>
        <p:nvSpPr>
          <p:cNvPr id="411" name="Shape 411"/>
          <p:cNvSpPr/>
          <p:nvPr/>
        </p:nvSpPr>
        <p:spPr>
          <a:xfrm>
            <a:off x="852071" y="1801473"/>
            <a:ext cx="5079299" cy="1606199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853415" y="1804984"/>
            <a:ext cx="5079299" cy="38036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3" name="Shape 413"/>
          <p:cNvCxnSpPr/>
          <p:nvPr/>
        </p:nvCxnSpPr>
        <p:spPr>
          <a:xfrm rot="10800000">
            <a:off x="6496189" y="1855657"/>
            <a:ext cx="5700" cy="1437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cxnSp>
        <p:nvCxnSpPr>
          <p:cNvPr id="414" name="Shape 414"/>
          <p:cNvCxnSpPr/>
          <p:nvPr/>
        </p:nvCxnSpPr>
        <p:spPr>
          <a:xfrm>
            <a:off x="6490680" y="3541798"/>
            <a:ext cx="0" cy="19814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cxnSp>
        <p:nvCxnSpPr>
          <p:cNvPr id="415" name="Shape 415"/>
          <p:cNvCxnSpPr/>
          <p:nvPr/>
        </p:nvCxnSpPr>
        <p:spPr>
          <a:xfrm>
            <a:off x="6090906" y="1804984"/>
            <a:ext cx="80369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16" name="Shape 416"/>
          <p:cNvCxnSpPr/>
          <p:nvPr/>
        </p:nvCxnSpPr>
        <p:spPr>
          <a:xfrm>
            <a:off x="6160676" y="3407815"/>
            <a:ext cx="80369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17" name="Shape 417"/>
          <p:cNvCxnSpPr/>
          <p:nvPr/>
        </p:nvCxnSpPr>
        <p:spPr>
          <a:xfrm>
            <a:off x="6090906" y="5608682"/>
            <a:ext cx="80369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18" name="Shape 418"/>
          <p:cNvCxnSpPr/>
          <p:nvPr/>
        </p:nvCxnSpPr>
        <p:spPr>
          <a:xfrm>
            <a:off x="6090906" y="6440151"/>
            <a:ext cx="80369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19" name="Shape 419"/>
          <p:cNvCxnSpPr/>
          <p:nvPr/>
        </p:nvCxnSpPr>
        <p:spPr>
          <a:xfrm>
            <a:off x="6490680" y="5724960"/>
            <a:ext cx="9000" cy="6680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sp>
        <p:nvSpPr>
          <p:cNvPr id="420" name="Shape 420"/>
          <p:cNvSpPr txBox="1"/>
          <p:nvPr/>
        </p:nvSpPr>
        <p:spPr>
          <a:xfrm>
            <a:off x="6863346" y="2510490"/>
            <a:ext cx="1600500" cy="56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Cabeçalho IP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000"/>
              <a:t>(20 bytes sem </a:t>
            </a:r>
          </a:p>
          <a:p>
            <a:pPr lvl="0">
              <a:spcBef>
                <a:spcPts val="0"/>
              </a:spcBef>
              <a:buNone/>
            </a:pPr>
            <a:r>
              <a:rPr lang="en-GB" sz="1000"/>
              <a:t>opções)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6863346" y="5743678"/>
            <a:ext cx="1431899" cy="56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Dados TCP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000"/>
              <a:t>(64 K - 40 bytes)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2328898" y="4519689"/>
            <a:ext cx="1127999" cy="34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Flags (8 bits)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1802853" y="1923622"/>
            <a:ext cx="3180599" cy="56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Outros campos do cabeçalho IP</a:t>
            </a:r>
          </a:p>
        </p:txBody>
      </p:sp>
      <p:sp>
        <p:nvSpPr>
          <p:cNvPr id="424" name="Shape 424"/>
          <p:cNvSpPr txBox="1"/>
          <p:nvPr/>
        </p:nvSpPr>
        <p:spPr>
          <a:xfrm>
            <a:off x="1812146" y="2609456"/>
            <a:ext cx="3180599" cy="36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Source IP address</a:t>
            </a:r>
          </a:p>
        </p:txBody>
      </p:sp>
      <p:sp>
        <p:nvSpPr>
          <p:cNvPr id="425" name="Shape 425"/>
          <p:cNvSpPr txBox="1"/>
          <p:nvPr/>
        </p:nvSpPr>
        <p:spPr>
          <a:xfrm>
            <a:off x="2214950" y="3013796"/>
            <a:ext cx="2356199" cy="36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Destination IP address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1233202" y="4901723"/>
            <a:ext cx="1720799" cy="36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Checksum (16 bits)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1764594" y="5485851"/>
            <a:ext cx="3257100" cy="56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Payload do datagrama UDP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1301828" y="3404032"/>
            <a:ext cx="1652100" cy="34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Source port (16 bits)</a:t>
            </a:r>
          </a:p>
        </p:txBody>
      </p:sp>
      <p:sp>
        <p:nvSpPr>
          <p:cNvPr id="429" name="Shape 429"/>
          <p:cNvSpPr txBox="1"/>
          <p:nvPr/>
        </p:nvSpPr>
        <p:spPr>
          <a:xfrm>
            <a:off x="3787196" y="3404032"/>
            <a:ext cx="1784399" cy="34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Destination port (16 bits)</a:t>
            </a:r>
          </a:p>
        </p:txBody>
      </p:sp>
      <p:sp>
        <p:nvSpPr>
          <p:cNvPr id="430" name="Shape 430"/>
          <p:cNvSpPr txBox="1"/>
          <p:nvPr/>
        </p:nvSpPr>
        <p:spPr>
          <a:xfrm>
            <a:off x="6863346" y="4143072"/>
            <a:ext cx="1600500" cy="56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Cabeçalho TCP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000"/>
              <a:t>(20 bytes sem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000"/>
              <a:t>opções)</a:t>
            </a:r>
          </a:p>
        </p:txBody>
      </p:sp>
      <p:sp>
        <p:nvSpPr>
          <p:cNvPr id="431" name="Shape 431"/>
          <p:cNvSpPr/>
          <p:nvPr/>
        </p:nvSpPr>
        <p:spPr>
          <a:xfrm>
            <a:off x="853387" y="5608682"/>
            <a:ext cx="5079299" cy="8583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2" name="Shape 432"/>
          <p:cNvCxnSpPr/>
          <p:nvPr/>
        </p:nvCxnSpPr>
        <p:spPr>
          <a:xfrm>
            <a:off x="870915" y="1675510"/>
            <a:ext cx="5044199" cy="236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sp>
        <p:nvSpPr>
          <p:cNvPr id="433" name="Shape 433"/>
          <p:cNvSpPr txBox="1"/>
          <p:nvPr/>
        </p:nvSpPr>
        <p:spPr>
          <a:xfrm>
            <a:off x="2927972" y="1335575"/>
            <a:ext cx="930299" cy="36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32 bits</a:t>
            </a:r>
          </a:p>
        </p:txBody>
      </p:sp>
      <p:cxnSp>
        <p:nvCxnSpPr>
          <p:cNvPr id="434" name="Shape 434"/>
          <p:cNvCxnSpPr>
            <a:stCxn id="412" idx="1"/>
          </p:cNvCxnSpPr>
          <p:nvPr/>
        </p:nvCxnSpPr>
        <p:spPr>
          <a:xfrm>
            <a:off x="853415" y="3706834"/>
            <a:ext cx="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5" name="Shape 435"/>
          <p:cNvCxnSpPr/>
          <p:nvPr/>
        </p:nvCxnSpPr>
        <p:spPr>
          <a:xfrm>
            <a:off x="852071" y="2983319"/>
            <a:ext cx="510059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6" name="Shape 436"/>
          <p:cNvCxnSpPr/>
          <p:nvPr/>
        </p:nvCxnSpPr>
        <p:spPr>
          <a:xfrm>
            <a:off x="852071" y="2599136"/>
            <a:ext cx="510059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7" name="Shape 437"/>
          <p:cNvCxnSpPr/>
          <p:nvPr/>
        </p:nvCxnSpPr>
        <p:spPr>
          <a:xfrm>
            <a:off x="842750" y="3407815"/>
            <a:ext cx="510059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8" name="Shape 438"/>
          <p:cNvCxnSpPr/>
          <p:nvPr/>
        </p:nvCxnSpPr>
        <p:spPr>
          <a:xfrm>
            <a:off x="852071" y="3774626"/>
            <a:ext cx="510059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9" name="Shape 439"/>
          <p:cNvCxnSpPr/>
          <p:nvPr/>
        </p:nvCxnSpPr>
        <p:spPr>
          <a:xfrm>
            <a:off x="842750" y="4141437"/>
            <a:ext cx="510059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40" name="Shape 440"/>
          <p:cNvCxnSpPr/>
          <p:nvPr/>
        </p:nvCxnSpPr>
        <p:spPr>
          <a:xfrm>
            <a:off x="852071" y="4508248"/>
            <a:ext cx="510059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41" name="Shape 441"/>
          <p:cNvCxnSpPr/>
          <p:nvPr/>
        </p:nvCxnSpPr>
        <p:spPr>
          <a:xfrm>
            <a:off x="842750" y="4875060"/>
            <a:ext cx="510059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42" name="Shape 442"/>
          <p:cNvCxnSpPr/>
          <p:nvPr/>
        </p:nvCxnSpPr>
        <p:spPr>
          <a:xfrm>
            <a:off x="852071" y="5241871"/>
            <a:ext cx="510059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43" name="Shape 443"/>
          <p:cNvCxnSpPr/>
          <p:nvPr/>
        </p:nvCxnSpPr>
        <p:spPr>
          <a:xfrm>
            <a:off x="3402377" y="3419255"/>
            <a:ext cx="0" cy="343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44" name="Shape 444"/>
          <p:cNvSpPr txBox="1"/>
          <p:nvPr/>
        </p:nvSpPr>
        <p:spPr>
          <a:xfrm>
            <a:off x="2567001" y="5253311"/>
            <a:ext cx="1652100" cy="36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Options (variable)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2169000" y="4143072"/>
            <a:ext cx="2449500" cy="36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Acknowledge number (32 bits)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2380996" y="3776260"/>
            <a:ext cx="2125799" cy="36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Sequence number (32 bits)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3731266" y="4876694"/>
            <a:ext cx="1784399" cy="36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Urgent pointer (16 bits)</a:t>
            </a:r>
          </a:p>
        </p:txBody>
      </p:sp>
      <p:cxnSp>
        <p:nvCxnSpPr>
          <p:cNvPr id="448" name="Shape 448"/>
          <p:cNvCxnSpPr>
            <a:endCxn id="444" idx="0"/>
          </p:cNvCxnSpPr>
          <p:nvPr/>
        </p:nvCxnSpPr>
        <p:spPr>
          <a:xfrm>
            <a:off x="3393051" y="4518911"/>
            <a:ext cx="0" cy="734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49" name="Shape 449"/>
          <p:cNvSpPr txBox="1"/>
          <p:nvPr/>
        </p:nvSpPr>
        <p:spPr>
          <a:xfrm>
            <a:off x="3609712" y="4518871"/>
            <a:ext cx="2032500" cy="34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Advertised window (16 bits)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865568" y="4547290"/>
            <a:ext cx="1127999" cy="28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H len (4 bits)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2057111" y="4547290"/>
            <a:ext cx="267599" cy="288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0</a:t>
            </a:r>
          </a:p>
        </p:txBody>
      </p:sp>
      <p:cxnSp>
        <p:nvCxnSpPr>
          <p:cNvPr id="452" name="Shape 452"/>
          <p:cNvCxnSpPr/>
          <p:nvPr/>
        </p:nvCxnSpPr>
        <p:spPr>
          <a:xfrm>
            <a:off x="2388431" y="4519689"/>
            <a:ext cx="0" cy="343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53" name="Shape 453"/>
          <p:cNvCxnSpPr/>
          <p:nvPr/>
        </p:nvCxnSpPr>
        <p:spPr>
          <a:xfrm>
            <a:off x="1993432" y="4533020"/>
            <a:ext cx="0" cy="343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54" name="Shape 454"/>
          <p:cNvSpPr txBox="1"/>
          <p:nvPr/>
        </p:nvSpPr>
        <p:spPr>
          <a:xfrm>
            <a:off x="2057111" y="5912360"/>
            <a:ext cx="2449500" cy="36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Application data (Payload TCP)</a:t>
            </a:r>
          </a:p>
          <a:p>
            <a:pPr lvl="0" rtl="0">
              <a:spcBef>
                <a:spcPts val="0"/>
              </a:spcBef>
              <a:buNone/>
            </a:pPr>
            <a:endParaRPr sz="1000"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xfrm>
            <a:off x="309562" y="228600"/>
            <a:ext cx="8294687" cy="819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Aplicações distribuídas</a:t>
            </a:r>
          </a:p>
        </p:txBody>
      </p:sp>
      <p:sp>
        <p:nvSpPr>
          <p:cNvPr id="461" name="Shape 461"/>
          <p:cNvSpPr/>
          <p:nvPr/>
        </p:nvSpPr>
        <p:spPr>
          <a:xfrm>
            <a:off x="4500562" y="1412875"/>
            <a:ext cx="4190999" cy="45434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5000"/>
              <a:buFont typeface="Times New Roman"/>
              <a:buChar char="•"/>
            </a:pPr>
            <a:r>
              <a:rPr lang="en-GB" sz="20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Aplicação: processos distribuídos que comunicam através de mensagens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95000"/>
              <a:buFont typeface="Times New Roman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Executam nos computadores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95000"/>
              <a:buFont typeface="Times New Roman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Comunicam através de protocolos do nível aplicação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95000"/>
              <a:buFont typeface="Times New Roman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Usam os serviços do nível de transporte da rede</a:t>
            </a: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ct val="95000"/>
              <a:buFont typeface="Times New Roman"/>
              <a:buChar char="•"/>
            </a:pPr>
            <a:r>
              <a:rPr lang="en-GB" sz="20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Protocolos </a:t>
            </a:r>
            <a:r>
              <a:rPr lang="en-GB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-GB" sz="20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plicacionais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95000"/>
              <a:buFont typeface="Times New Roman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Definem as mensagens trocadas pelas aplicações e a sua semântica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95000"/>
              <a:buFont typeface="Times New Roman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Não são senão uma parte da aplicação</a:t>
            </a:r>
          </a:p>
        </p:txBody>
      </p:sp>
      <p:sp>
        <p:nvSpPr>
          <p:cNvPr id="462" name="Shape 462"/>
          <p:cNvSpPr/>
          <p:nvPr/>
        </p:nvSpPr>
        <p:spPr>
          <a:xfrm>
            <a:off x="1213779" y="2502627"/>
            <a:ext cx="2687364" cy="2554848"/>
          </a:xfrm>
          <a:prstGeom prst="cloud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63" name="Shape 463"/>
          <p:cNvCxnSpPr/>
          <p:nvPr/>
        </p:nvCxnSpPr>
        <p:spPr>
          <a:xfrm rot="10800000" flipH="1">
            <a:off x="1194203" y="3779849"/>
            <a:ext cx="3160799" cy="931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cxnSp>
        <p:nvCxnSpPr>
          <p:cNvPr id="464" name="Shape 464"/>
          <p:cNvCxnSpPr/>
          <p:nvPr/>
        </p:nvCxnSpPr>
        <p:spPr>
          <a:xfrm rot="10800000">
            <a:off x="1272454" y="2671925"/>
            <a:ext cx="26378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cxnSp>
        <p:nvCxnSpPr>
          <p:cNvPr id="465" name="Shape 465"/>
          <p:cNvCxnSpPr/>
          <p:nvPr/>
        </p:nvCxnSpPr>
        <p:spPr>
          <a:xfrm flipH="1">
            <a:off x="1855874" y="2249299"/>
            <a:ext cx="1364400" cy="2901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cxnSp>
        <p:nvCxnSpPr>
          <p:cNvPr id="466" name="Shape 466"/>
          <p:cNvCxnSpPr/>
          <p:nvPr/>
        </p:nvCxnSpPr>
        <p:spPr>
          <a:xfrm flipH="1">
            <a:off x="961660" y="3049534"/>
            <a:ext cx="3301800" cy="10148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cxnSp>
        <p:nvCxnSpPr>
          <p:cNvPr id="467" name="Shape 467"/>
          <p:cNvCxnSpPr/>
          <p:nvPr/>
        </p:nvCxnSpPr>
        <p:spPr>
          <a:xfrm>
            <a:off x="1742801" y="2409625"/>
            <a:ext cx="2520600" cy="639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cxnSp>
        <p:nvCxnSpPr>
          <p:cNvPr id="468" name="Shape 468"/>
          <p:cNvCxnSpPr/>
          <p:nvPr/>
        </p:nvCxnSpPr>
        <p:spPr>
          <a:xfrm>
            <a:off x="1159591" y="2792607"/>
            <a:ext cx="2486400" cy="2032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cxnSp>
        <p:nvCxnSpPr>
          <p:cNvPr id="469" name="Shape 469"/>
          <p:cNvCxnSpPr/>
          <p:nvPr/>
        </p:nvCxnSpPr>
        <p:spPr>
          <a:xfrm flipH="1">
            <a:off x="3645812" y="2671817"/>
            <a:ext cx="264600" cy="2153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cxnSp>
        <p:nvCxnSpPr>
          <p:cNvPr id="470" name="Shape 470"/>
          <p:cNvCxnSpPr/>
          <p:nvPr/>
        </p:nvCxnSpPr>
        <p:spPr>
          <a:xfrm>
            <a:off x="2441369" y="2168039"/>
            <a:ext cx="1913699" cy="16118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cxnSp>
        <p:nvCxnSpPr>
          <p:cNvPr id="471" name="Shape 471"/>
          <p:cNvCxnSpPr/>
          <p:nvPr/>
        </p:nvCxnSpPr>
        <p:spPr>
          <a:xfrm>
            <a:off x="961577" y="4064621"/>
            <a:ext cx="3167399" cy="3707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cxnSp>
        <p:nvCxnSpPr>
          <p:cNvPr id="472" name="Shape 472"/>
          <p:cNvCxnSpPr/>
          <p:nvPr/>
        </p:nvCxnSpPr>
        <p:spPr>
          <a:xfrm rot="10800000" flipH="1">
            <a:off x="961722" y="2671928"/>
            <a:ext cx="2948700" cy="1392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cxnSp>
        <p:nvCxnSpPr>
          <p:cNvPr id="473" name="Shape 473"/>
          <p:cNvCxnSpPr/>
          <p:nvPr/>
        </p:nvCxnSpPr>
        <p:spPr>
          <a:xfrm rot="10800000">
            <a:off x="1742905" y="2409641"/>
            <a:ext cx="2386200" cy="2025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cxnSp>
        <p:nvCxnSpPr>
          <p:cNvPr id="474" name="Shape 474"/>
          <p:cNvCxnSpPr/>
          <p:nvPr/>
        </p:nvCxnSpPr>
        <p:spPr>
          <a:xfrm rot="10800000" flipH="1">
            <a:off x="1855811" y="3049595"/>
            <a:ext cx="2407800" cy="21008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cxnSp>
        <p:nvCxnSpPr>
          <p:cNvPr id="475" name="Shape 475"/>
          <p:cNvCxnSpPr/>
          <p:nvPr/>
        </p:nvCxnSpPr>
        <p:spPr>
          <a:xfrm>
            <a:off x="1159678" y="2792669"/>
            <a:ext cx="695999" cy="23576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cxnSp>
        <p:nvCxnSpPr>
          <p:cNvPr id="476" name="Shape 476"/>
          <p:cNvCxnSpPr/>
          <p:nvPr/>
        </p:nvCxnSpPr>
        <p:spPr>
          <a:xfrm rot="10800000">
            <a:off x="2441430" y="2168128"/>
            <a:ext cx="1204499" cy="26570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cxnSp>
        <p:nvCxnSpPr>
          <p:cNvPr id="477" name="Shape 477"/>
          <p:cNvCxnSpPr/>
          <p:nvPr/>
        </p:nvCxnSpPr>
        <p:spPr>
          <a:xfrm>
            <a:off x="1742859" y="2409485"/>
            <a:ext cx="113100" cy="27410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pic>
        <p:nvPicPr>
          <p:cNvPr id="478" name="Shape 4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9299" y="4775435"/>
            <a:ext cx="225904" cy="237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Shape 4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0768" y="5052230"/>
            <a:ext cx="354702" cy="370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Shape 4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024" y="3116733"/>
            <a:ext cx="354698" cy="3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Shape 4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789" y="2553205"/>
            <a:ext cx="225904" cy="237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Shape 4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762" y="2203269"/>
            <a:ext cx="225904" cy="237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Shape 4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837" y="2011770"/>
            <a:ext cx="225904" cy="237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Shape 4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6384" y="2434505"/>
            <a:ext cx="225904" cy="237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Shape 4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191" y="4318910"/>
            <a:ext cx="225904" cy="237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Shape 4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323" y="5119440"/>
            <a:ext cx="225904" cy="237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Shape 4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095" y="3661409"/>
            <a:ext cx="225904" cy="237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Shape 4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1513" y="2916102"/>
            <a:ext cx="225904" cy="237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Shape 4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856" y="3981286"/>
            <a:ext cx="225904" cy="237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Shape 4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0393" y="4672449"/>
            <a:ext cx="153390" cy="237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Shape 4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6095" y="1965849"/>
            <a:ext cx="153390" cy="23743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Shape 492"/>
          <p:cNvSpPr txBox="1">
            <a:spLocks noGrp="1"/>
          </p:cNvSpPr>
          <p:nvPr>
            <p:ph type="sldNum" idx="12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/>
          </p:nvPr>
        </p:nvSpPr>
        <p:spPr>
          <a:xfrm>
            <a:off x="309562" y="228600"/>
            <a:ext cx="8294687" cy="819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Aplicações cliente / servidor</a:t>
            </a:r>
          </a:p>
        </p:txBody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4643437" y="1268412"/>
            <a:ext cx="3827461" cy="5168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7222"/>
              <a:buFont typeface="Times New Roman"/>
              <a:buChar char="•"/>
            </a:pPr>
            <a:r>
              <a:rPr lang="en-GB" sz="175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cliente </a:t>
            </a:r>
            <a:r>
              <a:rPr lang="en-GB" sz="1750" b="0" i="1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solicita serviços</a:t>
            </a:r>
            <a:r>
              <a:rPr lang="en-GB" sz="175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ao servidor</a:t>
            </a:r>
          </a:p>
          <a:p>
            <a:pPr marL="223838" marR="0" lvl="0" indent="-236538" algn="l" rtl="0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Clr>
                <a:srgbClr val="0000FF"/>
              </a:buClr>
              <a:buSzPct val="97222"/>
              <a:buFont typeface="Times New Roman"/>
              <a:buChar char="•"/>
            </a:pPr>
            <a:r>
              <a:rPr lang="en-GB" sz="175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Este responde ao pedido</a:t>
            </a:r>
          </a:p>
          <a:p>
            <a:pPr marL="223838" marR="0" lvl="0" indent="-236538" algn="l" rtl="0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Clr>
                <a:srgbClr val="0000FF"/>
              </a:buClr>
              <a:buSzPct val="97222"/>
              <a:buFont typeface="Times New Roman"/>
              <a:buChar char="•"/>
            </a:pPr>
            <a:r>
              <a:rPr lang="en-GB" sz="175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Um servidor que serve um cliente de cada vez diz-se um </a:t>
            </a:r>
            <a:r>
              <a:rPr lang="en-GB" sz="1750" b="0" i="1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servidor </a:t>
            </a:r>
            <a:r>
              <a:rPr lang="en-GB" sz="175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iterativo (serializa os pedidos)</a:t>
            </a:r>
          </a:p>
          <a:p>
            <a:pPr marL="223838" marR="0" lvl="0" indent="-236538" algn="l" rtl="0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Clr>
                <a:srgbClr val="0000FF"/>
              </a:buClr>
              <a:buSzPct val="97222"/>
              <a:buFont typeface="Times New Roman"/>
              <a:buChar char="•"/>
            </a:pPr>
            <a:r>
              <a:rPr lang="en-GB" sz="175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Um servidor que serve vários clientes em paralelo diz-se um </a:t>
            </a:r>
            <a:r>
              <a:rPr lang="en-GB" sz="1750" b="0" i="1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servidor concorrente</a:t>
            </a:r>
          </a:p>
          <a:p>
            <a:pPr marL="223838" marR="0" lvl="0" indent="-236538" algn="l" rtl="0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Clr>
                <a:srgbClr val="0000FF"/>
              </a:buClr>
              <a:buSzPct val="97222"/>
              <a:buFont typeface="Times New Roman"/>
              <a:buChar char="•"/>
            </a:pPr>
            <a:r>
              <a:rPr lang="en-GB" sz="175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Ao protocolo base chama-se um protocolo </a:t>
            </a:r>
            <a:r>
              <a:rPr lang="en-GB" sz="1750" b="0" i="1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“pedido / resposta”</a:t>
            </a:r>
            <a:r>
              <a:rPr lang="en-GB" sz="175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(“</a:t>
            </a:r>
            <a:r>
              <a:rPr lang="en-GB" sz="175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request / reply</a:t>
            </a:r>
            <a:r>
              <a:rPr lang="en-GB" sz="175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”)</a:t>
            </a:r>
          </a:p>
          <a:p>
            <a:pPr marL="223838" marR="0" lvl="0" indent="-236538" algn="l" rtl="0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Clr>
                <a:srgbClr val="0000FF"/>
              </a:buClr>
              <a:buSzPct val="97222"/>
              <a:buFont typeface="Times New Roman"/>
              <a:buChar char="•"/>
            </a:pPr>
            <a:r>
              <a:rPr lang="en-GB" sz="175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sincronização característica é semelhante à da invocação de um procedimento ou método executados remotamente</a:t>
            </a:r>
          </a:p>
        </p:txBody>
      </p:sp>
      <p:cxnSp>
        <p:nvCxnSpPr>
          <p:cNvPr id="500" name="Shape 500"/>
          <p:cNvCxnSpPr/>
          <p:nvPr/>
        </p:nvCxnSpPr>
        <p:spPr>
          <a:xfrm rot="10800000" flipH="1">
            <a:off x="2196300" y="3355700"/>
            <a:ext cx="1689900" cy="4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01" name="Shape 501"/>
          <p:cNvCxnSpPr/>
          <p:nvPr/>
        </p:nvCxnSpPr>
        <p:spPr>
          <a:xfrm flipH="1">
            <a:off x="2188499" y="2422081"/>
            <a:ext cx="1149900" cy="8822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02" name="Shape 502"/>
          <p:cNvCxnSpPr/>
          <p:nvPr/>
        </p:nvCxnSpPr>
        <p:spPr>
          <a:xfrm>
            <a:off x="2157052" y="3320326"/>
            <a:ext cx="1153499" cy="875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03" name="Shape 503"/>
          <p:cNvCxnSpPr/>
          <p:nvPr/>
        </p:nvCxnSpPr>
        <p:spPr>
          <a:xfrm flipH="1">
            <a:off x="2133300" y="2080856"/>
            <a:ext cx="609299" cy="1239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04" name="Shape 504"/>
          <p:cNvCxnSpPr/>
          <p:nvPr/>
        </p:nvCxnSpPr>
        <p:spPr>
          <a:xfrm flipH="1">
            <a:off x="2133299" y="2726881"/>
            <a:ext cx="1509900" cy="6011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05" name="Shape 505"/>
          <p:cNvCxnSpPr/>
          <p:nvPr/>
        </p:nvCxnSpPr>
        <p:spPr>
          <a:xfrm>
            <a:off x="1467375" y="2210356"/>
            <a:ext cx="666000" cy="1125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06" name="Shape 506"/>
          <p:cNvCxnSpPr/>
          <p:nvPr/>
        </p:nvCxnSpPr>
        <p:spPr>
          <a:xfrm>
            <a:off x="963975" y="2519581"/>
            <a:ext cx="1177199" cy="816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07" name="Shape 507"/>
          <p:cNvCxnSpPr/>
          <p:nvPr/>
        </p:nvCxnSpPr>
        <p:spPr>
          <a:xfrm flipH="1">
            <a:off x="963977" y="3320276"/>
            <a:ext cx="1185000" cy="784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08" name="Shape 508"/>
          <p:cNvCxnSpPr/>
          <p:nvPr/>
        </p:nvCxnSpPr>
        <p:spPr>
          <a:xfrm>
            <a:off x="2070377" y="2015352"/>
            <a:ext cx="54900" cy="1305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09" name="Shape 509"/>
          <p:cNvCxnSpPr/>
          <p:nvPr/>
        </p:nvCxnSpPr>
        <p:spPr>
          <a:xfrm>
            <a:off x="743125" y="2911987"/>
            <a:ext cx="1397999" cy="4082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10" name="Shape 510"/>
          <p:cNvCxnSpPr/>
          <p:nvPr/>
        </p:nvCxnSpPr>
        <p:spPr>
          <a:xfrm>
            <a:off x="2180725" y="3383462"/>
            <a:ext cx="627000" cy="885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11" name="Shape 511"/>
          <p:cNvCxnSpPr/>
          <p:nvPr/>
        </p:nvCxnSpPr>
        <p:spPr>
          <a:xfrm rot="10800000">
            <a:off x="2212399" y="3320344"/>
            <a:ext cx="1447200" cy="6227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12" name="Shape 512"/>
          <p:cNvCxnSpPr/>
          <p:nvPr/>
        </p:nvCxnSpPr>
        <p:spPr>
          <a:xfrm rot="10800000" flipH="1">
            <a:off x="1662375" y="3312369"/>
            <a:ext cx="478800" cy="1239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13" name="Shape 513"/>
          <p:cNvSpPr/>
          <p:nvPr/>
        </p:nvSpPr>
        <p:spPr>
          <a:xfrm>
            <a:off x="1010725" y="2285426"/>
            <a:ext cx="2319732" cy="2062260"/>
          </a:xfrm>
          <a:prstGeom prst="cloud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/>
          <p:nvPr/>
        </p:nvSpPr>
        <p:spPr>
          <a:xfrm>
            <a:off x="712462" y="2893150"/>
            <a:ext cx="3159261" cy="692792"/>
          </a:xfrm>
          <a:custGeom>
            <a:avLst/>
            <a:gdLst/>
            <a:ahLst/>
            <a:cxnLst/>
            <a:rect l="0" t="0" r="0" b="0"/>
            <a:pathLst>
              <a:path w="126738" h="28972" extrusionOk="0">
                <a:moveTo>
                  <a:pt x="0" y="28972"/>
                </a:moveTo>
                <a:cubicBezTo>
                  <a:pt x="9745" y="24178"/>
                  <a:pt x="37347" y="1896"/>
                  <a:pt x="58470" y="211"/>
                </a:cubicBezTo>
                <a:cubicBezTo>
                  <a:pt x="79593" y="-1474"/>
                  <a:pt x="115360" y="15750"/>
                  <a:pt x="126738" y="18858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dashDot"/>
            <a:round/>
            <a:headEnd type="none" w="lg" len="lg"/>
            <a:tailEnd type="none" w="lg" len="lg"/>
          </a:ln>
        </p:spPr>
      </p:sp>
      <p:sp>
        <p:nvSpPr>
          <p:cNvPr id="515" name="Shape 515"/>
          <p:cNvSpPr/>
          <p:nvPr/>
        </p:nvSpPr>
        <p:spPr>
          <a:xfrm rot="10799655">
            <a:off x="718800" y="3438663"/>
            <a:ext cx="3152924" cy="403145"/>
          </a:xfrm>
          <a:custGeom>
            <a:avLst/>
            <a:gdLst/>
            <a:ahLst/>
            <a:cxnLst/>
            <a:rect l="0" t="0" r="0" b="0"/>
            <a:pathLst>
              <a:path w="126738" h="28972" extrusionOk="0">
                <a:moveTo>
                  <a:pt x="0" y="28972"/>
                </a:moveTo>
                <a:cubicBezTo>
                  <a:pt x="9745" y="24178"/>
                  <a:pt x="37347" y="1896"/>
                  <a:pt x="58470" y="211"/>
                </a:cubicBezTo>
                <a:cubicBezTo>
                  <a:pt x="79593" y="-1474"/>
                  <a:pt x="115360" y="15750"/>
                  <a:pt x="126738" y="18858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dashDot"/>
            <a:round/>
            <a:headEnd type="none" w="lg" len="lg"/>
            <a:tailEnd type="none" w="lg" len="lg"/>
          </a:ln>
        </p:spPr>
      </p:sp>
      <p:pic>
        <p:nvPicPr>
          <p:cNvPr id="516" name="Shape 5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192" y="3221738"/>
            <a:ext cx="307549" cy="364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Shape 5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999" y="3438500"/>
            <a:ext cx="250699" cy="25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Shape 5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17" y="2681113"/>
            <a:ext cx="307549" cy="364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Shape 5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217" y="4196188"/>
            <a:ext cx="307549" cy="364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Shape 5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0399" y="4196026"/>
            <a:ext cx="132974" cy="192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Shape 5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6486" y="4076301"/>
            <a:ext cx="132974" cy="192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Shape 5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1349" y="1854251"/>
            <a:ext cx="132974" cy="192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Shape 5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5461" y="2383822"/>
            <a:ext cx="195000" cy="191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Shape 5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43199" y="3836509"/>
            <a:ext cx="195000" cy="191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Shape 5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39349" y="4506797"/>
            <a:ext cx="195000" cy="191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Shape 5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0549" y="2285422"/>
            <a:ext cx="195000" cy="191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Shape 5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65949" y="1889222"/>
            <a:ext cx="195000" cy="191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Shape 5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4699" y="2080847"/>
            <a:ext cx="195000" cy="191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Shape 5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12199" y="2572034"/>
            <a:ext cx="195000" cy="191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Shape 5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10425" y="3875478"/>
            <a:ext cx="195000" cy="19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Shape 5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10437" y="2645116"/>
            <a:ext cx="195000" cy="195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Shape 532"/>
          <p:cNvSpPr txBox="1">
            <a:spLocks noGrp="1"/>
          </p:cNvSpPr>
          <p:nvPr>
            <p:ph type="sldNum" idx="12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>
            <a:spLocks noGrp="1"/>
          </p:cNvSpPr>
          <p:nvPr>
            <p:ph type="title"/>
          </p:nvPr>
        </p:nvSpPr>
        <p:spPr>
          <a:xfrm>
            <a:off x="309562" y="228600"/>
            <a:ext cx="8294699" cy="81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/>
              <a:t>O padrão</a:t>
            </a:r>
            <a:r>
              <a:rPr lang="en-GB" sz="32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cliente / servidor</a:t>
            </a:r>
          </a:p>
        </p:txBody>
      </p:sp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940175" y="4696850"/>
            <a:ext cx="7664099" cy="1963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7" marR="0" lvl="0" indent="-2365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7222"/>
              <a:buFont typeface="Times New Roman"/>
              <a:buChar char="•"/>
            </a:pPr>
            <a:r>
              <a:rPr lang="en-GB" sz="175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cliente solicita serviços </a:t>
            </a:r>
            <a:r>
              <a:rPr lang="en-GB" sz="1750" b="0" i="1" u="none" strike="noStrike" cap="none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solicita serviços</a:t>
            </a:r>
            <a:r>
              <a:rPr lang="en-GB" sz="175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ao servidor e fica bloqueado </a:t>
            </a:r>
            <a:r>
              <a:rPr lang="en-GB" sz="1750"/>
              <a:t>à espera da resposta.</a:t>
            </a:r>
            <a:r>
              <a:rPr lang="en-GB" sz="1650"/>
              <a:t>. </a:t>
            </a:r>
            <a:r>
              <a:rPr lang="en-GB" sz="1750"/>
              <a:t>O servidor</a:t>
            </a:r>
            <a:r>
              <a:rPr lang="en-GB" sz="175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responde aos pedidos</a:t>
            </a:r>
          </a:p>
          <a:p>
            <a:pPr marL="223837" marR="0" lvl="0" indent="-236537" algn="l" rtl="0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Clr>
                <a:srgbClr val="0000FF"/>
              </a:buClr>
              <a:buSzPct val="97222"/>
              <a:buFont typeface="Times New Roman"/>
              <a:buChar char="•"/>
            </a:pPr>
            <a:r>
              <a:rPr lang="en-GB" sz="175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Ao p</a:t>
            </a:r>
            <a:r>
              <a:rPr lang="en-GB" sz="1750"/>
              <a:t>adrão</a:t>
            </a:r>
            <a:r>
              <a:rPr lang="en-GB" sz="175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base chama-se </a:t>
            </a:r>
            <a:r>
              <a:rPr lang="en-GB" sz="1750"/>
              <a:t>padrão cliente / servidor</a:t>
            </a:r>
          </a:p>
          <a:p>
            <a:pPr marL="223837" marR="0" lvl="0" indent="-236537" algn="l" rtl="0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Clr>
                <a:srgbClr val="0000FF"/>
              </a:buClr>
              <a:buSzPct val="97222"/>
              <a:buFont typeface="Times New Roman"/>
              <a:buChar char="•"/>
            </a:pPr>
            <a:r>
              <a:rPr lang="en-GB" sz="175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sincronização característica é semelhante à da invocação de um procedimento ou de métodos executados remotamente</a:t>
            </a:r>
          </a:p>
        </p:txBody>
      </p:sp>
      <p:sp>
        <p:nvSpPr>
          <p:cNvPr id="540" name="Shape 540"/>
          <p:cNvSpPr txBox="1">
            <a:spLocks noGrp="1"/>
          </p:cNvSpPr>
          <p:nvPr>
            <p:ph type="sldNum" idx="12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1" name="Shape 541"/>
          <p:cNvSpPr/>
          <p:nvPr/>
        </p:nvSpPr>
        <p:spPr>
          <a:xfrm>
            <a:off x="5449280" y="1997556"/>
            <a:ext cx="2126100" cy="2397299"/>
          </a:xfrm>
          <a:prstGeom prst="flowChartAlternateProcess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/>
          <p:nvPr/>
        </p:nvSpPr>
        <p:spPr>
          <a:xfrm>
            <a:off x="1389525" y="1997556"/>
            <a:ext cx="2126100" cy="2397299"/>
          </a:xfrm>
          <a:prstGeom prst="flowChartAlternateProcess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3" name="Shape 543"/>
          <p:cNvSpPr txBox="1"/>
          <p:nvPr/>
        </p:nvSpPr>
        <p:spPr>
          <a:xfrm>
            <a:off x="1464212" y="2096579"/>
            <a:ext cx="1976700" cy="212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criar o pedido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enviar (pedido, servidor)</a:t>
            </a:r>
          </a:p>
          <a:p>
            <a:pPr lvl="0" algn="l" rtl="0">
              <a:spcBef>
                <a:spcPts val="0"/>
              </a:spcBef>
              <a:buNone/>
            </a:pPr>
            <a:endParaRPr sz="1000"/>
          </a:p>
          <a:p>
            <a:pPr lvl="0" algn="l" rtl="0">
              <a:spcBef>
                <a:spcPts val="0"/>
              </a:spcBef>
              <a:buNone/>
            </a:pPr>
            <a:endParaRPr sz="1000"/>
          </a:p>
          <a:p>
            <a:pPr lvl="0" algn="l" rtl="0">
              <a:spcBef>
                <a:spcPts val="0"/>
              </a:spcBef>
              <a:buNone/>
            </a:pPr>
            <a:endParaRPr sz="1000"/>
          </a:p>
          <a:p>
            <a:pPr lvl="0" algn="l" rtl="0">
              <a:spcBef>
                <a:spcPts val="0"/>
              </a:spcBef>
              <a:buNone/>
            </a:pPr>
            <a:endParaRPr sz="1000"/>
          </a:p>
          <a:p>
            <a:pPr lvl="0" algn="l" rtl="0">
              <a:spcBef>
                <a:spcPts val="0"/>
              </a:spcBef>
              <a:buNone/>
            </a:pPr>
            <a:endParaRPr sz="1000"/>
          </a:p>
          <a:p>
            <a:pPr lvl="0" algn="l" rtl="0">
              <a:spcBef>
                <a:spcPts val="0"/>
              </a:spcBef>
              <a:buNone/>
            </a:pPr>
            <a:endParaRPr sz="1000"/>
          </a:p>
          <a:p>
            <a:pPr lvl="0" algn="l" rtl="0">
              <a:spcBef>
                <a:spcPts val="0"/>
              </a:spcBef>
              <a:buNone/>
            </a:pPr>
            <a:endParaRPr sz="1000"/>
          </a:p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receber() → resposta, ...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processar a resposta</a:t>
            </a:r>
          </a:p>
          <a:p>
            <a:pPr lvl="0" algn="l">
              <a:spcBef>
                <a:spcPts val="0"/>
              </a:spcBef>
              <a:buNone/>
            </a:pPr>
            <a:endParaRPr sz="1000"/>
          </a:p>
        </p:txBody>
      </p:sp>
      <p:sp>
        <p:nvSpPr>
          <p:cNvPr id="544" name="Shape 544"/>
          <p:cNvSpPr txBox="1"/>
          <p:nvPr/>
        </p:nvSpPr>
        <p:spPr>
          <a:xfrm>
            <a:off x="5421444" y="2438668"/>
            <a:ext cx="2347799" cy="11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-GB" sz="1000"/>
              <a:t>receber() → pedido, cliente</a:t>
            </a:r>
          </a:p>
          <a:p>
            <a:pPr marL="0" lvl="0" indent="0" algn="l" rtl="0">
              <a:spcBef>
                <a:spcPts val="0"/>
              </a:spcBef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buNone/>
            </a:pPr>
            <a:r>
              <a:rPr lang="en-GB" sz="1000"/>
              <a:t>calcular a resposta</a:t>
            </a:r>
          </a:p>
          <a:p>
            <a:pPr lvl="0" algn="l" rtl="0">
              <a:spcBef>
                <a:spcPts val="0"/>
              </a:spcBef>
              <a:buNone/>
            </a:pPr>
            <a:endParaRPr sz="1000"/>
          </a:p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enviar (resposta, cliente)</a:t>
            </a:r>
          </a:p>
          <a:p>
            <a:pPr lvl="0" algn="l" rtl="0">
              <a:spcBef>
                <a:spcPts val="0"/>
              </a:spcBef>
              <a:buNone/>
            </a:pPr>
            <a:endParaRPr sz="1000"/>
          </a:p>
          <a:p>
            <a:pPr lvl="0" algn="l" rtl="0">
              <a:spcBef>
                <a:spcPts val="0"/>
              </a:spcBef>
              <a:buNone/>
            </a:pPr>
            <a:endParaRPr sz="1000"/>
          </a:p>
        </p:txBody>
      </p:sp>
      <p:cxnSp>
        <p:nvCxnSpPr>
          <p:cNvPr id="545" name="Shape 545"/>
          <p:cNvCxnSpPr/>
          <p:nvPr/>
        </p:nvCxnSpPr>
        <p:spPr>
          <a:xfrm>
            <a:off x="3546289" y="2618409"/>
            <a:ext cx="1892700" cy="2003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46" name="Shape 546"/>
          <p:cNvCxnSpPr/>
          <p:nvPr/>
        </p:nvCxnSpPr>
        <p:spPr>
          <a:xfrm flipH="1">
            <a:off x="3536126" y="3564016"/>
            <a:ext cx="1892700" cy="3533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47" name="Shape 547"/>
          <p:cNvCxnSpPr/>
          <p:nvPr/>
        </p:nvCxnSpPr>
        <p:spPr>
          <a:xfrm>
            <a:off x="3490600" y="6561225"/>
            <a:ext cx="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48" name="Shape 548"/>
          <p:cNvSpPr txBox="1"/>
          <p:nvPr/>
        </p:nvSpPr>
        <p:spPr>
          <a:xfrm>
            <a:off x="4159894" y="2037453"/>
            <a:ext cx="872099" cy="35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GB" sz="1000"/>
              <a:t>pedido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4056511" y="3012476"/>
            <a:ext cx="872099" cy="35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resposta</a:t>
            </a:r>
          </a:p>
        </p:txBody>
      </p:sp>
      <p:sp>
        <p:nvSpPr>
          <p:cNvPr id="550" name="Shape 550"/>
          <p:cNvSpPr txBox="1"/>
          <p:nvPr/>
        </p:nvSpPr>
        <p:spPr>
          <a:xfrm>
            <a:off x="1691651" y="1377525"/>
            <a:ext cx="1872000" cy="35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2100"/>
              <a:t>Cliente</a:t>
            </a:r>
          </a:p>
        </p:txBody>
      </p:sp>
      <p:sp>
        <p:nvSpPr>
          <p:cNvPr id="551" name="Shape 551"/>
          <p:cNvSpPr txBox="1"/>
          <p:nvPr/>
        </p:nvSpPr>
        <p:spPr>
          <a:xfrm>
            <a:off x="5628304" y="1377525"/>
            <a:ext cx="1872000" cy="35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2100"/>
              <a:t>Servidor</a:t>
            </a:r>
          </a:p>
        </p:txBody>
      </p:sp>
      <p:cxnSp>
        <p:nvCxnSpPr>
          <p:cNvPr id="552" name="Shape 552"/>
          <p:cNvCxnSpPr/>
          <p:nvPr/>
        </p:nvCxnSpPr>
        <p:spPr>
          <a:xfrm>
            <a:off x="3775949" y="2037453"/>
            <a:ext cx="9899" cy="22904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553" name="Shape 553"/>
          <p:cNvCxnSpPr>
            <a:stCxn id="544" idx="3"/>
            <a:endCxn id="544" idx="3"/>
          </p:cNvCxnSpPr>
          <p:nvPr/>
        </p:nvCxnSpPr>
        <p:spPr>
          <a:xfrm>
            <a:off x="7769244" y="3024418"/>
            <a:ext cx="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54" name="Shape 554"/>
          <p:cNvSpPr txBox="1"/>
          <p:nvPr/>
        </p:nvSpPr>
        <p:spPr>
          <a:xfrm>
            <a:off x="3775949" y="3987499"/>
            <a:ext cx="872099" cy="35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000"/>
              <a:t>tempo</a:t>
            </a:r>
          </a:p>
        </p:txBody>
      </p:sp>
      <p:pic>
        <p:nvPicPr>
          <p:cNvPr id="555" name="Shape 5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973" y="3370415"/>
            <a:ext cx="381317" cy="226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Shape 5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808" y="2361073"/>
            <a:ext cx="381317" cy="22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title"/>
          </p:nvPr>
        </p:nvSpPr>
        <p:spPr>
          <a:xfrm>
            <a:off x="533400" y="309562"/>
            <a:ext cx="8070849" cy="7953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Exemplo: HyperText Transfer Protocol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254100" y="3361362"/>
            <a:ext cx="1787399" cy="58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60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PC running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60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Firefox browser</a:t>
            </a:r>
          </a:p>
        </p:txBody>
      </p:sp>
      <p:sp>
        <p:nvSpPr>
          <p:cNvPr id="564" name="Shape 564"/>
          <p:cNvSpPr txBox="1"/>
          <p:nvPr/>
        </p:nvSpPr>
        <p:spPr>
          <a:xfrm>
            <a:off x="7613925" y="4270147"/>
            <a:ext cx="1435199" cy="795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60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Apache Web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60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server</a:t>
            </a:r>
          </a:p>
        </p:txBody>
      </p:sp>
      <p:sp>
        <p:nvSpPr>
          <p:cNvPr id="565" name="Shape 565"/>
          <p:cNvSpPr txBox="1"/>
          <p:nvPr/>
        </p:nvSpPr>
        <p:spPr>
          <a:xfrm>
            <a:off x="749388" y="4981462"/>
            <a:ext cx="1687500" cy="584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60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iphone running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60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Safari browser</a:t>
            </a:r>
          </a:p>
        </p:txBody>
      </p:sp>
      <p:sp>
        <p:nvSpPr>
          <p:cNvPr id="566" name="Shape 566"/>
          <p:cNvSpPr txBox="1"/>
          <p:nvPr/>
        </p:nvSpPr>
        <p:spPr>
          <a:xfrm>
            <a:off x="3953233" y="3072511"/>
            <a:ext cx="1563900" cy="338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600" b="1" i="0" u="none" strike="noStrike" cap="none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 request</a:t>
            </a:r>
          </a:p>
        </p:txBody>
      </p:sp>
      <p:cxnSp>
        <p:nvCxnSpPr>
          <p:cNvPr id="567" name="Shape 567"/>
          <p:cNvCxnSpPr/>
          <p:nvPr/>
        </p:nvCxnSpPr>
        <p:spPr>
          <a:xfrm rot="10800000" flipH="1">
            <a:off x="4641722" y="3836475"/>
            <a:ext cx="2801699" cy="6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68" name="Shape 568"/>
          <p:cNvCxnSpPr/>
          <p:nvPr/>
        </p:nvCxnSpPr>
        <p:spPr>
          <a:xfrm flipH="1">
            <a:off x="4628820" y="2365366"/>
            <a:ext cx="1906500" cy="1390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69" name="Shape 569"/>
          <p:cNvCxnSpPr/>
          <p:nvPr/>
        </p:nvCxnSpPr>
        <p:spPr>
          <a:xfrm>
            <a:off x="4576649" y="3780721"/>
            <a:ext cx="1912499" cy="13796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70" name="Shape 570"/>
          <p:cNvCxnSpPr/>
          <p:nvPr/>
        </p:nvCxnSpPr>
        <p:spPr>
          <a:xfrm flipH="1">
            <a:off x="4537385" y="1827702"/>
            <a:ext cx="1010099" cy="1952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71" name="Shape 571"/>
          <p:cNvCxnSpPr/>
          <p:nvPr/>
        </p:nvCxnSpPr>
        <p:spPr>
          <a:xfrm flipH="1">
            <a:off x="4537177" y="2845636"/>
            <a:ext cx="2503500" cy="947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72" name="Shape 572"/>
          <p:cNvCxnSpPr/>
          <p:nvPr/>
        </p:nvCxnSpPr>
        <p:spPr>
          <a:xfrm>
            <a:off x="3433167" y="2031753"/>
            <a:ext cx="1104299" cy="1773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73" name="Shape 573"/>
          <p:cNvCxnSpPr/>
          <p:nvPr/>
        </p:nvCxnSpPr>
        <p:spPr>
          <a:xfrm>
            <a:off x="2598532" y="2518996"/>
            <a:ext cx="1951800" cy="1286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74" name="Shape 574"/>
          <p:cNvCxnSpPr/>
          <p:nvPr/>
        </p:nvCxnSpPr>
        <p:spPr>
          <a:xfrm flipH="1">
            <a:off x="2598561" y="3780642"/>
            <a:ext cx="1964700" cy="1235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75" name="Shape 575"/>
          <p:cNvCxnSpPr/>
          <p:nvPr/>
        </p:nvCxnSpPr>
        <p:spPr>
          <a:xfrm>
            <a:off x="4432942" y="1724487"/>
            <a:ext cx="90900" cy="2056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76" name="Shape 576"/>
          <p:cNvCxnSpPr/>
          <p:nvPr/>
        </p:nvCxnSpPr>
        <p:spPr>
          <a:xfrm>
            <a:off x="2232363" y="3137305"/>
            <a:ext cx="2317799" cy="6434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77" name="Shape 577"/>
          <p:cNvCxnSpPr/>
          <p:nvPr/>
        </p:nvCxnSpPr>
        <p:spPr>
          <a:xfrm>
            <a:off x="4615899" y="3880203"/>
            <a:ext cx="1039500" cy="1395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78" name="Shape 578"/>
          <p:cNvCxnSpPr/>
          <p:nvPr/>
        </p:nvCxnSpPr>
        <p:spPr>
          <a:xfrm rot="10800000">
            <a:off x="4668468" y="3780787"/>
            <a:ext cx="2399399" cy="981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79" name="Shape 579"/>
          <p:cNvCxnSpPr/>
          <p:nvPr/>
        </p:nvCxnSpPr>
        <p:spPr>
          <a:xfrm rot="10800000" flipH="1">
            <a:off x="3756476" y="3768278"/>
            <a:ext cx="793800" cy="1953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580" name="Shape 5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3558" y="3625376"/>
            <a:ext cx="509916" cy="573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Shape 5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9575" y="3966924"/>
            <a:ext cx="415659" cy="39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Shape 5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825" y="2773519"/>
            <a:ext cx="509916" cy="573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Shape 5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0427" y="5160805"/>
            <a:ext cx="509916" cy="573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Shape 5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9155" y="5160550"/>
            <a:ext cx="220472" cy="303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Shape 5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6897" y="4971901"/>
            <a:ext cx="220472" cy="303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Shape 5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8234" y="1470643"/>
            <a:ext cx="220472" cy="303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Shape 5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85457" y="2305081"/>
            <a:ext cx="323309" cy="301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Shape 5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40676" y="4594064"/>
            <a:ext cx="323309" cy="301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Shape 5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52500" y="5650228"/>
            <a:ext cx="323309" cy="301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Shape 5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89144" y="2150033"/>
            <a:ext cx="323309" cy="301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Shape 5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20399" y="1525746"/>
            <a:ext cx="323309" cy="301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Shape 5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3191" y="1827687"/>
            <a:ext cx="323309" cy="301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Shape 5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9278" y="2601645"/>
            <a:ext cx="323309" cy="301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Shape 59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99341" y="4655467"/>
            <a:ext cx="323309" cy="30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Shape 59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99362" y="2716799"/>
            <a:ext cx="323309" cy="307259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Shape 596"/>
          <p:cNvSpPr/>
          <p:nvPr/>
        </p:nvSpPr>
        <p:spPr>
          <a:xfrm>
            <a:off x="2676043" y="2150040"/>
            <a:ext cx="3846095" cy="3249504"/>
          </a:xfrm>
          <a:prstGeom prst="cloud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7" name="Shape 597"/>
          <p:cNvSpPr/>
          <p:nvPr/>
        </p:nvSpPr>
        <p:spPr>
          <a:xfrm>
            <a:off x="2181525" y="3107623"/>
            <a:ext cx="5238081" cy="1091592"/>
          </a:xfrm>
          <a:custGeom>
            <a:avLst/>
            <a:gdLst/>
            <a:ahLst/>
            <a:cxnLst/>
            <a:rect l="0" t="0" r="0" b="0"/>
            <a:pathLst>
              <a:path w="126738" h="28972" extrusionOk="0">
                <a:moveTo>
                  <a:pt x="0" y="28972"/>
                </a:moveTo>
                <a:cubicBezTo>
                  <a:pt x="9745" y="24178"/>
                  <a:pt x="37347" y="1896"/>
                  <a:pt x="58470" y="211"/>
                </a:cubicBezTo>
                <a:cubicBezTo>
                  <a:pt x="79593" y="-1474"/>
                  <a:pt x="115360" y="15750"/>
                  <a:pt x="126738" y="18858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dashDot"/>
            <a:round/>
            <a:headEnd type="none" w="lg" len="lg"/>
            <a:tailEnd type="none" w="lg" len="lg"/>
          </a:ln>
        </p:spPr>
      </p:sp>
      <p:sp>
        <p:nvSpPr>
          <p:cNvPr id="598" name="Shape 598"/>
          <p:cNvSpPr/>
          <p:nvPr/>
        </p:nvSpPr>
        <p:spPr>
          <a:xfrm rot="10799583">
            <a:off x="2191945" y="3967269"/>
            <a:ext cx="5227625" cy="635211"/>
          </a:xfrm>
          <a:custGeom>
            <a:avLst/>
            <a:gdLst/>
            <a:ahLst/>
            <a:cxnLst/>
            <a:rect l="0" t="0" r="0" b="0"/>
            <a:pathLst>
              <a:path w="126738" h="28972" extrusionOk="0">
                <a:moveTo>
                  <a:pt x="0" y="28972"/>
                </a:moveTo>
                <a:cubicBezTo>
                  <a:pt x="9745" y="24178"/>
                  <a:pt x="37347" y="1896"/>
                  <a:pt x="58470" y="211"/>
                </a:cubicBezTo>
                <a:cubicBezTo>
                  <a:pt x="79593" y="-1474"/>
                  <a:pt x="115360" y="15750"/>
                  <a:pt x="126738" y="18858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dashDot"/>
            <a:round/>
            <a:headEnd type="none" w="lg" len="lg"/>
            <a:tailEnd type="none" w="lg" len="lg"/>
          </a:ln>
        </p:spPr>
      </p:sp>
      <p:sp>
        <p:nvSpPr>
          <p:cNvPr id="599" name="Shape 599"/>
          <p:cNvSpPr txBox="1"/>
          <p:nvPr/>
        </p:nvSpPr>
        <p:spPr>
          <a:xfrm rot="-614">
            <a:off x="3821324" y="2728273"/>
            <a:ext cx="1679400" cy="338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600" b="1" i="0" u="none" strike="noStrike" cap="none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 re</a:t>
            </a:r>
            <a:r>
              <a:rPr lang="en-GB" sz="1600" b="1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quest</a:t>
            </a:r>
          </a:p>
        </p:txBody>
      </p:sp>
      <p:sp>
        <p:nvSpPr>
          <p:cNvPr id="600" name="Shape 600"/>
          <p:cNvSpPr txBox="1"/>
          <p:nvPr/>
        </p:nvSpPr>
        <p:spPr>
          <a:xfrm rot="-614">
            <a:off x="3895487" y="4080235"/>
            <a:ext cx="1679400" cy="338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600" b="1" i="0" u="none" strike="noStrike" cap="none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 response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 txBox="1">
            <a:spLocks noGrp="1"/>
          </p:cNvSpPr>
          <p:nvPr>
            <p:ph type="sldNum" idx="12"/>
          </p:nvPr>
        </p:nvSpPr>
        <p:spPr>
          <a:xfrm>
            <a:off x="7994375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6" name="Shape 60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Mensagens HTTP</a:t>
            </a:r>
          </a:p>
        </p:txBody>
      </p:sp>
      <p:sp>
        <p:nvSpPr>
          <p:cNvPr id="607" name="Shape 607"/>
          <p:cNvSpPr/>
          <p:nvPr/>
        </p:nvSpPr>
        <p:spPr>
          <a:xfrm>
            <a:off x="2484700" y="3079050"/>
            <a:ext cx="6126000" cy="3246899"/>
          </a:xfrm>
          <a:prstGeom prst="flowChartAlternateProcess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8" name="Shape 608"/>
          <p:cNvSpPr/>
          <p:nvPr/>
        </p:nvSpPr>
        <p:spPr>
          <a:xfrm>
            <a:off x="646350" y="1415950"/>
            <a:ext cx="5304600" cy="1514100"/>
          </a:xfrm>
          <a:prstGeom prst="flowChartAlternateProcess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9" name="Shape 609"/>
          <p:cNvSpPr txBox="1"/>
          <p:nvPr/>
        </p:nvSpPr>
        <p:spPr>
          <a:xfrm>
            <a:off x="772100" y="1489310"/>
            <a:ext cx="5020499" cy="144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500" b="1" dirty="0">
                <a:solidFill>
                  <a:srgbClr val="0000FF"/>
                </a:solidFill>
              </a:rPr>
              <a:t>GET /index HTTP/1.0  &lt;</a:t>
            </a:r>
            <a:r>
              <a:rPr lang="en-GB" sz="1500" b="1" dirty="0" err="1">
                <a:solidFill>
                  <a:srgbClr val="0000FF"/>
                </a:solidFill>
              </a:rPr>
              <a:t>cr</a:t>
            </a:r>
            <a:r>
              <a:rPr lang="en-GB" sz="1500" b="1" dirty="0">
                <a:solidFill>
                  <a:srgbClr val="0000FF"/>
                </a:solidFill>
              </a:rPr>
              <a:t> lf&gt;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GB" sz="1500" dirty="0"/>
              <a:t>Host: </a:t>
            </a:r>
            <a:r>
              <a:rPr lang="en-GB" sz="1500" u="sng" dirty="0" smtClean="0">
                <a:solidFill>
                  <a:srgbClr val="000099"/>
                </a:solidFill>
                <a:hlinkClick r:id="rId3"/>
              </a:rPr>
              <a:t>www.wikipidea.org</a:t>
            </a:r>
            <a:r>
              <a:rPr lang="en-GB" sz="1500" dirty="0" smtClean="0"/>
              <a:t> </a:t>
            </a:r>
            <a:r>
              <a:rPr lang="en-GB" sz="1500" dirty="0"/>
              <a:t>&lt;</a:t>
            </a:r>
            <a:r>
              <a:rPr lang="en-GB" sz="1500" dirty="0" err="1"/>
              <a:t>cr</a:t>
            </a:r>
            <a:r>
              <a:rPr lang="en-GB" sz="1500" dirty="0"/>
              <a:t> lf&gt;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GB" sz="1500" dirty="0"/>
              <a:t>User-Agent: Mozilla/4.03 &lt;</a:t>
            </a:r>
            <a:r>
              <a:rPr lang="en-GB" sz="1500" dirty="0" err="1"/>
              <a:t>cr</a:t>
            </a:r>
            <a:r>
              <a:rPr lang="en-GB" sz="1500" dirty="0"/>
              <a:t> lf&gt;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GB" sz="1500" dirty="0"/>
              <a:t>&lt;</a:t>
            </a:r>
            <a:r>
              <a:rPr lang="en-GB" sz="1500" dirty="0" err="1"/>
              <a:t>cr</a:t>
            </a:r>
            <a:r>
              <a:rPr lang="en-GB" sz="1500" dirty="0"/>
              <a:t> lf&gt;</a:t>
            </a:r>
          </a:p>
          <a:p>
            <a:pPr lvl="0" algn="l" rtl="0">
              <a:spcBef>
                <a:spcPts val="0"/>
              </a:spcBef>
              <a:buNone/>
            </a:pPr>
            <a:endParaRPr sz="1500" dirty="0"/>
          </a:p>
          <a:p>
            <a:pPr lvl="0" algn="l" rtl="0">
              <a:spcBef>
                <a:spcPts val="0"/>
              </a:spcBef>
              <a:buNone/>
            </a:pPr>
            <a:endParaRPr sz="1500" dirty="0"/>
          </a:p>
          <a:p>
            <a:pPr lvl="0" algn="l">
              <a:spcBef>
                <a:spcPts val="0"/>
              </a:spcBef>
              <a:buNone/>
            </a:pPr>
            <a:endParaRPr sz="1500" dirty="0"/>
          </a:p>
        </p:txBody>
      </p:sp>
      <p:cxnSp>
        <p:nvCxnSpPr>
          <p:cNvPr id="610" name="Shape 610"/>
          <p:cNvCxnSpPr/>
          <p:nvPr/>
        </p:nvCxnSpPr>
        <p:spPr>
          <a:xfrm>
            <a:off x="2838786" y="6248400"/>
            <a:ext cx="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11" name="Shape 611"/>
          <p:cNvSpPr txBox="1"/>
          <p:nvPr/>
        </p:nvSpPr>
        <p:spPr>
          <a:xfrm>
            <a:off x="6133473" y="1799777"/>
            <a:ext cx="2248499" cy="5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2400"/>
              <a:t>Pedido</a:t>
            </a:r>
          </a:p>
        </p:txBody>
      </p:sp>
      <p:sp>
        <p:nvSpPr>
          <p:cNvPr id="612" name="Shape 612"/>
          <p:cNvSpPr txBox="1"/>
          <p:nvPr/>
        </p:nvSpPr>
        <p:spPr>
          <a:xfrm>
            <a:off x="568599" y="3626408"/>
            <a:ext cx="1916100" cy="92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2400"/>
              <a:t>Resposta </a:t>
            </a:r>
          </a:p>
        </p:txBody>
      </p:sp>
      <p:cxnSp>
        <p:nvCxnSpPr>
          <p:cNvPr id="613" name="Shape 613"/>
          <p:cNvCxnSpPr/>
          <p:nvPr/>
        </p:nvCxnSpPr>
        <p:spPr>
          <a:xfrm>
            <a:off x="423025" y="1415950"/>
            <a:ext cx="40800" cy="4530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lg" len="lg"/>
            <a:tailEnd type="stealth" w="lg" len="lg"/>
          </a:ln>
        </p:spPr>
      </p:cxnSp>
      <p:sp>
        <p:nvSpPr>
          <p:cNvPr id="614" name="Shape 614"/>
          <p:cNvSpPr txBox="1"/>
          <p:nvPr/>
        </p:nvSpPr>
        <p:spPr>
          <a:xfrm>
            <a:off x="568598" y="5445346"/>
            <a:ext cx="1121099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700"/>
              <a:t>Tempo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665824" y="3237725"/>
            <a:ext cx="6020999" cy="315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500" b="1">
                <a:solidFill>
                  <a:srgbClr val="0000FF"/>
                </a:solidFill>
              </a:rPr>
              <a:t>HTTP/1.1   200  OK   &lt;cr lf&gt;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500"/>
              <a:t>Date: Mon, 21 Feb 2015 17:51:37 GMT  &lt;cr lf&gt;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500"/>
              <a:t>Server: Apache/2.2.9 (Debian) PHP/5.2.6-1+lenny16 with … &lt;cr lf&gt;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500"/>
              <a:t>Last-Modified: Wed, 17 Aug 2011 17:46:43 GMT   &lt;cr lf&gt;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500"/>
              <a:t>Accept-Ranges: bytes  &lt;cr lf&gt;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500"/>
              <a:t>Content-Length: 4768  &lt;cr lf&gt;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500"/>
              <a:t>Vary: Accept-Encoding  &lt;cr lf&gt;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500"/>
              <a:t>Connection: close  &lt;cr lf&gt;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500"/>
              <a:t>Content-Type: text/html  &lt;cr lf&gt;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500"/>
              <a:t> &lt;cr lf&gt;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1500"/>
              <a:t>……………….</a:t>
            </a:r>
          </a:p>
          <a:p>
            <a:pPr lvl="0" algn="l" rtl="0">
              <a:spcBef>
                <a:spcPts val="0"/>
              </a:spcBef>
              <a:buNone/>
            </a:pPr>
            <a:endParaRPr sz="1500"/>
          </a:p>
          <a:p>
            <a:pPr lvl="0" algn="l" rtl="0">
              <a:spcBef>
                <a:spcPts val="0"/>
              </a:spcBef>
              <a:buNone/>
            </a:pPr>
            <a:endParaRPr sz="1500"/>
          </a:p>
          <a:p>
            <a:pPr lvl="0" algn="l" rtl="0">
              <a:spcBef>
                <a:spcPts val="0"/>
              </a:spcBef>
              <a:buNone/>
            </a:pPr>
            <a:endParaRPr sz="1500"/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1" name="Shape 621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Papel das portas nos sockets</a:t>
            </a:r>
          </a:p>
        </p:txBody>
      </p:sp>
      <p:sp>
        <p:nvSpPr>
          <p:cNvPr id="622" name="Shape 622"/>
          <p:cNvSpPr txBox="1">
            <a:spLocks noGrp="1"/>
          </p:cNvSpPr>
          <p:nvPr>
            <p:ph type="body" idx="1"/>
          </p:nvPr>
        </p:nvSpPr>
        <p:spPr>
          <a:xfrm>
            <a:off x="379825" y="1518150"/>
            <a:ext cx="8610599" cy="4314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4288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7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É preciso separar cada </a:t>
            </a:r>
            <a:r>
              <a:rPr lang="en-GB" sz="27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socket</a:t>
            </a:r>
          </a:p>
          <a:p>
            <a:pPr marL="563563" marR="0" lvl="1" indent="-25241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3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Conhecer os endereços dos computadores não chega pois é necessário separar os canais entre os mesmos dois computadores</a:t>
            </a:r>
          </a:p>
          <a:p>
            <a:pPr marL="563563" marR="0" lvl="1" indent="-25241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3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Para esse efeito complementam-se os endereços com portas</a:t>
            </a:r>
          </a:p>
          <a:p>
            <a:pPr marL="223838" marR="0" lvl="0" indent="-242888" algn="l" rtl="0"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125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As portas indicam serviços</a:t>
            </a:r>
          </a:p>
          <a:p>
            <a:pPr marL="563563" marR="0" lvl="1" indent="-25241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3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E.g., servidor HTTP na porta 80</a:t>
            </a:r>
          </a:p>
          <a:p>
            <a:pPr marL="563563" marR="0" lvl="1" indent="-25241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3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E.g., servidor </a:t>
            </a:r>
            <a:r>
              <a:rPr lang="en-GB" sz="2300"/>
              <a:t>SMTP</a:t>
            </a:r>
            <a:r>
              <a:rPr lang="en-GB" sz="23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na porta </a:t>
            </a:r>
            <a:r>
              <a:rPr lang="en-GB" sz="2300"/>
              <a:t>25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xfrm>
            <a:off x="323850" y="260350"/>
            <a:ext cx="8381999" cy="8874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Os endereços diferenciam os computadores, as portas os serviços</a:t>
            </a:r>
          </a:p>
        </p:txBody>
      </p:sp>
      <p:sp>
        <p:nvSpPr>
          <p:cNvPr id="658" name="Shape 658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35" y="1938384"/>
            <a:ext cx="7583827" cy="351939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4" name="Shape 664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Servidores e clientes são diferentes</a:t>
            </a:r>
          </a:p>
        </p:txBody>
      </p:sp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486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Servidor – abertura passiva do </a:t>
            </a:r>
            <a:r>
              <a:rPr lang="en-GB" sz="28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socket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Está preparado para receber conexões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 mas não estabelece nenhuma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 até receber o pedido do canal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None/>
            </a:pPr>
            <a:endParaRPr sz="2400" b="0" i="0" u="none" strike="noStrike" cap="non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None/>
            </a:pPr>
            <a:endParaRPr sz="2400" b="0" i="0" u="none" strike="noStrike" cap="non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8" marR="0" lvl="0" indent="-2238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Cria um </a:t>
            </a:r>
            <a:r>
              <a:rPr lang="en-GB" sz="28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socket</a:t>
            </a:r>
            <a:r>
              <a:rPr lang="en-GB" sz="2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diferente para cada cliente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Sempre que um cliente abre um </a:t>
            </a:r>
            <a:r>
              <a:rPr lang="en-GB" sz="2400" b="0" i="1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socket</a:t>
            </a:r>
            <a:r>
              <a:rPr lang="en-GB" sz="2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para o servidor</a:t>
            </a:r>
          </a:p>
          <a:p>
            <a:pPr marL="563563" marR="0" lvl="1" indent="-233362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 este cria um novo </a:t>
            </a:r>
            <a:r>
              <a:rPr lang="en-GB" sz="2400" b="0" i="1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socket</a:t>
            </a:r>
            <a:r>
              <a:rPr lang="en-GB" sz="24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para aquele cliente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>
            <a:spLocks noGrp="1"/>
          </p:cNvSpPr>
          <p:nvPr>
            <p:ph type="title"/>
          </p:nvPr>
        </p:nvSpPr>
        <p:spPr>
          <a:xfrm>
            <a:off x="309562" y="228600"/>
            <a:ext cx="8294699" cy="81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Aplicações </a:t>
            </a:r>
            <a:r>
              <a:rPr lang="en-GB"/>
              <a:t>P2P</a:t>
            </a:r>
          </a:p>
        </p:txBody>
      </p:sp>
      <p:sp>
        <p:nvSpPr>
          <p:cNvPr id="672" name="Shape 672"/>
          <p:cNvSpPr/>
          <p:nvPr/>
        </p:nvSpPr>
        <p:spPr>
          <a:xfrm>
            <a:off x="1213779" y="2502627"/>
            <a:ext cx="2687364" cy="2554848"/>
          </a:xfrm>
          <a:prstGeom prst="cloud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73" name="Shape 673"/>
          <p:cNvCxnSpPr/>
          <p:nvPr/>
        </p:nvCxnSpPr>
        <p:spPr>
          <a:xfrm rot="10800000" flipH="1">
            <a:off x="1194203" y="3779849"/>
            <a:ext cx="3160799" cy="931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cxnSp>
        <p:nvCxnSpPr>
          <p:cNvPr id="674" name="Shape 674"/>
          <p:cNvCxnSpPr/>
          <p:nvPr/>
        </p:nvCxnSpPr>
        <p:spPr>
          <a:xfrm rot="10800000">
            <a:off x="1272454" y="2671925"/>
            <a:ext cx="26378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cxnSp>
        <p:nvCxnSpPr>
          <p:cNvPr id="675" name="Shape 675"/>
          <p:cNvCxnSpPr/>
          <p:nvPr/>
        </p:nvCxnSpPr>
        <p:spPr>
          <a:xfrm flipH="1">
            <a:off x="1855874" y="2249299"/>
            <a:ext cx="1364400" cy="2901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cxnSp>
        <p:nvCxnSpPr>
          <p:cNvPr id="676" name="Shape 676"/>
          <p:cNvCxnSpPr/>
          <p:nvPr/>
        </p:nvCxnSpPr>
        <p:spPr>
          <a:xfrm flipH="1">
            <a:off x="961660" y="3049534"/>
            <a:ext cx="3301800" cy="10148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cxnSp>
        <p:nvCxnSpPr>
          <p:cNvPr id="677" name="Shape 677"/>
          <p:cNvCxnSpPr/>
          <p:nvPr/>
        </p:nvCxnSpPr>
        <p:spPr>
          <a:xfrm>
            <a:off x="1742801" y="2409625"/>
            <a:ext cx="2520600" cy="639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cxnSp>
        <p:nvCxnSpPr>
          <p:cNvPr id="678" name="Shape 678"/>
          <p:cNvCxnSpPr/>
          <p:nvPr/>
        </p:nvCxnSpPr>
        <p:spPr>
          <a:xfrm>
            <a:off x="1159591" y="2792607"/>
            <a:ext cx="2486400" cy="2032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cxnSp>
        <p:nvCxnSpPr>
          <p:cNvPr id="679" name="Shape 679"/>
          <p:cNvCxnSpPr/>
          <p:nvPr/>
        </p:nvCxnSpPr>
        <p:spPr>
          <a:xfrm flipH="1">
            <a:off x="3645812" y="2671817"/>
            <a:ext cx="264600" cy="2153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cxnSp>
        <p:nvCxnSpPr>
          <p:cNvPr id="680" name="Shape 680"/>
          <p:cNvCxnSpPr/>
          <p:nvPr/>
        </p:nvCxnSpPr>
        <p:spPr>
          <a:xfrm>
            <a:off x="2441369" y="2168039"/>
            <a:ext cx="1913699" cy="16118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cxnSp>
        <p:nvCxnSpPr>
          <p:cNvPr id="681" name="Shape 681"/>
          <p:cNvCxnSpPr/>
          <p:nvPr/>
        </p:nvCxnSpPr>
        <p:spPr>
          <a:xfrm>
            <a:off x="961577" y="4064621"/>
            <a:ext cx="3167399" cy="3707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cxnSp>
        <p:nvCxnSpPr>
          <p:cNvPr id="682" name="Shape 682"/>
          <p:cNvCxnSpPr/>
          <p:nvPr/>
        </p:nvCxnSpPr>
        <p:spPr>
          <a:xfrm rot="10800000" flipH="1">
            <a:off x="961722" y="2671928"/>
            <a:ext cx="2948700" cy="13925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cxnSp>
        <p:nvCxnSpPr>
          <p:cNvPr id="683" name="Shape 683"/>
          <p:cNvCxnSpPr/>
          <p:nvPr/>
        </p:nvCxnSpPr>
        <p:spPr>
          <a:xfrm rot="10800000">
            <a:off x="1742905" y="2409641"/>
            <a:ext cx="2386200" cy="2025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cxnSp>
        <p:nvCxnSpPr>
          <p:cNvPr id="684" name="Shape 684"/>
          <p:cNvCxnSpPr/>
          <p:nvPr/>
        </p:nvCxnSpPr>
        <p:spPr>
          <a:xfrm rot="10800000" flipH="1">
            <a:off x="1855811" y="3049595"/>
            <a:ext cx="2407800" cy="21008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cxnSp>
        <p:nvCxnSpPr>
          <p:cNvPr id="685" name="Shape 685"/>
          <p:cNvCxnSpPr/>
          <p:nvPr/>
        </p:nvCxnSpPr>
        <p:spPr>
          <a:xfrm>
            <a:off x="1159678" y="2792669"/>
            <a:ext cx="695999" cy="23576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cxnSp>
        <p:nvCxnSpPr>
          <p:cNvPr id="686" name="Shape 686"/>
          <p:cNvCxnSpPr/>
          <p:nvPr/>
        </p:nvCxnSpPr>
        <p:spPr>
          <a:xfrm rot="10800000">
            <a:off x="2441430" y="2168128"/>
            <a:ext cx="1204499" cy="26570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cxnSp>
        <p:nvCxnSpPr>
          <p:cNvPr id="687" name="Shape 687"/>
          <p:cNvCxnSpPr/>
          <p:nvPr/>
        </p:nvCxnSpPr>
        <p:spPr>
          <a:xfrm>
            <a:off x="1742859" y="2409485"/>
            <a:ext cx="113100" cy="274109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pic>
        <p:nvPicPr>
          <p:cNvPr id="688" name="Shape 6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9299" y="4775435"/>
            <a:ext cx="225904" cy="237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Shape 6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0768" y="5052230"/>
            <a:ext cx="354702" cy="370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Shape 6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024" y="3116733"/>
            <a:ext cx="354698" cy="370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Shape 6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789" y="2553205"/>
            <a:ext cx="225904" cy="237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Shape 6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762" y="2203269"/>
            <a:ext cx="225904" cy="237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Shape 6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837" y="2011770"/>
            <a:ext cx="225904" cy="237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Shape 6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6384" y="2434505"/>
            <a:ext cx="225904" cy="237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Shape 6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191" y="4318910"/>
            <a:ext cx="225904" cy="237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Shape 6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323" y="5119440"/>
            <a:ext cx="225904" cy="237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Shape 6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095" y="3661409"/>
            <a:ext cx="225904" cy="237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Shape 6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1513" y="2916102"/>
            <a:ext cx="225904" cy="237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Shape 6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856" y="3981286"/>
            <a:ext cx="225904" cy="237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Shape 7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0393" y="4672449"/>
            <a:ext cx="153390" cy="237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Shape 7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6095" y="1965849"/>
            <a:ext cx="153390" cy="237430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Shape 702"/>
          <p:cNvSpPr txBox="1">
            <a:spLocks noGrp="1"/>
          </p:cNvSpPr>
          <p:nvPr>
            <p:ph type="sldNum" idx="12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3" name="Shape 703"/>
          <p:cNvSpPr/>
          <p:nvPr/>
        </p:nvSpPr>
        <p:spPr>
          <a:xfrm>
            <a:off x="4987675" y="1338750"/>
            <a:ext cx="3972300" cy="509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95000"/>
              <a:buFont typeface="Times New Roman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Não existe assimetria entre os computadores participantes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95000"/>
              <a:buFont typeface="Times New Roman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Todos os computadores participantes podem atuar como clientes ou servidores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95000"/>
              <a:buFont typeface="Times New Roman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Não existe uma hierarquia tão marcada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ct val="95000"/>
              <a:buFont typeface="Times New Roman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Protocolos P2P (não cliente servidor) 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95000"/>
              <a:buFont typeface="Times New Roman"/>
              <a:buChar char="•"/>
            </a:pPr>
            <a:r>
              <a:rPr lang="en-GB"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Um exemplo bem conhecido tem por objetivo difundir ficheiros de forma cooperativa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 dirty="0" err="1" smtClean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Objectivos</a:t>
            </a:r>
            <a:endParaRPr lang="en-GB" sz="3600" b="1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610599" cy="53784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8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Internet </a:t>
            </a:r>
            <a:r>
              <a:rPr lang="en-GB" sz="28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é</a:t>
            </a:r>
            <a:r>
              <a:rPr lang="en-GB" sz="28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8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uma</a:t>
            </a:r>
            <a:r>
              <a:rPr lang="en-GB" sz="28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8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infraestrutura</a:t>
            </a:r>
            <a:r>
              <a:rPr lang="en-GB" sz="28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8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física</a:t>
            </a:r>
            <a:r>
              <a:rPr lang="en-GB" sz="28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que </a:t>
            </a:r>
            <a:r>
              <a:rPr lang="en-GB" sz="28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suporta</a:t>
            </a:r>
            <a:r>
              <a:rPr lang="en-GB" sz="28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o </a:t>
            </a:r>
            <a:r>
              <a:rPr lang="en-GB" sz="28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funcionamento</a:t>
            </a:r>
            <a:r>
              <a:rPr lang="en-GB" sz="28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en-GB" sz="28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aplicações</a:t>
            </a:r>
            <a:r>
              <a:rPr lang="en-GB" sz="28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8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distribuídas</a:t>
            </a:r>
            <a:endParaRPr lang="en-GB" sz="2800" b="0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8" marR="0" lvl="0" indent="-2238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dirty="0" err="1"/>
              <a:t>Estas</a:t>
            </a:r>
            <a:r>
              <a:rPr lang="en-GB" sz="28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8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funcionam</a:t>
            </a:r>
            <a:r>
              <a:rPr lang="en-GB" sz="28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com base </a:t>
            </a:r>
            <a:r>
              <a:rPr lang="en-GB" sz="28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num</a:t>
            </a:r>
            <a:r>
              <a:rPr lang="en-GB" sz="28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8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conjunto</a:t>
            </a:r>
            <a:r>
              <a:rPr lang="en-GB" sz="28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en-GB" sz="28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funcionalidades</a:t>
            </a:r>
            <a:r>
              <a:rPr lang="en-GB" sz="28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e </a:t>
            </a:r>
            <a:r>
              <a:rPr lang="en-GB" sz="28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conceitos</a:t>
            </a:r>
            <a:r>
              <a:rPr lang="en-GB" sz="28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8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relativamente</a:t>
            </a:r>
            <a:r>
              <a:rPr lang="en-GB" sz="28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8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pequeno</a:t>
            </a:r>
            <a:endParaRPr lang="en-GB" sz="2800" b="0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7" marR="0" lvl="0" indent="-223837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8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Para a </a:t>
            </a:r>
            <a:r>
              <a:rPr lang="en-GB" sz="28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comunicação</a:t>
            </a:r>
            <a:r>
              <a:rPr lang="en-GB" sz="28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8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usam</a:t>
            </a:r>
            <a:r>
              <a:rPr lang="en-GB" sz="28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a </a:t>
            </a:r>
            <a:r>
              <a:rPr lang="en-GB" sz="28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troca</a:t>
            </a:r>
            <a:r>
              <a:rPr lang="en-GB" sz="28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en-GB" sz="28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mensagens</a:t>
            </a:r>
            <a:r>
              <a:rPr lang="en-GB" sz="28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e </a:t>
            </a:r>
            <a:r>
              <a:rPr lang="en-GB" sz="28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os</a:t>
            </a:r>
            <a:r>
              <a:rPr lang="en-GB" sz="28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8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canais</a:t>
            </a:r>
            <a:r>
              <a:rPr lang="en-GB" sz="28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en-GB" sz="28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comunicação</a:t>
            </a:r>
            <a:r>
              <a:rPr lang="en-GB" sz="28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GB" sz="28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também</a:t>
            </a:r>
            <a:r>
              <a:rPr lang="en-GB" sz="28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8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conhecidos</a:t>
            </a:r>
            <a:r>
              <a:rPr lang="en-GB" sz="28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8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como</a:t>
            </a:r>
            <a:r>
              <a:rPr lang="en-GB" sz="28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as “</a:t>
            </a:r>
            <a:r>
              <a:rPr lang="en-GB" sz="28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abstrações</a:t>
            </a:r>
            <a:r>
              <a:rPr lang="en-GB" sz="28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do </a:t>
            </a:r>
            <a:r>
              <a:rPr lang="en-GB" sz="2800" b="0" i="0" u="none" strike="noStrike" cap="none" dirty="0" err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transporte</a:t>
            </a:r>
            <a:r>
              <a:rPr lang="en-GB" sz="2800" b="0" i="0" u="none" strike="noStrike" cap="none" dirty="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”</a:t>
            </a:r>
          </a:p>
          <a:p>
            <a:pPr marL="223838" marR="0" lvl="0" indent="-2238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dirty="0"/>
              <a:t>O </a:t>
            </a:r>
            <a:r>
              <a:rPr lang="en-GB" dirty="0" err="1"/>
              <a:t>objectivo</a:t>
            </a:r>
            <a:r>
              <a:rPr lang="en-GB" dirty="0"/>
              <a:t> </a:t>
            </a:r>
            <a:r>
              <a:rPr lang="en-GB" dirty="0" err="1"/>
              <a:t>desta</a:t>
            </a:r>
            <a:r>
              <a:rPr lang="en-GB" dirty="0"/>
              <a:t> </a:t>
            </a:r>
            <a:r>
              <a:rPr lang="en-GB" dirty="0" err="1"/>
              <a:t>lição</a:t>
            </a:r>
            <a:r>
              <a:rPr lang="en-GB" dirty="0"/>
              <a:t> </a:t>
            </a:r>
            <a:r>
              <a:rPr lang="en-GB" dirty="0" err="1"/>
              <a:t>é</a:t>
            </a:r>
            <a:r>
              <a:rPr lang="en-GB" dirty="0"/>
              <a:t> </a:t>
            </a:r>
            <a:r>
              <a:rPr lang="en-GB" dirty="0" err="1"/>
              <a:t>proporcionar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primeira</a:t>
            </a:r>
            <a:r>
              <a:rPr lang="en-GB" dirty="0"/>
              <a:t> </a:t>
            </a:r>
            <a:r>
              <a:rPr lang="en-GB" dirty="0" err="1"/>
              <a:t>visão</a:t>
            </a:r>
            <a:r>
              <a:rPr lang="en-GB" dirty="0"/>
              <a:t> </a:t>
            </a:r>
            <a:r>
              <a:rPr lang="en-GB" dirty="0" err="1"/>
              <a:t>deste</a:t>
            </a:r>
            <a:r>
              <a:rPr lang="en-GB" dirty="0"/>
              <a:t> </a:t>
            </a:r>
            <a:r>
              <a:rPr lang="en-GB" dirty="0" err="1"/>
              <a:t>conjunto</a:t>
            </a:r>
            <a:r>
              <a:rPr lang="en-GB" dirty="0"/>
              <a:t> de </a:t>
            </a:r>
            <a:r>
              <a:rPr lang="en-GB" dirty="0" err="1"/>
              <a:t>conceitos</a:t>
            </a:r>
            <a:endParaRPr lang="en-GB" dirty="0"/>
          </a:p>
          <a:p>
            <a:pPr marL="223838" marR="0" lvl="0" indent="-223838" algn="l" rtl="0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None/>
            </a:pPr>
            <a:endParaRPr sz="2800" b="0" i="0" u="none" strike="noStrike" cap="none" dirty="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 txBox="1">
            <a:spLocks noGrp="1"/>
          </p:cNvSpPr>
          <p:nvPr>
            <p:ph type="title"/>
          </p:nvPr>
        </p:nvSpPr>
        <p:spPr>
          <a:xfrm>
            <a:off x="411162" y="188913"/>
            <a:ext cx="8337550" cy="954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40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Exemplo: BitTorrent </a:t>
            </a:r>
          </a:p>
        </p:txBody>
      </p:sp>
      <p:sp>
        <p:nvSpPr>
          <p:cNvPr id="710" name="Shape 710"/>
          <p:cNvSpPr txBox="1"/>
          <p:nvPr/>
        </p:nvSpPr>
        <p:spPr>
          <a:xfrm>
            <a:off x="259799" y="3080057"/>
            <a:ext cx="1323599" cy="49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u="none" strike="noStrike" cap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tracker</a:t>
            </a:r>
          </a:p>
        </p:txBody>
      </p:sp>
      <p:sp>
        <p:nvSpPr>
          <p:cNvPr id="711" name="Shape 711"/>
          <p:cNvSpPr txBox="1"/>
          <p:nvPr/>
        </p:nvSpPr>
        <p:spPr>
          <a:xfrm>
            <a:off x="6197750" y="1131625"/>
            <a:ext cx="2687399" cy="52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365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18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Ficheiro partido em blocos (e.g. 256 Kbytes)</a:t>
            </a:r>
          </a:p>
          <a:p>
            <a:pPr marL="223838" marR="0" lvl="0" indent="-236538" algn="l" rtl="0">
              <a:spcBef>
                <a:spcPts val="8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1800" b="1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Peers</a:t>
            </a:r>
            <a:r>
              <a:rPr lang="en-GB" sz="18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trocam blocos entre si até </a:t>
            </a:r>
            <a:r>
              <a:rPr lang="en-GB" sz="1800" b="1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obterem</a:t>
            </a:r>
            <a:r>
              <a:rPr lang="en-GB" sz="18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todo o ficheiro</a:t>
            </a:r>
          </a:p>
          <a:p>
            <a:pPr marL="223838" marR="0" lvl="0" indent="-236538" algn="l" rtl="0">
              <a:spcBef>
                <a:spcPts val="8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1800" b="1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Tracker</a:t>
            </a:r>
            <a:r>
              <a:rPr lang="en-GB" sz="18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recenseia os </a:t>
            </a:r>
            <a:r>
              <a:rPr lang="en-GB" sz="1800" b="1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peers </a:t>
            </a:r>
            <a:r>
              <a:rPr lang="en-GB" sz="18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</a:t>
            </a:r>
            <a:r>
              <a:rPr lang="en-GB" sz="1800" b="1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enxame</a:t>
            </a:r>
            <a:r>
              <a:rPr lang="en-GB" sz="18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o grupo de</a:t>
            </a:r>
            <a:r>
              <a:rPr lang="en-GB" sz="1800" b="1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peers </a:t>
            </a:r>
            <a:r>
              <a:rPr lang="en-GB" sz="18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 estão a fazer o </a:t>
            </a:r>
            <a:r>
              <a:rPr lang="en-GB" sz="1800" b="1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download</a:t>
            </a:r>
            <a:r>
              <a:rPr lang="en-GB" sz="18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cooperativo do ficheiro</a:t>
            </a:r>
          </a:p>
          <a:p>
            <a:pPr marL="223838" marR="0" lvl="0" indent="-236538" algn="l" rtl="0">
              <a:spcBef>
                <a:spcPts val="8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1800" b="1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Seed</a:t>
            </a:r>
            <a:r>
              <a:rPr lang="en-GB" sz="18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é um </a:t>
            </a:r>
            <a:r>
              <a:rPr lang="en-GB" sz="1800" b="1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peer</a:t>
            </a:r>
            <a:r>
              <a:rPr lang="en-GB" sz="18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com uma cópia de todos os blocos de ficheiro</a:t>
            </a:r>
          </a:p>
        </p:txBody>
      </p:sp>
      <p:sp>
        <p:nvSpPr>
          <p:cNvPr id="712" name="Shape 712"/>
          <p:cNvSpPr txBox="1"/>
          <p:nvPr/>
        </p:nvSpPr>
        <p:spPr>
          <a:xfrm>
            <a:off x="4823012" y="2275115"/>
            <a:ext cx="921600" cy="492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u="none" strike="noStrike" cap="none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seed</a:t>
            </a:r>
          </a:p>
        </p:txBody>
      </p:sp>
      <p:sp>
        <p:nvSpPr>
          <p:cNvPr id="742" name="Shape 742"/>
          <p:cNvSpPr txBox="1">
            <a:spLocks noGrp="1"/>
          </p:cNvSpPr>
          <p:nvPr>
            <p:ph type="sldNum" idx="12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99" y="1850281"/>
            <a:ext cx="5138855" cy="438766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Sockets</a:t>
            </a: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UDP</a:t>
            </a:r>
          </a:p>
        </p:txBody>
      </p:sp>
      <p:sp>
        <p:nvSpPr>
          <p:cNvPr id="749" name="Shape 749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305799" cy="3816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1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Os canais TCP são adequados para a transferência de dados de forma fiável e suportam mensagens de dimensões arbitrárias</a:t>
            </a:r>
          </a:p>
          <a:p>
            <a:pPr marL="223838" marR="0" lvl="0" indent="-223838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1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Mas em certas situações não é necessário senão trocar pequenas mensagens, se recebermos uma resposta temos a certeza que o receptor recebeu a mensagem inicial</a:t>
            </a:r>
          </a:p>
          <a:p>
            <a:pPr marL="223838" marR="0" lvl="0" indent="-223838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1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Existe um transporte alternativo, designado UDP (</a:t>
            </a:r>
            <a:r>
              <a:rPr lang="en-GB" sz="18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 Datagram Protocol</a:t>
            </a:r>
            <a:r>
              <a:rPr lang="en-GB" sz="1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 mais adequado para estas situações</a:t>
            </a:r>
          </a:p>
          <a:p>
            <a:pPr marL="223838" marR="0" lvl="0" indent="-223838" algn="l" rtl="0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1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Os </a:t>
            </a:r>
            <a:r>
              <a:rPr lang="en-GB" sz="18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sockets</a:t>
            </a:r>
            <a:r>
              <a:rPr lang="en-GB" sz="1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UDP ou </a:t>
            </a:r>
            <a:r>
              <a:rPr lang="en-GB" sz="18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Datagram Sockets </a:t>
            </a:r>
            <a:r>
              <a:rPr lang="en-GB" sz="1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designam-se por </a:t>
            </a:r>
            <a:r>
              <a:rPr lang="en-GB" sz="18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sockets</a:t>
            </a:r>
            <a:r>
              <a:rPr lang="en-GB" sz="1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sem ligação pois podem enviar mensagens (</a:t>
            </a:r>
            <a:r>
              <a:rPr lang="en-GB" sz="18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datagramas</a:t>
            </a:r>
            <a:r>
              <a:rPr lang="en-GB" sz="18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) para endereços e portas arbitrários de destino</a:t>
            </a:r>
          </a:p>
        </p:txBody>
      </p:sp>
      <p:sp>
        <p:nvSpPr>
          <p:cNvPr id="750" name="Shape 75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1" name="Shape 751"/>
          <p:cNvSpPr txBox="1"/>
          <p:nvPr/>
        </p:nvSpPr>
        <p:spPr>
          <a:xfrm>
            <a:off x="1916175" y="5188187"/>
            <a:ext cx="2520900" cy="708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Um datagrama ou mensagem UDP</a:t>
            </a:r>
          </a:p>
        </p:txBody>
      </p:sp>
      <p:pic>
        <p:nvPicPr>
          <p:cNvPr id="752" name="Shape 7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8696" y="5045746"/>
            <a:ext cx="1566599" cy="9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 txBox="1">
            <a:spLocks noGrp="1"/>
          </p:cNvSpPr>
          <p:nvPr>
            <p:ph type="sldNum" idx="12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8" name="Shape 758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069262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Formato dos </a:t>
            </a:r>
            <a:r>
              <a:rPr lang="en-GB" sz="3600" b="1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datagramas</a:t>
            </a: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UDP</a:t>
            </a:r>
          </a:p>
        </p:txBody>
      </p:sp>
      <p:sp>
        <p:nvSpPr>
          <p:cNvPr id="759" name="Shape 759"/>
          <p:cNvSpPr/>
          <p:nvPr/>
        </p:nvSpPr>
        <p:spPr>
          <a:xfrm>
            <a:off x="740930" y="3563407"/>
            <a:ext cx="5384400" cy="4820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0" name="Shape 760"/>
          <p:cNvSpPr/>
          <p:nvPr/>
        </p:nvSpPr>
        <p:spPr>
          <a:xfrm>
            <a:off x="740930" y="3081206"/>
            <a:ext cx="5384400" cy="4820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1" name="Shape 761"/>
          <p:cNvSpPr/>
          <p:nvPr/>
        </p:nvSpPr>
        <p:spPr>
          <a:xfrm>
            <a:off x="740930" y="4045609"/>
            <a:ext cx="2726099" cy="482099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2" name="Shape 762"/>
          <p:cNvSpPr/>
          <p:nvPr/>
        </p:nvSpPr>
        <p:spPr>
          <a:xfrm>
            <a:off x="3467178" y="4045609"/>
            <a:ext cx="2658299" cy="482099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3" name="Shape 763"/>
          <p:cNvSpPr/>
          <p:nvPr/>
        </p:nvSpPr>
        <p:spPr>
          <a:xfrm>
            <a:off x="3467178" y="4527810"/>
            <a:ext cx="2658299" cy="482099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4" name="Shape 764"/>
          <p:cNvSpPr/>
          <p:nvPr/>
        </p:nvSpPr>
        <p:spPr>
          <a:xfrm>
            <a:off x="740930" y="4527810"/>
            <a:ext cx="2726099" cy="482099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5" name="Shape 765"/>
          <p:cNvSpPr/>
          <p:nvPr/>
        </p:nvSpPr>
        <p:spPr>
          <a:xfrm>
            <a:off x="740930" y="1766693"/>
            <a:ext cx="5384400" cy="1314599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766" name="Shape 766"/>
          <p:cNvCxnSpPr/>
          <p:nvPr/>
        </p:nvCxnSpPr>
        <p:spPr>
          <a:xfrm rot="10800000" flipH="1">
            <a:off x="6715365" y="1816397"/>
            <a:ext cx="7200" cy="21794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cxnSp>
        <p:nvCxnSpPr>
          <p:cNvPr id="767" name="Shape 767"/>
          <p:cNvCxnSpPr/>
          <p:nvPr/>
        </p:nvCxnSpPr>
        <p:spPr>
          <a:xfrm>
            <a:off x="6711728" y="4045609"/>
            <a:ext cx="14400" cy="918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cxnSp>
        <p:nvCxnSpPr>
          <p:cNvPr id="768" name="Shape 768"/>
          <p:cNvCxnSpPr/>
          <p:nvPr/>
        </p:nvCxnSpPr>
        <p:spPr>
          <a:xfrm>
            <a:off x="6293061" y="1766693"/>
            <a:ext cx="852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69" name="Shape 769"/>
          <p:cNvCxnSpPr/>
          <p:nvPr/>
        </p:nvCxnSpPr>
        <p:spPr>
          <a:xfrm>
            <a:off x="6367021" y="4045609"/>
            <a:ext cx="852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70" name="Shape 770"/>
          <p:cNvCxnSpPr/>
          <p:nvPr/>
        </p:nvCxnSpPr>
        <p:spPr>
          <a:xfrm>
            <a:off x="6293061" y="5010011"/>
            <a:ext cx="852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71" name="Shape 771"/>
          <p:cNvCxnSpPr/>
          <p:nvPr/>
        </p:nvCxnSpPr>
        <p:spPr>
          <a:xfrm>
            <a:off x="6293061" y="6298515"/>
            <a:ext cx="852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772" name="Shape 772"/>
          <p:cNvCxnSpPr/>
          <p:nvPr/>
        </p:nvCxnSpPr>
        <p:spPr>
          <a:xfrm>
            <a:off x="6721731" y="5126951"/>
            <a:ext cx="4799" cy="11258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sp>
        <p:nvSpPr>
          <p:cNvPr id="773" name="Shape 773"/>
          <p:cNvSpPr txBox="1"/>
          <p:nvPr/>
        </p:nvSpPr>
        <p:spPr>
          <a:xfrm>
            <a:off x="7144945" y="2798235"/>
            <a:ext cx="1696500" cy="54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Cabeçalho IP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000"/>
              <a:t>(20 bytes sem</a:t>
            </a:r>
          </a:p>
          <a:p>
            <a:pPr lvl="0">
              <a:spcBef>
                <a:spcPts val="0"/>
              </a:spcBef>
              <a:buNone/>
            </a:pPr>
            <a:r>
              <a:rPr lang="en-GB" sz="1000"/>
              <a:t>opções)</a:t>
            </a:r>
          </a:p>
        </p:txBody>
      </p:sp>
      <p:sp>
        <p:nvSpPr>
          <p:cNvPr id="774" name="Shape 774"/>
          <p:cNvSpPr txBox="1"/>
          <p:nvPr/>
        </p:nvSpPr>
        <p:spPr>
          <a:xfrm>
            <a:off x="7218906" y="5415456"/>
            <a:ext cx="1696500" cy="54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Dados ou payload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000"/>
              <a:t>(64K - 28 bytes)</a:t>
            </a:r>
          </a:p>
          <a:p>
            <a:pPr lvl="0" rtl="0">
              <a:spcBef>
                <a:spcPts val="0"/>
              </a:spcBef>
              <a:buNone/>
            </a:pPr>
            <a:endParaRPr sz="1000"/>
          </a:p>
        </p:txBody>
      </p:sp>
      <p:sp>
        <p:nvSpPr>
          <p:cNvPr id="775" name="Shape 775"/>
          <p:cNvSpPr txBox="1"/>
          <p:nvPr/>
        </p:nvSpPr>
        <p:spPr>
          <a:xfrm>
            <a:off x="877151" y="4447769"/>
            <a:ext cx="2453700" cy="54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Datagrama length (16 bits)</a:t>
            </a:r>
          </a:p>
        </p:txBody>
      </p:sp>
      <p:sp>
        <p:nvSpPr>
          <p:cNvPr id="776" name="Shape 776"/>
          <p:cNvSpPr txBox="1"/>
          <p:nvPr/>
        </p:nvSpPr>
        <p:spPr>
          <a:xfrm>
            <a:off x="1747405" y="2149471"/>
            <a:ext cx="3371400" cy="54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Outros campos do cabeçalho IP</a:t>
            </a:r>
          </a:p>
        </p:txBody>
      </p:sp>
      <p:sp>
        <p:nvSpPr>
          <p:cNvPr id="777" name="Shape 777"/>
          <p:cNvSpPr txBox="1"/>
          <p:nvPr/>
        </p:nvSpPr>
        <p:spPr>
          <a:xfrm>
            <a:off x="1747405" y="3047828"/>
            <a:ext cx="3371400" cy="54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Origin IP address (32 bits)</a:t>
            </a:r>
          </a:p>
        </p:txBody>
      </p:sp>
      <p:sp>
        <p:nvSpPr>
          <p:cNvPr id="778" name="Shape 778"/>
          <p:cNvSpPr txBox="1"/>
          <p:nvPr/>
        </p:nvSpPr>
        <p:spPr>
          <a:xfrm>
            <a:off x="1747405" y="3530030"/>
            <a:ext cx="3371400" cy="54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Destination IP address (32 bits)</a:t>
            </a:r>
          </a:p>
        </p:txBody>
      </p:sp>
      <p:sp>
        <p:nvSpPr>
          <p:cNvPr id="779" name="Shape 779"/>
          <p:cNvSpPr txBox="1"/>
          <p:nvPr/>
        </p:nvSpPr>
        <p:spPr>
          <a:xfrm>
            <a:off x="3662810" y="4447769"/>
            <a:ext cx="2222100" cy="54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Checksum UDP (16 bits)</a:t>
            </a:r>
          </a:p>
        </p:txBody>
      </p:sp>
      <p:sp>
        <p:nvSpPr>
          <p:cNvPr id="780" name="Shape 780"/>
          <p:cNvSpPr txBox="1"/>
          <p:nvPr/>
        </p:nvSpPr>
        <p:spPr>
          <a:xfrm>
            <a:off x="1706847" y="5365492"/>
            <a:ext cx="3452700" cy="54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200"/>
              <a:t>Payload do datagrama UDP</a:t>
            </a:r>
          </a:p>
        </p:txBody>
      </p:sp>
      <p:sp>
        <p:nvSpPr>
          <p:cNvPr id="781" name="Shape 781"/>
          <p:cNvSpPr txBox="1"/>
          <p:nvPr/>
        </p:nvSpPr>
        <p:spPr>
          <a:xfrm>
            <a:off x="1155414" y="4012231"/>
            <a:ext cx="1948800" cy="54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Source port (16 bits)</a:t>
            </a:r>
          </a:p>
        </p:txBody>
      </p:sp>
      <p:sp>
        <p:nvSpPr>
          <p:cNvPr id="782" name="Shape 782"/>
          <p:cNvSpPr txBox="1"/>
          <p:nvPr/>
        </p:nvSpPr>
        <p:spPr>
          <a:xfrm>
            <a:off x="3781633" y="4028920"/>
            <a:ext cx="1996499" cy="54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Destination port (16 bits)</a:t>
            </a:r>
          </a:p>
        </p:txBody>
      </p:sp>
      <p:sp>
        <p:nvSpPr>
          <p:cNvPr id="783" name="Shape 783"/>
          <p:cNvSpPr txBox="1"/>
          <p:nvPr/>
        </p:nvSpPr>
        <p:spPr>
          <a:xfrm>
            <a:off x="7144945" y="4230607"/>
            <a:ext cx="1696500" cy="54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Cabeçalho UDP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000"/>
              <a:t>(8 bytes)</a:t>
            </a:r>
          </a:p>
        </p:txBody>
      </p:sp>
      <p:sp>
        <p:nvSpPr>
          <p:cNvPr id="784" name="Shape 784"/>
          <p:cNvSpPr/>
          <p:nvPr/>
        </p:nvSpPr>
        <p:spPr>
          <a:xfrm>
            <a:off x="740900" y="5010011"/>
            <a:ext cx="5384400" cy="1314599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785" name="Shape 785"/>
          <p:cNvCxnSpPr/>
          <p:nvPr/>
        </p:nvCxnSpPr>
        <p:spPr>
          <a:xfrm>
            <a:off x="759481" y="1640106"/>
            <a:ext cx="5347500" cy="230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stealth" w="lg" len="lg"/>
            <a:tailEnd type="stealth" w="lg" len="lg"/>
          </a:ln>
        </p:spPr>
      </p:cxnSp>
      <p:sp>
        <p:nvSpPr>
          <p:cNvPr id="786" name="Shape 786"/>
          <p:cNvSpPr txBox="1"/>
          <p:nvPr/>
        </p:nvSpPr>
        <p:spPr>
          <a:xfrm>
            <a:off x="2940115" y="1307750"/>
            <a:ext cx="986100" cy="35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32 bits</a:t>
            </a:r>
          </a:p>
        </p:txBody>
      </p:sp>
      <p:sp>
        <p:nvSpPr>
          <p:cNvPr id="787" name="Shape 787"/>
          <p:cNvSpPr txBox="1"/>
          <p:nvPr/>
        </p:nvSpPr>
        <p:spPr>
          <a:xfrm>
            <a:off x="2298262" y="5365507"/>
            <a:ext cx="2269800" cy="54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000"/>
              <a:t>Application data  (Payload)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 txBox="1">
            <a:spLocks noGrp="1"/>
          </p:cNvSpPr>
          <p:nvPr>
            <p:ph type="title"/>
          </p:nvPr>
        </p:nvSpPr>
        <p:spPr>
          <a:xfrm>
            <a:off x="323850" y="26035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Domain Name System</a:t>
            </a:r>
          </a:p>
        </p:txBody>
      </p:sp>
      <p:sp>
        <p:nvSpPr>
          <p:cNvPr id="879" name="Shape 879"/>
          <p:cNvSpPr txBox="1">
            <a:spLocks noGrp="1"/>
          </p:cNvSpPr>
          <p:nvPr>
            <p:ph type="sldNum" idx="12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965200"/>
            <a:ext cx="7581900" cy="49276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Shape 910"/>
          <p:cNvSpPr txBox="1">
            <a:spLocks noGrp="1"/>
          </p:cNvSpPr>
          <p:nvPr>
            <p:ph type="title"/>
          </p:nvPr>
        </p:nvSpPr>
        <p:spPr>
          <a:xfrm>
            <a:off x="533400" y="217487"/>
            <a:ext cx="8070899" cy="6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40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Resolução de um nome DNS</a:t>
            </a:r>
          </a:p>
        </p:txBody>
      </p:sp>
      <p:sp>
        <p:nvSpPr>
          <p:cNvPr id="911" name="Shape 911"/>
          <p:cNvSpPr txBox="1">
            <a:spLocks noGrp="1"/>
          </p:cNvSpPr>
          <p:nvPr>
            <p:ph type="body" idx="1"/>
          </p:nvPr>
        </p:nvSpPr>
        <p:spPr>
          <a:xfrm>
            <a:off x="6333075" y="981000"/>
            <a:ext cx="2496299" cy="5256600"/>
          </a:xfrm>
          <a:prstGeom prst="rect">
            <a:avLst/>
          </a:prstGeom>
          <a:noFill/>
          <a:ln w="9525" cap="flat" cmpd="sng">
            <a:solidFill>
              <a:srgbClr val="0000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223837" marR="0" lvl="0" indent="-223837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protocolo utiliza pedidos e respostas colocadas dentro de </a:t>
            </a:r>
            <a:r>
              <a:rPr lang="en-GB" sz="2000" b="0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datagramas</a:t>
            </a:r>
            <a:r>
              <a:rPr lang="en-GB" sz="20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UDP</a:t>
            </a:r>
          </a:p>
          <a:p>
            <a:pPr marL="223837" marR="0" lvl="0" indent="-223837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Em caso de falha, os clientes são responsáveis pela re emissão dos pedidos e por contactar servidores alternativos</a:t>
            </a:r>
          </a:p>
          <a:p>
            <a:pPr marL="223837" marR="0" lvl="0" indent="-223837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None/>
            </a:pPr>
            <a:endParaRPr sz="2000" b="0" i="0" u="none" strike="noStrike" cap="none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45" name="Shape 945"/>
          <p:cNvSpPr txBox="1">
            <a:spLocks noGrp="1"/>
          </p:cNvSpPr>
          <p:nvPr>
            <p:ph type="sldNum" idx="12"/>
          </p:nvPr>
        </p:nvSpPr>
        <p:spPr>
          <a:xfrm>
            <a:off x="8001000" y="63246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29765"/>
            <a:ext cx="5880594" cy="4748306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Shape 951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2" name="Shape 95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DNS Resolver e Local DNS Server</a:t>
            </a:r>
          </a:p>
        </p:txBody>
      </p:sp>
      <p:sp>
        <p:nvSpPr>
          <p:cNvPr id="953" name="Shape 953"/>
          <p:cNvSpPr txBox="1"/>
          <p:nvPr/>
        </p:nvSpPr>
        <p:spPr>
          <a:xfrm>
            <a:off x="7084500" y="1434600"/>
            <a:ext cx="1602299" cy="4813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Caching é baseado num </a:t>
            </a:r>
            <a:r>
              <a:rPr lang="en-GB" sz="1800" b="1" i="1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time-to-live</a:t>
            </a:r>
            <a:r>
              <a:rPr lang="en-GB" sz="18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(TTL) definido pelo servidor responsável pelo nome. Permite evitar estar sempre a contactar os servidores remotos.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95" y="2044200"/>
            <a:ext cx="6553699" cy="303878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Shape 100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Transportes e suas características</a:t>
            </a:r>
          </a:p>
        </p:txBody>
      </p:sp>
      <p:sp>
        <p:nvSpPr>
          <p:cNvPr id="1007" name="Shape 1007"/>
          <p:cNvSpPr txBox="1">
            <a:spLocks noGrp="1"/>
          </p:cNvSpPr>
          <p:nvPr>
            <p:ph type="body" idx="1"/>
          </p:nvPr>
        </p:nvSpPr>
        <p:spPr>
          <a:xfrm>
            <a:off x="323850" y="1341437"/>
            <a:ext cx="8591550" cy="49672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Times New Roman"/>
              <a:buChar char="•"/>
            </a:pPr>
            <a:r>
              <a:rPr lang="en-GB" sz="24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TCP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•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Orientado conexão (exige conexão prévia)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•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Transporte fiável de uma sequência de bytes</a:t>
            </a:r>
          </a:p>
          <a:p>
            <a:pPr marL="563562" marR="0" lvl="1" indent="-2333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•"/>
            </a:pPr>
            <a:r>
              <a:rPr lang="en-GB" sz="2000"/>
              <a:t>Tem c</a:t>
            </a: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ontrolo de fluxo</a:t>
            </a:r>
            <a:r>
              <a:rPr lang="en-GB"/>
              <a:t> e c</a:t>
            </a: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ontrolo de saturação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•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Não dá garantias de </a:t>
            </a:r>
            <a:r>
              <a:rPr lang="en-GB" sz="2000"/>
              <a:t>débito</a:t>
            </a: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nem de latência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•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Adequado sempre que se requer fiabilidade nas transferências de quantidades significativas de dados</a:t>
            </a:r>
          </a:p>
          <a:p>
            <a:pPr marL="223838" marR="0" lvl="0" indent="-223838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Times New Roman"/>
              <a:buChar char="•"/>
            </a:pPr>
            <a:r>
              <a:rPr lang="en-GB" sz="24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UDP</a:t>
            </a:r>
          </a:p>
          <a:p>
            <a:pPr marL="563562" marR="0" lvl="1" indent="-2333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•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Serviço para </a:t>
            </a:r>
            <a:r>
              <a:rPr lang="en-GB" sz="2000" b="0" i="1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datagramas</a:t>
            </a: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sem conexão (não exige conexão prévia)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•"/>
            </a:pPr>
            <a:r>
              <a:rPr lang="en-GB" sz="2000"/>
              <a:t>T</a:t>
            </a: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em as mesmas garantias de banda, latência, controlo de fluxo ou saturação que o n</a:t>
            </a:r>
            <a:r>
              <a:rPr lang="en-GB" sz="2000"/>
              <a:t>ível IP (“melhor esforço”)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•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É adequado para interações curtas do tipo das do DNS ou quando não se requer fiabilidade na transferência dos dados mas </a:t>
            </a:r>
            <a:r>
              <a:rPr lang="en-GB" sz="2000"/>
              <a:t>o tempo de transferência dos dados é crítico</a:t>
            </a:r>
          </a:p>
          <a:p>
            <a:pPr marL="563563" marR="0" lvl="1" indent="-233362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endParaRPr sz="2000" b="0" i="0" u="none" strike="noStrike" cap="non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Shape 1013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Conclusões</a:t>
            </a:r>
          </a:p>
        </p:txBody>
      </p:sp>
      <p:sp>
        <p:nvSpPr>
          <p:cNvPr id="1014" name="Shape 1014"/>
          <p:cNvSpPr txBox="1">
            <a:spLocks noGrp="1"/>
          </p:cNvSpPr>
          <p:nvPr>
            <p:ph type="body" idx="1"/>
          </p:nvPr>
        </p:nvSpPr>
        <p:spPr>
          <a:xfrm>
            <a:off x="539750" y="1196975"/>
            <a:ext cx="8228013" cy="47529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rede permite a existência de aplicações distribuídas</a:t>
            </a:r>
          </a:p>
          <a:p>
            <a:pPr marL="563563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8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É a visão dos serviços fornecidos ou das aplicações acessíveis aos utilizadores</a:t>
            </a:r>
          </a:p>
          <a:p>
            <a:pPr marL="563563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8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Baseados em aplicações programadas para executarem nos computadores</a:t>
            </a:r>
          </a:p>
          <a:p>
            <a:pPr marL="223838" marR="0" lvl="0" indent="-223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As aplicações vêm a rede como um serviço de comunicação</a:t>
            </a:r>
          </a:p>
          <a:p>
            <a:pPr marL="563563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8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Utilizam canais virtuais ao nível transporte, que abstraem a configuração e funcionamento interno da rede</a:t>
            </a:r>
          </a:p>
          <a:p>
            <a:pPr marL="563563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8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As abstrações </a:t>
            </a:r>
            <a:r>
              <a:rPr lang="en-GB" sz="1800"/>
              <a:t>mais populares</a:t>
            </a:r>
            <a:r>
              <a:rPr lang="en-GB" sz="18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 são os canais fiáveis (TCP) e a troca de mensagens (UDP)</a:t>
            </a:r>
          </a:p>
          <a:p>
            <a:pPr marL="223838" marR="0" lvl="0" indent="-223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As aplicações distribuídas e a rede funcionam com protocolos</a:t>
            </a:r>
          </a:p>
          <a:p>
            <a:pPr marL="563563" marR="0" lvl="1" indent="-233362" algn="l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18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Dependentes uns dos outros (e.g. TCP e UDP implementados sobre o IP, HTTP sobre TCP, DNS sobre UDP)</a:t>
            </a:r>
          </a:p>
        </p:txBody>
      </p:sp>
      <p:sp>
        <p:nvSpPr>
          <p:cNvPr id="1015" name="Shape 1015"/>
          <p:cNvSpPr txBox="1">
            <a:spLocks noGrp="1"/>
          </p:cNvSpPr>
          <p:nvPr>
            <p:ph type="sldNum" idx="12"/>
          </p:nvPr>
        </p:nvSpPr>
        <p:spPr>
          <a:xfrm>
            <a:off x="8261350" y="6381750"/>
            <a:ext cx="873125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200" b="1" i="0" u="none" strike="noStrike" cap="non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37</a:t>
            </a:fld>
            <a:endParaRPr lang="en-GB" sz="1200" b="1" i="0" u="none" strike="noStrike" cap="none">
              <a:solidFill>
                <a:srgbClr val="89898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09562" y="228600"/>
            <a:ext cx="8294699" cy="81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/>
              <a:t>O que é uma</a:t>
            </a:r>
            <a:r>
              <a:rPr lang="en-GB" sz="32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rede</a:t>
            </a:r>
            <a:r>
              <a:rPr lang="en-GB" sz="3200"/>
              <a:t> de computadores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829750" y="1581300"/>
            <a:ext cx="7622099" cy="3695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-GB" sz="2400" dirty="0">
                <a:solidFill>
                  <a:srgbClr val="000000"/>
                </a:solidFill>
              </a:rPr>
              <a:t>Uma </a:t>
            </a:r>
            <a:r>
              <a:rPr lang="en-GB" sz="2400" dirty="0" err="1">
                <a:solidFill>
                  <a:srgbClr val="000000"/>
                </a:solidFill>
              </a:rPr>
              <a:t>rede</a:t>
            </a:r>
            <a:r>
              <a:rPr lang="en-GB" sz="2400" dirty="0">
                <a:solidFill>
                  <a:srgbClr val="000000"/>
                </a:solidFill>
              </a:rPr>
              <a:t> de </a:t>
            </a:r>
            <a:r>
              <a:rPr lang="en-GB" sz="2400" dirty="0" err="1">
                <a:solidFill>
                  <a:srgbClr val="000000"/>
                </a:solidFill>
              </a:rPr>
              <a:t>computadores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permite</a:t>
            </a:r>
            <a:r>
              <a:rPr lang="en-GB" sz="2400" dirty="0">
                <a:solidFill>
                  <a:srgbClr val="000000"/>
                </a:solidFill>
              </a:rPr>
              <a:t> que </a:t>
            </a:r>
            <a:r>
              <a:rPr lang="en-GB" sz="2400" dirty="0" err="1">
                <a:solidFill>
                  <a:srgbClr val="000000"/>
                </a:solidFill>
              </a:rPr>
              <a:t>os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programas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executados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pelos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diferentes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computadores</a:t>
            </a:r>
            <a:r>
              <a:rPr lang="en-GB" sz="2400" dirty="0">
                <a:solidFill>
                  <a:srgbClr val="000000"/>
                </a:solidFill>
              </a:rPr>
              <a:t> que </a:t>
            </a:r>
            <a:r>
              <a:rPr lang="en-GB" sz="2400" dirty="0" err="1">
                <a:solidFill>
                  <a:srgbClr val="000000"/>
                </a:solidFill>
              </a:rPr>
              <a:t>lhe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estão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ligados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troquem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mensagens</a:t>
            </a:r>
            <a:r>
              <a:rPr lang="en-GB" sz="2400" dirty="0">
                <a:solidFill>
                  <a:srgbClr val="000000"/>
                </a:solidFill>
              </a:rPr>
              <a:t> com o </a:t>
            </a:r>
            <a:r>
              <a:rPr lang="en-GB" sz="2400" dirty="0" err="1">
                <a:solidFill>
                  <a:srgbClr val="000000"/>
                </a:solidFill>
              </a:rPr>
              <a:t>objectivo</a:t>
            </a:r>
            <a:r>
              <a:rPr lang="en-GB" sz="2400" dirty="0">
                <a:solidFill>
                  <a:srgbClr val="000000"/>
                </a:solidFill>
              </a:rPr>
              <a:t> de </a:t>
            </a:r>
            <a:r>
              <a:rPr lang="en-GB" sz="2400" dirty="0" err="1">
                <a:solidFill>
                  <a:srgbClr val="000000"/>
                </a:solidFill>
              </a:rPr>
              <a:t>troca</a:t>
            </a:r>
            <a:r>
              <a:rPr lang="en-GB" sz="2400" dirty="0">
                <a:solidFill>
                  <a:srgbClr val="000000"/>
                </a:solidFill>
              </a:rPr>
              <a:t> de </a:t>
            </a:r>
            <a:r>
              <a:rPr lang="en-GB" sz="2400" dirty="0" err="1">
                <a:solidFill>
                  <a:srgbClr val="000000"/>
                </a:solidFill>
              </a:rPr>
              <a:t>informações</a:t>
            </a:r>
            <a:r>
              <a:rPr lang="en-GB" sz="2400" dirty="0">
                <a:solidFill>
                  <a:srgbClr val="000000"/>
                </a:solidFill>
              </a:rPr>
              <a:t> e </a:t>
            </a:r>
            <a:r>
              <a:rPr lang="en-GB" sz="2400" dirty="0" err="1">
                <a:solidFill>
                  <a:srgbClr val="000000"/>
                </a:solidFill>
              </a:rPr>
              <a:t>coordenação</a:t>
            </a:r>
            <a:r>
              <a:rPr lang="en-GB" sz="2400" dirty="0">
                <a:solidFill>
                  <a:srgbClr val="000000"/>
                </a:solidFill>
              </a:rPr>
              <a:t> da </a:t>
            </a:r>
            <a:r>
              <a:rPr lang="en-GB" sz="2400" dirty="0" err="1">
                <a:solidFill>
                  <a:srgbClr val="000000"/>
                </a:solidFill>
              </a:rPr>
              <a:t>sua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en-GB" sz="2400" dirty="0" err="1">
                <a:solidFill>
                  <a:srgbClr val="000000"/>
                </a:solidFill>
              </a:rPr>
              <a:t>execução</a:t>
            </a:r>
            <a:r>
              <a:rPr lang="en-GB" sz="2400" dirty="0">
                <a:solidFill>
                  <a:srgbClr val="000000"/>
                </a:solidFill>
              </a:rPr>
              <a:t>. </a:t>
            </a:r>
          </a:p>
          <a:p>
            <a:pPr marL="0" lvl="0" indent="40195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4800" dirty="0">
                <a:solidFill>
                  <a:srgbClr val="000000"/>
                </a:solidFill>
              </a:rPr>
              <a:t>				</a:t>
            </a:r>
          </a:p>
          <a:p>
            <a:pPr marL="0" lvl="0" indent="40195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4800" dirty="0">
                <a:solidFill>
                  <a:srgbClr val="000000"/>
                </a:solidFill>
              </a:rPr>
              <a:t>			</a:t>
            </a:r>
          </a:p>
          <a:p>
            <a:pPr marL="0" lvl="0" indent="40195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GB" sz="4800" dirty="0">
                <a:solidFill>
                  <a:srgbClr val="000000"/>
                </a:solidFill>
              </a:rPr>
              <a:t>	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/>
        </p:nvSpPr>
        <p:spPr>
          <a:xfrm>
            <a:off x="6822000" y="4869000"/>
            <a:ext cx="1748100" cy="1687500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Computador, sistema final,</a:t>
            </a:r>
            <a:r>
              <a:rPr lang="en-GB" sz="1800" i="0" u="none" strike="noStrike" cap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(h</a:t>
            </a:r>
            <a:r>
              <a:rPr lang="en-GB" sz="180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ost, end system, </a:t>
            </a:r>
            <a:r>
              <a:rPr lang="en-GB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</a:t>
            </a:r>
            <a:r>
              <a:rPr lang="en-GB" sz="180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</p:txBody>
      </p:sp>
      <p:sp>
        <p:nvSpPr>
          <p:cNvPr id="88" name="Shape 88"/>
          <p:cNvSpPr/>
          <p:nvPr/>
        </p:nvSpPr>
        <p:spPr>
          <a:xfrm>
            <a:off x="7198200" y="1265925"/>
            <a:ext cx="1624799" cy="20546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ct val="25000"/>
              <a:buNone/>
            </a:pPr>
            <a:r>
              <a:rPr lang="en-GB" sz="1800" i="1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-GB" sz="180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omutador de pacotes, nó de comutação de pacotes, </a:t>
            </a:r>
            <a:r>
              <a:rPr lang="en-GB" sz="180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(router,  switch, </a:t>
            </a:r>
            <a:r>
              <a:rPr lang="en-GB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</a:t>
            </a:r>
            <a:r>
              <a:rPr lang="en-GB" sz="180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</p:txBody>
      </p:sp>
      <p:sp>
        <p:nvSpPr>
          <p:cNvPr id="89" name="Shape 89"/>
          <p:cNvSpPr/>
          <p:nvPr/>
        </p:nvSpPr>
        <p:spPr>
          <a:xfrm>
            <a:off x="1661612" y="5762875"/>
            <a:ext cx="3886200" cy="596099"/>
          </a:xfrm>
          <a:prstGeom prst="rect">
            <a:avLst/>
          </a:prstGeom>
          <a:noFill/>
          <a:ln>
            <a:noFill/>
          </a:ln>
        </p:spPr>
        <p:txBody>
          <a:bodyPr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180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Canal de comunicação, canal de dados</a:t>
            </a:r>
            <a:r>
              <a:rPr lang="en-GB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(</a:t>
            </a:r>
            <a:r>
              <a:rPr lang="en-GB" sz="180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communication link, link</a:t>
            </a:r>
            <a:r>
              <a:rPr lang="en-GB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58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40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Uma rede de computadores</a:t>
            </a:r>
          </a:p>
        </p:txBody>
      </p:sp>
      <p:sp>
        <p:nvSpPr>
          <p:cNvPr id="91" name="Shape 91"/>
          <p:cNvSpPr/>
          <p:nvPr/>
        </p:nvSpPr>
        <p:spPr>
          <a:xfrm>
            <a:off x="1500026" y="2137643"/>
            <a:ext cx="5123087" cy="2885975"/>
          </a:xfrm>
          <a:prstGeom prst="cloud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950" y="3022636"/>
            <a:ext cx="657953" cy="595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3215" y="2388358"/>
            <a:ext cx="574984" cy="803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1530" y="1700047"/>
            <a:ext cx="574984" cy="803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672" y="4869003"/>
            <a:ext cx="657953" cy="595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7982" y="1392323"/>
            <a:ext cx="657953" cy="595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5258" y="4869004"/>
            <a:ext cx="657952" cy="595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82923" y="2893203"/>
            <a:ext cx="799321" cy="396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8253" y="2893203"/>
            <a:ext cx="799321" cy="396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03576" y="3996650"/>
            <a:ext cx="799321" cy="396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6870" y="4261353"/>
            <a:ext cx="799321" cy="396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9773" y="1469291"/>
            <a:ext cx="574984" cy="803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7061" y="3981444"/>
            <a:ext cx="657952" cy="595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089" y="5095340"/>
            <a:ext cx="657953" cy="595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673" y="1469279"/>
            <a:ext cx="657953" cy="5958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Shape 106"/>
          <p:cNvCxnSpPr>
            <a:endCxn id="93" idx="1"/>
          </p:cNvCxnSpPr>
          <p:nvPr/>
        </p:nvCxnSpPr>
        <p:spPr>
          <a:xfrm rot="10800000" flipH="1">
            <a:off x="5387515" y="2789900"/>
            <a:ext cx="1235700" cy="301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07" name="Shape 107"/>
          <p:cNvCxnSpPr>
            <a:stCxn id="95" idx="3"/>
          </p:cNvCxnSpPr>
          <p:nvPr/>
        </p:nvCxnSpPr>
        <p:spPr>
          <a:xfrm rot="10800000" flipH="1">
            <a:off x="1661625" y="4194910"/>
            <a:ext cx="1615800" cy="972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08" name="Shape 108"/>
          <p:cNvCxnSpPr>
            <a:stCxn id="101" idx="0"/>
          </p:cNvCxnSpPr>
          <p:nvPr/>
        </p:nvCxnSpPr>
        <p:spPr>
          <a:xfrm rot="10800000">
            <a:off x="5143431" y="3191553"/>
            <a:ext cx="323100" cy="1069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09" name="Shape 109"/>
          <p:cNvCxnSpPr>
            <a:stCxn id="97" idx="0"/>
          </p:cNvCxnSpPr>
          <p:nvPr/>
        </p:nvCxnSpPr>
        <p:spPr>
          <a:xfrm rot="10800000">
            <a:off x="5809134" y="4406704"/>
            <a:ext cx="485100" cy="462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10" name="Shape 110"/>
          <p:cNvCxnSpPr/>
          <p:nvPr/>
        </p:nvCxnSpPr>
        <p:spPr>
          <a:xfrm rot="10800000" flipH="1">
            <a:off x="5824521" y="4338066"/>
            <a:ext cx="833399" cy="659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11" name="Shape 111"/>
          <p:cNvCxnSpPr>
            <a:stCxn id="92" idx="3"/>
            <a:endCxn id="98" idx="1"/>
          </p:cNvCxnSpPr>
          <p:nvPr/>
        </p:nvCxnSpPr>
        <p:spPr>
          <a:xfrm rot="10800000" flipH="1">
            <a:off x="1261903" y="3091642"/>
            <a:ext cx="821100" cy="228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12" name="Shape 112"/>
          <p:cNvCxnSpPr>
            <a:stCxn id="102" idx="2"/>
            <a:endCxn id="98" idx="0"/>
          </p:cNvCxnSpPr>
          <p:nvPr/>
        </p:nvCxnSpPr>
        <p:spPr>
          <a:xfrm flipH="1">
            <a:off x="2482665" y="2272377"/>
            <a:ext cx="264600" cy="620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13" name="Shape 113"/>
          <p:cNvCxnSpPr>
            <a:stCxn id="98" idx="0"/>
            <a:endCxn id="94" idx="2"/>
          </p:cNvCxnSpPr>
          <p:nvPr/>
        </p:nvCxnSpPr>
        <p:spPr>
          <a:xfrm rot="10800000">
            <a:off x="1828884" y="2503203"/>
            <a:ext cx="653700" cy="390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14" name="Shape 114"/>
          <p:cNvCxnSpPr>
            <a:stCxn id="98" idx="0"/>
            <a:endCxn id="96" idx="2"/>
          </p:cNvCxnSpPr>
          <p:nvPr/>
        </p:nvCxnSpPr>
        <p:spPr>
          <a:xfrm rot="10800000" flipH="1">
            <a:off x="2482584" y="1988103"/>
            <a:ext cx="1224300" cy="905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15" name="Shape 115"/>
          <p:cNvCxnSpPr>
            <a:endCxn id="105" idx="2"/>
          </p:cNvCxnSpPr>
          <p:nvPr/>
        </p:nvCxnSpPr>
        <p:spPr>
          <a:xfrm rot="10800000" flipH="1">
            <a:off x="5174750" y="2065091"/>
            <a:ext cx="876900" cy="876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16" name="Shape 116"/>
          <p:cNvCxnSpPr/>
          <p:nvPr/>
        </p:nvCxnSpPr>
        <p:spPr>
          <a:xfrm>
            <a:off x="2618081" y="3135149"/>
            <a:ext cx="663900" cy="1016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17" name="Shape 117"/>
          <p:cNvCxnSpPr/>
          <p:nvPr/>
        </p:nvCxnSpPr>
        <p:spPr>
          <a:xfrm rot="10800000">
            <a:off x="3965255" y="4165335"/>
            <a:ext cx="1101599" cy="2279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18" name="Shape 118"/>
          <p:cNvCxnSpPr>
            <a:endCxn id="99" idx="1"/>
          </p:cNvCxnSpPr>
          <p:nvPr/>
        </p:nvCxnSpPr>
        <p:spPr>
          <a:xfrm>
            <a:off x="2816953" y="3073921"/>
            <a:ext cx="1881300" cy="17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19" name="Shape 119"/>
          <p:cNvCxnSpPr>
            <a:stCxn id="100" idx="0"/>
          </p:cNvCxnSpPr>
          <p:nvPr/>
        </p:nvCxnSpPr>
        <p:spPr>
          <a:xfrm rot="10800000" flipH="1">
            <a:off x="3703237" y="3113150"/>
            <a:ext cx="1019100" cy="883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20" name="Shape 120"/>
          <p:cNvCxnSpPr>
            <a:stCxn id="104" idx="0"/>
            <a:endCxn id="100" idx="1"/>
          </p:cNvCxnSpPr>
          <p:nvPr/>
        </p:nvCxnSpPr>
        <p:spPr>
          <a:xfrm rot="10800000" flipH="1">
            <a:off x="2950066" y="4195040"/>
            <a:ext cx="353400" cy="900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21" name="Shape 121"/>
          <p:cNvCxnSpPr>
            <a:stCxn id="89" idx="0"/>
          </p:cNvCxnSpPr>
          <p:nvPr/>
        </p:nvCxnSpPr>
        <p:spPr>
          <a:xfrm flipV="1">
            <a:off x="3604712" y="4338066"/>
            <a:ext cx="735059" cy="142480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cxnSp>
        <p:nvCxnSpPr>
          <p:cNvPr id="122" name="Shape 122"/>
          <p:cNvCxnSpPr/>
          <p:nvPr/>
        </p:nvCxnSpPr>
        <p:spPr>
          <a:xfrm flipH="1">
            <a:off x="5449850" y="1540575"/>
            <a:ext cx="1722899" cy="137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lg" len="lg"/>
            <a:tailEnd type="triangle" w="lg" len="lg"/>
          </a:ln>
        </p:spPr>
      </p:cxn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4682887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381999" cy="685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6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Internet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04800" y="1412875"/>
            <a:ext cx="8610599" cy="43926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omic Sans MS"/>
              <a:buNone/>
            </a:pPr>
            <a:r>
              <a:rPr lang="en-GB" sz="24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Internet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é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uma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rede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que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interliga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muitas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redes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que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comunicam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através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da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família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protocolos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TCP/IP.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Essas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redes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são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muito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variadas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e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incluem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redes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residenciais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institucionais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redes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provedores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móveis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governamentais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ISPs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locais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regionais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e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mundiais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redes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centros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dados,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redes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fornecedores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conteúdos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etc..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Essas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redes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interligam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biliões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dispositivos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computarizados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e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usam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uma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grande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variedade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canais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comunicação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e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comutadores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pacotes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 A Internet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suporta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uma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gigantesca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massa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serviços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comunicação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coordenação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e de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acesso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 </a:t>
            </a:r>
            <a:r>
              <a:rPr lang="en-GB" sz="2400" b="0" i="0" u="none" strike="noStrike" cap="none" dirty="0" err="1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informação</a:t>
            </a:r>
            <a:r>
              <a:rPr lang="en-GB" sz="2400" b="0" i="0" u="none" strike="noStrike" cap="none" dirty="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09562" y="228600"/>
            <a:ext cx="8294687" cy="819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Internet é uma rede de redes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765350" y="1536525"/>
            <a:ext cx="7999799" cy="4549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4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Internet 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É uma rede de redes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Cada uma com as suas características e tecnologias específicas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Geridas independentemente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 objectivos próprios</a:t>
            </a:r>
          </a:p>
          <a:p>
            <a:pPr marL="223838" marR="0" lvl="0" indent="-223838" algn="l" rtl="0"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mic Sans MS"/>
              <a:buChar char="•"/>
            </a:pPr>
            <a:r>
              <a:rPr lang="en-GB" sz="2000" b="0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 conjunto oferece um serviço comum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Transporte de pacotes de dados entre quaisquer dois computadores</a:t>
            </a:r>
          </a:p>
          <a:p>
            <a:pPr marL="563563" marR="0" lvl="1" indent="-233362" algn="l" rtl="0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Helvetica Neue"/>
              <a:buChar char="–"/>
            </a:pPr>
            <a:r>
              <a:rPr lang="en-GB"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Sistema de endereçamento comum, coordenado e uniforme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09562" y="228600"/>
            <a:ext cx="8294699" cy="819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GB" sz="3200" b="1" i="0" u="none" strike="noStrike" cap="none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 Internet é uma rede de redes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7696200" y="6248400"/>
            <a:ext cx="9144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3873817" y="3009542"/>
            <a:ext cx="1914948" cy="1161863"/>
          </a:xfrm>
          <a:prstGeom prst="cloud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5044346" y="3916059"/>
            <a:ext cx="3070764" cy="2046168"/>
          </a:xfrm>
          <a:prstGeom prst="cloud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5420919" y="1749702"/>
            <a:ext cx="2461860" cy="1621836"/>
          </a:xfrm>
          <a:prstGeom prst="cloud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1482241" y="1853608"/>
            <a:ext cx="2461860" cy="1621836"/>
          </a:xfrm>
          <a:prstGeom prst="cloud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1813260" y="3939807"/>
            <a:ext cx="2573315" cy="1985580"/>
          </a:xfrm>
          <a:prstGeom prst="cloud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346" y="1579600"/>
            <a:ext cx="429271" cy="412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3260" y="5663885"/>
            <a:ext cx="429271" cy="412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3481" y="2533116"/>
            <a:ext cx="321389" cy="476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4546" y="1275550"/>
            <a:ext cx="429271" cy="412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8597" y="2655256"/>
            <a:ext cx="429271" cy="412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4870" y="2563883"/>
            <a:ext cx="321389" cy="476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1989" y="3920637"/>
            <a:ext cx="429271" cy="412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93791" y="2655253"/>
            <a:ext cx="557386" cy="293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5613" y="4290456"/>
            <a:ext cx="557386" cy="293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93717" y="2285439"/>
            <a:ext cx="557386" cy="293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37476" y="4997184"/>
            <a:ext cx="557386" cy="293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1696" y="4288486"/>
            <a:ext cx="557386" cy="293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7117" y="4426251"/>
            <a:ext cx="557391" cy="293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3880" y="5034368"/>
            <a:ext cx="557386" cy="293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80672" y="5466312"/>
            <a:ext cx="557386" cy="293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34492" y="1992181"/>
            <a:ext cx="557386" cy="293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19518" y="4712276"/>
            <a:ext cx="557386" cy="293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Shape 1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78241" y="4626936"/>
            <a:ext cx="557386" cy="293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Shape 1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37532" y="2014144"/>
            <a:ext cx="557386" cy="293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30205" y="5050647"/>
            <a:ext cx="606217" cy="680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68615" y="4727146"/>
            <a:ext cx="606217" cy="680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4155" y="3218904"/>
            <a:ext cx="557386" cy="293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12850" y="3371544"/>
            <a:ext cx="557386" cy="293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6494" y="3567477"/>
            <a:ext cx="557386" cy="293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85761" y="2146917"/>
            <a:ext cx="557391" cy="38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flipH="1">
            <a:off x="3051197" y="1275550"/>
            <a:ext cx="557391" cy="535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0694" y="4260168"/>
            <a:ext cx="321389" cy="476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9574" y="2655253"/>
            <a:ext cx="557386" cy="293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72870" y="2624468"/>
            <a:ext cx="557386" cy="293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84545" y="1673886"/>
            <a:ext cx="557391" cy="38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58508" y="1351361"/>
            <a:ext cx="557391" cy="38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51333" y="2146917"/>
            <a:ext cx="557391" cy="38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37471" y="1289791"/>
            <a:ext cx="557391" cy="38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606" y="4531124"/>
            <a:ext cx="429271" cy="412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3988" y="5344360"/>
            <a:ext cx="429271" cy="412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7038" y="4769737"/>
            <a:ext cx="429271" cy="412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0964" y="5344360"/>
            <a:ext cx="429271" cy="412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flipH="1">
            <a:off x="2211047" y="1337119"/>
            <a:ext cx="557391" cy="535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flipH="1">
            <a:off x="1061997" y="1749702"/>
            <a:ext cx="557391" cy="535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flipH="1">
            <a:off x="924849" y="2396650"/>
            <a:ext cx="557391" cy="535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4606" y="1992183"/>
            <a:ext cx="429271" cy="412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689" y="1441024"/>
            <a:ext cx="429271" cy="412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9538" y="1275550"/>
            <a:ext cx="429271" cy="4125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Shape 179"/>
          <p:cNvCxnSpPr/>
          <p:nvPr/>
        </p:nvCxnSpPr>
        <p:spPr>
          <a:xfrm>
            <a:off x="5740091" y="3703921"/>
            <a:ext cx="523200" cy="3206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0" name="Shape 180"/>
          <p:cNvCxnSpPr/>
          <p:nvPr/>
        </p:nvCxnSpPr>
        <p:spPr>
          <a:xfrm>
            <a:off x="5385539" y="3924487"/>
            <a:ext cx="438900" cy="24689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1" name="Shape 181"/>
          <p:cNvCxnSpPr/>
          <p:nvPr/>
        </p:nvCxnSpPr>
        <p:spPr>
          <a:xfrm rot="10800000">
            <a:off x="3768682" y="2918235"/>
            <a:ext cx="426599" cy="272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2" name="Shape 182"/>
          <p:cNvCxnSpPr/>
          <p:nvPr/>
        </p:nvCxnSpPr>
        <p:spPr>
          <a:xfrm flipH="1">
            <a:off x="4302438" y="4093637"/>
            <a:ext cx="331199" cy="300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3" name="Shape 183"/>
          <p:cNvCxnSpPr>
            <a:endCxn id="135" idx="0"/>
          </p:cNvCxnSpPr>
          <p:nvPr/>
        </p:nvCxnSpPr>
        <p:spPr>
          <a:xfrm rot="10800000">
            <a:off x="4384431" y="4932597"/>
            <a:ext cx="867900" cy="385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4" name="Shape 184"/>
          <p:cNvCxnSpPr/>
          <p:nvPr/>
        </p:nvCxnSpPr>
        <p:spPr>
          <a:xfrm rot="10800000" flipH="1">
            <a:off x="5715962" y="3102330"/>
            <a:ext cx="197400" cy="14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5" name="Shape 185"/>
          <p:cNvCxnSpPr/>
          <p:nvPr/>
        </p:nvCxnSpPr>
        <p:spPr>
          <a:xfrm rot="10800000" flipH="1">
            <a:off x="5740074" y="3146564"/>
            <a:ext cx="416099" cy="293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6" name="Shape 186"/>
          <p:cNvCxnSpPr>
            <a:stCxn id="145" idx="2"/>
            <a:endCxn id="145" idx="2"/>
          </p:cNvCxnSpPr>
          <p:nvPr/>
        </p:nvCxnSpPr>
        <p:spPr>
          <a:xfrm>
            <a:off x="7372410" y="2579150"/>
            <a:ext cx="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7" name="Shape 187"/>
          <p:cNvSpPr txBox="1"/>
          <p:nvPr/>
        </p:nvSpPr>
        <p:spPr>
          <a:xfrm>
            <a:off x="6285104" y="3351228"/>
            <a:ext cx="1648499" cy="42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500"/>
              <a:t>Rede de acesso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2211047" y="5956447"/>
            <a:ext cx="2573400" cy="42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500"/>
              <a:t>Rede de acesso móvel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1497588" y="3351572"/>
            <a:ext cx="2087700" cy="42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500"/>
              <a:t>Rede institucional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4233725" y="2391360"/>
            <a:ext cx="1098300" cy="69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GB" sz="1500"/>
              <a:t>Rede de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en-GB" sz="1500"/>
              <a:t>transito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5587819" y="5942492"/>
            <a:ext cx="2461799" cy="47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GB" sz="1500" dirty="0" err="1"/>
              <a:t>Rede</a:t>
            </a:r>
            <a:r>
              <a:rPr lang="en-GB" sz="1500" dirty="0"/>
              <a:t> de </a:t>
            </a:r>
            <a:r>
              <a:rPr lang="en-GB" sz="1500" dirty="0" err="1" smtClean="0"/>
              <a:t>trânsito</a:t>
            </a:r>
            <a:endParaRPr lang="en-GB" sz="1500" dirty="0"/>
          </a:p>
        </p:txBody>
      </p:sp>
      <p:cxnSp>
        <p:nvCxnSpPr>
          <p:cNvPr id="192" name="Shape 192"/>
          <p:cNvCxnSpPr/>
          <p:nvPr/>
        </p:nvCxnSpPr>
        <p:spPr>
          <a:xfrm rot="10800000" flipH="1">
            <a:off x="7651122" y="3748263"/>
            <a:ext cx="591299" cy="400799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3" name="Shape 193"/>
          <p:cNvCxnSpPr/>
          <p:nvPr/>
        </p:nvCxnSpPr>
        <p:spPr>
          <a:xfrm>
            <a:off x="7268757" y="5518809"/>
            <a:ext cx="681600" cy="354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4" name="Shape 194"/>
          <p:cNvCxnSpPr/>
          <p:nvPr/>
        </p:nvCxnSpPr>
        <p:spPr>
          <a:xfrm flipH="1">
            <a:off x="5194826" y="5499142"/>
            <a:ext cx="608400" cy="487499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95" name="Shape 1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4559" y="4475580"/>
            <a:ext cx="557386" cy="293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9082" y="2714690"/>
            <a:ext cx="557386" cy="293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Redes de centros de dados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400" b="0" i="0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lang="en-GB"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1181100"/>
            <a:ext cx="67564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534947"/>
      </p:ext>
    </p:extLst>
  </p:cSld>
  <p:clrMapOvr>
    <a:masterClrMapping/>
  </p:clrMapOvr>
</p:sld>
</file>

<file path=ppt/theme/theme1.xml><?xml version="1.0" encoding="utf-8"?>
<a:theme xmlns:a="http://schemas.openxmlformats.org/drawingml/2006/main" name="cs426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F47A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8BEAA"/>
      </a:accent5>
      <a:accent6>
        <a:srgbClr val="00005C"/>
      </a:accent6>
      <a:hlink>
        <a:srgbClr val="A50021"/>
      </a:hlink>
      <a:folHlink>
        <a:srgbClr val="008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2321</Words>
  <Application>Microsoft Macintosh PowerPoint</Application>
  <PresentationFormat>On-screen Show (4:3)</PresentationFormat>
  <Paragraphs>370</Paragraphs>
  <Slides>37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Cabin</vt:lpstr>
      <vt:lpstr>Comic Sans MS</vt:lpstr>
      <vt:lpstr>Courier New</vt:lpstr>
      <vt:lpstr>Helvetica Neue</vt:lpstr>
      <vt:lpstr>Noto Symbol</vt:lpstr>
      <vt:lpstr>Tahoma</vt:lpstr>
      <vt:lpstr>Times New Roman</vt:lpstr>
      <vt:lpstr>Arial</vt:lpstr>
      <vt:lpstr>cs426</vt:lpstr>
      <vt:lpstr> Fundamentos de Redes de Computadores  Cap. 1 - A Internet e como funcionam as aplicações distribuídas </vt:lpstr>
      <vt:lpstr>PowerPoint Presentation</vt:lpstr>
      <vt:lpstr>Objectivos</vt:lpstr>
      <vt:lpstr>O que é uma rede de computadores</vt:lpstr>
      <vt:lpstr>Uma rede de computadores</vt:lpstr>
      <vt:lpstr>A Internet</vt:lpstr>
      <vt:lpstr>A Internet é uma rede de redes</vt:lpstr>
      <vt:lpstr>A Internet é uma rede de redes</vt:lpstr>
      <vt:lpstr>Redes de centros de dados</vt:lpstr>
      <vt:lpstr>Internet Protocol  - IP</vt:lpstr>
      <vt:lpstr>Formato de um pacote IP</vt:lpstr>
      <vt:lpstr>Nível de serviço do IP</vt:lpstr>
      <vt:lpstr>Interface de transporte de dados</vt:lpstr>
      <vt:lpstr>Exemplo: Canal TCP</vt:lpstr>
      <vt:lpstr>API Sockets (Application Programming Interface)</vt:lpstr>
      <vt:lpstr>TCP — Transmission Control Protocol</vt:lpstr>
      <vt:lpstr>Entrega dos dados e divisão do trabalho</vt:lpstr>
      <vt:lpstr>O que é um protocolo ?</vt:lpstr>
      <vt:lpstr>Protocolos</vt:lpstr>
      <vt:lpstr>Formato dos segmentos TCP</vt:lpstr>
      <vt:lpstr>Aplicações distribuídas</vt:lpstr>
      <vt:lpstr>Aplicações cliente / servidor</vt:lpstr>
      <vt:lpstr>O padrão cliente / servidor</vt:lpstr>
      <vt:lpstr>Exemplo: HyperText Transfer Protocol</vt:lpstr>
      <vt:lpstr>Mensagens HTTP</vt:lpstr>
      <vt:lpstr>O Papel das portas nos sockets</vt:lpstr>
      <vt:lpstr>Os endereços diferenciam os computadores, as portas os serviços</vt:lpstr>
      <vt:lpstr>Servidores e clientes são diferentes</vt:lpstr>
      <vt:lpstr>Aplicações P2P</vt:lpstr>
      <vt:lpstr>Exemplo: BitTorrent </vt:lpstr>
      <vt:lpstr>Sockets UDP</vt:lpstr>
      <vt:lpstr>Formato dos datagramas UDP</vt:lpstr>
      <vt:lpstr>Domain Name System</vt:lpstr>
      <vt:lpstr>Resolução de um nome DNS</vt:lpstr>
      <vt:lpstr>DNS Resolver e Local DNS Server</vt:lpstr>
      <vt:lpstr>Transportes e suas características</vt:lpstr>
      <vt:lpstr>Conclusões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Fundamentos de Redes de Computadores  Cap. 1 - A Internet e como funcionam as aplicações distribuídas </dc:title>
  <cp:lastModifiedBy>Jose Legatheaux</cp:lastModifiedBy>
  <cp:revision>7</cp:revision>
  <cp:lastPrinted>2016-09-13T17:28:38Z</cp:lastPrinted>
  <dcterms:modified xsi:type="dcterms:W3CDTF">2016-09-13T17:28:46Z</dcterms:modified>
</cp:coreProperties>
</file>