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8"/>
  </p:notesMasterIdLst>
  <p:sldIdLst>
    <p:sldId id="256" r:id="rId2"/>
    <p:sldId id="257" r:id="rId3"/>
    <p:sldId id="286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87" r:id="rId13"/>
    <p:sldId id="278" r:id="rId14"/>
    <p:sldId id="270" r:id="rId15"/>
    <p:sldId id="289" r:id="rId16"/>
    <p:sldId id="273" r:id="rId17"/>
    <p:sldId id="290" r:id="rId18"/>
    <p:sldId id="291" r:id="rId19"/>
    <p:sldId id="288" r:id="rId20"/>
    <p:sldId id="267" r:id="rId21"/>
    <p:sldId id="292" r:id="rId22"/>
    <p:sldId id="293" r:id="rId23"/>
    <p:sldId id="268" r:id="rId24"/>
    <p:sldId id="269" r:id="rId25"/>
    <p:sldId id="274" r:id="rId26"/>
    <p:sldId id="275" r:id="rId27"/>
    <p:sldId id="276" r:id="rId28"/>
    <p:sldId id="277" r:id="rId29"/>
    <p:sldId id="294" r:id="rId30"/>
    <p:sldId id="296" r:id="rId31"/>
    <p:sldId id="280" r:id="rId32"/>
    <p:sldId id="295" r:id="rId33"/>
    <p:sldId id="281" r:id="rId34"/>
    <p:sldId id="283" r:id="rId35"/>
    <p:sldId id="284" r:id="rId36"/>
    <p:sldId id="285" r:id="rId37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5"/>
    <p:restoredTop sz="93173"/>
  </p:normalViewPr>
  <p:slideViewPr>
    <p:cSldViewPr snapToGrid="0" snapToObjects="1">
      <p:cViewPr varScale="1">
        <p:scale>
          <a:sx n="155" d="100"/>
          <a:sy n="15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448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197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61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687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373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034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6588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370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372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9821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5745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776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915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369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40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5091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96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4330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4115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85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378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878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816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859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783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76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42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t.unl.pt" TargetMode="External"/><Relationship Id="rId4" Type="http://schemas.openxmlformats.org/officeDocument/2006/relationships/hyperlink" Target="http://WWW.FCT.UNL.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m" TargetMode="External"/><Relationship Id="rId4" Type="http://schemas.openxmlformats.org/officeDocument/2006/relationships/hyperlink" Target="http://www.cnn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ct.unl.p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822325" y="529157"/>
            <a:ext cx="7772400" cy="2970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 e endereços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7444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dirty="0" smtClean="0"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23850" y="26035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 Name System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001000" y="6187648"/>
            <a:ext cx="914400" cy="35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74700" y="965200"/>
            <a:ext cx="7581900" cy="4927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Sintaxe dos nomes DNS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74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Construídos hierarquicamente e de baixo para cima (</a:t>
            </a:r>
            <a:r>
              <a:rPr lang="en-GB" sz="23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www.fct.unl.pt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174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componentes do nome são separadas por “.”</a:t>
            </a:r>
          </a:p>
          <a:p>
            <a:pPr marL="223838" marR="0" lvl="0" indent="-2174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</a:t>
            </a:r>
            <a:r>
              <a:rPr lang="en-GB" sz="23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fully qualified name 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termina com “.” que é o nome da raiz (</a:t>
            </a:r>
            <a:r>
              <a:rPr lang="en-GB" sz="23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www.fct.unl.pt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== </a:t>
            </a:r>
            <a:r>
              <a:rPr lang="en-GB" sz="23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www.fct.unl.pt.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3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174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 </a:t>
            </a:r>
            <a:r>
              <a:rPr lang="en-GB" sz="23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isensitive 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23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www.fct.unl.pt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== </a:t>
            </a:r>
            <a:r>
              <a:rPr lang="en-GB" sz="23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WWW.FCT.UNL.PT</a:t>
            </a: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174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domínio pode ter até 63 caracteres e um nome pode ter até 255 caracteres</a:t>
            </a: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3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300" b="0" i="1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3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3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smtClean="0"/>
              <a:t>Visão simplificada do DNS como Base de Dados</a:t>
            </a:r>
            <a:endParaRPr lang="pt-PT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543049"/>
            <a:ext cx="7188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1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DNS Records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DNS é uma base de dados distribuída de nomes e seus atributos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atributo de um nome é dado por um RR (Resource Record)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dos RRs: (nome, valor, tipo, TTL)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Tipos de RRs mais comuns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 (host name, A, IP address, TTL)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NS (domain name, NS, name server name, TTL)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CNAME (name, CNAME, canonical name, TTL)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MX (domain name, MX, priority and mail server name, TTL)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TXT (name, TXT, comment, TTL)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2000" b="0" i="0" u="none" strike="noStrike" cap="none" baseline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2000" b="0" i="0" u="none" strike="noStrike" cap="none" baseline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smtClean="0"/>
              <a:t>Interface Resolver: </a:t>
            </a:r>
            <a:r>
              <a:rPr lang="en-GB" sz="3200" b="1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  <a:r>
              <a:rPr lang="en-GB" sz="32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200" b="1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32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Java</a:t>
            </a:r>
          </a:p>
        </p:txBody>
      </p:sp>
      <p:sp>
        <p:nvSpPr>
          <p:cNvPr id="371" name="Shape 371"/>
          <p:cNvSpPr/>
          <p:nvPr/>
        </p:nvSpPr>
        <p:spPr>
          <a:xfrm>
            <a:off x="2484438" y="3787775"/>
            <a:ext cx="6354761" cy="26781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java.net.InetAddress;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class GetHostnameByAddr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                                                               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public static void main(String[] argv) throws Exception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{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InetAddress addr = InetAddress.getByName(argv[0]); 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System.out.println("Host name: "+addr.getHostName());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System.out.println("Ip address: "+ addr.getHostAddress());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}                                              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 </a:t>
            </a:r>
          </a:p>
        </p:txBody>
      </p:sp>
      <p:sp>
        <p:nvSpPr>
          <p:cNvPr id="372" name="Shape 372"/>
          <p:cNvSpPr/>
          <p:nvPr/>
        </p:nvSpPr>
        <p:spPr>
          <a:xfrm>
            <a:off x="557212" y="1417637"/>
            <a:ext cx="6678611" cy="22463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java.net.InetAddress;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class FindAddr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public static void main(String[] argv) throws Exception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{                                                                  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InetAddress addr = InetAddress.getByName(argv[0]);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System.out.println(addr.getHostAddress());                                                                          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}                                                                                                                     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 de Interrogação do DNS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381" y="1171353"/>
            <a:ext cx="79744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$ </a:t>
            </a:r>
            <a:r>
              <a:rPr lang="pt-PT" b="1" dirty="0" err="1"/>
              <a:t>dig</a:t>
            </a:r>
            <a:r>
              <a:rPr lang="pt-PT" b="1" dirty="0"/>
              <a:t> </a:t>
            </a:r>
            <a:r>
              <a:rPr lang="pt-PT" b="1" dirty="0" err="1"/>
              <a:t>www.fct.unl.pt</a:t>
            </a:r>
            <a:r>
              <a:rPr lang="pt-PT" b="1" dirty="0"/>
              <a:t> a</a:t>
            </a:r>
          </a:p>
          <a:p>
            <a:endParaRPr lang="pt-PT" b="1" dirty="0"/>
          </a:p>
          <a:p>
            <a:r>
              <a:rPr lang="pl-PL" b="1" dirty="0"/>
              <a:t>; &lt;&lt;&gt;&gt; </a:t>
            </a:r>
            <a:r>
              <a:rPr lang="pl-PL" b="1" dirty="0" err="1"/>
              <a:t>DiG</a:t>
            </a:r>
            <a:r>
              <a:rPr lang="pl-PL" b="1" dirty="0"/>
              <a:t> 9.8.3-P1 &lt;&lt;&gt;&gt; </a:t>
            </a:r>
            <a:r>
              <a:rPr lang="pl-PL" b="1" dirty="0" err="1"/>
              <a:t>www.fct.unl.pt</a:t>
            </a:r>
            <a:r>
              <a:rPr lang="pl-PL" b="1" dirty="0"/>
              <a:t> a</a:t>
            </a:r>
          </a:p>
          <a:p>
            <a:r>
              <a:rPr lang="pl-PL" b="1" dirty="0"/>
              <a:t>;; </a:t>
            </a:r>
            <a:r>
              <a:rPr lang="pl-PL" b="1" dirty="0" err="1"/>
              <a:t>global</a:t>
            </a:r>
            <a:r>
              <a:rPr lang="pl-PL" b="1" dirty="0"/>
              <a:t> </a:t>
            </a:r>
            <a:r>
              <a:rPr lang="pl-PL" b="1" dirty="0" err="1"/>
              <a:t>options</a:t>
            </a:r>
            <a:r>
              <a:rPr lang="pl-PL" b="1" dirty="0"/>
              <a:t>: +</a:t>
            </a:r>
            <a:r>
              <a:rPr lang="pl-PL" b="1" dirty="0" err="1"/>
              <a:t>cmd</a:t>
            </a:r>
            <a:endParaRPr lang="pl-PL" b="1" dirty="0"/>
          </a:p>
          <a:p>
            <a:r>
              <a:rPr lang="pl-PL" b="1" dirty="0"/>
              <a:t>;; Got </a:t>
            </a:r>
            <a:r>
              <a:rPr lang="pl-PL" b="1" dirty="0" err="1"/>
              <a:t>answer</a:t>
            </a:r>
            <a:r>
              <a:rPr lang="pl-PL" b="1" dirty="0"/>
              <a:t>:</a:t>
            </a:r>
          </a:p>
          <a:p>
            <a:r>
              <a:rPr lang="pl-PL" b="1" dirty="0"/>
              <a:t>;; -&gt;&gt;HEADER&lt;&lt;- </a:t>
            </a:r>
            <a:r>
              <a:rPr lang="pl-PL" b="1" dirty="0" err="1"/>
              <a:t>opcode</a:t>
            </a:r>
            <a:r>
              <a:rPr lang="pl-PL" b="1" dirty="0"/>
              <a:t>: QUERY, status: NOERROR, id: 25128</a:t>
            </a:r>
          </a:p>
          <a:p>
            <a:r>
              <a:rPr lang="pl-PL" b="1" dirty="0"/>
              <a:t>;; </a:t>
            </a:r>
            <a:r>
              <a:rPr lang="pl-PL" b="1" dirty="0" err="1"/>
              <a:t>flags</a:t>
            </a:r>
            <a:r>
              <a:rPr lang="pl-PL" b="1" dirty="0"/>
              <a:t>: </a:t>
            </a:r>
            <a:r>
              <a:rPr lang="pl-PL" b="1" dirty="0" err="1"/>
              <a:t>qr</a:t>
            </a:r>
            <a:r>
              <a:rPr lang="pl-PL" b="1" dirty="0"/>
              <a:t> </a:t>
            </a:r>
            <a:r>
              <a:rPr lang="pl-PL" b="1" dirty="0" err="1"/>
              <a:t>rd</a:t>
            </a:r>
            <a:r>
              <a:rPr lang="pl-PL" b="1" dirty="0"/>
              <a:t> </a:t>
            </a:r>
            <a:r>
              <a:rPr lang="pl-PL" b="1" dirty="0" err="1"/>
              <a:t>ra</a:t>
            </a:r>
            <a:r>
              <a:rPr lang="pl-PL" b="1" dirty="0"/>
              <a:t>; QUERY: 1, ANSWER: 1, AUTHORITY: 2, ADDITIONAL: 2</a:t>
            </a:r>
          </a:p>
          <a:p>
            <a:endParaRPr lang="pl-PL" b="1" dirty="0"/>
          </a:p>
          <a:p>
            <a:r>
              <a:rPr lang="pl-PL" b="1" dirty="0"/>
              <a:t>;; QUESTION SECTION:</a:t>
            </a:r>
          </a:p>
          <a:p>
            <a:r>
              <a:rPr lang="pl-PL" b="1" dirty="0"/>
              <a:t>;</a:t>
            </a:r>
            <a:r>
              <a:rPr lang="pl-PL" b="1" dirty="0" err="1"/>
              <a:t>www.fct.unl.pt</a:t>
            </a:r>
            <a:r>
              <a:rPr lang="pl-PL" b="1" dirty="0"/>
              <a:t>.			IN	A</a:t>
            </a:r>
          </a:p>
          <a:p>
            <a:endParaRPr lang="pl-PL" b="1" dirty="0"/>
          </a:p>
          <a:p>
            <a:r>
              <a:rPr lang="pl-PL" b="1" dirty="0"/>
              <a:t>;; ANSWER SECTION:</a:t>
            </a:r>
          </a:p>
          <a:p>
            <a:r>
              <a:rPr lang="pl-PL" b="1" dirty="0" err="1"/>
              <a:t>www.fct.unl.pt</a:t>
            </a:r>
            <a:r>
              <a:rPr lang="pl-PL" b="1" dirty="0"/>
              <a:t>.		914	IN	A	193.136.126.43</a:t>
            </a:r>
          </a:p>
          <a:p>
            <a:endParaRPr lang="pl-PL" b="1" dirty="0"/>
          </a:p>
          <a:p>
            <a:r>
              <a:rPr lang="pl-PL" b="1" dirty="0"/>
              <a:t>;; AUTHORITY SECTION:</a:t>
            </a:r>
          </a:p>
          <a:p>
            <a:r>
              <a:rPr lang="pl-PL" b="1" dirty="0" err="1"/>
              <a:t>fct.unl.pt</a:t>
            </a:r>
            <a:r>
              <a:rPr lang="pl-PL" b="1" dirty="0"/>
              <a:t>.		8846	IN	NS	dns2.fct.unl.pt.</a:t>
            </a:r>
          </a:p>
          <a:p>
            <a:r>
              <a:rPr lang="pl-PL" b="1" dirty="0" err="1"/>
              <a:t>fct.unl.pt</a:t>
            </a:r>
            <a:r>
              <a:rPr lang="pl-PL" b="1" dirty="0"/>
              <a:t>.		8846	IN	NS	dns1.fct.unl.pt.</a:t>
            </a:r>
          </a:p>
          <a:p>
            <a:endParaRPr lang="pl-PL" b="1" dirty="0"/>
          </a:p>
          <a:p>
            <a:r>
              <a:rPr lang="pt-PT" b="1" dirty="0" smtClean="0"/>
              <a:t>......</a:t>
            </a:r>
            <a:endParaRPr lang="tr-TR" b="1" dirty="0"/>
          </a:p>
          <a:p>
            <a:endParaRPr lang="tr-TR" b="1" dirty="0"/>
          </a:p>
          <a:p>
            <a:r>
              <a:rPr lang="tr-TR" b="1" dirty="0"/>
              <a:t>;; Query time: 22 </a:t>
            </a:r>
            <a:r>
              <a:rPr lang="tr-TR" b="1" dirty="0" err="1"/>
              <a:t>msec</a:t>
            </a:r>
            <a:endParaRPr lang="tr-TR" b="1" dirty="0"/>
          </a:p>
          <a:p>
            <a:r>
              <a:rPr lang="is-IS" b="1" dirty="0"/>
              <a:t>;; SERVER: 192.168.1.254#53(192.168.1.254)</a:t>
            </a:r>
          </a:p>
          <a:p>
            <a:r>
              <a:rPr lang="en-US" b="1" dirty="0"/>
              <a:t>;; WHEN: Sun Oct 30 12:08:28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88353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95287" y="549275"/>
            <a:ext cx="8381999" cy="1136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performance do DNS baseia-se em </a:t>
            </a:r>
            <a:r>
              <a:rPr lang="en-GB" sz="44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381000" y="1987550"/>
            <a:ext cx="8381999" cy="4435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 os servidores localizam os servidores de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root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fazem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seus endereços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 os servidores quando obtêm uma resposta, mantêm-na em cache e dessa forma respondem imediatamente se aparecer um pedido semelhante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entrada é mantida na cache até um limite de tempo controlado pelo administrador do servidor responsável pelo nome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cached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através do atributo TTL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entradas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cached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podem estar desactualizadas!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Estratégia de 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 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consistência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resolução de nomes acrescentaria facilmente 1 segundo até que fosse possível começar um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Assim os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name servers 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os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browsers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fazem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intensivo dos endereços dos servidores mais populares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garantir que as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caches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estão consistentes e atualizadas?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Notificações explícitas seriam demasiado dispendiosas por isso a consistência baseia-se em envelhecimento (TTL)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TTL está incluído em todas as respostas e quando é ultrapassado a informação é suprimida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3306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Servidores DNS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1"/>
            <a:ext cx="8610599" cy="5224130"/>
          </a:xfrm>
        </p:spPr>
        <p:txBody>
          <a:bodyPr/>
          <a:lstStyle/>
          <a:p>
            <a:r>
              <a:rPr lang="pt-PT" dirty="0" smtClean="0"/>
              <a:t> A cada domínio estão associados pelo menos dois ou mais servidores de DNS</a:t>
            </a:r>
          </a:p>
          <a:p>
            <a:r>
              <a:rPr lang="pt-PT" dirty="0"/>
              <a:t> </a:t>
            </a:r>
            <a:r>
              <a:rPr lang="pt-PT" dirty="0" smtClean="0"/>
              <a:t>Um conjunto especial de servidores permitem chegar aos outros, são os </a:t>
            </a:r>
            <a:r>
              <a:rPr lang="pt-PT" i="1" dirty="0" err="1" smtClean="0"/>
              <a:t>root</a:t>
            </a:r>
            <a:r>
              <a:rPr lang="pt-PT" i="1" dirty="0" smtClean="0"/>
              <a:t> </a:t>
            </a:r>
            <a:r>
              <a:rPr lang="pt-PT" i="1" dirty="0" err="1" smtClean="0"/>
              <a:t>name</a:t>
            </a:r>
            <a:r>
              <a:rPr lang="pt-PT" i="1" dirty="0" smtClean="0"/>
              <a:t> servers</a:t>
            </a:r>
          </a:p>
          <a:p>
            <a:r>
              <a:rPr lang="pt-PT" i="1" dirty="0"/>
              <a:t> </a:t>
            </a:r>
            <a:r>
              <a:rPr lang="pt-PT" dirty="0" smtClean="0"/>
              <a:t>Esses servidores garantem a unicidade da árvore do DNS caso estejam sincronizados entre si</a:t>
            </a:r>
          </a:p>
          <a:p>
            <a:r>
              <a:rPr lang="pt-PT" dirty="0"/>
              <a:t> </a:t>
            </a:r>
            <a:r>
              <a:rPr lang="pt-PT" dirty="0" smtClean="0"/>
              <a:t>A gestão desses servidores é assegurada pela </a:t>
            </a:r>
            <a:r>
              <a:rPr lang="pt-PT" dirty="0" smtClean="0"/>
              <a:t>ICANN (</a:t>
            </a:r>
            <a:r>
              <a:rPr lang="pt-PT" dirty="0" err="1" smtClean="0"/>
              <a:t>International</a:t>
            </a:r>
            <a:r>
              <a:rPr lang="pt-PT" dirty="0" smtClean="0"/>
              <a:t> </a:t>
            </a:r>
            <a:r>
              <a:rPr lang="pt-PT" dirty="0" err="1" smtClean="0"/>
              <a:t>Corporation</a:t>
            </a:r>
            <a:r>
              <a:rPr lang="pt-PT" dirty="0" smtClean="0"/>
              <a:t> for Network </a:t>
            </a:r>
            <a:r>
              <a:rPr lang="pt-PT" dirty="0" err="1" smtClean="0"/>
              <a:t>Names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Numbers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5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Root</a:t>
            </a:r>
            <a:r>
              <a:rPr lang="pt-PT" dirty="0" smtClean="0"/>
              <a:t> </a:t>
            </a:r>
            <a:r>
              <a:rPr lang="pt-PT" dirty="0" err="1" smtClean="0"/>
              <a:t>Name</a:t>
            </a:r>
            <a:r>
              <a:rPr lang="pt-PT" dirty="0" smtClean="0"/>
              <a:t> Servers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9" y="1670049"/>
            <a:ext cx="7416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28012" cy="5183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Só se pode manipular, aceder, discutir, etc. algo (uma entidade qualquer) que sabemos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como nomear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baseline="0" dirty="0" smtClean="0"/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Nomes são </a:t>
            </a:r>
            <a:r>
              <a:rPr lang="pt-PT" sz="2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sequências de símbolos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, válidos num dado contexto, que designam entidades</a:t>
            </a:r>
            <a:r>
              <a:rPr lang="pt-PT" sz="2000" dirty="0" smtClean="0"/>
              <a:t>.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além das propriedades de designação, essas </a:t>
            </a:r>
            <a:r>
              <a:rPr lang="pt-PT" sz="2000" dirty="0" smtClean="0"/>
              <a:t>sequências (</a:t>
            </a:r>
            <a:r>
              <a:rPr lang="pt-PT" sz="2000" i="1" dirty="0" err="1" smtClean="0"/>
              <a:t>strings</a:t>
            </a:r>
            <a:r>
              <a:rPr lang="pt-PT" sz="2000" dirty="0" smtClean="0"/>
              <a:t>)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de símbolos podem também codificar atributos das entidades a que estão associadas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Na prática</a:t>
            </a:r>
            <a:r>
              <a:rPr lang="pt-PT" sz="2000" dirty="0" smtClean="0"/>
              <a:t>,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os </a:t>
            </a:r>
            <a:r>
              <a:rPr lang="pt-PT" sz="20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nomes são de vários tipos, sendo os mais importantes os nomes propriamente ditos, os nomes do tipo identificador e os os nomes do tipo endereço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Em geral, os endereços estão associados ao acesso à entidade e podem mudar dinamicamente se a entidade pode mudar de forma ou local de acesso ou é móvel por exemplo</a:t>
            </a:r>
            <a:endParaRPr lang="pt-PT" sz="180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1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1190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Shape 248"/>
          <p:cNvGrpSpPr/>
          <p:nvPr/>
        </p:nvGrpSpPr>
        <p:grpSpPr>
          <a:xfrm>
            <a:off x="395287" y="1125538"/>
            <a:ext cx="8370886" cy="2394705"/>
            <a:chOff x="190" y="576"/>
            <a:chExt cx="5462" cy="1681"/>
          </a:xfrm>
        </p:grpSpPr>
        <p:sp>
          <p:nvSpPr>
            <p:cNvPr id="249" name="Shape 249"/>
            <p:cNvSpPr txBox="1"/>
            <p:nvPr/>
          </p:nvSpPr>
          <p:spPr>
            <a:xfrm>
              <a:off x="2197" y="576"/>
              <a:ext cx="1325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Root DNS Servers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503" y="1343"/>
              <a:ext cx="1243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.com DNS servers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284" y="1296"/>
              <a:ext cx="1206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.org DNS servers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4034" y="1296"/>
              <a:ext cx="1145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.pt DNS servers</a:t>
              </a:r>
            </a:p>
          </p:txBody>
        </p:sp>
        <p:cxnSp>
          <p:nvCxnSpPr>
            <p:cNvPr id="253" name="Shape 253"/>
            <p:cNvCxnSpPr/>
            <p:nvPr/>
          </p:nvCxnSpPr>
          <p:spPr>
            <a:xfrm flipH="1">
              <a:off x="1344" y="863"/>
              <a:ext cx="1390" cy="428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Shape 254"/>
            <p:cNvCxnSpPr/>
            <p:nvPr/>
          </p:nvCxnSpPr>
          <p:spPr>
            <a:xfrm>
              <a:off x="2928" y="815"/>
              <a:ext cx="0" cy="48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3168" y="863"/>
              <a:ext cx="1439" cy="42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" name="Shape 256"/>
            <p:cNvSpPr txBox="1"/>
            <p:nvPr/>
          </p:nvSpPr>
          <p:spPr>
            <a:xfrm>
              <a:off x="3838" y="1753"/>
              <a:ext cx="950" cy="4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unl.pt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DNS servers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4702" y="1753"/>
              <a:ext cx="950" cy="4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Cgd.pt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DNS servers</a:t>
              </a:r>
            </a:p>
          </p:txBody>
        </p:sp>
        <p:cxnSp>
          <p:nvCxnSpPr>
            <p:cNvPr id="258" name="Shape 258"/>
            <p:cNvCxnSpPr/>
            <p:nvPr/>
          </p:nvCxnSpPr>
          <p:spPr>
            <a:xfrm flipH="1">
              <a:off x="4223" y="1536"/>
              <a:ext cx="336" cy="24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4847" y="1536"/>
              <a:ext cx="288" cy="24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Shape 260"/>
            <p:cNvSpPr txBox="1"/>
            <p:nvPr/>
          </p:nvSpPr>
          <p:spPr>
            <a:xfrm>
              <a:off x="190" y="1848"/>
              <a:ext cx="950" cy="4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google.com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DNS servers</a:t>
              </a: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1126" y="1870"/>
              <a:ext cx="15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dirty="0" err="1" smtClean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facebook</a:t>
              </a:r>
              <a:r>
                <a:rPr lang="en-GB" sz="1600" b="0" i="0" u="none" strike="noStrike" cap="none" baseline="0" dirty="0" err="1" smtClean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.com</a:t>
              </a:r>
              <a:endParaRPr lang="en-GB" sz="1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DNS servers</a:t>
              </a:r>
            </a:p>
          </p:txBody>
        </p:sp>
        <p:cxnSp>
          <p:nvCxnSpPr>
            <p:cNvPr id="262" name="Shape 262"/>
            <p:cNvCxnSpPr/>
            <p:nvPr/>
          </p:nvCxnSpPr>
          <p:spPr>
            <a:xfrm flipH="1">
              <a:off x="768" y="1584"/>
              <a:ext cx="191" cy="283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1392" y="1584"/>
              <a:ext cx="239" cy="283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4" name="Shape 264"/>
            <p:cNvSpPr txBox="1"/>
            <p:nvPr/>
          </p:nvSpPr>
          <p:spPr>
            <a:xfrm>
              <a:off x="2495" y="1800"/>
              <a:ext cx="950" cy="4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isoc.org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DNS servers</a:t>
              </a:r>
            </a:p>
          </p:txBody>
        </p:sp>
        <p:cxnSp>
          <p:nvCxnSpPr>
            <p:cNvPr id="265" name="Shape 265"/>
            <p:cNvCxnSpPr/>
            <p:nvPr/>
          </p:nvCxnSpPr>
          <p:spPr>
            <a:xfrm>
              <a:off x="2928" y="1536"/>
              <a:ext cx="0" cy="28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68312" y="188913"/>
            <a:ext cx="8381999" cy="10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Servidores dos Domínios e </a:t>
            </a:r>
            <a:r>
              <a:rPr lang="pt-PT" sz="2400" dirty="0" smtClean="0"/>
              <a:t>R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esolução das </a:t>
            </a:r>
            <a:r>
              <a:rPr lang="pt-PT" sz="24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Queries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DNS</a:t>
            </a:r>
            <a:endParaRPr lang="pt-PT" sz="24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250825" y="4005276"/>
            <a:ext cx="8686800" cy="26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 o cliente quer conhecer o IP de um nome (e.g. </a:t>
            </a:r>
            <a:r>
              <a:rPr lang="pt-PT" sz="2400" dirty="0" err="1" smtClean="0"/>
              <a:t>isoc.org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Começa por contactar um dos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root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name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server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que lhe indicará o endereço IP de servidores de .</a:t>
            </a:r>
            <a:r>
              <a:rPr lang="pt-PT" sz="18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org</a:t>
            </a:r>
            <a:endParaRPr lang="pt-PT" sz="18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cliente contacta um desses servidores e obterá o endereço IP dos servidores de </a:t>
            </a:r>
            <a:r>
              <a:rPr lang="pt-PT" sz="1800" dirty="0" err="1" smtClean="0"/>
              <a:t>isoc.org</a:t>
            </a:r>
            <a:endParaRPr lang="pt-PT" sz="18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servidor contactará finalmente um desses servidores servidores para obter a resposta pretendida</a:t>
            </a: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Resolução</a:t>
            </a:r>
            <a:r>
              <a:rPr lang="en-GB" dirty="0"/>
              <a:t> de um </a:t>
            </a:r>
            <a:r>
              <a:rPr lang="en-GB" dirty="0" err="1"/>
              <a:t>nome</a:t>
            </a:r>
            <a:r>
              <a:rPr lang="en-GB" dirty="0"/>
              <a:t> DNS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237884"/>
            <a:ext cx="6740795" cy="4742831"/>
          </a:xfrm>
          <a:prstGeom prst="rect">
            <a:avLst/>
          </a:prstGeom>
        </p:spPr>
      </p:pic>
      <p:sp>
        <p:nvSpPr>
          <p:cNvPr id="6" name="Shape 274"/>
          <p:cNvSpPr txBox="1">
            <a:spLocks noGrp="1"/>
          </p:cNvSpPr>
          <p:nvPr>
            <p:ph type="body" idx="1"/>
          </p:nvPr>
        </p:nvSpPr>
        <p:spPr>
          <a:xfrm>
            <a:off x="6333075" y="981000"/>
            <a:ext cx="2496299" cy="5256600"/>
          </a:xfrm>
          <a:prstGeom prst="rect">
            <a:avLst/>
          </a:prstGeom>
          <a:noFill/>
          <a:ln w="9525" cap="flat" cmpd="sng">
            <a:solidFill>
              <a:srgbClr val="0000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pedidos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colocadas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dentro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b="0" i="1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datagramas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falha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responsáveis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pela re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emissão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pedidos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contactar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servidores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alternativos</a:t>
            </a:r>
            <a:endParaRPr lang="en-GB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96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9242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P</a:t>
            </a:r>
            <a:r>
              <a:rPr lang="pt-PT" sz="2800" dirty="0" smtClean="0"/>
              <a:t>rogresso da Resolução de uma </a:t>
            </a:r>
            <a:r>
              <a:rPr lang="pt-PT" sz="2800" dirty="0" err="1" smtClean="0"/>
              <a:t>Query</a:t>
            </a:r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6" y="1107200"/>
            <a:ext cx="5762846" cy="55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0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533400" y="217487"/>
            <a:ext cx="8070899" cy="6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Outro </a:t>
            </a:r>
            <a:r>
              <a:rPr lang="en-GB" sz="40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  <a:endParaRPr lang="en-GB" sz="40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333075" y="981000"/>
            <a:ext cx="2496299" cy="5256600"/>
          </a:xfrm>
          <a:prstGeom prst="rect">
            <a:avLst/>
          </a:prstGeom>
          <a:noFill/>
          <a:ln w="9525" cap="flat" cmpd="sng">
            <a:solidFill>
              <a:srgbClr val="0000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pedidos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colocadas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dentro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b="0" i="1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datagramas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falha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responsáveis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pela re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emissão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pedidos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contactar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servidores</a:t>
            </a:r>
            <a:r>
              <a:rPr lang="en-GB" sz="20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alternativos</a:t>
            </a:r>
            <a:endParaRPr lang="en-GB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96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319436" y="2020054"/>
            <a:ext cx="3571775" cy="3658500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76" name="Shape 276"/>
          <p:cNvCxnSpPr/>
          <p:nvPr/>
        </p:nvCxnSpPr>
        <p:spPr>
          <a:xfrm rot="10800000" flipH="1">
            <a:off x="837887" y="2125408"/>
            <a:ext cx="3908400" cy="22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837887" y="3750808"/>
            <a:ext cx="4616099" cy="60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278" name="Shape 278"/>
          <p:cNvCxnSpPr/>
          <p:nvPr/>
        </p:nvCxnSpPr>
        <p:spPr>
          <a:xfrm>
            <a:off x="837887" y="4353208"/>
            <a:ext cx="2997900" cy="1365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4385223" y="1267650"/>
            <a:ext cx="1558799" cy="7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1200"/>
              <a:t>Servidor do </a:t>
            </a:r>
          </a:p>
          <a:p>
            <a:pPr algn="l">
              <a:spcBef>
                <a:spcPts val="0"/>
              </a:spcBef>
              <a:buNone/>
            </a:pPr>
            <a:r>
              <a:rPr lang="en-GB" sz="1200"/>
              <a:t>domínio raiz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887521" y="2597716"/>
            <a:ext cx="1606199" cy="68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1200" dirty="0" err="1"/>
              <a:t>Servidor</a:t>
            </a:r>
            <a:r>
              <a:rPr lang="en-GB" sz="1200" dirty="0"/>
              <a:t> do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200" dirty="0" err="1"/>
              <a:t>domínio</a:t>
            </a:r>
            <a:r>
              <a:rPr lang="en-GB" sz="1200" dirty="0"/>
              <a:t> </a:t>
            </a:r>
            <a:r>
              <a:rPr lang="en-GB" sz="1200" dirty="0" smtClean="0"/>
              <a:t>.org</a:t>
            </a:r>
            <a:endParaRPr lang="en-GB" sz="1200" dirty="0"/>
          </a:p>
        </p:txBody>
      </p:sp>
      <p:sp>
        <p:nvSpPr>
          <p:cNvPr id="281" name="Shape 281"/>
          <p:cNvSpPr txBox="1"/>
          <p:nvPr/>
        </p:nvSpPr>
        <p:spPr>
          <a:xfrm>
            <a:off x="4542341" y="5440659"/>
            <a:ext cx="2022299" cy="7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1200" dirty="0" err="1"/>
              <a:t>Servidor</a:t>
            </a:r>
            <a:r>
              <a:rPr lang="en-GB" sz="1200" dirty="0"/>
              <a:t> do </a:t>
            </a:r>
            <a:r>
              <a:rPr lang="en-GB" sz="1200" dirty="0" err="1"/>
              <a:t>domínio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1200" dirty="0" err="1"/>
              <a:t>i</a:t>
            </a:r>
            <a:r>
              <a:rPr lang="en-GB" sz="1200" dirty="0" err="1" smtClean="0"/>
              <a:t>soc.org</a:t>
            </a:r>
            <a:endParaRPr lang="en-GB" sz="1200" dirty="0"/>
          </a:p>
        </p:txBody>
      </p:sp>
      <p:sp>
        <p:nvSpPr>
          <p:cNvPr id="282" name="Shape 282"/>
          <p:cNvSpPr txBox="1"/>
          <p:nvPr/>
        </p:nvSpPr>
        <p:spPr>
          <a:xfrm>
            <a:off x="457535" y="3437337"/>
            <a:ext cx="1558799" cy="7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1200"/>
              <a:t>Servidor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de .org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85900" y="4526163"/>
            <a:ext cx="967200" cy="6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Cliente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361041" y="2798269"/>
            <a:ext cx="568500" cy="4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1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719990" y="3591166"/>
            <a:ext cx="568500" cy="4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2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720009" y="4824132"/>
            <a:ext cx="568500" cy="4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3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831" y="3352410"/>
            <a:ext cx="568620" cy="79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33" y="5440651"/>
            <a:ext cx="568620" cy="79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173" y="1788745"/>
            <a:ext cx="568620" cy="79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38" y="2728399"/>
            <a:ext cx="568620" cy="79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34" y="4965541"/>
            <a:ext cx="412377" cy="4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061" y="5014814"/>
            <a:ext cx="412377" cy="4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843" y="3984663"/>
            <a:ext cx="412377" cy="4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500" y="3576062"/>
            <a:ext cx="412377" cy="4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824" y="2954513"/>
            <a:ext cx="412377" cy="4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628" y="2317884"/>
            <a:ext cx="412377" cy="4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439" y="2317848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036" y="1788747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548" y="4353179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5735" y="5821002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813" y="5669080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625" y="1582916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39" y="4189837"/>
            <a:ext cx="300246" cy="3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106" y="4969396"/>
            <a:ext cx="203843" cy="33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222" y="5440664"/>
            <a:ext cx="203843" cy="33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029" y="1582927"/>
            <a:ext cx="203843" cy="33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2347" y="4876614"/>
            <a:ext cx="203843" cy="33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DNS Resolver e Local DNS Server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7084500" y="1434600"/>
            <a:ext cx="1602299" cy="48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Caching é baseado num </a:t>
            </a:r>
            <a:r>
              <a:rPr lang="en-GB" sz="18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</a:t>
            </a:r>
            <a:r>
              <a:rPr lang="en-GB" sz="18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(TTL) definido pelo servidor responsável pelo nome. Permite evitar estar sempre a contactar os servidores remotos.</a:t>
            </a:r>
          </a:p>
        </p:txBody>
      </p:sp>
      <p:sp>
        <p:nvSpPr>
          <p:cNvPr id="317" name="Shape 317"/>
          <p:cNvSpPr/>
          <p:nvPr/>
        </p:nvSpPr>
        <p:spPr>
          <a:xfrm>
            <a:off x="2884713" y="2118290"/>
            <a:ext cx="1841399" cy="3968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04800" y="2118290"/>
            <a:ext cx="1841399" cy="3968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88069" y="4917777"/>
            <a:ext cx="1403700" cy="9254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561306" y="4902243"/>
            <a:ext cx="1296900" cy="95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i="1"/>
              <a:t>Resolver interface (OS)</a:t>
            </a:r>
          </a:p>
        </p:txBody>
      </p:sp>
      <p:sp>
        <p:nvSpPr>
          <p:cNvPr id="321" name="Shape 321"/>
          <p:cNvSpPr/>
          <p:nvPr/>
        </p:nvSpPr>
        <p:spPr>
          <a:xfrm>
            <a:off x="431987" y="2357992"/>
            <a:ext cx="1118999" cy="9254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54035" y="2414266"/>
            <a:ext cx="1179000" cy="81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900"/>
              <a:t>Cliente HTTP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900"/>
              <a:t>    (browser)</a:t>
            </a:r>
          </a:p>
        </p:txBody>
      </p:sp>
      <p:sp>
        <p:nvSpPr>
          <p:cNvPr id="323" name="Shape 323"/>
          <p:cNvSpPr/>
          <p:nvPr/>
        </p:nvSpPr>
        <p:spPr>
          <a:xfrm>
            <a:off x="886500" y="3563512"/>
            <a:ext cx="1118999" cy="9254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908533" y="3619786"/>
            <a:ext cx="1074900" cy="81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Aplicação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607284" y="3119597"/>
            <a:ext cx="18600" cy="18509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886490" y="1506896"/>
            <a:ext cx="848700" cy="7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/>
              <a:t>Cliente</a:t>
            </a:r>
          </a:p>
        </p:txBody>
      </p:sp>
      <p:sp>
        <p:nvSpPr>
          <p:cNvPr id="327" name="Shape 327"/>
          <p:cNvSpPr/>
          <p:nvPr/>
        </p:nvSpPr>
        <p:spPr>
          <a:xfrm>
            <a:off x="3028056" y="4368910"/>
            <a:ext cx="1617600" cy="1340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3109288" y="4368910"/>
            <a:ext cx="1416299" cy="13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Cache com as respostas obtidas em pesquisas anteriores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3187536" y="2860333"/>
            <a:ext cx="1119016" cy="1295569"/>
            <a:chOff x="223300" y="1073375"/>
            <a:chExt cx="906599" cy="473700"/>
          </a:xfrm>
        </p:grpSpPr>
        <p:sp>
          <p:nvSpPr>
            <p:cNvPr id="330" name="Shape 330"/>
            <p:cNvSpPr/>
            <p:nvPr/>
          </p:nvSpPr>
          <p:spPr>
            <a:xfrm>
              <a:off x="223300" y="1073375"/>
              <a:ext cx="906599" cy="473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900"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241150" y="1102175"/>
              <a:ext cx="870900" cy="416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en-GB" sz="900"/>
                <a:t>Motor de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 sz="900"/>
                <a:t>pesquisa</a:t>
              </a:r>
            </a:p>
          </p:txBody>
        </p:sp>
      </p:grpSp>
      <p:sp>
        <p:nvSpPr>
          <p:cNvPr id="332" name="Shape 332"/>
          <p:cNvSpPr txBox="1"/>
          <p:nvPr/>
        </p:nvSpPr>
        <p:spPr>
          <a:xfrm>
            <a:off x="2835008" y="1405199"/>
            <a:ext cx="1776300" cy="92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1500"/>
              <a:t>C</a:t>
            </a:r>
            <a:r>
              <a:rPr lang="en-GB" sz="1500" i="1"/>
              <a:t>aching only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500" i="1"/>
              <a:t>server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923207" y="3854016"/>
            <a:ext cx="1429500" cy="125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4" name="Shape 334"/>
          <p:cNvCxnSpPr/>
          <p:nvPr/>
        </p:nvCxnSpPr>
        <p:spPr>
          <a:xfrm flipH="1">
            <a:off x="1891424" y="3961949"/>
            <a:ext cx="1492799" cy="1302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713362" y="3160953"/>
            <a:ext cx="23699" cy="174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336" name="Shape 336"/>
          <p:cNvCxnSpPr/>
          <p:nvPr/>
        </p:nvCxnSpPr>
        <p:spPr>
          <a:xfrm>
            <a:off x="3747070" y="3961949"/>
            <a:ext cx="0" cy="561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7" name="Shape 337"/>
          <p:cNvCxnSpPr>
            <a:stCxn id="331" idx="3"/>
          </p:cNvCxnSpPr>
          <p:nvPr/>
        </p:nvCxnSpPr>
        <p:spPr>
          <a:xfrm rot="10800000" flipH="1">
            <a:off x="4284520" y="2204918"/>
            <a:ext cx="1566000" cy="130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8" name="Shape 338"/>
          <p:cNvCxnSpPr>
            <a:endCxn id="331" idx="3"/>
          </p:cNvCxnSpPr>
          <p:nvPr/>
        </p:nvCxnSpPr>
        <p:spPr>
          <a:xfrm flipH="1">
            <a:off x="4284520" y="2396618"/>
            <a:ext cx="1574100" cy="1111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9" name="Shape 339"/>
          <p:cNvCxnSpPr>
            <a:stCxn id="331" idx="3"/>
          </p:cNvCxnSpPr>
          <p:nvPr/>
        </p:nvCxnSpPr>
        <p:spPr>
          <a:xfrm rot="10800000" flipH="1">
            <a:off x="4284520" y="3471818"/>
            <a:ext cx="1613400" cy="3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0" name="Shape 340"/>
          <p:cNvCxnSpPr>
            <a:endCxn id="331" idx="3"/>
          </p:cNvCxnSpPr>
          <p:nvPr/>
        </p:nvCxnSpPr>
        <p:spPr>
          <a:xfrm rot="10800000">
            <a:off x="4284520" y="3508117"/>
            <a:ext cx="1574100" cy="29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1" name="Shape 341"/>
          <p:cNvCxnSpPr>
            <a:endCxn id="331" idx="3"/>
          </p:cNvCxnSpPr>
          <p:nvPr/>
        </p:nvCxnSpPr>
        <p:spPr>
          <a:xfrm rot="10800000">
            <a:off x="4284520" y="3508118"/>
            <a:ext cx="1589700" cy="200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2" name="Shape 342"/>
          <p:cNvCxnSpPr>
            <a:stCxn id="331" idx="3"/>
          </p:cNvCxnSpPr>
          <p:nvPr/>
        </p:nvCxnSpPr>
        <p:spPr>
          <a:xfrm>
            <a:off x="4284520" y="3508118"/>
            <a:ext cx="1589700" cy="174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43" name="Shape 343"/>
          <p:cNvSpPr txBox="1"/>
          <p:nvPr/>
        </p:nvSpPr>
        <p:spPr>
          <a:xfrm>
            <a:off x="5180353" y="1507573"/>
            <a:ext cx="1841641" cy="7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 dirty="0" err="1"/>
              <a:t>Servidor</a:t>
            </a:r>
            <a:r>
              <a:rPr lang="en-GB" sz="1200" dirty="0"/>
              <a:t> do </a:t>
            </a:r>
            <a:r>
              <a:rPr lang="en-GB" sz="1200" dirty="0" err="1"/>
              <a:t>domínio</a:t>
            </a:r>
            <a:r>
              <a:rPr lang="en-GB" sz="1200" dirty="0"/>
              <a:t> </a:t>
            </a:r>
            <a:r>
              <a:rPr lang="en-GB" sz="1200" dirty="0" err="1"/>
              <a:t>raiz</a:t>
            </a:r>
            <a:endParaRPr lang="en-GB" sz="1200" dirty="0"/>
          </a:p>
        </p:txBody>
      </p:sp>
      <p:sp>
        <p:nvSpPr>
          <p:cNvPr id="344" name="Shape 344"/>
          <p:cNvSpPr txBox="1"/>
          <p:nvPr/>
        </p:nvSpPr>
        <p:spPr>
          <a:xfrm>
            <a:off x="5255262" y="4098130"/>
            <a:ext cx="1944042" cy="7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 dirty="0" err="1"/>
              <a:t>Servidor</a:t>
            </a:r>
            <a:r>
              <a:rPr lang="en-GB" sz="1200" dirty="0"/>
              <a:t> do </a:t>
            </a:r>
            <a:r>
              <a:rPr lang="en-GB" sz="1200" dirty="0" err="1"/>
              <a:t>d</a:t>
            </a:r>
            <a:r>
              <a:rPr lang="en-GB" sz="1200" dirty="0" err="1" smtClean="0"/>
              <a:t>omínio</a:t>
            </a:r>
            <a:r>
              <a:rPr lang="en-GB" sz="1200" dirty="0" smtClean="0"/>
              <a:t> .org</a:t>
            </a:r>
            <a:endParaRPr lang="en-GB" sz="1200" dirty="0"/>
          </a:p>
        </p:txBody>
      </p:sp>
      <p:sp>
        <p:nvSpPr>
          <p:cNvPr id="345" name="Shape 345"/>
          <p:cNvSpPr txBox="1"/>
          <p:nvPr/>
        </p:nvSpPr>
        <p:spPr>
          <a:xfrm>
            <a:off x="4721958" y="5948660"/>
            <a:ext cx="2974241" cy="7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1200" dirty="0" err="1"/>
              <a:t>Servidor</a:t>
            </a:r>
            <a:r>
              <a:rPr lang="en-GB" sz="1200" dirty="0"/>
              <a:t> do </a:t>
            </a:r>
            <a:r>
              <a:rPr lang="en-GB" sz="1200" dirty="0" err="1" smtClean="0"/>
              <a:t>domínio</a:t>
            </a:r>
            <a:r>
              <a:rPr lang="en-GB" sz="1200" dirty="0"/>
              <a:t> </a:t>
            </a:r>
            <a:r>
              <a:rPr lang="en-GB" sz="1200" dirty="0" err="1" smtClean="0"/>
              <a:t>isoc.org</a:t>
            </a:r>
            <a:endParaRPr lang="en-GB" sz="1200" dirty="0"/>
          </a:p>
        </p:txBody>
      </p:sp>
      <p:sp>
        <p:nvSpPr>
          <p:cNvPr id="346" name="Shape 346"/>
          <p:cNvSpPr txBox="1"/>
          <p:nvPr/>
        </p:nvSpPr>
        <p:spPr>
          <a:xfrm>
            <a:off x="2266083" y="4064092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1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106596" y="2118290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2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5586029" y="2647610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3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586013" y="3088766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4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694026" y="4656580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6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5124854" y="3675120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5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518270" y="4670406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8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970" y="4817911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95" y="2145236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211" y="3103898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134" y="3612296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69" y="4979487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244" y="4670383"/>
            <a:ext cx="290893" cy="44257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5218689" y="4979530"/>
            <a:ext cx="218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7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618" y="4158987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039" y="2629417"/>
            <a:ext cx="290893" cy="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101" y="2016909"/>
            <a:ext cx="387672" cy="46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663" y="5515757"/>
            <a:ext cx="387672" cy="46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703" y="3588767"/>
            <a:ext cx="387672" cy="46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Estratégia de 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 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consistência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resolução de nomes acrescentaria facilmente 1 segundo até que fosse possível começar um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Assim os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name servers 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os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browsers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fazem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intensivo dos endereços dos servidores mais populares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garantir que as 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caches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estão consistentes e atualizadas?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Notificações explícitas seriam demasiado dispendiosas por isso a consistência baseia-se em envelhecimento (TTL)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TTL está incluído em todas as respostas e quando é ultrapassado a informação é suprimida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aching, 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consistência e 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 state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Notificações explícitas seriam demasiado dispendiosas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servidores teriam de memorizar que caches tinham nomes seus memorizados para poderem notificá-las das alterações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aconteceria a essas caches se o servidor tivesse um problema?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 sistema não escalaria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consistência baseia-se em envelhecimento (com TTLs) pois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informação evolui muito lentamente (pelo menos na maioria dos casos)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se usa informação inconsistente isso pode ser detectado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custo da inconsistência é baixo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TTL de um dado é fixado pelo seu responsável original e está incluído em todas as respostas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o TTL expira a informação associada é suprimida das caches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 tipo de gestão de dados replicados designa-se por </a:t>
            </a:r>
            <a:r>
              <a:rPr lang="en-GB" sz="2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 State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valor de TTL usar?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Trade-offs</a:t>
            </a:r>
            <a:endParaRPr lang="pt-PT" sz="28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Pequeno TTL: atualização rápida quando há alterações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Grande TTL: maior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hit-ratio 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na cache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Seguir a hier</a:t>
            </a:r>
            <a:r>
              <a:rPr lang="pt-PT" dirty="0" smtClean="0"/>
              <a:t>a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rquia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TTL no topo da hierarquia: dias, semanas, meses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TTL no fundo da hierarquia: segundos, minutos, horas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Problemas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As CDN usam 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TTLs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de alguns segundos para fazerem distribuição de carga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Os browsers fazem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durante alguns minutos</a:t>
            </a: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1" i="0" u="none" strike="noStrike" cap="none" baseline="0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fld>
            <a:endParaRPr lang="en-GB" sz="1200" b="1" i="0" u="none" strike="noStrike" cap="none" baseline="0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1" i="0" u="none" strike="noStrike" cap="none" baseline="0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fld>
            <a:endParaRPr lang="en-GB" sz="1200" b="1" i="0" u="none" strike="noStrike" cap="none" baseline="0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Negative Caching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763000" cy="4906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se dá um nome errado, o mesmo não pode ser resolvido na </a:t>
            </a:r>
            <a:r>
              <a:rPr lang="en-GB" sz="2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portanto levam muito tempo a resolver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 </a:t>
            </a:r>
            <a:r>
              <a:rPr lang="en-GB" sz="24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www.cnn.comm</a:t>
            </a: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sng" strike="noStrike" cap="none" baseline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www.cnnn.com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 levar segundos para dar como resposta “nome desconhecido”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Portanto convém memorizar os nomes inexistentes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de forma a que no futuro o erro leve menos tempo a detectar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é melhor não memorizar por muito tempo e usar um TTL para expirar também os nomes não existentes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Distribuição de Carga com o DNS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749" y="1318436"/>
            <a:ext cx="7985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$ </a:t>
            </a:r>
            <a:r>
              <a:rPr lang="pt-PT" b="1" dirty="0" err="1"/>
              <a:t>dig</a:t>
            </a:r>
            <a:r>
              <a:rPr lang="pt-PT" b="1" dirty="0"/>
              <a:t> </a:t>
            </a:r>
            <a:r>
              <a:rPr lang="pt-PT" b="1" dirty="0" err="1"/>
              <a:t>fct.unl.pt</a:t>
            </a:r>
            <a:r>
              <a:rPr lang="pt-PT" b="1" dirty="0"/>
              <a:t> MX</a:t>
            </a:r>
          </a:p>
          <a:p>
            <a:endParaRPr lang="pt-PT" b="1" dirty="0"/>
          </a:p>
          <a:p>
            <a:r>
              <a:rPr lang="tr-TR" b="1" dirty="0"/>
              <a:t>; &lt;&lt;&gt;&gt; </a:t>
            </a:r>
            <a:r>
              <a:rPr lang="tr-TR" b="1" dirty="0" err="1"/>
              <a:t>DiG</a:t>
            </a:r>
            <a:r>
              <a:rPr lang="tr-TR" b="1" dirty="0"/>
              <a:t> 9.8.3-P1 &lt;&lt;&gt;&gt; </a:t>
            </a:r>
            <a:r>
              <a:rPr lang="tr-TR" b="1" dirty="0" err="1"/>
              <a:t>fct.unl.pt</a:t>
            </a:r>
            <a:r>
              <a:rPr lang="tr-TR" b="1" dirty="0"/>
              <a:t> MX</a:t>
            </a:r>
          </a:p>
          <a:p>
            <a:r>
              <a:rPr lang="tr-TR" b="1" dirty="0"/>
              <a:t>;; global </a:t>
            </a:r>
            <a:r>
              <a:rPr lang="tr-TR" b="1" dirty="0" err="1"/>
              <a:t>options</a:t>
            </a:r>
            <a:r>
              <a:rPr lang="tr-TR" b="1" dirty="0"/>
              <a:t>: +</a:t>
            </a:r>
            <a:r>
              <a:rPr lang="tr-TR" b="1" dirty="0" err="1"/>
              <a:t>cmd</a:t>
            </a:r>
            <a:endParaRPr lang="tr-TR" b="1" dirty="0"/>
          </a:p>
          <a:p>
            <a:r>
              <a:rPr lang="tr-TR" b="1" dirty="0"/>
              <a:t>;; </a:t>
            </a:r>
            <a:r>
              <a:rPr lang="tr-TR" b="1" dirty="0" err="1"/>
              <a:t>Got</a:t>
            </a:r>
            <a:r>
              <a:rPr lang="tr-TR" b="1" dirty="0"/>
              <a:t> </a:t>
            </a:r>
            <a:r>
              <a:rPr lang="tr-TR" b="1" dirty="0" err="1"/>
              <a:t>answer</a:t>
            </a:r>
            <a:r>
              <a:rPr lang="tr-TR" b="1" dirty="0"/>
              <a:t>:</a:t>
            </a:r>
          </a:p>
          <a:p>
            <a:r>
              <a:rPr lang="tr-TR" b="1" dirty="0"/>
              <a:t>;; -&gt;&gt;HEADER&lt;&lt;- </a:t>
            </a:r>
            <a:r>
              <a:rPr lang="tr-TR" b="1" dirty="0" err="1"/>
              <a:t>opcode</a:t>
            </a:r>
            <a:r>
              <a:rPr lang="tr-TR" b="1" dirty="0"/>
              <a:t>: QUERY, </a:t>
            </a:r>
            <a:r>
              <a:rPr lang="tr-TR" b="1" dirty="0" err="1"/>
              <a:t>status</a:t>
            </a:r>
            <a:r>
              <a:rPr lang="tr-TR" b="1" dirty="0"/>
              <a:t>: NOERROR, </a:t>
            </a:r>
            <a:r>
              <a:rPr lang="tr-TR" b="1" dirty="0" err="1"/>
              <a:t>id</a:t>
            </a:r>
            <a:r>
              <a:rPr lang="tr-TR" b="1" dirty="0"/>
              <a:t>: 57538</a:t>
            </a:r>
          </a:p>
          <a:p>
            <a:r>
              <a:rPr lang="tr-TR" b="1" dirty="0"/>
              <a:t>;; </a:t>
            </a:r>
            <a:r>
              <a:rPr lang="tr-TR" b="1" dirty="0" err="1"/>
              <a:t>flags</a:t>
            </a:r>
            <a:r>
              <a:rPr lang="tr-TR" b="1" dirty="0"/>
              <a:t>: </a:t>
            </a:r>
            <a:r>
              <a:rPr lang="tr-TR" b="1" dirty="0" err="1"/>
              <a:t>qr</a:t>
            </a:r>
            <a:r>
              <a:rPr lang="tr-TR" b="1" dirty="0"/>
              <a:t> </a:t>
            </a:r>
            <a:r>
              <a:rPr lang="tr-TR" b="1" dirty="0" err="1"/>
              <a:t>rd</a:t>
            </a:r>
            <a:r>
              <a:rPr lang="tr-TR" b="1" dirty="0"/>
              <a:t> </a:t>
            </a:r>
            <a:r>
              <a:rPr lang="tr-TR" b="1" dirty="0" err="1"/>
              <a:t>ra</a:t>
            </a:r>
            <a:r>
              <a:rPr lang="tr-TR" b="1" dirty="0"/>
              <a:t>; QUERY: 1, ANSWER: 5, AUTHORITY: 2, ADDITIONAL: 11</a:t>
            </a:r>
          </a:p>
          <a:p>
            <a:endParaRPr lang="tr-TR" b="1" dirty="0"/>
          </a:p>
          <a:p>
            <a:r>
              <a:rPr lang="tr-TR" b="1" dirty="0"/>
              <a:t>;; QUESTION SECTION:</a:t>
            </a:r>
          </a:p>
          <a:p>
            <a:r>
              <a:rPr lang="tr-TR" b="1" dirty="0"/>
              <a:t>;</a:t>
            </a:r>
            <a:r>
              <a:rPr lang="tr-TR" b="1" dirty="0" err="1"/>
              <a:t>fct.unl.pt</a:t>
            </a:r>
            <a:r>
              <a:rPr lang="tr-TR" b="1" dirty="0"/>
              <a:t>.			IN	MX</a:t>
            </a:r>
          </a:p>
          <a:p>
            <a:endParaRPr lang="tr-TR" b="1" dirty="0"/>
          </a:p>
          <a:p>
            <a:r>
              <a:rPr lang="tr-TR" b="1" dirty="0"/>
              <a:t>;; ANSWER SECTION: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4963	IN	MX	10 ASPMX.L.GOOGLE.COM.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4963	IN	MX	20 ALT1.ASPMX.L.GOOGLE.COM.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4963	IN	MX	20 ALT2.ASPMX.L.GOOGLE.COM.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4963	IN	MX	30 ASPMX2.GOOGLEMAIL.COM.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4963	IN	MX	30 ASPMX3.GOOGLEMAIL.COM.</a:t>
            </a:r>
          </a:p>
          <a:p>
            <a:endParaRPr lang="tr-TR" b="1" dirty="0"/>
          </a:p>
          <a:p>
            <a:r>
              <a:rPr lang="tr-TR" b="1" dirty="0"/>
              <a:t>;; AUTHORITY SECTION: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3185	IN	NS	dns1.fct.unl.pt.</a:t>
            </a:r>
          </a:p>
          <a:p>
            <a:r>
              <a:rPr lang="tr-TR" b="1" dirty="0" err="1"/>
              <a:t>fct.unl.pt</a:t>
            </a:r>
            <a:r>
              <a:rPr lang="tr-TR" b="1" dirty="0"/>
              <a:t>.		3185	IN	NS	dns2.fct.unl.pt.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838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Nomes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07139"/>
              </p:ext>
            </p:extLst>
          </p:nvPr>
        </p:nvGraphicFramePr>
        <p:xfrm>
          <a:off x="871869" y="1386143"/>
          <a:ext cx="7570382" cy="3644616"/>
        </p:xfrm>
        <a:graphic>
          <a:graphicData uri="http://schemas.openxmlformats.org/drawingml/2006/table">
            <a:tbl>
              <a:tblPr firstRow="1" bandRow="1"/>
              <a:tblGrid>
                <a:gridCol w="3062178"/>
                <a:gridCol w="4508204"/>
              </a:tblGrid>
              <a:tr h="793306"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João das Neves e Sousa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Nome de uma pessoa (só é válido num certo contexto de interpretação)</a:t>
                      </a:r>
                      <a:endParaRPr lang="pt-PT" sz="1800" b="1" dirty="0"/>
                    </a:p>
                  </a:txBody>
                  <a:tcPr/>
                </a:tc>
              </a:tr>
              <a:tr h="467832"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Presidente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Nome de uma função (</a:t>
                      </a:r>
                      <a:r>
                        <a:rPr lang="pt-PT" sz="1800" b="1" dirty="0" err="1" smtClean="0"/>
                        <a:t>indireção</a:t>
                      </a:r>
                      <a:r>
                        <a:rPr lang="pt-PT" sz="1800" b="1" dirty="0" smtClean="0"/>
                        <a:t>)</a:t>
                      </a:r>
                      <a:endParaRPr lang="pt-PT" sz="1800" b="1" dirty="0"/>
                    </a:p>
                  </a:txBody>
                  <a:tcPr/>
                </a:tc>
              </a:tr>
              <a:tr h="734539">
                <a:tc>
                  <a:txBody>
                    <a:bodyPr/>
                    <a:lstStyle/>
                    <a:p>
                      <a:r>
                        <a:rPr lang="pt-PT" sz="1800" b="1" dirty="0" err="1" smtClean="0"/>
                        <a:t>Abóborinha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Alcunha (alias) para o nome de uma pessoa na agenda de outra</a:t>
                      </a:r>
                      <a:endParaRPr lang="pt-PT" sz="1800" b="1" dirty="0"/>
                    </a:p>
                  </a:txBody>
                  <a:tcPr/>
                </a:tc>
              </a:tr>
              <a:tr h="734539">
                <a:tc>
                  <a:txBody>
                    <a:bodyPr/>
                    <a:lstStyle/>
                    <a:p>
                      <a:r>
                        <a:rPr lang="pt-PT" sz="1800" b="1" dirty="0" err="1" smtClean="0"/>
                        <a:t>www.fct.unl.pt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Nome hierárquico de um servidor que pode ser interpretado no</a:t>
                      </a:r>
                      <a:r>
                        <a:rPr lang="pt-PT" sz="1800" b="1" baseline="0" dirty="0" smtClean="0"/>
                        <a:t> DNS</a:t>
                      </a:r>
                      <a:endParaRPr lang="pt-PT" sz="1800" b="1" dirty="0"/>
                    </a:p>
                  </a:txBody>
                  <a:tcPr/>
                </a:tc>
              </a:tr>
              <a:tr h="734539"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IBM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dirty="0" smtClean="0"/>
                        <a:t>Símbolo na bolsa de uma empresa (só pode ser corretamente interpretado nesse contexto)</a:t>
                      </a:r>
                      <a:endParaRPr lang="pt-PT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71869" y="5350104"/>
            <a:ext cx="7570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estrutura de um nome está relacionada com o seu contexto de interpretação e condiciona o que se pode fazer com ele</a:t>
            </a:r>
            <a:endParaRPr lang="pt-PT" sz="20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0031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Continuação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749" y="1318436"/>
            <a:ext cx="7985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b="1" dirty="0"/>
          </a:p>
          <a:p>
            <a:r>
              <a:rPr lang="tr-TR" b="1" dirty="0"/>
              <a:t>;; ADDITIONAL SECTION:</a:t>
            </a:r>
          </a:p>
          <a:p>
            <a:r>
              <a:rPr lang="nb-NO" b="1" dirty="0"/>
              <a:t>ASPMX.L.GOOGLE.COM.	285	IN	A	64.233.166.27</a:t>
            </a:r>
          </a:p>
          <a:p>
            <a:r>
              <a:rPr lang="nb-NO" b="1" dirty="0"/>
              <a:t>ALT1.ASPMX.L.GOOGLE.COM. 164	IN	A	74.125.131.26</a:t>
            </a:r>
          </a:p>
          <a:p>
            <a:r>
              <a:rPr lang="en-US" b="1" dirty="0"/>
              <a:t>ALT1.ASPMX.L.GOOGLE.COM. 249	IN	AAAA	2a00:1450:4010:c0b::1b</a:t>
            </a:r>
          </a:p>
          <a:p>
            <a:r>
              <a:rPr lang="it-IT" b="1" dirty="0"/>
              <a:t>ALT2.ASPMX.L.GOOGLE.COM. 105	IN	A	74.125.200.27</a:t>
            </a:r>
          </a:p>
          <a:p>
            <a:r>
              <a:rPr lang="en-US" b="1" dirty="0"/>
              <a:t>ALT2.ASPMX.L.GOOGLE.COM. 69	IN	AAAA	2404:6800:4003:c00::1a</a:t>
            </a:r>
          </a:p>
          <a:p>
            <a:r>
              <a:rPr lang="tr-TR" b="1" dirty="0"/>
              <a:t>ASPMX2.GOOGLEMAIL.COM.	189	IN	A	173.194.222.27</a:t>
            </a:r>
          </a:p>
          <a:p>
            <a:r>
              <a:rPr lang="en-US" b="1" dirty="0"/>
              <a:t>ASPMX2.GOOGLEMAIL.COM.	164	IN	AAAA	2a00:1450:4010:c0b::1b</a:t>
            </a:r>
          </a:p>
          <a:p>
            <a:r>
              <a:rPr lang="hr-HR" b="1" dirty="0"/>
              <a:t>ASPMX3.GOOGLEMAIL.COM.	10	IN	A	74.125.200.26</a:t>
            </a:r>
          </a:p>
          <a:p>
            <a:r>
              <a:rPr lang="en-US" b="1" dirty="0"/>
              <a:t>ASPMX3.GOOGLEMAIL.COM.	164	IN	AAAA	2404:6800:4003:c00::1a</a:t>
            </a:r>
          </a:p>
          <a:p>
            <a:r>
              <a:rPr lang="nb-NO" b="1" dirty="0"/>
              <a:t>dns1.fct.unl.pt.	9891	IN	A	193.136.126.101</a:t>
            </a:r>
          </a:p>
          <a:p>
            <a:r>
              <a:rPr lang="tr-TR" b="1" dirty="0"/>
              <a:t>dns2.fct.unl.pt.	3185	IN	A	193.136.126.102</a:t>
            </a:r>
          </a:p>
          <a:p>
            <a:endParaRPr lang="tr-TR" b="1" dirty="0"/>
          </a:p>
          <a:p>
            <a:r>
              <a:rPr lang="tr-TR" b="1" dirty="0"/>
              <a:t>;; Query time: 26 </a:t>
            </a:r>
            <a:r>
              <a:rPr lang="tr-TR" b="1" dirty="0" err="1"/>
              <a:t>msec</a:t>
            </a:r>
            <a:endParaRPr lang="tr-TR" b="1" dirty="0"/>
          </a:p>
          <a:p>
            <a:r>
              <a:rPr lang="is-IS" b="1" dirty="0"/>
              <a:t>;; SERVER: 192.168.1.254#53(192.168.1.254)</a:t>
            </a:r>
          </a:p>
          <a:p>
            <a:r>
              <a:rPr lang="en-US" b="1" dirty="0"/>
              <a:t>;; WHEN: Sun Oct 30 12:30:19 2016</a:t>
            </a:r>
          </a:p>
          <a:p>
            <a:r>
              <a:rPr lang="de-DE" b="1" dirty="0" smtClean="0"/>
              <a:t>;; MSG SIZE  </a:t>
            </a:r>
            <a:r>
              <a:rPr lang="de-DE" b="1" dirty="0" err="1" smtClean="0"/>
              <a:t>rcvd</a:t>
            </a:r>
            <a:r>
              <a:rPr lang="de-DE" b="1" dirty="0" smtClean="0"/>
              <a:t>: 423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82228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 do protocolo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um protocolo cliente / servidor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 UDP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pressuposto o cliente repetir o pedido se não obtém resposta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Após um certo número de tentativas falhadas dirige o pedido para um servidor alternativo (por isso uma resposta pode levar um tempo significativo quando a rede está sobrecarregada)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mensagens de pedido e resposta têm o mesmo formato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Formato das Mensagens DNS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39800"/>
            <a:ext cx="6959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das mensagens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395287" y="1257299"/>
            <a:ext cx="8291512" cy="518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Identification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colocada pelo cliente para permitir relacionar pedidos com respostas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Flags</a:t>
            </a:r>
            <a:r>
              <a:rPr lang="pt-PT" sz="2400" b="0" i="0" u="none" strike="noStrike" cap="none" baseline="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reply</a:t>
            </a: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Reply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authoritative</a:t>
            </a: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desired</a:t>
            </a: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lvl="0" indent="-223838">
              <a:buClr>
                <a:srgbClr val="FF0000"/>
              </a:buClr>
              <a:buSzPct val="100000"/>
              <a:buFont typeface="Comic Sans MS"/>
              <a:buChar char="•"/>
            </a:pPr>
            <a:r>
              <a:rPr lang="pt-PT" sz="240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pt-PT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endParaRPr lang="pt-PT" sz="240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lvl="0" indent="-223838">
              <a:spcBef>
                <a:spcPts val="1200"/>
              </a:spcBef>
              <a:buClr>
                <a:srgbClr val="FF0000"/>
              </a:buClr>
              <a:buSzPct val="100000"/>
              <a:buFont typeface="Comic Sans MS"/>
              <a:buChar char="•"/>
            </a:pPr>
            <a:r>
              <a:rPr lang="pt-PT" sz="240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answers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pt-PT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replies</a:t>
            </a:r>
            <a:endParaRPr lang="pt-PT" sz="240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lvl="0" indent="-223838">
              <a:spcBef>
                <a:spcPts val="1200"/>
              </a:spcBef>
              <a:buClr>
                <a:srgbClr val="FF0000"/>
              </a:buClr>
              <a:buSzPct val="100000"/>
              <a:buFont typeface="Comic Sans MS"/>
              <a:buChar char="•"/>
            </a:pPr>
            <a:r>
              <a:rPr lang="pt-PT" sz="240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authority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pt-PT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RRs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servidores com autoridade sobre as respostas</a:t>
            </a:r>
          </a:p>
          <a:p>
            <a:pPr marL="223838" lvl="0" indent="-223838">
              <a:spcBef>
                <a:spcPts val="1200"/>
              </a:spcBef>
              <a:buClr>
                <a:srgbClr val="FF0000"/>
              </a:buClr>
              <a:buSzPct val="100000"/>
              <a:buFont typeface="Comic Sans MS"/>
              <a:buChar char="•"/>
            </a:pPr>
            <a:r>
              <a:rPr lang="pt-PT" sz="240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</a:t>
            </a:r>
            <a:r>
              <a:rPr lang="pt-PT" sz="24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informações suplementares que podem ser úteis ao cliente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 de criação de um domínio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existência do novo domínio é contratado com um 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registrar (e.g. </a:t>
            </a:r>
            <a:r>
              <a:rPr lang="pt-PT" sz="2400" dirty="0" err="1" smtClean="0">
                <a:solidFill>
                  <a:srgbClr val="000000"/>
                </a:solidFill>
              </a:rPr>
              <a:t>utopia</a:t>
            </a:r>
            <a:r>
              <a:rPr lang="pt-PT" sz="2400" b="0" i="0" u="none" strike="noStrike" cap="none" baseline="0" dirty="0" err="1" smtClean="0">
                <a:solidFill>
                  <a:srgbClr val="000000"/>
                </a:solidFill>
                <a:sym typeface="Comic Sans MS"/>
              </a:rPr>
              <a:t>.com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  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com a </a:t>
            </a:r>
            <a:r>
              <a:rPr lang="pt-PT" sz="2400" b="0" i="0" u="none" strike="noStrike" cap="none" baseline="0" dirty="0" err="1" smtClean="0">
                <a:solidFill>
                  <a:srgbClr val="000000"/>
                </a:solidFill>
                <a:sym typeface="Comic Sans MS"/>
              </a:rPr>
              <a:t>verisign.com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esse efeito são montados dois novos servidores e os seus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RRs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são colocados no domínio 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.com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dirty="0" err="1" smtClean="0"/>
              <a:t>utopia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NS,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dns1.</a:t>
            </a:r>
            <a:r>
              <a:rPr lang="pt-PT" sz="2000" dirty="0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dns1.</a:t>
            </a:r>
            <a:r>
              <a:rPr lang="pt-PT" sz="2000" dirty="0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A, 212.212.212.1)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dirty="0" err="1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NS,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dns2.</a:t>
            </a:r>
            <a:r>
              <a:rPr lang="pt-PT" sz="2000" dirty="0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dns2.</a:t>
            </a:r>
            <a:r>
              <a:rPr lang="pt-PT" sz="2000" dirty="0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A, 211.211.211.2</a:t>
            </a:r>
            <a:r>
              <a:rPr lang="pt-PT" sz="2000" b="1" i="0" u="none" strike="noStrike" cap="none" baseline="0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Na tabela de servidor primário de </a:t>
            </a:r>
            <a:r>
              <a:rPr lang="pt-PT" sz="24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utopia.com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são inseridos os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RRs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para os nomes do domínio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mail.</a:t>
            </a:r>
            <a:r>
              <a:rPr lang="pt-PT" sz="2000" dirty="0" err="1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A, 212.212.212.2)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dirty="0" err="1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MX, 10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mail.</a:t>
            </a:r>
            <a:r>
              <a:rPr lang="pt-PT" sz="2000" dirty="0" err="1" smtClean="0">
                <a:solidFill>
                  <a:schemeClr val="dk1"/>
                </a:solidFill>
              </a:rPr>
              <a:t>utopia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.com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interrogar o DNS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 o comando DIG</a:t>
            </a:r>
          </a:p>
          <a:p>
            <a:pPr marL="339725" marR="0" lvl="1" indent="-9525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 [@server name] name [RR type or ANY]</a:t>
            </a:r>
          </a:p>
          <a:p>
            <a: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8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 o comando nslookup</a:t>
            </a:r>
          </a:p>
          <a:p>
            <a:pPr marL="339725" marR="0" lvl="1" indent="-9525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nslookup [ name ]</a:t>
            </a:r>
          </a:p>
          <a:p>
            <a: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8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 o ficheiro /etc/resolv.conf em Unix*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67543" y="1268759"/>
            <a:ext cx="8300218" cy="5328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designar, localizar, .... recursos numa rede ou num sistema distribuído usam-se nomes, identificadores e endereços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Nomes, identificadores e endereços desempenham papéis diferentes e têm características distintas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Por vezes é necessário realizar a tradução de nomes em endereços, de nomes em identificadores, de endereços noutros endereços, etc.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esse efeito usam-se catálogos,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directories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or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registries</a:t>
            </a:r>
            <a:endParaRPr lang="pt-PT" sz="24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DNS é um exemplo de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directory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o</a:t>
            </a:r>
            <a:r>
              <a:rPr lang="pt-PT" sz="2400" i="1" dirty="0" smtClean="0"/>
              <a:t>u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registry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distribuída</a:t>
            </a:r>
            <a:endParaRPr lang="pt-PT" sz="24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39750" y="1125537"/>
            <a:ext cx="8228013" cy="52562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Alguns nomes codificam as propriedades da entidade que designam</a:t>
            </a:r>
          </a:p>
          <a:p>
            <a:pPr lvl="1" indent="-223838">
              <a:spcBef>
                <a:spcPts val="0"/>
              </a:spcBef>
              <a:buSzPct val="100000"/>
            </a:pPr>
            <a:r>
              <a:rPr lang="pt-PT" sz="2000" dirty="0" smtClean="0">
                <a:solidFill>
                  <a:schemeClr val="dk2"/>
                </a:solidFill>
                <a:hlinkClick r:id="rId3"/>
              </a:rPr>
              <a:t>www.fct.unl.pt</a:t>
            </a:r>
            <a:r>
              <a:rPr lang="pt-PT" sz="2000" dirty="0" smtClean="0">
                <a:solidFill>
                  <a:schemeClr val="dk2"/>
                </a:solidFill>
              </a:rPr>
              <a:t> (o servidor WWW da FCT/UNL)</a:t>
            </a:r>
            <a:endParaRPr lang="pt-PT" sz="2000" dirty="0"/>
          </a:p>
          <a:p>
            <a:pPr lvl="1" indent="-223838">
              <a:spcBef>
                <a:spcPts val="0"/>
              </a:spcBef>
              <a:buSzPct val="100000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João Pacheco,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o filho de Pacheco</a:t>
            </a: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dirty="0" smtClean="0"/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estrutura de um nome está relacionada com o contexto de interpretação e condiciona o que se pode fazer com ele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nomes mais comuns são diretamente interpretáveis pelos humanos e estão associados a propriedades da entidade que designam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www.fct.unl.pt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62756" y="332656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 e Atributos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 de endereços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endereço IP:     193.136.120.10 (hierárquicos)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porta IP: porta 80 (</a:t>
            </a:r>
            <a:r>
              <a:rPr lang="en-GB" sz="24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flat</a:t>
            </a: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endereço de memória (0x040004400)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Coordenadas: X=32, Y=100, Z=88 (por tuplos)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Coordenadas: Latitude=25.561W, Longitude=57.678N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Quinta do Monte, Edifício II, Gabinete P3/1, Monte da Caparica (hierárquicos)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endereços são nomes que codificam atributos de localização da entidade a que estão associados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 do tipo Identificador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88875" y="1270005"/>
            <a:ext cx="8228013" cy="5255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Este tipo de nomes </a:t>
            </a:r>
            <a:r>
              <a:rPr lang="pt-PT" sz="2400" dirty="0" smtClean="0"/>
              <a:t>são geralmente unívocos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Não há duas entidades distintas com o mesmo NIF (número de contribuinte)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Identificadores únicos não reutilizáveis (UUID)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São identificadores que estão associados para todos o sempre à mesma entidade, mesmo que esta mude de localização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Estas propriedades facilitam a sua gestão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 geração de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UUIDs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aleat</a:t>
            </a:r>
            <a:r>
              <a:rPr lang="pt-PT" sz="2000" dirty="0" smtClean="0"/>
              <a:t>órios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é a mais simples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Estrutura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Podem ser hierárquicos ou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flat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Quando são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flat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não codificam propriedades das entidades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método de geração às vezes codifica atributos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Exemplo: NIF começado por n ≥ 5 codifica uma entidade coletiva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Exemplos de 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Identificadores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88875" y="1270005"/>
            <a:ext cx="8228013" cy="5255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74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 de identificadores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número de identificação fiscal (identificadores únicos)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número do bilhete de identidade (identificadores únicos)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número de telefone móvel (identificador reutilizável)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Outros não são geralmente visíveis mas um exemplo é uma chave pública (um identificador com muita semântica)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endereço hardware de uma placa Ethernet (admitindo que não é alterado)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identificador diz-se global se a sua interpretação é independente da localização (isto é, não se altera se a entidade muda de localização)</a:t>
            </a:r>
          </a:p>
          <a:p>
            <a:pPr marL="563563" marR="0" lvl="1" indent="-2270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identificador diz-se único se a sua interpretação é independente do tempo (isto é, não será reutilizado)</a:t>
            </a:r>
          </a:p>
          <a:p>
            <a:pPr marL="223838" marR="0" lvl="0" indent="-2174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27777"/>
              <a:buFont typeface="Comic Sans MS"/>
              <a:buChar char="•"/>
            </a:pP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identificadores geralmente t</a:t>
            </a:r>
            <a:r>
              <a:rPr lang="en-GB" sz="1800"/>
              <a:t>êm uma estrutura </a:t>
            </a: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condicionad</a:t>
            </a:r>
            <a:r>
              <a:rPr lang="en-GB" sz="1800"/>
              <a:t>a à sua geração e</a:t>
            </a: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aos algoritmos que os usam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1900" b="0" i="0" u="none" strike="noStrike" cap="none" baseline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1900" b="0" i="0" u="none" strike="noStrike" cap="none" baseline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Nomes, identificadores e endereços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1908123" y="4160690"/>
            <a:ext cx="5327526" cy="2446166"/>
            <a:chOff x="1907703" y="3789039"/>
            <a:chExt cx="5328591" cy="2241310"/>
          </a:xfrm>
        </p:grpSpPr>
        <p:sp>
          <p:nvSpPr>
            <p:cNvPr id="131" name="Shape 131"/>
            <p:cNvSpPr/>
            <p:nvPr/>
          </p:nvSpPr>
          <p:spPr>
            <a:xfrm>
              <a:off x="1907703" y="5324251"/>
              <a:ext cx="5328591" cy="706098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0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Endereços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1907703" y="4618153"/>
              <a:ext cx="5328591" cy="70855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0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Identificadores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907703" y="3789039"/>
              <a:ext cx="5328591" cy="826651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0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Nomes</a:t>
              </a:r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28012" cy="309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diferentes tipos de nomes estão organizados em hierarquia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nomes propriamente ditos estão no topo da hierarquia e são geralmente acessíveis aos utilizadores finais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identificadores são nomes intermédios manipuláveis por algoritmos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endereços são usados pelo nível rede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Existem sistemas de tradução entre níveis de designação</a:t>
            </a:r>
          </a:p>
          <a:p>
            <a:pPr marL="563563" marR="0" lvl="1" indent="-1190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159700" y="4683600"/>
            <a:ext cx="197999" cy="6857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579575" y="5440300"/>
            <a:ext cx="197999" cy="6857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995675" y="4683600"/>
            <a:ext cx="197999" cy="144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23850" y="26035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Diretórios</a:t>
            </a:r>
            <a:r>
              <a:rPr lang="en-GB" sz="36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</a:t>
            </a:r>
            <a:r>
              <a:rPr lang="en-GB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Catálogos</a:t>
            </a:r>
            <a:r>
              <a:rPr lang="en-GB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</a:t>
            </a:r>
            <a:r>
              <a:rPr lang="en-GB" sz="3600" b="1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</a:t>
            </a:r>
            <a:endParaRPr lang="en-GB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23850" y="1125537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aplicações e os sistemas necessitam de traduzir entre camadas de designação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exemplo, traduzir um nome de um servidor no seu endereço IP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Traduzir o identificador de um recurso no endereço de um servidor que dá acesso a uma sua réplica (uma cópia de um livro identificado pelo seu ISBN)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Traduzir um endereço IP num endereço de placa Ethernet (localização)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Traduzir um número de telefone móvel (número do CHIP) no endereço da célula / canal onde o mesmo está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esse efeito usam-se diretórios (</a:t>
            </a: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directories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ou catálogos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2358</Words>
  <Application>Microsoft Macintosh PowerPoint</Application>
  <PresentationFormat>On-screen Show (4:3)</PresentationFormat>
  <Paragraphs>386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Comic Sans MS</vt:lpstr>
      <vt:lpstr>Courier New</vt:lpstr>
      <vt:lpstr>Helvetica Neue</vt:lpstr>
      <vt:lpstr>Noto Symbol</vt:lpstr>
      <vt:lpstr>Times New Roman</vt:lpstr>
      <vt:lpstr>cs426</vt:lpstr>
      <vt:lpstr> Redes de Computadores   Nomes e endereços </vt:lpstr>
      <vt:lpstr>Nomes</vt:lpstr>
      <vt:lpstr>Exemplos de Nomes</vt:lpstr>
      <vt:lpstr>PowerPoint Presentation</vt:lpstr>
      <vt:lpstr>Endereços</vt:lpstr>
      <vt:lpstr>Nomes do tipo Identificador</vt:lpstr>
      <vt:lpstr>Exemplos de Identificadores</vt:lpstr>
      <vt:lpstr>Nomes, identificadores e endereços</vt:lpstr>
      <vt:lpstr>Diretórios / Catálogos de nomes</vt:lpstr>
      <vt:lpstr>Domain Name System</vt:lpstr>
      <vt:lpstr>Sintaxe dos nomes DNS</vt:lpstr>
      <vt:lpstr>Visão simplificada do DNS como Base de Dados</vt:lpstr>
      <vt:lpstr>DNS Records</vt:lpstr>
      <vt:lpstr>Interface Resolver: Exemplo em Java</vt:lpstr>
      <vt:lpstr>Exemplo de Interrogação do DNS</vt:lpstr>
      <vt:lpstr>A performance do DNS baseia-se em caching</vt:lpstr>
      <vt:lpstr>Estratégia de caching e consistência</vt:lpstr>
      <vt:lpstr>Servidores DNS</vt:lpstr>
      <vt:lpstr>Root Name Servers</vt:lpstr>
      <vt:lpstr>Servidores dos Domínios e Resolução das Queries DNS</vt:lpstr>
      <vt:lpstr>Resolução de um nome DNS</vt:lpstr>
      <vt:lpstr>Progresso da Resolução de uma Query</vt:lpstr>
      <vt:lpstr>Outro exemplo</vt:lpstr>
      <vt:lpstr>DNS Resolver e Local DNS Server</vt:lpstr>
      <vt:lpstr>Estratégia de caching e consistência</vt:lpstr>
      <vt:lpstr>Caching, consistência e soft state</vt:lpstr>
      <vt:lpstr>Que valor de TTL usar?</vt:lpstr>
      <vt:lpstr>Negative Caching</vt:lpstr>
      <vt:lpstr>Distribuição de Carga com o DNS</vt:lpstr>
      <vt:lpstr>Continuação</vt:lpstr>
      <vt:lpstr>Mensagens do protocolo</vt:lpstr>
      <vt:lpstr>Formato das Mensagens DNS</vt:lpstr>
      <vt:lpstr>Formato das mensagens</vt:lpstr>
      <vt:lpstr>Exemplo de criação de um domínio</vt:lpstr>
      <vt:lpstr>Para interrogar o DNS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Nomes e endereços </dc:title>
  <cp:lastModifiedBy>Microsoft Office User</cp:lastModifiedBy>
  <cp:revision>20</cp:revision>
  <dcterms:modified xsi:type="dcterms:W3CDTF">2017-10-18T10:23:36Z</dcterms:modified>
</cp:coreProperties>
</file>