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4"/>
  </p:notesMasterIdLst>
  <p:sldIdLst>
    <p:sldId id="256" r:id="rId2"/>
    <p:sldId id="257" r:id="rId3"/>
    <p:sldId id="291" r:id="rId4"/>
    <p:sldId id="258" r:id="rId5"/>
    <p:sldId id="280" r:id="rId6"/>
    <p:sldId id="281" r:id="rId7"/>
    <p:sldId id="282" r:id="rId8"/>
    <p:sldId id="283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89" r:id="rId20"/>
    <p:sldId id="272" r:id="rId21"/>
    <p:sldId id="271" r:id="rId22"/>
    <p:sldId id="290" r:id="rId23"/>
    <p:sldId id="270" r:id="rId24"/>
    <p:sldId id="286" r:id="rId25"/>
    <p:sldId id="285" r:id="rId26"/>
    <p:sldId id="292" r:id="rId27"/>
    <p:sldId id="276" r:id="rId28"/>
    <p:sldId id="275" r:id="rId29"/>
    <p:sldId id="287" r:id="rId30"/>
    <p:sldId id="288" r:id="rId31"/>
    <p:sldId id="277" r:id="rId32"/>
    <p:sldId id="279" r:id="rId33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1"/>
    <p:restoredTop sz="95213"/>
  </p:normalViewPr>
  <p:slideViewPr>
    <p:cSldViewPr snapToGrid="0" snapToObjects="1">
      <p:cViewPr varScale="1">
        <p:scale>
          <a:sx n="93" d="100"/>
          <a:sy n="93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8748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110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3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990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0686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434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either explicitly tells us the content length with header field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implicitly tells us by closing the connection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304 and other errors / directives have implied lengths of nothing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Chunked encoding, using for dynamic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either explicitly tells us the content length with header field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implicitly tells us by closing the connection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304 and other errors / directives have implied lengths of nothing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Chunked encoding, using for dynamic</a:t>
            </a:r>
          </a:p>
        </p:txBody>
      </p:sp>
    </p:spTree>
    <p:extLst>
      <p:ext uri="{BB962C8B-B14F-4D97-AF65-F5344CB8AC3E}">
        <p14:creationId xmlns:p14="http://schemas.microsoft.com/office/powerpoint/2010/main" val="1479754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either explicitly tells us the content length with header field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implicitly tells us by closing the connection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304 and other errors / directives have implied lengths of nothing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Chunked encoding, using for dynamic</a:t>
            </a:r>
          </a:p>
        </p:txBody>
      </p:sp>
    </p:spTree>
    <p:extLst>
      <p:ext uri="{BB962C8B-B14F-4D97-AF65-F5344CB8AC3E}">
        <p14:creationId xmlns:p14="http://schemas.microsoft.com/office/powerpoint/2010/main" val="128179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1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306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28600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Computadores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protocolo HTTP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14400" y="2971800"/>
            <a:ext cx="7680325" cy="3265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 de Informática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  <a:endParaRPr lang="pt-PT"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Nomes, identificadores e endereços</a:t>
            </a:r>
            <a:endParaRPr lang="pt-PT" sz="36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49466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smtClean="0">
                <a:solidFill>
                  <a:srgbClr val="0000FF"/>
                </a:solidFill>
                <a:sym typeface="Comic Sans MS"/>
              </a:rPr>
              <a:t>Nome, Localizador (URL)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smtClean="0"/>
              <a:t>Nome</a:t>
            </a:r>
            <a:r>
              <a:rPr lang="pt-PT" sz="2000" b="0" i="0" u="none" strike="noStrike" cap="none" baseline="0" smtClean="0">
                <a:solidFill>
                  <a:schemeClr val="dk2"/>
                </a:solidFill>
                <a:sym typeface="Comic Sans MS"/>
              </a:rPr>
              <a:t>: um nome único global para um recurso que o identifica inequivocamente, e.g. ISBN</a:t>
            </a:r>
            <a:r>
              <a:rPr lang="pt-PT" sz="2000" smtClean="0"/>
              <a:t> </a:t>
            </a:r>
            <a:r>
              <a:rPr lang="pt-PT" sz="2000" b="0" i="0" u="none" strike="noStrike" cap="none" baseline="0" smtClean="0">
                <a:solidFill>
                  <a:schemeClr val="dk2"/>
                </a:solidFill>
                <a:sym typeface="Comic Sans MS"/>
              </a:rPr>
              <a:t>de um livro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smtClean="0">
                <a:solidFill>
                  <a:schemeClr val="dk2"/>
                </a:solidFill>
                <a:sym typeface="Comic Sans MS"/>
              </a:rPr>
              <a:t>URL: uma localização do conteúdo do livro (e.g. cópia </a:t>
            </a:r>
            <a:r>
              <a:rPr lang="pt-PT" sz="2000" b="0" i="0" u="none" strike="noStrike" cap="none" baseline="0" err="1" smtClean="0">
                <a:solidFill>
                  <a:schemeClr val="dk2"/>
                </a:solidFill>
                <a:sym typeface="Comic Sans MS"/>
              </a:rPr>
              <a:t>pdf</a:t>
            </a:r>
            <a:r>
              <a:rPr lang="pt-PT" sz="2000" b="0" i="0" u="none" strike="noStrike" cap="none" baseline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smtClean="0"/>
              <a:t>Os </a:t>
            </a:r>
            <a:r>
              <a:rPr lang="pt-PT" sz="2400" b="0" i="0" u="none" strike="noStrike" cap="none" baseline="0" err="1" smtClean="0">
                <a:solidFill>
                  <a:srgbClr val="0000FF"/>
                </a:solidFill>
                <a:sym typeface="Comic Sans MS"/>
              </a:rPr>
              <a:t>URLs</a:t>
            </a:r>
            <a:r>
              <a:rPr lang="pt-PT" sz="2400" b="0" i="0" u="none" strike="noStrike" cap="none" baseline="0" smtClean="0">
                <a:solidFill>
                  <a:srgbClr val="0000FF"/>
                </a:solidFill>
                <a:sym typeface="Comic Sans MS"/>
              </a:rPr>
              <a:t> são escritos de uma forma bem definida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smtClean="0">
                <a:solidFill>
                  <a:schemeClr val="dk2"/>
                </a:solidFill>
                <a:sym typeface="Comic Sans MS"/>
              </a:rPr>
              <a:t>Protocolo para comunicar com um servidor (e.g., </a:t>
            </a:r>
            <a:r>
              <a:rPr lang="pt-PT" sz="2000" b="0" i="0" u="none" strike="noStrike" cap="none" baseline="0" err="1" smtClean="0">
                <a:solidFill>
                  <a:schemeClr val="dk2"/>
                </a:solidFill>
                <a:sym typeface="Comic Sans MS"/>
              </a:rPr>
              <a:t>http</a:t>
            </a:r>
            <a:r>
              <a:rPr lang="pt-PT" sz="2000" b="0" i="0" u="none" strike="noStrike" cap="none" baseline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smtClean="0">
                <a:solidFill>
                  <a:schemeClr val="dk2"/>
                </a:solidFill>
                <a:sym typeface="Comic Sans MS"/>
              </a:rPr>
              <a:t>Nome do servidor (e.g. </a:t>
            </a:r>
            <a:r>
              <a:rPr lang="pt-PT" sz="2000" b="0" i="0" u="none" strike="noStrike" cap="none" baseline="0" err="1" smtClean="0">
                <a:solidFill>
                  <a:schemeClr val="dk2"/>
                </a:solidFill>
                <a:sym typeface="Comic Sans MS"/>
              </a:rPr>
              <a:t>www.fct.unl.pt</a:t>
            </a:r>
            <a:r>
              <a:rPr lang="pt-PT" sz="2000" b="0" i="0" u="none" strike="noStrike" cap="none" baseline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smtClean="0">
                <a:solidFill>
                  <a:schemeClr val="dk2"/>
                </a:solidFill>
                <a:sym typeface="Comic Sans MS"/>
              </a:rPr>
              <a:t>Nome do recurso (e.g., </a:t>
            </a:r>
            <a:r>
              <a:rPr lang="pt-PT" sz="2000" b="0" i="0" u="none" strike="noStrike" cap="none" baseline="0" err="1" smtClean="0">
                <a:solidFill>
                  <a:schemeClr val="dk2"/>
                </a:solidFill>
                <a:sym typeface="Comic Sans MS"/>
              </a:rPr>
              <a:t>coolpicture.gif</a:t>
            </a:r>
            <a:r>
              <a:rPr lang="pt-PT" sz="2000" b="0" i="0" u="none" strike="noStrike" cap="none" baseline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smtClean="0">
                <a:solidFill>
                  <a:srgbClr val="0000FF"/>
                </a:solidFill>
                <a:sym typeface="Comic Sans MS"/>
              </a:rPr>
              <a:t>Sintaxe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smtClean="0">
                <a:solidFill>
                  <a:schemeClr val="tx1"/>
                </a:solidFill>
                <a:sym typeface="Comic Sans MS"/>
              </a:rPr>
              <a:t>Protocolo de acesso://nome do servidor[:porta]/nome-do-</a:t>
            </a:r>
            <a:r>
              <a:rPr lang="pt-PT" sz="2000" b="0" i="0" u="none" strike="noStrike" cap="none" baseline="0" err="1" smtClean="0">
                <a:solidFill>
                  <a:schemeClr val="tx1"/>
                </a:solidFill>
                <a:sym typeface="Comic Sans MS"/>
              </a:rPr>
              <a:t>objecto</a:t>
            </a:r>
            <a:endParaRPr lang="pt-PT" sz="2000" b="0" i="0" u="none" strike="noStrike" cap="none" baseline="0" smtClean="0">
              <a:solidFill>
                <a:schemeClr val="tx1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smtClean="0">
                <a:solidFill>
                  <a:srgbClr val="0000FF"/>
                </a:solidFill>
                <a:sym typeface="Comic Sans MS"/>
              </a:rPr>
              <a:t>Exemplo</a:t>
            </a:r>
          </a:p>
          <a:p>
            <a:pPr lvl="1" indent="-233362">
              <a:spcBef>
                <a:spcPts val="200"/>
              </a:spcBef>
              <a:buSzPct val="100000"/>
            </a:pPr>
            <a:r>
              <a:rPr lang="pt-PT" sz="2000" b="0" i="0" u="none" strike="noStrike" cap="none" baseline="0" err="1" smtClean="0">
                <a:solidFill>
                  <a:schemeClr val="dk2"/>
                </a:solidFill>
                <a:sym typeface="Comic Sans MS"/>
              </a:rPr>
              <a:t>http</a:t>
            </a:r>
            <a:r>
              <a:rPr lang="pt-PT" sz="2000" b="0" i="0" u="none" strike="noStrike" cap="none" baseline="0" smtClean="0">
                <a:solidFill>
                  <a:schemeClr val="dk2"/>
                </a:solidFill>
                <a:sym typeface="Comic Sans MS"/>
              </a:rPr>
              <a:t>://</a:t>
            </a:r>
            <a:r>
              <a:rPr lang="pt-PT" sz="2000" b="0" i="0" u="none" strike="noStrike" cap="none" baseline="0" err="1" smtClean="0">
                <a:solidFill>
                  <a:schemeClr val="dk2"/>
                </a:solidFill>
                <a:sym typeface="Comic Sans MS"/>
              </a:rPr>
              <a:t>www.fct.unl.pt</a:t>
            </a:r>
            <a:r>
              <a:rPr lang="pt-PT" sz="2000" smtClean="0"/>
              <a:t>/</a:t>
            </a:r>
            <a:r>
              <a:rPr lang="pt-PT" sz="2000" err="1" smtClean="0"/>
              <a:t>coolpicture.gif</a:t>
            </a:r>
            <a:endParaRPr lang="pt-PT" sz="2000" b="0" i="0" u="none" strike="noStrike" cap="none" baseline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533400" y="309562"/>
            <a:ext cx="8070899" cy="79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Hyper Text </a:t>
            </a:r>
            <a:r>
              <a:rPr lang="en-GB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Transfer Protocol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54100" y="3361362"/>
            <a:ext cx="1787399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PC running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Firefox browser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7613925" y="4270147"/>
            <a:ext cx="1435199" cy="79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Apache Web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49388" y="4981462"/>
            <a:ext cx="1687500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iphone running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Safari browser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953233" y="3072511"/>
            <a:ext cx="1563900" cy="33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i="0" u="none" strike="noStrike" cap="none" baseline="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request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4641722" y="3836475"/>
            <a:ext cx="2801699" cy="6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 flipH="1">
            <a:off x="4628820" y="2365366"/>
            <a:ext cx="1906500" cy="139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/>
          <p:nvPr/>
        </p:nvCxnSpPr>
        <p:spPr>
          <a:xfrm>
            <a:off x="4576649" y="3780721"/>
            <a:ext cx="1912499" cy="1379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/>
          <p:nvPr/>
        </p:nvCxnSpPr>
        <p:spPr>
          <a:xfrm flipH="1">
            <a:off x="4537385" y="1827702"/>
            <a:ext cx="1010099" cy="195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" name="Shape 124"/>
          <p:cNvCxnSpPr/>
          <p:nvPr/>
        </p:nvCxnSpPr>
        <p:spPr>
          <a:xfrm flipH="1">
            <a:off x="4537177" y="2845636"/>
            <a:ext cx="2503500" cy="947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5" name="Shape 125"/>
          <p:cNvCxnSpPr/>
          <p:nvPr/>
        </p:nvCxnSpPr>
        <p:spPr>
          <a:xfrm>
            <a:off x="3433167" y="2031753"/>
            <a:ext cx="1104299" cy="177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" name="Shape 126"/>
          <p:cNvCxnSpPr/>
          <p:nvPr/>
        </p:nvCxnSpPr>
        <p:spPr>
          <a:xfrm>
            <a:off x="2598532" y="2518996"/>
            <a:ext cx="1951800" cy="1286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7" name="Shape 127"/>
          <p:cNvCxnSpPr/>
          <p:nvPr/>
        </p:nvCxnSpPr>
        <p:spPr>
          <a:xfrm flipH="1">
            <a:off x="2598561" y="3780642"/>
            <a:ext cx="1964700" cy="123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8" name="Shape 128"/>
          <p:cNvCxnSpPr/>
          <p:nvPr/>
        </p:nvCxnSpPr>
        <p:spPr>
          <a:xfrm>
            <a:off x="4432942" y="1724487"/>
            <a:ext cx="90900" cy="205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9" name="Shape 129"/>
          <p:cNvCxnSpPr/>
          <p:nvPr/>
        </p:nvCxnSpPr>
        <p:spPr>
          <a:xfrm>
            <a:off x="2232363" y="3137305"/>
            <a:ext cx="2317799" cy="643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4615899" y="3880203"/>
            <a:ext cx="1039500" cy="139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4668468" y="3780787"/>
            <a:ext cx="2399399" cy="98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/>
          <p:nvPr/>
        </p:nvCxnSpPr>
        <p:spPr>
          <a:xfrm rot="10800000" flipH="1">
            <a:off x="3756476" y="3768278"/>
            <a:ext cx="793800" cy="195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558" y="3625376"/>
            <a:ext cx="509916" cy="573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575" y="3966924"/>
            <a:ext cx="415659" cy="3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25" y="2773519"/>
            <a:ext cx="509916" cy="573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427" y="5160805"/>
            <a:ext cx="509916" cy="573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155" y="5160550"/>
            <a:ext cx="220472" cy="30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6897" y="4971901"/>
            <a:ext cx="220472" cy="30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8234" y="1470643"/>
            <a:ext cx="220472" cy="30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5457" y="2305081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0676" y="4594064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2500" y="5650228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9144" y="2150033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0399" y="1525746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3191" y="1827687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9278" y="2601645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9341" y="4655467"/>
            <a:ext cx="323309" cy="3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9362" y="2716799"/>
            <a:ext cx="323309" cy="3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2676043" y="2150040"/>
            <a:ext cx="3846095" cy="3249504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181525" y="3107623"/>
            <a:ext cx="5238081" cy="1091592"/>
          </a:xfrm>
          <a:custGeom>
            <a:avLst/>
            <a:gdLst/>
            <a:ahLst/>
            <a:cxnLst/>
            <a:rect l="0" t="0" r="0" b="0"/>
            <a:pathLst>
              <a:path w="126738" h="28972" extrusionOk="0">
                <a:moveTo>
                  <a:pt x="0" y="28972"/>
                </a:moveTo>
                <a:cubicBezTo>
                  <a:pt x="9745" y="24178"/>
                  <a:pt x="37347" y="1896"/>
                  <a:pt x="58470" y="211"/>
                </a:cubicBezTo>
                <a:cubicBezTo>
                  <a:pt x="79593" y="-1474"/>
                  <a:pt x="115360" y="15750"/>
                  <a:pt x="126738" y="18858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sp>
      <p:sp>
        <p:nvSpPr>
          <p:cNvPr id="151" name="Shape 151"/>
          <p:cNvSpPr/>
          <p:nvPr/>
        </p:nvSpPr>
        <p:spPr>
          <a:xfrm rot="10799583">
            <a:off x="2191945" y="3967269"/>
            <a:ext cx="5227625" cy="635211"/>
          </a:xfrm>
          <a:custGeom>
            <a:avLst/>
            <a:gdLst/>
            <a:ahLst/>
            <a:cxnLst/>
            <a:rect l="0" t="0" r="0" b="0"/>
            <a:pathLst>
              <a:path w="126738" h="28972" extrusionOk="0">
                <a:moveTo>
                  <a:pt x="0" y="28972"/>
                </a:moveTo>
                <a:cubicBezTo>
                  <a:pt x="9745" y="24178"/>
                  <a:pt x="37347" y="1896"/>
                  <a:pt x="58470" y="211"/>
                </a:cubicBezTo>
                <a:cubicBezTo>
                  <a:pt x="79593" y="-1474"/>
                  <a:pt x="115360" y="15750"/>
                  <a:pt x="126738" y="18858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sp>
      <p:sp>
        <p:nvSpPr>
          <p:cNvPr id="152" name="Shape 152"/>
          <p:cNvSpPr txBox="1"/>
          <p:nvPr/>
        </p:nvSpPr>
        <p:spPr>
          <a:xfrm rot="-614">
            <a:off x="3821324" y="2728273"/>
            <a:ext cx="1679400" cy="33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i="0" u="none" strike="noStrike" cap="none" baseline="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</a:t>
            </a:r>
            <a:r>
              <a:rPr lang="en-GB" sz="1600" b="1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</a:t>
            </a:r>
          </a:p>
        </p:txBody>
      </p:sp>
      <p:sp>
        <p:nvSpPr>
          <p:cNvPr id="153" name="Shape 153"/>
          <p:cNvSpPr txBox="1"/>
          <p:nvPr/>
        </p:nvSpPr>
        <p:spPr>
          <a:xfrm rot="-614">
            <a:off x="3895487" y="4080235"/>
            <a:ext cx="1679400" cy="33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i="0" u="none" strike="noStrike" cap="none" baseline="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response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smtClean="0">
                <a:solidFill>
                  <a:srgbClr val="0000FF"/>
                </a:solidFill>
                <a:sym typeface="Comic Sans MS"/>
              </a:rPr>
              <a:t>O HTTP </a:t>
            </a:r>
            <a:r>
              <a:rPr lang="pt-PT" smtClean="0"/>
              <a:t>Usa uma Conexão</a:t>
            </a:r>
            <a:r>
              <a:rPr lang="pt-PT" sz="3600" b="1" i="0" u="none" strike="noStrike" cap="none" baseline="0" smtClean="0">
                <a:solidFill>
                  <a:srgbClr val="0000FF"/>
                </a:solidFill>
                <a:sym typeface="Comic Sans MS"/>
              </a:rPr>
              <a:t> TCP</a:t>
            </a:r>
            <a:endParaRPr lang="pt-PT" sz="3600" b="1" i="0" u="none" strike="noStrike" cap="none" baseline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843642" y="1226400"/>
            <a:ext cx="3476700" cy="502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browser abre uma conexão TCP para o servidor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Envia então a mensagem </a:t>
            </a:r>
            <a:r>
              <a:rPr lang="pt-PT" sz="2400" b="0" i="1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</a:t>
            </a:r>
            <a:r>
              <a:rPr lang="pt-PT" sz="2400" b="0" i="1" u="none" strike="noStrike" cap="none" baseline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</a:t>
            </a:r>
            <a:endParaRPr lang="pt-PT" sz="2400" b="0" i="1" u="none" strike="noStrike" cap="none" baseline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servidor responde com a mensagem </a:t>
            </a:r>
            <a:r>
              <a:rPr lang="pt-PT" sz="2400" b="0" i="1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</a:t>
            </a:r>
            <a:r>
              <a:rPr lang="pt-PT" sz="2400" b="0" i="1" u="none" strike="noStrike" cap="none" baseline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Reply</a:t>
            </a:r>
            <a:endParaRPr lang="pt-PT" sz="2400" b="0" i="1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39" y="1514927"/>
            <a:ext cx="5449061" cy="41021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320" b="1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Funcionamento</a:t>
            </a:r>
            <a:endParaRPr lang="pt-PT" sz="432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50899" y="1168501"/>
            <a:ext cx="8089799" cy="54608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 que se passa quando é solicitado a um browser que aceda a um recurso 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</a:t>
            </a: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cado por um URL?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0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xemplo: </a:t>
            </a:r>
            <a:r>
              <a:rPr lang="pt-PT" dirty="0" smtClean="0"/>
              <a:t> </a:t>
            </a:r>
            <a:r>
              <a:rPr lang="pt-PT" sz="2000" b="0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</a:t>
            </a: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://</a:t>
            </a:r>
            <a:r>
              <a:rPr lang="pt-PT" sz="2000" b="0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en.wikipedia.org</a:t>
            </a: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  <a:r>
              <a:rPr lang="pt-PT" sz="2000" b="0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wiki</a:t>
            </a: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/HTML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1) O browser faz a análise do URL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2) Solicita ao DNS o endereço do servidor (</a:t>
            </a:r>
            <a:r>
              <a:rPr lang="pt-PT" sz="2000" b="0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en.wikipedia.org</a:t>
            </a: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3) O DNS responde com 145.97.39.155  por exemplo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4) O browser abre uma conexão TCP para o porto 80 de 145.97.39.155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5) Envia então o comando: “GET   /</a:t>
            </a:r>
            <a:r>
              <a:rPr lang="pt-PT" sz="2000" b="0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wiki</a:t>
            </a: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/HTML    HTTP/1.</a:t>
            </a: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seguido de uma linha em branco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6) O servidor responde com esse documento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7) O browser lê o documento através do canal TCP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8) O servidor e o browser fecham a conexão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9) O browser começa a interpretação do documento e abre novas conexões para ir buscar as imagens e outros documentos indicados no mesmo</a:t>
            </a:r>
            <a:endParaRPr lang="pt-PT" sz="20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7994375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04800" y="291052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Mensagens HTTP</a:t>
            </a:r>
            <a:endParaRPr lang="pt-PT" sz="32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650243" y="6322500"/>
            <a:ext cx="7650300" cy="30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sz="1000" smtClean="0">
                <a:latin typeface="Comic Sans MS"/>
                <a:ea typeface="Comic Sans MS"/>
                <a:cs typeface="Comic Sans MS"/>
                <a:sym typeface="Comic Sans MS"/>
              </a:rPr>
              <a:t>Nota: CRLF representa os códigos dos caracteres de controlo </a:t>
            </a:r>
            <a:r>
              <a:rPr lang="pt-PT" sz="1000" i="1" err="1" smtClean="0">
                <a:latin typeface="Comic Sans MS"/>
                <a:ea typeface="Comic Sans MS"/>
                <a:cs typeface="Comic Sans MS"/>
                <a:sym typeface="Comic Sans MS"/>
              </a:rPr>
              <a:t>carriage</a:t>
            </a:r>
            <a:r>
              <a:rPr lang="pt-PT" sz="1000" i="1" smtClean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000" i="1" err="1" smtClean="0">
                <a:latin typeface="Comic Sans MS"/>
                <a:ea typeface="Comic Sans MS"/>
                <a:cs typeface="Comic Sans MS"/>
                <a:sym typeface="Comic Sans MS"/>
              </a:rPr>
              <a:t>return</a:t>
            </a:r>
            <a:r>
              <a:rPr lang="pt-PT" sz="1000" smtClean="0"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pt-PT" sz="1000" i="1" err="1" smtClean="0">
                <a:latin typeface="Comic Sans MS"/>
                <a:ea typeface="Comic Sans MS"/>
                <a:cs typeface="Comic Sans MS"/>
                <a:sym typeface="Comic Sans MS"/>
              </a:rPr>
              <a:t>line</a:t>
            </a:r>
            <a:r>
              <a:rPr lang="pt-PT" sz="1000" i="1" smtClean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000" i="1" err="1" smtClean="0">
                <a:latin typeface="Comic Sans MS"/>
                <a:ea typeface="Comic Sans MS"/>
                <a:cs typeface="Comic Sans MS"/>
                <a:sym typeface="Comic Sans MS"/>
              </a:rPr>
              <a:t>feed</a:t>
            </a:r>
            <a:endParaRPr lang="pt-PT"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6851"/>
            <a:ext cx="8381999" cy="5308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23850" y="333375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/>
              <a:t>M</a:t>
            </a:r>
            <a:r>
              <a:rPr lang="en-GB" sz="30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eta </a:t>
            </a:r>
            <a:r>
              <a:rPr lang="en-GB" sz="3000"/>
              <a:t>D</a:t>
            </a:r>
            <a:r>
              <a:rPr lang="en-GB" sz="30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ados ou Atribut</a:t>
            </a:r>
            <a:r>
              <a:rPr lang="en-GB" sz="3000"/>
              <a:t>os </a:t>
            </a:r>
            <a:r>
              <a:rPr lang="en-GB" sz="30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dos </a:t>
            </a:r>
            <a:r>
              <a:rPr lang="en-GB" sz="3000"/>
              <a:t>R</a:t>
            </a:r>
            <a:r>
              <a:rPr lang="en-GB" sz="30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ecursos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Meta dados ou atributos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Informações </a:t>
            </a:r>
            <a:r>
              <a:rPr lang="en-GB" sz="2000"/>
              <a:t>sobre</a:t>
            </a: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um recurso ou atributos do recurso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mas que não fazem parte do </a:t>
            </a:r>
            <a:r>
              <a:rPr lang="en-GB" sz="2000"/>
              <a:t>mesmo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Dimensão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Tipo e codificação do conteúdo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da última modificação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Inspirado dos protocolos desenvolvidos para o e-mail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1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Multipurpose Internet Mail Extensions (MIME)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Tipo do conteúdo (e.g., Content-Type: text/html) que permite ao </a:t>
            </a:r>
            <a:r>
              <a:rPr lang="en-GB" sz="2000" b="0" i="1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browser</a:t>
            </a: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lançar imediatamente um visualizador adequado ao tipo (e.g. PDF, MPEG, ...)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Estrutura </a:t>
            </a:r>
            <a:r>
              <a:rPr lang="en-GB" sz="3000"/>
              <a:t>da M</a:t>
            </a:r>
            <a:r>
              <a:rPr lang="en-GB" sz="30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ensagem HTTP </a:t>
            </a:r>
            <a:r>
              <a:rPr lang="en-GB" sz="3000" b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 headers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Legíveis pelos humanos (ASCII), de comprimento variável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Utilizações:</a:t>
            </a:r>
          </a:p>
          <a:p>
            <a:pPr marL="911225" marR="0" lvl="2" indent="-23812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•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Authorization – dados para autenticação do utilizador</a:t>
            </a:r>
          </a:p>
          <a:p>
            <a:pPr marL="911225" marR="0" lvl="2" indent="-23812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•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Tipo e codificação do conteúdo </a:t>
            </a:r>
          </a:p>
          <a:p>
            <a:pPr marL="911225" marR="0" lvl="2" indent="-23812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•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If-Modified-Since</a:t>
            </a:r>
          </a:p>
          <a:p>
            <a:pPr marL="911225" marR="0" lvl="2" indent="-23812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•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User-Agent – o software do cliente</a:t>
            </a:r>
          </a:p>
          <a:p>
            <a:pPr marL="911225" marR="0" lvl="2" indent="-23812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•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Etc etc etc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Linha em branco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(corpo)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50825" y="333374"/>
            <a:ext cx="8659812" cy="936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Formato do </a:t>
            </a:r>
            <a:r>
              <a:rPr lang="pt-PT" b="1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</a:t>
            </a:r>
            <a:r>
              <a:rPr lang="pt-PT" b="1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</a:t>
            </a:r>
            <a:endParaRPr lang="pt-PT" b="1" i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41225" y="1238424"/>
            <a:ext cx="2244900" cy="147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i="1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pt-PT" sz="2000" b="0" i="1" u="none" strike="noStrike" cap="none" baseline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equest</a:t>
            </a:r>
            <a:r>
              <a:rPr lang="pt-PT" sz="2000" b="0" i="1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</a:t>
            </a:r>
            <a:r>
              <a:rPr lang="pt-PT" sz="2000" b="0" i="1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or</a:t>
            </a:r>
            <a:r>
              <a:rPr lang="pt-PT" sz="2000" b="0" i="1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</a:t>
            </a:r>
            <a:endParaRPr lang="pt-PT" sz="2000" b="0" i="1" u="none" strike="noStrike" cap="none" baseline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(GET, POST,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HEAD, ....)</a:t>
            </a:r>
            <a:endParaRPr lang="pt-PT" sz="2000" b="0" i="1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9" name="Shape 229"/>
          <p:cNvCxnSpPr>
            <a:stCxn id="228" idx="3"/>
          </p:cNvCxnSpPr>
          <p:nvPr/>
        </p:nvCxnSpPr>
        <p:spPr>
          <a:xfrm flipV="1">
            <a:off x="2586125" y="1688448"/>
            <a:ext cx="527148" cy="287026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0" name="Shape 230"/>
          <p:cNvSpPr/>
          <p:nvPr/>
        </p:nvSpPr>
        <p:spPr>
          <a:xfrm>
            <a:off x="3451225" y="2895600"/>
            <a:ext cx="238200" cy="124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600" y="779"/>
                </a:moveTo>
                <a:lnTo>
                  <a:pt x="0" y="0"/>
                </a:lnTo>
                <a:lnTo>
                  <a:pt x="0" y="119999"/>
                </a:lnTo>
                <a:lnTo>
                  <a:pt x="120000" y="119220"/>
                </a:ln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365639" y="2794717"/>
            <a:ext cx="1185299" cy="788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i="1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pt-PT" sz="2000" b="0" i="1" u="none" strike="noStrike" cap="none" baseline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eader</a:t>
            </a:r>
            <a:endParaRPr lang="pt-PT" sz="2000" b="0" i="1" u="none" strike="noStrike" cap="none" baseline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lines</a:t>
            </a:r>
            <a:endParaRPr lang="pt-PT" sz="2000" b="0" i="1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2" name="Shape 232"/>
          <p:cNvCxnSpPr/>
          <p:nvPr/>
        </p:nvCxnSpPr>
        <p:spPr>
          <a:xfrm flipV="1">
            <a:off x="2078086" y="3467375"/>
            <a:ext cx="997363" cy="725884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341225" y="3606867"/>
            <a:ext cx="2516275" cy="22119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Dois </a:t>
            </a:r>
            <a:r>
              <a:rPr lang="pt-PT" sz="2000" i="1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pt-PT" sz="2000" b="0" i="1" u="none" strike="noStrike" cap="none" baseline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arriage</a:t>
            </a:r>
            <a:r>
              <a:rPr lang="pt-PT" sz="2000" b="0" i="1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</a:t>
            </a:r>
            <a:r>
              <a:rPr lang="pt-PT" sz="2000" b="0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</a:t>
            </a:r>
            <a:r>
              <a:rPr lang="pt-PT" sz="2000" b="0" i="1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feeds</a:t>
            </a:r>
            <a:r>
              <a:rPr lang="pt-PT" sz="2000" b="0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indicam o fim da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mensagem (linha </a:t>
            </a:r>
            <a:r>
              <a:rPr lang="pt-PT" sz="200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branco)</a:t>
            </a:r>
            <a:endParaRPr lang="pt-PT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4" name="Shape 234"/>
          <p:cNvCxnSpPr>
            <a:stCxn id="231" idx="3"/>
          </p:cNvCxnSpPr>
          <p:nvPr/>
        </p:nvCxnSpPr>
        <p:spPr>
          <a:xfrm flipV="1">
            <a:off x="1550938" y="2481229"/>
            <a:ext cx="1524511" cy="70765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365639" y="5651436"/>
            <a:ext cx="2491861" cy="925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dirty="0" smtClean="0">
                <a:latin typeface="Comic Sans MS"/>
                <a:ea typeface="Comic Sans MS"/>
                <a:cs typeface="Comic Sans MS"/>
                <a:sym typeface="Comic Sans MS"/>
              </a:rPr>
              <a:t>Notas: CRLF representa os códigos dos caracteres de controlo </a:t>
            </a:r>
            <a:r>
              <a:rPr lang="pt-PT" i="1" dirty="0" err="1" smtClean="0">
                <a:latin typeface="Comic Sans MS"/>
                <a:ea typeface="Comic Sans MS"/>
                <a:cs typeface="Comic Sans MS"/>
                <a:sym typeface="Comic Sans MS"/>
              </a:rPr>
              <a:t>carriage</a:t>
            </a:r>
            <a:r>
              <a:rPr lang="pt-PT" i="1" dirty="0" smtClean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i="1" dirty="0" err="1" smtClean="0">
                <a:latin typeface="Comic Sans MS"/>
                <a:ea typeface="Comic Sans MS"/>
                <a:cs typeface="Comic Sans MS"/>
                <a:sym typeface="Comic Sans MS"/>
              </a:rPr>
              <a:t>return</a:t>
            </a:r>
            <a:r>
              <a:rPr lang="pt-PT" dirty="0" smtClean="0"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pt-PT" i="1" dirty="0" err="1" smtClean="0">
                <a:latin typeface="Comic Sans MS"/>
                <a:ea typeface="Comic Sans MS"/>
                <a:cs typeface="Comic Sans MS"/>
                <a:sym typeface="Comic Sans MS"/>
              </a:rPr>
              <a:t>line</a:t>
            </a:r>
            <a:r>
              <a:rPr lang="pt-PT" i="1" dirty="0" smtClean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i="1" dirty="0" err="1" smtClean="0">
                <a:latin typeface="Comic Sans MS"/>
                <a:ea typeface="Comic Sans MS"/>
                <a:cs typeface="Comic Sans MS"/>
                <a:sym typeface="Comic Sans MS"/>
              </a:rPr>
              <a:t>feed</a:t>
            </a:r>
            <a:endParaRPr lang="pt-PT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113273" y="1481527"/>
            <a:ext cx="5638841" cy="4984587"/>
          </a:xfrm>
          <a:prstGeom prst="rect">
            <a:avLst/>
          </a:prstGeom>
          <a:solidFill>
            <a:srgbClr val="FEE4C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PT" sz="2000" b="1" dirty="0" err="1" smtClean="0"/>
              <a:t>método</a:t>
            </a:r>
            <a:r>
              <a:rPr lang="pt-PT" sz="2000" b="1" dirty="0" smtClean="0"/>
              <a:t> /nome-local-do-</a:t>
            </a:r>
            <a:r>
              <a:rPr lang="pt-PT" sz="2000" b="1" dirty="0" err="1" smtClean="0"/>
              <a:t>objecto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versão</a:t>
            </a:r>
            <a:r>
              <a:rPr lang="pt-PT" sz="2000" b="1" dirty="0" smtClean="0"/>
              <a:t> do protocolo CRLF </a:t>
            </a:r>
          </a:p>
          <a:p>
            <a:r>
              <a:rPr lang="pt-PT" sz="2000" b="1" dirty="0" err="1" smtClean="0"/>
              <a:t>header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field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name</a:t>
            </a:r>
            <a:r>
              <a:rPr lang="pt-PT" sz="2000" b="1" dirty="0" smtClean="0"/>
              <a:t>: </a:t>
            </a:r>
            <a:r>
              <a:rPr lang="pt-PT" sz="2000" b="1" dirty="0" err="1" smtClean="0"/>
              <a:t>field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value</a:t>
            </a:r>
            <a:r>
              <a:rPr lang="pt-PT" sz="2000" b="1" dirty="0" smtClean="0"/>
              <a:t> CRLF</a:t>
            </a:r>
            <a:br>
              <a:rPr lang="pt-PT" sz="2000" b="1" dirty="0" smtClean="0"/>
            </a:br>
            <a:r>
              <a:rPr lang="pt-PT" sz="2000" b="1" dirty="0" err="1" smtClean="0"/>
              <a:t>header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field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name</a:t>
            </a:r>
            <a:r>
              <a:rPr lang="pt-PT" sz="2000" b="1" dirty="0" smtClean="0"/>
              <a:t>: </a:t>
            </a:r>
            <a:r>
              <a:rPr lang="pt-PT" sz="2000" b="1" dirty="0" err="1" smtClean="0"/>
              <a:t>field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value</a:t>
            </a:r>
            <a:r>
              <a:rPr lang="pt-PT" sz="2000" b="1" dirty="0" smtClean="0"/>
              <a:t> CRLF</a:t>
            </a:r>
            <a:br>
              <a:rPr lang="pt-PT" sz="2000" b="1" dirty="0" smtClean="0"/>
            </a:br>
            <a:r>
              <a:rPr lang="pt-PT" sz="2000" b="1" dirty="0" smtClean="0"/>
              <a:t>..... </a:t>
            </a:r>
            <a:endParaRPr lang="pt-PT" sz="2000" dirty="0" smtClean="0"/>
          </a:p>
          <a:p>
            <a:r>
              <a:rPr lang="pt-PT" sz="2000" b="1" dirty="0" err="1" smtClean="0"/>
              <a:t>header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field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name</a:t>
            </a:r>
            <a:r>
              <a:rPr lang="pt-PT" sz="2000" b="1" dirty="0" smtClean="0"/>
              <a:t>: </a:t>
            </a:r>
            <a:r>
              <a:rPr lang="pt-PT" sz="2000" b="1" dirty="0" err="1" smtClean="0"/>
              <a:t>field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value</a:t>
            </a:r>
            <a:r>
              <a:rPr lang="pt-PT" sz="2000" b="1" dirty="0" smtClean="0"/>
              <a:t> CRLF</a:t>
            </a:r>
          </a:p>
          <a:p>
            <a:r>
              <a:rPr lang="pt-PT" sz="2000" b="1" dirty="0" smtClean="0"/>
              <a:t>CRLF</a:t>
            </a:r>
            <a:br>
              <a:rPr lang="pt-PT" sz="2000" b="1" dirty="0" smtClean="0"/>
            </a:br>
            <a:r>
              <a:rPr lang="pt-PT" sz="2000" b="1" dirty="0" smtClean="0"/>
              <a:t>[ </a:t>
            </a:r>
            <a:r>
              <a:rPr lang="pt-PT" sz="2000" b="1" dirty="0" err="1" smtClean="0"/>
              <a:t>entity</a:t>
            </a:r>
            <a:r>
              <a:rPr lang="pt-PT" sz="2000" b="1" dirty="0" smtClean="0"/>
              <a:t> body ] </a:t>
            </a:r>
          </a:p>
          <a:p>
            <a:endParaRPr lang="pt-PT" sz="2000" dirty="0" smtClean="0"/>
          </a:p>
          <a:p>
            <a:r>
              <a:rPr lang="pt-PT" sz="2000" dirty="0" smtClean="0"/>
              <a:t>Exemplo:</a:t>
            </a:r>
          </a:p>
          <a:p>
            <a:endParaRPr lang="pt-PT" sz="2000" dirty="0" smtClean="0"/>
          </a:p>
          <a:p>
            <a:r>
              <a:rPr lang="pt-PT" sz="2000" dirty="0" smtClean="0"/>
              <a:t>GET /</a:t>
            </a:r>
            <a:r>
              <a:rPr lang="pt-PT" sz="2000" dirty="0" err="1" smtClean="0"/>
              <a:t>wiki</a:t>
            </a:r>
            <a:r>
              <a:rPr lang="pt-PT" sz="2000" dirty="0" smtClean="0"/>
              <a:t>/</a:t>
            </a:r>
            <a:r>
              <a:rPr lang="pt-PT" sz="2000" dirty="0" err="1" smtClean="0"/>
              <a:t>Main_Page</a:t>
            </a:r>
            <a:r>
              <a:rPr lang="pt-PT" sz="2000" dirty="0" smtClean="0"/>
              <a:t> HTTP/1.0 CRLF</a:t>
            </a:r>
          </a:p>
          <a:p>
            <a:r>
              <a:rPr lang="pt-PT" sz="2000" dirty="0" err="1" smtClean="0"/>
              <a:t>Host</a:t>
            </a:r>
            <a:r>
              <a:rPr lang="pt-PT" sz="2000" dirty="0" smtClean="0"/>
              <a:t>: </a:t>
            </a:r>
            <a:r>
              <a:rPr lang="pt-PT" sz="2000" dirty="0" err="1" smtClean="0"/>
              <a:t>en.wikipedia.org</a:t>
            </a:r>
            <a:r>
              <a:rPr lang="pt-PT" sz="2000" dirty="0" smtClean="0"/>
              <a:t> CRLF </a:t>
            </a:r>
          </a:p>
          <a:p>
            <a:r>
              <a:rPr lang="pt-PT" sz="2000" dirty="0" err="1" smtClean="0"/>
              <a:t>User-Agent</a:t>
            </a:r>
            <a:r>
              <a:rPr lang="pt-PT" sz="2000" dirty="0" smtClean="0"/>
              <a:t>: Mozilla/44.01 CRLF</a:t>
            </a:r>
          </a:p>
          <a:p>
            <a:r>
              <a:rPr lang="pt-PT" sz="2000" dirty="0" smtClean="0"/>
              <a:t>CRLF </a:t>
            </a:r>
            <a:endParaRPr lang="pt-PT" sz="2000" dirty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Utilização das </a:t>
            </a:r>
            <a:r>
              <a:rPr lang="en-GB"/>
              <a:t>L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inhas do </a:t>
            </a:r>
            <a:r>
              <a:rPr lang="en-GB"/>
              <a:t>C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abeçalho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162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Exemplo: o cliente só pretende o objecto caso este tenha sido  modificado</a:t>
            </a:r>
          </a:p>
          <a:p>
            <a:pPr marL="223838" marR="0" lvl="0" indent="-714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4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714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4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714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4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714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4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servidor evita assim enviar dados inúteis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servidor analisa a data da última atualização do recurso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e compara-o com a data a seguir a “if-modified-since”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Responde “304 Not Modified” se o recurso não foi alterado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…. ou “200 OK” seguido do conteúdo se este foi modificado após a data indicada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39750" y="2276475"/>
            <a:ext cx="7796213" cy="1631950"/>
          </a:xfrm>
          <a:prstGeom prst="rect">
            <a:avLst/>
          </a:prstGeom>
          <a:solidFill>
            <a:srgbClr val="FEE4C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 /HTTP/1.1 </a:t>
            </a:r>
            <a:r>
              <a:rPr lang="en-GB" sz="200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CRLF</a:t>
            </a:r>
            <a:endParaRPr lang="en-GB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Host: </a:t>
            </a:r>
            <a:r>
              <a:rPr lang="en-GB" sz="2000" b="0" i="0" u="none" strike="noStrike" cap="none" baseline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asc.di.fct.unl.pt</a:t>
            </a: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CRLF</a:t>
            </a:r>
            <a:endParaRPr lang="en-GB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User-Agent: Mozilla/4.03 </a:t>
            </a:r>
            <a:r>
              <a:rPr lang="en-GB" sz="200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CRLF</a:t>
            </a:r>
            <a:endParaRPr lang="en-GB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If-Modified-Since: Mon, 6 Feb  2009 11:12:23 GMT </a:t>
            </a:r>
            <a:r>
              <a:rPr lang="en-GB" sz="200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CRLF</a:t>
            </a:r>
            <a:endParaRPr lang="en-GB"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CRLF</a:t>
            </a:r>
            <a:endParaRPr lang="en-GB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777716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Alguns </a:t>
            </a: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Header</a:t>
            </a:r>
            <a:r>
              <a:rPr lang="pt-PT" i="1" dirty="0" err="1" smtClean="0"/>
              <a:t>-f</a:t>
            </a: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ields</a:t>
            </a:r>
            <a:endParaRPr lang="pt-PT" sz="3600" b="1" i="1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11096"/>
              </p:ext>
            </p:extLst>
          </p:nvPr>
        </p:nvGraphicFramePr>
        <p:xfrm>
          <a:off x="717205" y="1609035"/>
          <a:ext cx="7777162" cy="4288181"/>
        </p:xfrm>
        <a:graphic>
          <a:graphicData uri="http://schemas.openxmlformats.org/drawingml/2006/table">
            <a:tbl>
              <a:tblPr firstRow="1" bandRow="1"/>
              <a:tblGrid>
                <a:gridCol w="2648848"/>
                <a:gridCol w="5128314"/>
              </a:tblGrid>
              <a:tr h="492573"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 smtClean="0"/>
                        <a:t>Header-fields</a:t>
                      </a:r>
                      <a:endParaRPr lang="pt-P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smtClean="0"/>
                        <a:t>Exemplo</a:t>
                      </a:r>
                      <a:endParaRPr lang="pt-PT" sz="2000" b="1" dirty="0"/>
                    </a:p>
                  </a:txBody>
                  <a:tcPr/>
                </a:tc>
              </a:tr>
              <a:tr h="492573">
                <a:tc>
                  <a:txBody>
                    <a:bodyPr/>
                    <a:lstStyle/>
                    <a:p>
                      <a:r>
                        <a:rPr lang="pt-PT" sz="1600" b="1" dirty="0" err="1" smtClean="0"/>
                        <a:t>User-Agent</a:t>
                      </a:r>
                      <a:endParaRPr lang="pt-P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User-Agent: Mozilla/40.0</a:t>
                      </a:r>
                      <a:endParaRPr lang="en-US" sz="1600" b="1" dirty="0"/>
                    </a:p>
                  </a:txBody>
                  <a:tcPr/>
                </a:tc>
              </a:tr>
              <a:tr h="492573">
                <a:tc>
                  <a:txBody>
                    <a:bodyPr/>
                    <a:lstStyle/>
                    <a:p>
                      <a:r>
                        <a:rPr lang="pt-PT" sz="1600" b="1" dirty="0" err="1" smtClean="0"/>
                        <a:t>Accept-Charset</a:t>
                      </a:r>
                      <a:endParaRPr lang="pt-P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Accept-Charset: utf-8</a:t>
                      </a:r>
                      <a:endParaRPr lang="en-US" sz="1600" b="1" dirty="0"/>
                    </a:p>
                  </a:txBody>
                  <a:tcPr/>
                </a:tc>
              </a:tr>
              <a:tr h="492573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Accept-Encoding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Accept-Encoding: </a:t>
                      </a:r>
                      <a:r>
                        <a:rPr lang="en-US" sz="16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gzip</a:t>
                      </a:r>
                      <a:endParaRPr lang="en-US" sz="1600" b="1" dirty="0"/>
                    </a:p>
                  </a:txBody>
                  <a:tcPr/>
                </a:tc>
              </a:tr>
              <a:tr h="492573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Accept-Language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Accept-Language: </a:t>
                      </a:r>
                      <a:r>
                        <a:rPr lang="en-US" sz="16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en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-UK</a:t>
                      </a:r>
                      <a:endParaRPr lang="en-US" sz="1600" b="1" dirty="0"/>
                    </a:p>
                  </a:txBody>
                  <a:tcPr/>
                </a:tc>
              </a:tr>
              <a:tr h="492573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If-Modified-Since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If-Modified-Since: Tue, 02 Feb 2016 14:25:41 GMT</a:t>
                      </a:r>
                      <a:endParaRPr lang="en-US" sz="1600" b="1" dirty="0"/>
                    </a:p>
                  </a:txBody>
                  <a:tcPr/>
                </a:tc>
              </a:tr>
              <a:tr h="492573">
                <a:tc>
                  <a:txBody>
                    <a:bodyPr/>
                    <a:lstStyle/>
                    <a:p>
                      <a:r>
                        <a:rPr lang="de-DE" sz="16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If</a:t>
                      </a:r>
                      <a:r>
                        <a:rPr lang="de-DE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-Match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If</a:t>
                      </a:r>
                      <a:r>
                        <a:rPr lang="de-DE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-Match: "756154ad8d .... 3102f1349317f" </a:t>
                      </a:r>
                      <a:endParaRPr lang="de-DE" sz="1600" b="1" dirty="0"/>
                    </a:p>
                  </a:txBody>
                  <a:tcPr/>
                </a:tc>
              </a:tr>
              <a:tr h="371364">
                <a:tc>
                  <a:txBody>
                    <a:bodyPr/>
                    <a:lstStyle/>
                    <a:p>
                      <a:r>
                        <a:rPr lang="sk-SK" sz="16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Range</a:t>
                      </a:r>
                      <a:endParaRPr lang="sk-SK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Range</a:t>
                      </a:r>
                      <a:r>
                        <a:rPr lang="sk-SK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: </a:t>
                      </a:r>
                      <a:r>
                        <a:rPr lang="sk-SK" sz="16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bytes</a:t>
                      </a:r>
                      <a:r>
                        <a:rPr lang="sk-SK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=500-999</a:t>
                      </a:r>
                      <a:endParaRPr lang="sk-SK" sz="1600" b="1" dirty="0"/>
                    </a:p>
                  </a:txBody>
                  <a:tcPr/>
                </a:tc>
              </a:tr>
              <a:tr h="468806">
                <a:tc>
                  <a:txBody>
                    <a:bodyPr/>
                    <a:lstStyle/>
                    <a:p>
                      <a:r>
                        <a:rPr lang="pt-PT" sz="1600" b="1" dirty="0" smtClean="0"/>
                        <a:t>.......</a:t>
                      </a:r>
                      <a:endParaRPr lang="pt-P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3775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 do</a:t>
            </a:r>
            <a:r>
              <a:rPr lang="pt-PT" sz="3600" b="1" i="0" u="none" strike="noStrike" cap="none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Capítulo</a:t>
            </a:r>
            <a:endParaRPr lang="pt-PT" sz="36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299449" cy="5378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mtClean="0"/>
              <a:t>O protocolo </a:t>
            </a:r>
            <a:r>
              <a:rPr lang="pt-PT" b="0" i="0" u="none" strike="noStrike" cap="none" baseline="0" smtClean="0">
                <a:solidFill>
                  <a:srgbClr val="0000FF"/>
                </a:solidFill>
                <a:sym typeface="Comic Sans MS"/>
              </a:rPr>
              <a:t>HTTP (</a:t>
            </a:r>
            <a:r>
              <a:rPr lang="pt-PT" b="0" i="1" u="none" strike="noStrike" cap="none" baseline="0" err="1" smtClean="0">
                <a:solidFill>
                  <a:srgbClr val="0000FF"/>
                </a:solidFill>
                <a:sym typeface="Comic Sans MS"/>
              </a:rPr>
              <a:t>Hyper</a:t>
            </a:r>
            <a:r>
              <a:rPr lang="pt-PT" b="0" i="1" u="none" strike="noStrike" cap="none" baseline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b="0" i="1" u="none" strike="noStrike" cap="none" baseline="0" err="1" smtClean="0">
                <a:solidFill>
                  <a:srgbClr val="0000FF"/>
                </a:solidFill>
                <a:sym typeface="Comic Sans MS"/>
              </a:rPr>
              <a:t>Text</a:t>
            </a:r>
            <a:r>
              <a:rPr lang="pt-PT" b="0" i="1" u="none" strike="noStrike" cap="none" baseline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b="0" i="1" u="none" strike="noStrike" cap="none" baseline="0" err="1" smtClean="0">
                <a:solidFill>
                  <a:srgbClr val="0000FF"/>
                </a:solidFill>
                <a:sym typeface="Comic Sans MS"/>
              </a:rPr>
              <a:t>Transfer</a:t>
            </a:r>
            <a:r>
              <a:rPr lang="pt-PT" b="0" i="1" u="none" strike="noStrike" cap="none" baseline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b="0" i="1" u="none" strike="noStrike" cap="none" baseline="0" err="1" smtClean="0">
                <a:solidFill>
                  <a:srgbClr val="0000FF"/>
                </a:solidFill>
                <a:sym typeface="Comic Sans MS"/>
              </a:rPr>
              <a:t>Protocol</a:t>
            </a:r>
            <a:r>
              <a:rPr lang="pt-PT" b="0" i="0" u="none" strike="noStrike" cap="none" baseline="0" smtClean="0">
                <a:solidFill>
                  <a:srgbClr val="0000FF"/>
                </a:solidFill>
                <a:sym typeface="Comic Sans MS"/>
              </a:rPr>
              <a:t>) é o principal protocolo </a:t>
            </a:r>
            <a:r>
              <a:rPr lang="pt-PT" smtClean="0"/>
              <a:t>usado para a distribuição de</a:t>
            </a:r>
            <a:r>
              <a:rPr lang="pt-PT" b="0" i="0" u="none" strike="noStrike" cap="none" baseline="0" smtClean="0">
                <a:solidFill>
                  <a:srgbClr val="0000FF"/>
                </a:solidFill>
                <a:sym typeface="Comic Sans MS"/>
              </a:rPr>
              <a:t> recursos informativos e </a:t>
            </a:r>
            <a:r>
              <a:rPr lang="pt-PT" smtClean="0"/>
              <a:t>para suporte de</a:t>
            </a:r>
            <a:r>
              <a:rPr lang="pt-PT" b="0" i="0" u="none" strike="noStrike" cap="none" baseline="0" smtClean="0">
                <a:solidFill>
                  <a:srgbClr val="0000FF"/>
                </a:solidFill>
                <a:sym typeface="Comic Sans MS"/>
              </a:rPr>
              <a:t> aplicações na Internet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b="0" i="0" u="none" strike="noStrike" cap="none" baseline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b="0" i="0" u="none" strike="noStrike" cap="none" baseline="0" smtClean="0">
                <a:solidFill>
                  <a:srgbClr val="0000FF"/>
                </a:solidFill>
                <a:sym typeface="Comic Sans MS"/>
              </a:rPr>
              <a:t>É um protocolo cliente / servidor relativamente simples mas muito extensível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b="0" i="0" u="none" strike="noStrike" cap="none" baseline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b="0" i="0" u="none" strike="noStrike" cap="none" baseline="0" smtClean="0">
                <a:solidFill>
                  <a:srgbClr val="0000FF"/>
                </a:solidFill>
                <a:sym typeface="Comic Sans MS"/>
              </a:rPr>
              <a:t>O objetivo desta lição é estudar os mecanismos de base </a:t>
            </a:r>
            <a:r>
              <a:rPr lang="pt-PT" smtClean="0"/>
              <a:t>do</a:t>
            </a:r>
            <a:r>
              <a:rPr lang="pt-PT" b="0" i="0" u="none" strike="noStrike" cap="none" baseline="0" smtClean="0">
                <a:solidFill>
                  <a:srgbClr val="0000FF"/>
                </a:solidFill>
                <a:sym typeface="Comic Sans MS"/>
              </a:rPr>
              <a:t> HTTP</a:t>
            </a:r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b="0" i="0" u="none" strike="noStrike" cap="none" baseline="0">
              <a:solidFill>
                <a:srgbClr val="0000FF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250825" y="333375"/>
            <a:ext cx="8659800" cy="110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40" dirty="0" err="1" smtClean="0"/>
              <a:t>Formato</a:t>
            </a:r>
            <a:r>
              <a:rPr lang="en-GB" sz="3240" dirty="0" smtClean="0"/>
              <a:t> </a:t>
            </a:r>
            <a:r>
              <a:rPr lang="en-GB" sz="3240" dirty="0" err="1"/>
              <a:t>Geral</a:t>
            </a:r>
            <a:r>
              <a:rPr lang="en-GB" sz="3240" dirty="0"/>
              <a:t> </a:t>
            </a:r>
            <a:r>
              <a:rPr lang="en-GB" sz="3240" dirty="0" smtClean="0"/>
              <a:t>do</a:t>
            </a:r>
            <a:r>
              <a:rPr lang="en-GB" sz="324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240" b="1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</a:t>
            </a:r>
            <a:r>
              <a:rPr lang="en-GB" sz="3240" i="1" dirty="0"/>
              <a:t>ply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117498" y="1776350"/>
            <a:ext cx="5483539" cy="3690140"/>
          </a:xfrm>
          <a:prstGeom prst="rect">
            <a:avLst/>
          </a:prstGeom>
          <a:solidFill>
            <a:srgbClr val="FEE4C9"/>
          </a:solidFill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000" b="1" dirty="0" err="1"/>
              <a:t>versão</a:t>
            </a:r>
            <a:r>
              <a:rPr lang="en-US" sz="2000" b="1" dirty="0"/>
              <a:t> </a:t>
            </a:r>
            <a:r>
              <a:rPr lang="en-US" sz="2000" b="1" dirty="0" err="1" smtClean="0"/>
              <a:t>código</a:t>
            </a:r>
            <a:r>
              <a:rPr lang="en-US" sz="2000" b="1" dirty="0" smtClean="0"/>
              <a:t> </a:t>
            </a:r>
            <a:r>
              <a:rPr lang="en-US" sz="2000" b="1" dirty="0" err="1"/>
              <a:t>frase</a:t>
            </a:r>
            <a:r>
              <a:rPr lang="en-US" sz="2000" b="1" dirty="0"/>
              <a:t> CRLF </a:t>
            </a:r>
            <a:endParaRPr lang="en-US" sz="2000" b="1" dirty="0" smtClean="0"/>
          </a:p>
          <a:p>
            <a:r>
              <a:rPr lang="en-US" sz="2000" b="1" dirty="0" smtClean="0"/>
              <a:t>header </a:t>
            </a:r>
            <a:r>
              <a:rPr lang="en-US" sz="2000" b="1" dirty="0"/>
              <a:t>field name: field value CRLF </a:t>
            </a:r>
            <a:endParaRPr lang="en-US" sz="2000" b="1" dirty="0" smtClean="0"/>
          </a:p>
          <a:p>
            <a:r>
              <a:rPr lang="en-US" sz="2000" b="1" dirty="0" smtClean="0"/>
              <a:t>header </a:t>
            </a:r>
            <a:r>
              <a:rPr lang="en-US" sz="2000" b="1" dirty="0"/>
              <a:t>field name: field value </a:t>
            </a:r>
            <a:r>
              <a:rPr lang="en-US" sz="2000" b="1" dirty="0" smtClean="0"/>
              <a:t>CRLF</a:t>
            </a:r>
          </a:p>
          <a:p>
            <a:r>
              <a:rPr lang="en-US" sz="2000" b="1" dirty="0"/>
              <a:t>header field name: field value CRLF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..... </a:t>
            </a:r>
            <a:endParaRPr lang="en-US" sz="2000" dirty="0"/>
          </a:p>
          <a:p>
            <a:r>
              <a:rPr lang="en-US" sz="2000" b="1" dirty="0"/>
              <a:t>header field name: field value </a:t>
            </a:r>
            <a:r>
              <a:rPr lang="en-US" sz="2000" b="1" dirty="0" smtClean="0"/>
              <a:t>CRLF</a:t>
            </a:r>
          </a:p>
          <a:p>
            <a:r>
              <a:rPr lang="en-US" sz="2000" b="1" dirty="0" smtClean="0"/>
              <a:t>CRLF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[ entity body ] </a:t>
            </a:r>
            <a:endParaRPr lang="en-US" sz="2000" dirty="0"/>
          </a:p>
        </p:txBody>
      </p:sp>
      <p:sp>
        <p:nvSpPr>
          <p:cNvPr id="293" name="Shape 293"/>
          <p:cNvSpPr txBox="1"/>
          <p:nvPr/>
        </p:nvSpPr>
        <p:spPr>
          <a:xfrm>
            <a:off x="304793" y="1223349"/>
            <a:ext cx="2198461" cy="1504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i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line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GB" sz="200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Version, status code, optional status message</a:t>
            </a:r>
            <a:r>
              <a:rPr lang="en-GB" sz="2000" b="0" i="0" u="none" strike="noStrike" cap="none" baseline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cxnSp>
        <p:nvCxnSpPr>
          <p:cNvPr id="294" name="Shape 294"/>
          <p:cNvCxnSpPr>
            <a:stCxn id="293" idx="3"/>
          </p:cNvCxnSpPr>
          <p:nvPr/>
        </p:nvCxnSpPr>
        <p:spPr>
          <a:xfrm flipV="1">
            <a:off x="2503254" y="1966709"/>
            <a:ext cx="614244" cy="8952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5" name="Shape 295"/>
          <p:cNvSpPr/>
          <p:nvPr/>
        </p:nvSpPr>
        <p:spPr>
          <a:xfrm>
            <a:off x="2824843" y="2256304"/>
            <a:ext cx="101079" cy="16805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600" y="779"/>
                </a:moveTo>
                <a:lnTo>
                  <a:pt x="0" y="0"/>
                </a:lnTo>
                <a:lnTo>
                  <a:pt x="0" y="119999"/>
                </a:lnTo>
                <a:lnTo>
                  <a:pt x="120000" y="119220"/>
                </a:ln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269299" y="2811048"/>
            <a:ext cx="21039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Zero </a:t>
            </a:r>
            <a:r>
              <a:rPr lang="en-GB" sz="2000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</a:t>
            </a:r>
            <a:r>
              <a:rPr lang="en-GB" sz="2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mais</a:t>
            </a:r>
            <a:r>
              <a:rPr lang="en-GB" sz="2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i="1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en-GB" sz="2000" b="0" i="1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eader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sz="2000" b="0" i="1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lines</a:t>
            </a:r>
          </a:p>
        </p:txBody>
      </p:sp>
      <p:cxnSp>
        <p:nvCxnSpPr>
          <p:cNvPr id="297" name="Shape 297"/>
          <p:cNvCxnSpPr>
            <a:stCxn id="298" idx="3"/>
          </p:cNvCxnSpPr>
          <p:nvPr/>
        </p:nvCxnSpPr>
        <p:spPr>
          <a:xfrm flipV="1">
            <a:off x="1927825" y="4136786"/>
            <a:ext cx="1189673" cy="18700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9" name="Shape 299"/>
          <p:cNvCxnSpPr>
            <a:stCxn id="296" idx="3"/>
          </p:cNvCxnSpPr>
          <p:nvPr/>
        </p:nvCxnSpPr>
        <p:spPr>
          <a:xfrm>
            <a:off x="2373199" y="3165048"/>
            <a:ext cx="437177" cy="24057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8" name="Shape 298"/>
          <p:cNvSpPr txBox="1"/>
          <p:nvPr/>
        </p:nvSpPr>
        <p:spPr>
          <a:xfrm>
            <a:off x="439226" y="3989215"/>
            <a:ext cx="1488599" cy="6691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err="1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Separador</a:t>
            </a:r>
            <a:endParaRPr lang="en-GB" sz="2000" smtClean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 CRLF)</a:t>
            </a:r>
            <a:endParaRPr lang="en-GB" sz="200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113774" y="5713324"/>
            <a:ext cx="6455425" cy="85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dirty="0" err="1">
                <a:latin typeface="Comic Sans MS"/>
                <a:ea typeface="Comic Sans MS"/>
                <a:cs typeface="Comic Sans MS"/>
                <a:sym typeface="Comic Sans MS"/>
              </a:rPr>
              <a:t>Notas</a:t>
            </a:r>
            <a:r>
              <a:rPr lang="en-GB" dirty="0"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GB" dirty="0" err="1" smtClean="0">
                <a:latin typeface="Comic Sans MS"/>
                <a:ea typeface="Comic Sans MS"/>
                <a:cs typeface="Comic Sans MS"/>
                <a:sym typeface="Comic Sans MS"/>
              </a:rPr>
              <a:t>CRLFrepresenta</a:t>
            </a:r>
            <a:r>
              <a:rPr lang="en-GB" dirty="0" smtClean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dirty="0" err="1"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  <a:r>
              <a:rPr lang="en-GB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dirty="0" err="1">
                <a:latin typeface="Comic Sans MS"/>
                <a:ea typeface="Comic Sans MS"/>
                <a:cs typeface="Comic Sans MS"/>
                <a:sym typeface="Comic Sans MS"/>
              </a:rPr>
              <a:t>códigos</a:t>
            </a:r>
            <a:r>
              <a:rPr lang="en-GB" dirty="0">
                <a:latin typeface="Comic Sans MS"/>
                <a:ea typeface="Comic Sans MS"/>
                <a:cs typeface="Comic Sans MS"/>
                <a:sym typeface="Comic Sans MS"/>
              </a:rPr>
              <a:t> dos </a:t>
            </a:r>
            <a:r>
              <a:rPr lang="en-GB" dirty="0" err="1">
                <a:latin typeface="Comic Sans MS"/>
                <a:ea typeface="Comic Sans MS"/>
                <a:cs typeface="Comic Sans MS"/>
                <a:sym typeface="Comic Sans MS"/>
              </a:rPr>
              <a:t>caracteres</a:t>
            </a:r>
            <a:r>
              <a:rPr lang="en-GB" dirty="0"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dirty="0" err="1">
                <a:latin typeface="Comic Sans MS"/>
                <a:ea typeface="Comic Sans MS"/>
                <a:cs typeface="Comic Sans MS"/>
                <a:sym typeface="Comic Sans MS"/>
              </a:rPr>
              <a:t>controlo</a:t>
            </a:r>
            <a:r>
              <a:rPr lang="en-GB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i="1" dirty="0">
                <a:latin typeface="Comic Sans MS"/>
                <a:ea typeface="Comic Sans MS"/>
                <a:cs typeface="Comic Sans MS"/>
                <a:sym typeface="Comic Sans MS"/>
              </a:rPr>
              <a:t>carriage return</a:t>
            </a:r>
            <a:r>
              <a:rPr lang="en-GB" dirty="0"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i="1" dirty="0">
                <a:latin typeface="Comic Sans MS"/>
                <a:ea typeface="Comic Sans MS"/>
                <a:cs typeface="Comic Sans MS"/>
                <a:sym typeface="Comic Sans MS"/>
              </a:rPr>
              <a:t>line </a:t>
            </a:r>
            <a:r>
              <a:rPr lang="en-GB" i="1" dirty="0" smtClean="0">
                <a:latin typeface="Comic Sans MS"/>
                <a:ea typeface="Comic Sans MS"/>
                <a:cs typeface="Comic Sans MS"/>
                <a:sym typeface="Comic Sans MS"/>
              </a:rPr>
              <a:t>feed</a:t>
            </a:r>
            <a:endParaRPr lang="en-GB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366255" y="4905191"/>
            <a:ext cx="1677000" cy="561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data</a:t>
            </a:r>
          </a:p>
        </p:txBody>
      </p:sp>
      <p:cxnSp>
        <p:nvCxnSpPr>
          <p:cNvPr id="302" name="Shape 302"/>
          <p:cNvCxnSpPr>
            <a:stCxn id="301" idx="3"/>
          </p:cNvCxnSpPr>
          <p:nvPr/>
        </p:nvCxnSpPr>
        <p:spPr>
          <a:xfrm flipV="1">
            <a:off x="2043255" y="4532533"/>
            <a:ext cx="1074243" cy="653308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2539997" y="1695413"/>
            <a:ext cx="6254555" cy="3586199"/>
          </a:xfrm>
          <a:prstGeom prst="rect">
            <a:avLst/>
          </a:prstGeom>
          <a:solidFill>
            <a:srgbClr val="FFE4C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buSzPct val="25000"/>
            </a:pPr>
            <a:r>
              <a:rPr lang="en-US" sz="1800"/>
              <a:t>HTTP/1.1 200 OK </a:t>
            </a:r>
            <a:r>
              <a:rPr lang="en-US" sz="1800" smtClean="0"/>
              <a:t>CRLF</a:t>
            </a:r>
          </a:p>
          <a:p>
            <a:pPr marL="342900" indent="-342900">
              <a:lnSpc>
                <a:spcPct val="90000"/>
              </a:lnSpc>
              <a:buSzPct val="25000"/>
            </a:pPr>
            <a:r>
              <a:rPr lang="en-US" sz="1800" smtClean="0"/>
              <a:t>Date</a:t>
            </a:r>
            <a:r>
              <a:rPr lang="en-US" sz="1800"/>
              <a:t>: Mon, 21 Feb 2015 17:51:37 GMT </a:t>
            </a:r>
            <a:r>
              <a:rPr lang="en-US" sz="1800" smtClean="0"/>
              <a:t>CRLF</a:t>
            </a:r>
          </a:p>
          <a:p>
            <a:pPr marL="342900" indent="-342900">
              <a:lnSpc>
                <a:spcPct val="90000"/>
              </a:lnSpc>
              <a:buSzPct val="25000"/>
            </a:pPr>
            <a:r>
              <a:rPr lang="en-US" sz="1800" smtClean="0"/>
              <a:t>Server</a:t>
            </a:r>
            <a:r>
              <a:rPr lang="en-US" sz="1800"/>
              <a:t>: Apache/2.4.10 (</a:t>
            </a:r>
            <a:r>
              <a:rPr lang="en-US" sz="1800" err="1"/>
              <a:t>Debian</a:t>
            </a:r>
            <a:r>
              <a:rPr lang="en-US" sz="1800"/>
              <a:t>) </a:t>
            </a:r>
            <a:r>
              <a:rPr lang="en-US" sz="1800" smtClean="0"/>
              <a:t>CRLF</a:t>
            </a:r>
          </a:p>
          <a:p>
            <a:pPr marL="342900" indent="-342900">
              <a:lnSpc>
                <a:spcPct val="90000"/>
              </a:lnSpc>
              <a:buSzPct val="25000"/>
            </a:pPr>
            <a:r>
              <a:rPr lang="en-US" sz="1800" smtClean="0"/>
              <a:t>Last-Modified</a:t>
            </a:r>
            <a:r>
              <a:rPr lang="en-US" sz="1800"/>
              <a:t>: Wed, 17 Aug 2014 17:46:43 GMT CRLF </a:t>
            </a:r>
            <a:endParaRPr lang="en-US" sz="1800" smtClean="0"/>
          </a:p>
          <a:p>
            <a:pPr marL="342900" indent="-342900">
              <a:lnSpc>
                <a:spcPct val="90000"/>
              </a:lnSpc>
              <a:buSzPct val="25000"/>
            </a:pPr>
            <a:r>
              <a:rPr lang="en-US" sz="1800" err="1" smtClean="0"/>
              <a:t>ETag</a:t>
            </a:r>
            <a:r>
              <a:rPr lang="en-US" sz="1800"/>
              <a:t>: "1267-5272fc172688” </a:t>
            </a:r>
            <a:r>
              <a:rPr lang="en-US" sz="1800" smtClean="0"/>
              <a:t>CRLF</a:t>
            </a:r>
          </a:p>
          <a:p>
            <a:pPr marL="342900" indent="-342900">
              <a:lnSpc>
                <a:spcPct val="90000"/>
              </a:lnSpc>
              <a:buSzPct val="25000"/>
            </a:pPr>
            <a:r>
              <a:rPr lang="en-US" sz="1800" smtClean="0"/>
              <a:t>Accept-Ranges</a:t>
            </a:r>
            <a:r>
              <a:rPr lang="en-US" sz="1800"/>
              <a:t>: </a:t>
            </a:r>
            <a:r>
              <a:rPr lang="en-US" sz="1800" smtClean="0"/>
              <a:t>bytes CRLF </a:t>
            </a:r>
          </a:p>
          <a:p>
            <a:pPr marL="342900" indent="-342900">
              <a:lnSpc>
                <a:spcPct val="90000"/>
              </a:lnSpc>
              <a:buSzPct val="25000"/>
            </a:pPr>
            <a:r>
              <a:rPr lang="en-US" sz="1800" smtClean="0"/>
              <a:t>Content-Length</a:t>
            </a:r>
            <a:r>
              <a:rPr lang="en-US" sz="1800"/>
              <a:t>: 4768 CRLF </a:t>
            </a:r>
            <a:endParaRPr lang="en-US" sz="1800" smtClean="0"/>
          </a:p>
          <a:p>
            <a:pPr marL="342900" indent="-342900">
              <a:lnSpc>
                <a:spcPct val="90000"/>
              </a:lnSpc>
              <a:buSzPct val="25000"/>
            </a:pPr>
            <a:r>
              <a:rPr lang="en-US" sz="1800" smtClean="0"/>
              <a:t>Vary</a:t>
            </a:r>
            <a:r>
              <a:rPr lang="en-US" sz="1800"/>
              <a:t>: Accept-Encoding </a:t>
            </a:r>
            <a:r>
              <a:rPr lang="en-US" sz="1800" smtClean="0"/>
              <a:t>CRLF</a:t>
            </a:r>
          </a:p>
          <a:p>
            <a:pPr marL="342900" indent="-342900">
              <a:lnSpc>
                <a:spcPct val="90000"/>
              </a:lnSpc>
              <a:buSzPct val="25000"/>
            </a:pPr>
            <a:r>
              <a:rPr lang="en-US" sz="1800" smtClean="0"/>
              <a:t>Connection</a:t>
            </a:r>
            <a:r>
              <a:rPr lang="en-US" sz="1800"/>
              <a:t>: close CRLF </a:t>
            </a:r>
            <a:endParaRPr lang="en-US" sz="1800" smtClean="0"/>
          </a:p>
          <a:p>
            <a:pPr marL="342900" indent="-342900">
              <a:lnSpc>
                <a:spcPct val="90000"/>
              </a:lnSpc>
              <a:buSzPct val="25000"/>
            </a:pPr>
            <a:r>
              <a:rPr lang="en-US" sz="1800" smtClean="0"/>
              <a:t>Content-Type</a:t>
            </a:r>
            <a:r>
              <a:rPr lang="en-US" sz="1800"/>
              <a:t>: text/html CRLF </a:t>
            </a:r>
            <a:endParaRPr lang="en-US" sz="1800" smtClean="0"/>
          </a:p>
          <a:p>
            <a:pPr marL="342900" indent="-342900">
              <a:lnSpc>
                <a:spcPct val="90000"/>
              </a:lnSpc>
              <a:buSzPct val="25000"/>
            </a:pPr>
            <a:r>
              <a:rPr lang="en-US" sz="1800" smtClean="0"/>
              <a:t>CRLF</a:t>
            </a:r>
          </a:p>
          <a:p>
            <a:pPr marL="342900" indent="-342900">
              <a:lnSpc>
                <a:spcPct val="90000"/>
              </a:lnSpc>
              <a:buSzPct val="25000"/>
            </a:pPr>
            <a:r>
              <a:rPr lang="en-US" sz="1800" smtClean="0"/>
              <a:t>dados</a:t>
            </a:r>
            <a:r>
              <a:rPr lang="en-US" sz="1800"/>
              <a:t>, dados, ...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GB" sz="18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220925" y="1412875"/>
            <a:ext cx="1450713" cy="132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line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(protocol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code 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phrase)</a:t>
            </a:r>
          </a:p>
        </p:txBody>
      </p:sp>
      <p:cxnSp>
        <p:nvCxnSpPr>
          <p:cNvPr id="277" name="Shape 277"/>
          <p:cNvCxnSpPr/>
          <p:nvPr/>
        </p:nvCxnSpPr>
        <p:spPr>
          <a:xfrm flipV="1">
            <a:off x="1671638" y="1835670"/>
            <a:ext cx="868359" cy="9473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8" name="Shape 278"/>
          <p:cNvSpPr/>
          <p:nvPr/>
        </p:nvSpPr>
        <p:spPr>
          <a:xfrm>
            <a:off x="2329748" y="2070658"/>
            <a:ext cx="195962" cy="21257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777" y="756"/>
                </a:moveTo>
                <a:lnTo>
                  <a:pt x="0" y="0"/>
                </a:lnTo>
                <a:lnTo>
                  <a:pt x="0" y="120000"/>
                </a:lnTo>
                <a:lnTo>
                  <a:pt x="120000" y="119747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986818" y="3511029"/>
            <a:ext cx="1118999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lines</a:t>
            </a:r>
          </a:p>
        </p:txBody>
      </p:sp>
      <p:cxnSp>
        <p:nvCxnSpPr>
          <p:cNvPr id="280" name="Shape 280"/>
          <p:cNvCxnSpPr/>
          <p:nvPr/>
        </p:nvCxnSpPr>
        <p:spPr>
          <a:xfrm flipV="1">
            <a:off x="1855788" y="4648956"/>
            <a:ext cx="838426" cy="99778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1" name="Shape 281"/>
          <p:cNvSpPr txBox="1"/>
          <p:nvPr/>
        </p:nvSpPr>
        <p:spPr>
          <a:xfrm>
            <a:off x="342587" y="5291608"/>
            <a:ext cx="1513200" cy="101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dados, </a:t>
            </a: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HTML file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250825" y="333375"/>
            <a:ext cx="8659800" cy="110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40"/>
              <a:t>Exemplo de</a:t>
            </a:r>
            <a:r>
              <a:rPr lang="en-GB" sz="324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24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</a:t>
            </a:r>
            <a:r>
              <a:rPr lang="en-GB" sz="3240" i="1"/>
              <a:t>ply</a:t>
            </a:r>
          </a:p>
        </p:txBody>
      </p:sp>
      <p:cxnSp>
        <p:nvCxnSpPr>
          <p:cNvPr id="14" name="Shape 297"/>
          <p:cNvCxnSpPr/>
          <p:nvPr/>
        </p:nvCxnSpPr>
        <p:spPr>
          <a:xfrm flipV="1">
            <a:off x="1798271" y="4398162"/>
            <a:ext cx="727439" cy="235767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" name="Shape 298"/>
          <p:cNvSpPr txBox="1"/>
          <p:nvPr/>
        </p:nvSpPr>
        <p:spPr>
          <a:xfrm>
            <a:off x="309672" y="4299358"/>
            <a:ext cx="1488599" cy="6691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err="1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Separador</a:t>
            </a:r>
            <a:endParaRPr lang="en-GB" sz="2000" smtClean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 CRLF)</a:t>
            </a:r>
            <a:endParaRPr lang="en-GB" sz="200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777716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pt-PT" dirty="0"/>
              <a:t>Alguns </a:t>
            </a:r>
            <a:r>
              <a:rPr lang="pt-PT" i="1" dirty="0" err="1"/>
              <a:t>Header-fields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67676"/>
              </p:ext>
            </p:extLst>
          </p:nvPr>
        </p:nvGraphicFramePr>
        <p:xfrm>
          <a:off x="703952" y="1556027"/>
          <a:ext cx="7777162" cy="4447207"/>
        </p:xfrm>
        <a:graphic>
          <a:graphicData uri="http://schemas.openxmlformats.org/drawingml/2006/table">
            <a:tbl>
              <a:tblPr firstRow="1" bandRow="1"/>
              <a:tblGrid>
                <a:gridCol w="2648848"/>
                <a:gridCol w="5128314"/>
              </a:tblGrid>
              <a:tr h="489626">
                <a:tc>
                  <a:txBody>
                    <a:bodyPr/>
                    <a:lstStyle/>
                    <a:p>
                      <a:pPr algn="ctr"/>
                      <a:r>
                        <a:rPr lang="pt-PT" sz="2000" b="1" i="1" dirty="0" err="1" smtClean="0"/>
                        <a:t>Header-fields</a:t>
                      </a:r>
                      <a:endParaRPr lang="pt-PT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smtClean="0"/>
                        <a:t>Exemplo</a:t>
                      </a:r>
                      <a:endParaRPr lang="pt-PT" sz="2000" b="1" dirty="0"/>
                    </a:p>
                  </a:txBody>
                  <a:tcPr/>
                </a:tc>
              </a:tr>
              <a:tr h="489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Server</a:t>
                      </a:r>
                      <a:endParaRPr lang="pt-PT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Server: Apache</a:t>
                      </a:r>
                      <a:endParaRPr lang="en-US" sz="1600" b="1" dirty="0"/>
                    </a:p>
                  </a:txBody>
                  <a:tcPr/>
                </a:tc>
              </a:tr>
              <a:tr h="489626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Last-Modified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Last-Modified: Tue, 02 Feb 2016 14:25:41 GMT</a:t>
                      </a:r>
                      <a:endParaRPr lang="en-US" sz="1600" b="1" dirty="0"/>
                    </a:p>
                  </a:txBody>
                  <a:tcPr/>
                </a:tc>
              </a:tr>
              <a:tr h="489626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Content-Type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Content-Type: text/html; charset=utf-8 </a:t>
                      </a:r>
                      <a:endParaRPr lang="en-US" sz="1600" b="1" dirty="0"/>
                    </a:p>
                  </a:txBody>
                  <a:tcPr/>
                </a:tc>
              </a:tr>
              <a:tr h="489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Content-Length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Content-Length: 348 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489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Content-Encoding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Content-Encoding: </a:t>
                      </a:r>
                      <a:r>
                        <a:rPr lang="en-US" sz="16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gzip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489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ETag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ETag</a:t>
                      </a:r>
                      <a:r>
                        <a:rPr lang="de-DE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: "3d2-52aca46b79fd9" </a:t>
                      </a:r>
                      <a:endParaRPr lang="de-DE" sz="1600" b="1" dirty="0" smtClean="0"/>
                    </a:p>
                  </a:txBody>
                  <a:tcPr/>
                </a:tc>
              </a:tr>
              <a:tr h="530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Accept-Ranges: bytes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Accept-Ranges: bytes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489626">
                <a:tc>
                  <a:txBody>
                    <a:bodyPr/>
                    <a:lstStyle/>
                    <a:p>
                      <a:r>
                        <a:rPr lang="pt-PT" sz="1600" b="1" dirty="0" smtClean="0"/>
                        <a:t>.......</a:t>
                      </a:r>
                      <a:endParaRPr lang="pt-P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b="1" dirty="0" smtClean="0"/>
                        <a:t>.......</a:t>
                      </a:r>
                      <a:endParaRPr lang="pt-PT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7400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7777162" cy="8616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smtClean="0">
                <a:solidFill>
                  <a:srgbClr val="0000FF"/>
                </a:solidFill>
                <a:sym typeface="Comic Sans MS"/>
              </a:rPr>
              <a:t>Métodos ou </a:t>
            </a:r>
            <a:r>
              <a:rPr lang="pt-PT" smtClean="0"/>
              <a:t>C</a:t>
            </a:r>
            <a:r>
              <a:rPr lang="pt-PT" sz="3600" b="1" i="0" u="none" strike="noStrike" cap="none" baseline="0" smtClean="0">
                <a:solidFill>
                  <a:srgbClr val="0000FF"/>
                </a:solidFill>
                <a:sym typeface="Comic Sans MS"/>
              </a:rPr>
              <a:t>omandos</a:t>
            </a:r>
            <a:endParaRPr lang="pt-PT" sz="3600" b="1" i="0" u="none" strike="noStrike" cap="none" baseline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77511"/>
              </p:ext>
            </p:extLst>
          </p:nvPr>
        </p:nvGraphicFramePr>
        <p:xfrm>
          <a:off x="611187" y="1280795"/>
          <a:ext cx="7999413" cy="5106398"/>
        </p:xfrm>
        <a:graphic>
          <a:graphicData uri="http://schemas.openxmlformats.org/drawingml/2006/table">
            <a:tbl>
              <a:tblPr firstRow="1" bandRow="1"/>
              <a:tblGrid>
                <a:gridCol w="1413556"/>
                <a:gridCol w="6585857"/>
              </a:tblGrid>
              <a:tr h="401048">
                <a:tc>
                  <a:txBody>
                    <a:bodyPr/>
                    <a:lstStyle/>
                    <a:p>
                      <a:pPr algn="ctr"/>
                      <a:r>
                        <a:rPr lang="pt-PT" sz="1800" b="1" noProof="0" smtClean="0"/>
                        <a:t>Nome</a:t>
                      </a:r>
                      <a:endParaRPr lang="pt-PT" sz="18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noProof="0" dirty="0" smtClean="0"/>
                        <a:t>Descrição</a:t>
                      </a:r>
                      <a:endParaRPr lang="pt-PT" sz="1800" b="1" noProof="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pt-PT" b="1" noProof="0" smtClean="0"/>
                        <a:t>GET</a:t>
                      </a:r>
                      <a:endParaRPr lang="pt-PT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i="0" u="none" strike="noStrike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Pedido do objeto identificado no URL </a:t>
                      </a:r>
                      <a:endParaRPr lang="pt-PT" sz="1600" b="1" noProof="0" dirty="0" smtClean="0"/>
                    </a:p>
                    <a:p>
                      <a:endParaRPr lang="pt-PT" sz="1600" b="1" noProof="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pt-PT" b="1" noProof="0" smtClean="0"/>
                        <a:t>HEAD</a:t>
                      </a:r>
                      <a:endParaRPr lang="pt-PT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i="0" u="none" strike="noStrike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Pedido do objeto identificado no URL, mas o cliente apenas pretende obter o cabeçalho da resposta </a:t>
                      </a:r>
                      <a:endParaRPr lang="pt-PT" sz="1600" b="1" noProof="0" dirty="0" smtClean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pt-PT" b="1" noProof="0" smtClean="0"/>
                        <a:t>TRACE</a:t>
                      </a:r>
                      <a:endParaRPr lang="pt-PT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i="0" u="none" strike="noStrike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Ecoa o pedido do cliente para apoio ao </a:t>
                      </a:r>
                      <a:r>
                        <a:rPr lang="pt-PT" sz="1600" b="1" i="1" u="none" strike="noStrike" cap="none" baseline="0" noProof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debug</a:t>
                      </a:r>
                      <a:r>
                        <a:rPr lang="pt-PT" sz="1600" b="1" i="1" u="none" strike="noStrike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/>
                      </a:r>
                      <a:br>
                        <a:rPr lang="pt-PT" sz="1600" b="1" i="1" u="none" strike="noStrike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</a:br>
                      <a:endParaRPr lang="pt-PT" sz="1600" b="1" noProof="0" dirty="0" smtClean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pt-PT" b="1" noProof="0" smtClean="0"/>
                        <a:t>OPTIONS</a:t>
                      </a:r>
                      <a:endParaRPr lang="pt-PT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i="0" u="none" strike="noStrike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Ecoa os comandos e opções que o servidor aceita para um certo URL (muitos servidores ignoram este comando por segurança) </a:t>
                      </a:r>
                      <a:endParaRPr lang="pt-PT" sz="1600" b="1" noProof="0" dirty="0" smtClean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pt-PT" b="1" noProof="0" smtClean="0"/>
                        <a:t>POST</a:t>
                      </a:r>
                      <a:endParaRPr lang="pt-PT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b="1" i="0" u="none" strike="noStrike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Permite ao cliente transmitir um conjunto de dados para o servidor, geralmente contendo parâmetros de uma operação (</a:t>
                      </a:r>
                      <a:r>
                        <a:rPr lang="pt-PT" sz="1600" b="1" i="1" u="none" strike="noStrike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e.g.</a:t>
                      </a:r>
                      <a:r>
                        <a:rPr lang="pt-PT" sz="1600" b="1" i="0" u="none" strike="noStrike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, envio de um formulário HTML, comentário numa discussão, </a:t>
                      </a:r>
                      <a:endParaRPr lang="pt-PT" sz="1600" b="1" noProof="0" dirty="0" smtClean="0"/>
                    </a:p>
                    <a:p>
                      <a:r>
                        <a:rPr lang="pt-PT" sz="1600" b="1" i="0" u="none" strike="noStrike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valor a colocar numa base de dados, . . . )</a:t>
                      </a:r>
                      <a:endParaRPr lang="pt-PT" sz="1600" b="1" noProof="0" dirty="0" smtClean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pt-PT" b="1" noProof="0" dirty="0" smtClean="0"/>
                        <a:t>PUT</a:t>
                      </a:r>
                      <a:endParaRPr lang="pt-PT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i="0" u="none" strike="noStrike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Introdução ou substituição do objeto identificado no URL </a:t>
                      </a:r>
                      <a:endParaRPr lang="pt-PT" sz="1600" b="1" noProof="0" dirty="0" smtClean="0"/>
                    </a:p>
                    <a:p>
                      <a:endParaRPr lang="pt-PT" sz="1600" b="1" noProof="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pt-PT" b="1" noProof="0" dirty="0" smtClean="0"/>
                        <a:t>DELETE</a:t>
                      </a:r>
                      <a:endParaRPr lang="pt-PT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i="0" u="none" strike="noStrike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Supressão do objeto identificado no URL </a:t>
                      </a:r>
                      <a:endParaRPr lang="pt-PT" sz="1600" b="1" noProof="0" dirty="0" smtClean="0"/>
                    </a:p>
                    <a:p>
                      <a:endParaRPr lang="pt-PT" sz="1600" b="1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777716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pt-PT" dirty="0"/>
              <a:t>Exemplos de códigos de resposta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26357"/>
              </p:ext>
            </p:extLst>
          </p:nvPr>
        </p:nvGraphicFramePr>
        <p:xfrm>
          <a:off x="611187" y="1298548"/>
          <a:ext cx="7999413" cy="4965273"/>
        </p:xfrm>
        <a:graphic>
          <a:graphicData uri="http://schemas.openxmlformats.org/drawingml/2006/table">
            <a:tbl>
              <a:tblPr firstRow="1" bandRow="1"/>
              <a:tblGrid>
                <a:gridCol w="1428466"/>
                <a:gridCol w="3042635"/>
                <a:gridCol w="3528312"/>
              </a:tblGrid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smtClean="0"/>
                        <a:t>Código</a:t>
                      </a:r>
                      <a:endParaRPr lang="pt-PT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smtClean="0"/>
                        <a:t>Exemplo</a:t>
                      </a:r>
                      <a:endParaRPr lang="pt-PT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smtClean="0"/>
                        <a:t>Descrição</a:t>
                      </a:r>
                      <a:endParaRPr lang="pt-PT" sz="1800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b="1" dirty="0" smtClean="0"/>
                        <a:t>1xx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Códigos informativos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b="1" dirty="0" smtClean="0"/>
                        <a:t>100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Continue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Um objeto vai ser devolvido mas ainda está a ser gerado</a:t>
                      </a:r>
                      <a:endParaRPr lang="pt-PT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b="1" dirty="0" smtClean="0"/>
                        <a:t>2xx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 smtClean="0"/>
                        <a:t>Códigos de sucesso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b="1" dirty="0" smtClean="0"/>
                        <a:t>200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OK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Sucesso</a:t>
                      </a:r>
                      <a:endParaRPr lang="pt-PT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b="1" dirty="0" smtClean="0"/>
                        <a:t>204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OK </a:t>
                      </a:r>
                      <a:r>
                        <a:rPr lang="pt-PT" b="1" dirty="0" err="1" smtClean="0"/>
                        <a:t>but</a:t>
                      </a:r>
                      <a:r>
                        <a:rPr lang="pt-PT" b="1" dirty="0" smtClean="0"/>
                        <a:t> no </a:t>
                      </a:r>
                      <a:r>
                        <a:rPr lang="pt-PT" b="1" dirty="0" err="1" smtClean="0"/>
                        <a:t>content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O objeto</a:t>
                      </a:r>
                      <a:r>
                        <a:rPr lang="pt-PT" b="1" baseline="0" dirty="0" smtClean="0"/>
                        <a:t> existe mas está vazio</a:t>
                      </a:r>
                      <a:endParaRPr lang="pt-PT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b="1" dirty="0" smtClean="0"/>
                        <a:t>3xx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 smtClean="0"/>
                        <a:t>Códigos de redirecção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b="1" dirty="0" smtClean="0"/>
                        <a:t>301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err="1" smtClean="0"/>
                        <a:t>Moved</a:t>
                      </a:r>
                      <a:r>
                        <a:rPr lang="pt-PT" b="1" dirty="0" smtClean="0"/>
                        <a:t> </a:t>
                      </a:r>
                      <a:r>
                        <a:rPr lang="pt-PT" b="1" dirty="0" err="1" smtClean="0"/>
                        <a:t>permanently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O objeto tem um novo URL</a:t>
                      </a:r>
                      <a:endParaRPr lang="pt-PT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b="1" dirty="0" smtClean="0"/>
                        <a:t>4xx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 smtClean="0"/>
                        <a:t>Códigos de erro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b="1" dirty="0" smtClean="0"/>
                        <a:t>400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err="1" smtClean="0"/>
                        <a:t>Bad</a:t>
                      </a:r>
                      <a:r>
                        <a:rPr lang="pt-PT" b="1" dirty="0" smtClean="0"/>
                        <a:t> </a:t>
                      </a:r>
                      <a:r>
                        <a:rPr lang="pt-PT" b="1" dirty="0" err="1" smtClean="0"/>
                        <a:t>request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Pedido não reconhecido (sintaxe ....)</a:t>
                      </a:r>
                      <a:endParaRPr lang="pt-PT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b="1" dirty="0" smtClean="0"/>
                        <a:t>5xx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 smtClean="0"/>
                        <a:t>Códigos de erro do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b="1" dirty="0" smtClean="0"/>
                        <a:t>501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err="1" smtClean="0"/>
                        <a:t>Not</a:t>
                      </a:r>
                      <a:r>
                        <a:rPr lang="pt-PT" b="1" dirty="0" smtClean="0"/>
                        <a:t> </a:t>
                      </a:r>
                      <a:r>
                        <a:rPr lang="pt-PT" b="1" dirty="0" err="1" smtClean="0"/>
                        <a:t>implemented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O servidor não suporta o método</a:t>
                      </a:r>
                      <a:endParaRPr lang="pt-PT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121103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777716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Alguns Tipos dos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 Objetos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66753"/>
              </p:ext>
            </p:extLst>
          </p:nvPr>
        </p:nvGraphicFramePr>
        <p:xfrm>
          <a:off x="611187" y="1397000"/>
          <a:ext cx="7777162" cy="4965273"/>
        </p:xfrm>
        <a:graphic>
          <a:graphicData uri="http://schemas.openxmlformats.org/drawingml/2006/table">
            <a:tbl>
              <a:tblPr firstRow="1" bandRow="1"/>
              <a:tblGrid>
                <a:gridCol w="2992818"/>
                <a:gridCol w="4784344"/>
              </a:tblGrid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smtClean="0"/>
                        <a:t>Tipo</a:t>
                      </a:r>
                      <a:endParaRPr lang="pt-PT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smtClean="0"/>
                        <a:t>Descrição</a:t>
                      </a:r>
                      <a:endParaRPr lang="pt-PT" sz="1800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sz="1400" b="1" dirty="0" err="1" smtClean="0"/>
                        <a:t>Text</a:t>
                      </a:r>
                      <a:r>
                        <a:rPr lang="pt-PT" sz="1400" b="1" dirty="0" smtClean="0"/>
                        <a:t>/</a:t>
                      </a:r>
                      <a:r>
                        <a:rPr lang="pt-PT" sz="1400" b="1" dirty="0" err="1" smtClean="0"/>
                        <a:t>plain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 smtClean="0"/>
                        <a:t>Texto não formatado</a:t>
                      </a:r>
                      <a:endParaRPr lang="pt-PT" sz="1400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sz="1400" b="1" dirty="0" err="1" smtClean="0"/>
                        <a:t>Text</a:t>
                      </a:r>
                      <a:r>
                        <a:rPr lang="pt-PT" sz="1400" b="1" dirty="0" smtClean="0"/>
                        <a:t>/</a:t>
                      </a:r>
                      <a:r>
                        <a:rPr lang="pt-PT" sz="1400" b="1" dirty="0" err="1" smtClean="0"/>
                        <a:t>html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 smtClean="0"/>
                        <a:t>Texto HTML</a:t>
                      </a:r>
                      <a:endParaRPr lang="pt-PT" sz="1400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sz="1400" b="1" dirty="0" err="1" smtClean="0"/>
                        <a:t>Image</a:t>
                      </a:r>
                      <a:r>
                        <a:rPr lang="pt-PT" sz="1400" b="1" dirty="0" smtClean="0"/>
                        <a:t>/</a:t>
                      </a:r>
                      <a:r>
                        <a:rPr lang="pt-PT" sz="1400" b="1" dirty="0" err="1" smtClean="0"/>
                        <a:t>jpeg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 smtClean="0"/>
                        <a:t>Imagem em JPEG</a:t>
                      </a:r>
                      <a:endParaRPr lang="pt-PT" sz="1400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sz="1400" b="1" dirty="0" err="1" smtClean="0"/>
                        <a:t>Video</a:t>
                      </a:r>
                      <a:r>
                        <a:rPr lang="pt-PT" sz="1400" b="1" dirty="0" smtClean="0"/>
                        <a:t>/</a:t>
                      </a:r>
                      <a:r>
                        <a:rPr lang="pt-PT" sz="1400" b="1" dirty="0" err="1" smtClean="0"/>
                        <a:t>mpeg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 smtClean="0"/>
                        <a:t>Vídeo em MPEG</a:t>
                      </a:r>
                      <a:endParaRPr lang="pt-PT" sz="1400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sz="1400" b="1" dirty="0" err="1" smtClean="0"/>
                        <a:t>Application</a:t>
                      </a:r>
                      <a:r>
                        <a:rPr lang="pt-PT" sz="1400" b="1" dirty="0" smtClean="0"/>
                        <a:t>/</a:t>
                      </a:r>
                      <a:r>
                        <a:rPr lang="pt-PT" sz="1400" b="1" dirty="0" err="1" smtClean="0"/>
                        <a:t>octetstream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 smtClean="0"/>
                        <a:t>Objeto opaco correspondente geralmente a algo</a:t>
                      </a:r>
                      <a:r>
                        <a:rPr lang="pt-PT" sz="1400" b="1" baseline="0" dirty="0" smtClean="0"/>
                        <a:t> executável por um programa, muitas vezes externo</a:t>
                      </a:r>
                      <a:endParaRPr lang="pt-PT" sz="1400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 err="1" smtClean="0"/>
                        <a:t>Application</a:t>
                      </a:r>
                      <a:r>
                        <a:rPr lang="pt-PT" sz="1400" b="1" dirty="0" smtClean="0"/>
                        <a:t>/</a:t>
                      </a:r>
                      <a:r>
                        <a:rPr lang="pt-PT" sz="1400" b="1" dirty="0" err="1" smtClean="0"/>
                        <a:t>postscript</a:t>
                      </a:r>
                      <a:endParaRPr lang="pt-PT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 smtClean="0"/>
                        <a:t>Documento codificado</a:t>
                      </a:r>
                      <a:r>
                        <a:rPr lang="pt-PT" sz="1400" b="1" baseline="0" dirty="0" smtClean="0"/>
                        <a:t> em </a:t>
                      </a:r>
                      <a:r>
                        <a:rPr lang="pt-PT" sz="1400" b="1" baseline="0" dirty="0" err="1" smtClean="0"/>
                        <a:t>postscript</a:t>
                      </a:r>
                      <a:endParaRPr lang="pt-PT" sz="1400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 err="1" smtClean="0"/>
                        <a:t>Application</a:t>
                      </a:r>
                      <a:r>
                        <a:rPr lang="pt-PT" sz="1400" b="1" dirty="0" smtClean="0"/>
                        <a:t>/java-</a:t>
                      </a:r>
                      <a:r>
                        <a:rPr lang="pt-PT" sz="1400" b="1" dirty="0" err="1" smtClean="0"/>
                        <a:t>vm</a:t>
                      </a:r>
                      <a:endParaRPr lang="pt-PT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 smtClean="0"/>
                        <a:t>Java </a:t>
                      </a:r>
                      <a:r>
                        <a:rPr lang="pt-PT" sz="1400" b="1" dirty="0" err="1" smtClean="0"/>
                        <a:t>bytecode</a:t>
                      </a:r>
                      <a:r>
                        <a:rPr lang="pt-PT" sz="1400" b="1" dirty="0" smtClean="0"/>
                        <a:t> file</a:t>
                      </a:r>
                      <a:endParaRPr lang="pt-PT" sz="1400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 err="1" smtClean="0"/>
                        <a:t>Application</a:t>
                      </a:r>
                      <a:r>
                        <a:rPr lang="pt-PT" sz="1400" b="1" dirty="0" smtClean="0"/>
                        <a:t>/</a:t>
                      </a:r>
                      <a:r>
                        <a:rPr lang="pt-PT" sz="1400" b="1" dirty="0" err="1" smtClean="0"/>
                        <a:t>javascript</a:t>
                      </a:r>
                      <a:endParaRPr lang="pt-PT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 err="1" smtClean="0"/>
                        <a:t>JavaScript</a:t>
                      </a:r>
                      <a:r>
                        <a:rPr lang="pt-PT" sz="1400" b="1" dirty="0" smtClean="0"/>
                        <a:t> file</a:t>
                      </a:r>
                      <a:endParaRPr lang="pt-PT" sz="1400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 err="1" smtClean="0"/>
                        <a:t>Application</a:t>
                      </a:r>
                      <a:r>
                        <a:rPr lang="pt-PT" sz="1400" b="1" dirty="0" smtClean="0"/>
                        <a:t>/</a:t>
                      </a:r>
                      <a:r>
                        <a:rPr lang="pt-PT" sz="1400" b="1" dirty="0" err="1" smtClean="0"/>
                        <a:t>vnd.ms-excel</a:t>
                      </a:r>
                      <a:endParaRPr lang="pt-PT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 smtClean="0"/>
                        <a:t>Ficheiro Excel</a:t>
                      </a:r>
                      <a:endParaRPr lang="pt-PT" sz="1400" b="1" dirty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 err="1" smtClean="0"/>
                        <a:t>Application</a:t>
                      </a:r>
                      <a:r>
                        <a:rPr lang="pt-PT" sz="1400" b="1" dirty="0" smtClean="0"/>
                        <a:t>/</a:t>
                      </a:r>
                      <a:r>
                        <a:rPr lang="pt-PT" sz="1400" b="1" dirty="0" err="1" smtClean="0"/>
                        <a:t>json</a:t>
                      </a:r>
                      <a:endParaRPr lang="pt-PT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JavaScript Object Notation (JSON) </a:t>
                      </a:r>
                      <a:endParaRPr lang="en-US" sz="1400" b="1" dirty="0" smtClean="0"/>
                    </a:p>
                  </a:txBody>
                  <a:tcPr/>
                </a:tc>
              </a:tr>
              <a:tr h="404283">
                <a:tc>
                  <a:txBody>
                    <a:bodyPr/>
                    <a:lstStyle/>
                    <a:p>
                      <a:r>
                        <a:rPr lang="pt-PT" dirty="0" smtClean="0"/>
                        <a:t>.......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040029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777716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Tipos dos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 Objetos e Browsers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3" y="1600200"/>
            <a:ext cx="7288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4092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mtClean="0"/>
              <a:t>HTTP Request</a:t>
            </a:r>
            <a:r>
              <a:rPr lang="en-GB" sz="3600" b="1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/>
              <a:t>M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anual com </a:t>
            </a:r>
            <a:r>
              <a:rPr lang="en-GB"/>
              <a:t>T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elnet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11187" y="1231900"/>
            <a:ext cx="8064499" cy="4802188"/>
          </a:xfrm>
          <a:prstGeom prst="rect">
            <a:avLst/>
          </a:prstGeom>
          <a:solidFill>
            <a:srgbClr val="FFE4C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dirty="0"/>
              <a:t>$ telnet </a:t>
            </a:r>
            <a:r>
              <a:rPr lang="en-US" sz="1800" dirty="0" err="1"/>
              <a:t>en.wikipedia.org</a:t>
            </a:r>
            <a:r>
              <a:rPr lang="en-US" sz="1800" dirty="0"/>
              <a:t> 80 </a:t>
            </a:r>
            <a:endParaRPr lang="en-US" sz="1800" dirty="0" smtClean="0"/>
          </a:p>
          <a:p>
            <a:pPr>
              <a:buSzPct val="25000"/>
            </a:pPr>
            <a:r>
              <a:rPr lang="en-US" sz="1800" dirty="0" smtClean="0"/>
              <a:t>Trying </a:t>
            </a:r>
            <a:r>
              <a:rPr lang="en-US" sz="1800" dirty="0"/>
              <a:t>91.198.174.192... </a:t>
            </a:r>
            <a:endParaRPr lang="en-US" sz="1800" dirty="0" smtClean="0"/>
          </a:p>
          <a:p>
            <a:pPr>
              <a:buSzPct val="25000"/>
            </a:pPr>
            <a:r>
              <a:rPr lang="en-US" sz="1800" dirty="0" smtClean="0"/>
              <a:t>Connected </a:t>
            </a:r>
            <a:r>
              <a:rPr lang="en-US" sz="1800" dirty="0"/>
              <a:t>to </a:t>
            </a:r>
            <a:r>
              <a:rPr lang="en-US" sz="1800" dirty="0" err="1"/>
              <a:t>en.wikipedia.org</a:t>
            </a:r>
            <a:r>
              <a:rPr lang="en-US" sz="1800" dirty="0"/>
              <a:t>. </a:t>
            </a:r>
            <a:endParaRPr lang="en-US" sz="1800" dirty="0" smtClean="0"/>
          </a:p>
          <a:p>
            <a:pPr>
              <a:buSzPct val="25000"/>
            </a:pPr>
            <a:r>
              <a:rPr lang="en-US" sz="1800" dirty="0" smtClean="0"/>
              <a:t>Escape </a:t>
            </a:r>
            <a:r>
              <a:rPr lang="en-US" sz="1800" dirty="0"/>
              <a:t>character is </a:t>
            </a:r>
            <a:r>
              <a:rPr lang="en-US" sz="1800" dirty="0" smtClean="0"/>
              <a:t>’^]’.</a:t>
            </a:r>
          </a:p>
          <a:p>
            <a:pPr>
              <a:buSzPct val="25000"/>
            </a:pPr>
            <a:endParaRPr lang="en-US" sz="1800" dirty="0"/>
          </a:p>
          <a:p>
            <a:pPr>
              <a:buSzPct val="25000"/>
            </a:pPr>
            <a:r>
              <a:rPr lang="en-US" sz="1800" dirty="0" smtClean="0"/>
              <a:t>GET </a:t>
            </a:r>
            <a:r>
              <a:rPr lang="en-US" sz="1800" dirty="0"/>
              <a:t>/ </a:t>
            </a:r>
            <a:r>
              <a:rPr lang="en-US" sz="1800" dirty="0" smtClean="0"/>
              <a:t>HTTP/1.0</a:t>
            </a:r>
          </a:p>
          <a:p>
            <a:pPr>
              <a:buSzPct val="25000"/>
            </a:pPr>
            <a:r>
              <a:rPr lang="en-US" sz="1800" dirty="0" smtClean="0"/>
              <a:t>HTTP/1.1 </a:t>
            </a:r>
            <a:r>
              <a:rPr lang="en-US" sz="1800" dirty="0"/>
              <a:t>200 </a:t>
            </a:r>
            <a:r>
              <a:rPr lang="en-US" sz="1800" dirty="0" smtClean="0"/>
              <a:t>OK</a:t>
            </a:r>
          </a:p>
          <a:p>
            <a:pPr>
              <a:buSzPct val="25000"/>
            </a:pPr>
            <a:r>
              <a:rPr lang="en-US" sz="1800" dirty="0" smtClean="0"/>
              <a:t>Server</a:t>
            </a:r>
            <a:r>
              <a:rPr lang="en-US" sz="1800" dirty="0"/>
              <a:t>: Apache X-Powered-By: HHVM/3.3.0-static </a:t>
            </a:r>
            <a:endParaRPr lang="en-US" sz="1800" dirty="0" smtClean="0"/>
          </a:p>
          <a:p>
            <a:pPr>
              <a:buSzPct val="25000"/>
            </a:pPr>
            <a:r>
              <a:rPr lang="en-US" sz="1800" dirty="0" smtClean="0"/>
              <a:t>Last-Modified</a:t>
            </a:r>
            <a:r>
              <a:rPr lang="en-US" sz="1800" dirty="0"/>
              <a:t>: Tue, 02 Feb 2016 14:25:41 GMT </a:t>
            </a:r>
            <a:endParaRPr lang="en-US" sz="1800" dirty="0" smtClean="0"/>
          </a:p>
          <a:p>
            <a:pPr>
              <a:buSzPct val="25000"/>
            </a:pPr>
            <a:r>
              <a:rPr lang="en-US" sz="1800" dirty="0" err="1" smtClean="0"/>
              <a:t>ETag</a:t>
            </a:r>
            <a:r>
              <a:rPr lang="en-US" sz="1800" dirty="0"/>
              <a:t>: "3d2-52aca46b79fd9" </a:t>
            </a:r>
            <a:endParaRPr lang="en-US" sz="1800" dirty="0" smtClean="0"/>
          </a:p>
          <a:p>
            <a:pPr>
              <a:buSzPct val="25000"/>
            </a:pPr>
            <a:r>
              <a:rPr lang="en-US" sz="1800" dirty="0" smtClean="0"/>
              <a:t>Content-Type</a:t>
            </a:r>
            <a:r>
              <a:rPr lang="en-US" sz="1800" dirty="0"/>
              <a:t>: </a:t>
            </a:r>
            <a:r>
              <a:rPr lang="en-US" sz="1800" dirty="0" smtClean="0"/>
              <a:t>text/html</a:t>
            </a:r>
          </a:p>
          <a:p>
            <a:pPr>
              <a:buSzPct val="25000"/>
            </a:pPr>
            <a:endParaRPr lang="en-US" sz="1800" dirty="0" smtClean="0"/>
          </a:p>
          <a:p>
            <a:pPr>
              <a:buSzPct val="25000"/>
            </a:pPr>
            <a:r>
              <a:rPr lang="en-US" sz="1800" dirty="0" smtClean="0"/>
              <a:t>.......... 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GB" sz="18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Onde </a:t>
            </a:r>
            <a:r>
              <a:rPr lang="en-GB"/>
              <a:t>T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ermina a </a:t>
            </a:r>
            <a:r>
              <a:rPr lang="en-GB"/>
              <a:t>M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ensagem ? 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04800" y="1498374"/>
            <a:ext cx="8588399" cy="4738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Content-Length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servidor necessita de saber ou calcular  dinamicamente a dimensão do recurso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Fechar a conexão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Após o envio, o servidor fecha a conexão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Dimensão implícita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E.g., a mensagem de código 304 não tem dimensão</a:t>
            </a:r>
          </a:p>
          <a:p>
            <a: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sz="2400" b="0" i="0" u="none" strike="noStrike" cap="none" baseline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Operações </a:t>
            </a:r>
            <a:r>
              <a:rPr lang="pt-PT" dirty="0" err="1" smtClean="0"/>
              <a:t>I</a:t>
            </a:r>
            <a:r>
              <a:rPr lang="pt-PT" sz="3600" b="1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dempotentes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899" y="1469571"/>
            <a:ext cx="81588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Uma </a:t>
            </a:r>
            <a:r>
              <a:rPr lang="pt-PT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operação </a:t>
            </a:r>
            <a:r>
              <a:rPr lang="pt-PT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idempotente</a:t>
            </a:r>
            <a:r>
              <a:rPr lang="pt-PT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(</a:t>
            </a:r>
            <a:r>
              <a:rPr lang="pt-PT" sz="32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idempotent</a:t>
            </a:r>
            <a:r>
              <a:rPr lang="pt-PT" sz="32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pt-PT" sz="32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operation</a:t>
            </a:r>
            <a:r>
              <a:rPr lang="pt-PT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) </a:t>
            </a:r>
            <a:r>
              <a:rPr lang="pt-PT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é uma operação cuja execução repetida, mesmo que devolva um valor diferente em cada caso, não conduz a erros aplicacionais, nem no servidor, nem no cliente. </a:t>
            </a:r>
          </a:p>
          <a:p>
            <a:endParaRPr lang="pt-PT" sz="3200" dirty="0">
              <a:solidFill>
                <a:schemeClr val="accent2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4711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573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-US" sz="2400" i="1" dirty="0">
                <a:solidFill>
                  <a:schemeClr val="tx1"/>
                </a:solidFill>
              </a:rPr>
              <a:t>Anyone who has lost track of time when using a computer knows the propensity to dream, the urge to make dreams come true and </a:t>
            </a:r>
            <a:r>
              <a:rPr lang="en-US" sz="2400" i="1">
                <a:solidFill>
                  <a:schemeClr val="tx1"/>
                </a:solidFill>
              </a:rPr>
              <a:t>the </a:t>
            </a:r>
            <a:r>
              <a:rPr lang="en-US" sz="2400" i="1" smtClean="0">
                <a:solidFill>
                  <a:schemeClr val="tx1"/>
                </a:solidFill>
              </a:rPr>
              <a:t>tendency </a:t>
            </a:r>
            <a:r>
              <a:rPr lang="en-US" sz="2400" i="1" dirty="0">
                <a:solidFill>
                  <a:schemeClr val="tx1"/>
                </a:solidFill>
              </a:rPr>
              <a:t>to miss lunch. </a:t>
            </a: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/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 err="1">
                <a:solidFill>
                  <a:schemeClr val="tx1"/>
                </a:solidFill>
              </a:rPr>
              <a:t>Autor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i="1" dirty="0">
                <a:solidFill>
                  <a:schemeClr val="tx1"/>
                </a:solidFill>
              </a:rPr>
              <a:t>Sir Tim Berners-Lee, inventor da Web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948225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Servidores Sem Estado (</a:t>
            </a:r>
            <a:r>
              <a:rPr lang="pt-PT" sz="3600" b="1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Stateless</a:t>
            </a:r>
            <a:r>
              <a:rPr lang="pt-PT" dirty="0"/>
              <a:t>)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120200"/>
            <a:ext cx="85779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Se um servidor tem uma interface exclusivamente baseada em operações </a:t>
            </a:r>
            <a:r>
              <a:rPr lang="pt-PT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idempotentes</a:t>
            </a:r>
            <a:r>
              <a:rPr lang="pt-PT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, diz-se um </a:t>
            </a:r>
            <a:r>
              <a:rPr lang="pt-PT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servidor sem estado (</a:t>
            </a:r>
            <a:r>
              <a:rPr lang="pt-PT" sz="28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stateless</a:t>
            </a:r>
            <a:r>
              <a:rPr lang="pt-PT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server</a:t>
            </a:r>
            <a:r>
              <a:rPr lang="pt-PT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) </a:t>
            </a:r>
            <a:r>
              <a:rPr lang="pt-PT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e torna-se mais simples porque não tem de detetar operações executadas mais do que uma vez.</a:t>
            </a:r>
          </a:p>
          <a:p>
            <a:pPr marL="457200" indent="-457200">
              <a:buFont typeface="Arial" charset="0"/>
              <a:buChar char="•"/>
            </a:pPr>
            <a:endParaRPr lang="pt-PT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Os servidores DNS só executam operações </a:t>
            </a:r>
            <a:r>
              <a:rPr lang="pt-PT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idempotentes</a:t>
            </a:r>
            <a:r>
              <a:rPr lang="pt-PT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. Parte das operações executadas pelos servidores HTTP também são </a:t>
            </a:r>
            <a:r>
              <a:rPr lang="pt-PT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idempotentes</a:t>
            </a:r>
            <a:r>
              <a:rPr lang="pt-PT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, nomeadamente os métodos GET e PUT. </a:t>
            </a:r>
            <a:endParaRPr lang="pt-PT" sz="2800" dirty="0">
              <a:solidFill>
                <a:schemeClr val="accent2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37762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HTTP é </a:t>
            </a:r>
            <a:r>
              <a:rPr lang="pt-PT" dirty="0" smtClean="0"/>
              <a:t>Sem Estado </a:t>
            </a:r>
            <a:r>
              <a:rPr lang="pt-PT" i="1" dirty="0" smtClean="0"/>
              <a:t>(</a:t>
            </a:r>
            <a:r>
              <a:rPr lang="pt-PT" i="1" dirty="0" err="1" smtClean="0"/>
              <a:t>Stateless</a:t>
            </a:r>
            <a:r>
              <a:rPr lang="pt-PT" i="1" dirty="0" smtClean="0"/>
              <a:t>)</a:t>
            </a:r>
            <a:endParaRPr lang="pt-PT" i="1" dirty="0"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Cada interação é independente das outras e tem de ter todas as indicações necessárias para ser satisfeita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Servidor simples – esquece os pedidos a que já respondeu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servidor pode ser substituído entre pedidos (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crash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recovery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, distribuição de carga, ...)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Pode servir mais clientes e não necessita de se preocupar em saber se eles “ainda lá estão”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Se o recurso é estático, pode-se fazer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caching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do mesmo e replicá-lo sem limites e sem problemas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Estas características </a:t>
            </a:r>
            <a:r>
              <a:rPr lang="pt-PT" sz="2000" dirty="0" smtClean="0"/>
              <a:t>também justificam o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sucesso do HTTP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Mas tal c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omplica o desenvolvimento das aplicações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Certas aplicações necessitam de estado (e.g. </a:t>
            </a:r>
            <a:r>
              <a:rPr lang="pt-PT" sz="2000" dirty="0" smtClean="0"/>
              <a:t>c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arrinho de compras, ...)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Que fazer ? Veremos a seguir</a:t>
            </a: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49466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HyperText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Transfer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(HTTP)</a:t>
            </a:r>
          </a:p>
          <a:p>
            <a:pPr marL="563563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 cliente servidor para acesso a recursos remotos</a:t>
            </a:r>
          </a:p>
          <a:p>
            <a:pPr marL="563563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cliente envia o pedido, o servidor a resposta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Propriedades importantes</a:t>
            </a:r>
          </a:p>
          <a:p>
            <a:pPr marL="563563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Cliente servidor</a:t>
            </a:r>
          </a:p>
          <a:p>
            <a:pPr marL="563563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Sobre TCP</a:t>
            </a:r>
          </a:p>
          <a:p>
            <a:pPr marL="563563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Utilização de identificadores e localizadores de recursos (URI e URL)</a:t>
            </a:r>
          </a:p>
          <a:p>
            <a:pPr marL="563563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Mensagens com comandos, respostas e cabeçalhos em ASCII e extensíveis</a:t>
            </a:r>
          </a:p>
          <a:p>
            <a:pPr marL="563563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Agnóstico ao conteúdo transportado</a:t>
            </a:r>
          </a:p>
          <a:p>
            <a:pPr marL="563563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Meta dados dos recursos nas mensagens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 sem estado (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stateless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lang="pt-PT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História da Web</a:t>
            </a:r>
            <a:endParaRPr lang="pt-PT" sz="36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23850" y="1125537"/>
            <a:ext cx="8610599" cy="5162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Até aos anos 80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A Internet só era usada por académicos (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login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remoto, e-mail, transferência de ficheiros) e os computadores eram muito caros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As interfaces eram predominantemente na linha de comando</a:t>
            </a: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Fim dos anos 80 e princípio dos anos 90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A ideia de base da WEB e a linguagem HTML são propostas por Sir Tim Berners-Lee (CERN,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Suiça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Com o objetivo de servir as necessidades de acesso e distribuição de informação dentro do CERN</a:t>
            </a: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Anos 90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1991: primeira versão de um browser (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NeXT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machine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1993: o primeiro browser para PC –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Mosaic</a:t>
            </a: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Os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PCs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tornam-se populares e relativamente potentes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acesso comercial à Internet generaliza-se</a:t>
            </a: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9357"/>
            <a:ext cx="8381999" cy="685799"/>
          </a:xfrm>
        </p:spPr>
        <p:txBody>
          <a:bodyPr/>
          <a:lstStyle/>
          <a:p>
            <a:r>
              <a:rPr lang="pt-PT" smtClean="0"/>
              <a:t>Objetivo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85156"/>
            <a:ext cx="8610599" cy="548639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pt-PT" dirty="0" smtClean="0"/>
              <a:t>Definir um protocolo de transferência de recursos informativos entre um cliente e um servidor</a:t>
            </a:r>
          </a:p>
          <a:p>
            <a:pPr lvl="1">
              <a:buFont typeface="Arial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capaz de permitir a transferência de qualquer tipo de informação</a:t>
            </a:r>
          </a:p>
          <a:p>
            <a:pPr lvl="1">
              <a:buFont typeface="Arial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independente dos sistemas de operação</a:t>
            </a:r>
          </a:p>
          <a:p>
            <a:pPr lvl="1">
              <a:buFont typeface="Arial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genérico</a:t>
            </a:r>
          </a:p>
          <a:p>
            <a:pPr lvl="1">
              <a:buFont typeface="Arial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capaz de também transferir a meta </a:t>
            </a:r>
            <a:r>
              <a:rPr lang="pt-PT" dirty="0" smtClean="0"/>
              <a:t>informação </a:t>
            </a:r>
            <a:r>
              <a:rPr lang="pt-PT" dirty="0" smtClean="0"/>
              <a:t>associada ao recurso informativo</a:t>
            </a:r>
            <a:endParaRPr lang="pt-PT" dirty="0"/>
          </a:p>
          <a:p>
            <a:pPr>
              <a:buFont typeface="Arial" charset="0"/>
              <a:buChar char="•"/>
            </a:pPr>
            <a:r>
              <a:rPr lang="pt-PT" dirty="0" smtClean="0"/>
              <a:t>Recurso é aqui tomado num sentido muito genérico</a:t>
            </a:r>
          </a:p>
          <a:p>
            <a:pPr lvl="1">
              <a:buFont typeface="Arial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uma sequência de dados com um tipo (o que permitia saber como a interpretar)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955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9357"/>
            <a:ext cx="8381999" cy="685799"/>
          </a:xfrm>
        </p:spPr>
        <p:txBody>
          <a:bodyPr/>
          <a:lstStyle/>
          <a:p>
            <a:r>
              <a:rPr lang="pt-PT" smtClean="0"/>
              <a:t>Problemas a Resolver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06926"/>
            <a:ext cx="8610599" cy="5486399"/>
          </a:xfrm>
        </p:spPr>
        <p:txBody>
          <a:bodyPr/>
          <a:lstStyle/>
          <a:p>
            <a:pPr indent="-190038">
              <a:buFont typeface="Arial" charset="0"/>
              <a:buChar char="•"/>
            </a:pPr>
            <a:r>
              <a:rPr lang="pt-PT" sz="2400" dirty="0" smtClean="0"/>
              <a:t> Designar um documento de forma normalizada e independente da sua localização;</a:t>
            </a:r>
          </a:p>
          <a:p>
            <a:pPr indent="-190038">
              <a:buFont typeface="Arial" charset="0"/>
              <a:buChar char="•"/>
            </a:pPr>
            <a:r>
              <a:rPr lang="pt-PT" sz="2400" dirty="0" smtClean="0"/>
              <a:t> Estabelecer referências normalizadas de um documento para outro documento de forma independente da sua </a:t>
            </a:r>
            <a:r>
              <a:rPr lang="pt-PT" sz="2400" dirty="0"/>
              <a:t>localização;</a:t>
            </a:r>
            <a:endParaRPr lang="pt-PT" sz="2400" dirty="0" smtClean="0"/>
          </a:p>
          <a:p>
            <a:pPr indent="-190038">
              <a:buFont typeface="Arial" charset="0"/>
              <a:buChar char="•"/>
            </a:pPr>
            <a:r>
              <a:rPr lang="pt-PT" sz="2400" dirty="0" smtClean="0"/>
              <a:t> Definir uma linguagem de descrição de documentos normalizada na qual os diversos documentos fossem codificados; </a:t>
            </a:r>
          </a:p>
          <a:p>
            <a:pPr indent="-190038">
              <a:buFont typeface="Arial" charset="0"/>
              <a:buChar char="•"/>
            </a:pPr>
            <a:r>
              <a:rPr lang="pt-PT" sz="2400" dirty="0" smtClean="0"/>
              <a:t> Definir um protocolo de acesso a documentos remotos genérico e normalizado; e </a:t>
            </a:r>
          </a:p>
          <a:p>
            <a:pPr indent="-190038">
              <a:buFont typeface="Arial" charset="0"/>
              <a:buChar char="•"/>
            </a:pPr>
            <a:r>
              <a:rPr lang="pt-PT" sz="2400" dirty="0" smtClean="0"/>
              <a:t> Implementar um demonstrador do sistema independente do sistema de operação.</a:t>
            </a:r>
          </a:p>
          <a:p>
            <a:pPr indent="-190038">
              <a:buFont typeface="Arial" charset="0"/>
              <a:buChar char="•"/>
            </a:pPr>
            <a:endParaRPr lang="pt-P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95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9357"/>
            <a:ext cx="8381999" cy="685799"/>
          </a:xfrm>
        </p:spPr>
        <p:txBody>
          <a:bodyPr/>
          <a:lstStyle/>
          <a:p>
            <a:r>
              <a:rPr lang="pt-PT" smtClean="0"/>
              <a:t>Soluções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02"/>
          <p:cNvSpPr txBox="1">
            <a:spLocks noGrp="1"/>
          </p:cNvSpPr>
          <p:nvPr>
            <p:ph type="body" idx="1"/>
          </p:nvPr>
        </p:nvSpPr>
        <p:spPr>
          <a:xfrm>
            <a:off x="304800" y="1289957"/>
            <a:ext cx="8610599" cy="54156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3838">
              <a:spcBef>
                <a:spcPts val="0"/>
              </a:spcBef>
              <a:buSzPct val="100000"/>
            </a:pPr>
            <a:r>
              <a:rPr lang="pt-PT" dirty="0"/>
              <a:t>Introduziu </a:t>
            </a:r>
            <a:r>
              <a:rPr lang="pt-PT" dirty="0" smtClean="0"/>
              <a:t>os </a:t>
            </a:r>
            <a:r>
              <a:rPr lang="pt-PT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URLs</a:t>
            </a:r>
            <a:r>
              <a:rPr lang="pt-PT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(</a:t>
            </a:r>
            <a:r>
              <a:rPr lang="pt-PT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Uniform</a:t>
            </a:r>
            <a:r>
              <a:rPr lang="pt-PT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Resource</a:t>
            </a:r>
            <a:r>
              <a:rPr lang="pt-PT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Locators</a:t>
            </a:r>
            <a:r>
              <a:rPr lang="pt-PT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)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Hyper</a:t>
            </a:r>
            <a:r>
              <a:rPr lang="pt-PT" dirty="0"/>
              <a:t> </a:t>
            </a:r>
            <a:r>
              <a:rPr lang="pt-PT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texto para</a:t>
            </a:r>
            <a:r>
              <a:rPr lang="pt-PT" b="0" i="0" u="none" strike="noStrike" cap="none" dirty="0" smtClean="0">
                <a:solidFill>
                  <a:srgbClr val="0000FF"/>
                </a:solidFill>
                <a:sym typeface="Comic Sans MS"/>
              </a:rPr>
              <a:t> permitir o estabelecimento de relações entre documentos ou recursos usando os </a:t>
            </a:r>
            <a:r>
              <a:rPr lang="pt-PT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URLs</a:t>
            </a:r>
            <a:endParaRPr lang="pt-PT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baseline="0" dirty="0" smtClean="0"/>
              <a:t>Introduziu</a:t>
            </a:r>
            <a:r>
              <a:rPr lang="pt-PT" dirty="0" smtClean="0"/>
              <a:t> a linguagem HTML (</a:t>
            </a:r>
            <a:r>
              <a:rPr lang="pt-PT" dirty="0" err="1" smtClean="0"/>
              <a:t>Hyper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Markup</a:t>
            </a:r>
            <a:r>
              <a:rPr lang="pt-PT" dirty="0" smtClean="0"/>
              <a:t> </a:t>
            </a:r>
            <a:r>
              <a:rPr lang="pt-PT" dirty="0" err="1" smtClean="0"/>
              <a:t>Language</a:t>
            </a:r>
            <a:r>
              <a:rPr lang="pt-PT" dirty="0" smtClean="0"/>
              <a:t>) uma linguagem de descrição genérica de documentos formatados</a:t>
            </a:r>
          </a:p>
          <a:p>
            <a:pPr lvl="0" indent="-223838">
              <a:buSzPct val="100000"/>
            </a:pPr>
            <a:r>
              <a:rPr lang="pt-PT" dirty="0"/>
              <a:t>Introduziu </a:t>
            </a:r>
            <a:r>
              <a:rPr lang="pt-PT" dirty="0" smtClean="0"/>
              <a:t>o protocolo HTTP (</a:t>
            </a:r>
            <a:r>
              <a:rPr lang="pt-PT" dirty="0" err="1" smtClean="0"/>
              <a:t>Hyper</a:t>
            </a:r>
            <a:r>
              <a:rPr lang="pt-PT" dirty="0" smtClean="0"/>
              <a:t>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 smtClean="0"/>
              <a:t>Transfer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)</a:t>
            </a:r>
            <a:endParaRPr lang="pt-PT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8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 smtClean="0"/>
              <a:t>Hello</a:t>
            </a:r>
            <a:r>
              <a:rPr lang="pt-PT" smtClean="0"/>
              <a:t> </a:t>
            </a:r>
            <a:r>
              <a:rPr lang="pt-PT" err="1" smtClean="0"/>
              <a:t>World</a:t>
            </a:r>
            <a:r>
              <a:rPr lang="pt-PT" smtClean="0"/>
              <a:t> em HTML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099" y="1235530"/>
            <a:ext cx="8153400" cy="36793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&lt;!DOCTYPE html</a:t>
            </a:r>
            <a:r>
              <a:rPr lang="en-US" sz="2000" b="1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&lt;</a:t>
            </a:r>
            <a:r>
              <a:rPr lang="en-US" sz="2000" b="1" dirty="0">
                <a:solidFill>
                  <a:schemeClr val="tx1"/>
                </a:solidFill>
              </a:rPr>
              <a:t>html&gt;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&lt;</a:t>
            </a:r>
            <a:r>
              <a:rPr lang="en-US" sz="2000" b="1" dirty="0">
                <a:solidFill>
                  <a:schemeClr val="tx1"/>
                </a:solidFill>
              </a:rPr>
              <a:t>head&gt; &lt;title&gt;Page Title&lt;/title&gt; &lt;/head&gt;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&lt;</a:t>
            </a:r>
            <a:r>
              <a:rPr lang="en-US" sz="2000" b="1" dirty="0">
                <a:solidFill>
                  <a:schemeClr val="tx1"/>
                </a:solidFill>
              </a:rPr>
              <a:t>body&gt;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&lt;</a:t>
            </a:r>
            <a:r>
              <a:rPr lang="en-US" sz="2000" b="1" dirty="0">
                <a:solidFill>
                  <a:schemeClr val="tx1"/>
                </a:solidFill>
              </a:rPr>
              <a:t>h1&gt;HTML Hello World&lt;/h1&gt;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&lt;</a:t>
            </a:r>
            <a:r>
              <a:rPr lang="en-US" sz="2000" b="1" dirty="0">
                <a:solidFill>
                  <a:schemeClr val="tx1"/>
                </a:solidFill>
              </a:rPr>
              <a:t>p&gt;</a:t>
            </a:r>
            <a:r>
              <a:rPr lang="en-US" sz="2000" b="1" dirty="0" err="1">
                <a:solidFill>
                  <a:schemeClr val="tx1"/>
                </a:solidFill>
              </a:rPr>
              <a:t>Isto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parece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excitante</a:t>
            </a:r>
            <a:r>
              <a:rPr lang="en-US" sz="2000" b="1" dirty="0">
                <a:solidFill>
                  <a:schemeClr val="tx1"/>
                </a:solidFill>
              </a:rPr>
              <a:t>!&lt;/p&gt;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&lt;a </a:t>
            </a:r>
            <a:r>
              <a:rPr lang="en-US" sz="2000" b="1" dirty="0" err="1" smtClean="0">
                <a:solidFill>
                  <a:schemeClr val="tx1"/>
                </a:solidFill>
              </a:rPr>
              <a:t>href</a:t>
            </a:r>
            <a:r>
              <a:rPr lang="en-US" sz="2000" b="1" dirty="0">
                <a:solidFill>
                  <a:schemeClr val="tx1"/>
                </a:solidFill>
              </a:rPr>
              <a:t>="http://www.w3schools.com/html</a:t>
            </a:r>
            <a:r>
              <a:rPr lang="en-US" sz="2000" b="1" dirty="0" smtClean="0">
                <a:solidFill>
                  <a:schemeClr val="tx1"/>
                </a:solidFill>
              </a:rPr>
              <a:t>/"&gt;</a:t>
            </a:r>
            <a:r>
              <a:rPr lang="en-US" sz="2000" b="1" dirty="0" err="1" smtClean="0">
                <a:solidFill>
                  <a:schemeClr val="tx1"/>
                </a:solidFill>
              </a:rPr>
              <a:t>Siga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um tutorial </a:t>
            </a:r>
            <a:r>
              <a:rPr lang="en-US" sz="2000" b="1" dirty="0" err="1" smtClean="0">
                <a:solidFill>
                  <a:schemeClr val="tx1"/>
                </a:solidFill>
              </a:rPr>
              <a:t>sobre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HTML</a:t>
            </a:r>
            <a:r>
              <a:rPr lang="en-US" sz="2000" b="1" dirty="0">
                <a:solidFill>
                  <a:schemeClr val="tx1"/>
                </a:solidFill>
              </a:rPr>
              <a:t>&lt;/a&gt;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&lt;/</a:t>
            </a:r>
            <a:r>
              <a:rPr lang="en-US" sz="2000" b="1" dirty="0">
                <a:solidFill>
                  <a:schemeClr val="tx1"/>
                </a:solidFill>
              </a:rPr>
              <a:t>body&gt;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&lt;/</a:t>
            </a:r>
            <a:r>
              <a:rPr lang="en-US" sz="2000" b="1" dirty="0">
                <a:solidFill>
                  <a:schemeClr val="tx1"/>
                </a:solidFill>
              </a:rPr>
              <a:t>html&gt;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12" y="3782786"/>
            <a:ext cx="4148788" cy="28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1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Terminologia</a:t>
            </a:r>
            <a:endParaRPr lang="pt-PT" sz="36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smtClean="0">
                <a:solidFill>
                  <a:srgbClr val="0000FF"/>
                </a:solidFill>
                <a:sym typeface="Comic Sans MS"/>
              </a:rPr>
              <a:t>Uma página WEB é composta por vários objetos ou recursos  informativos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smtClean="0">
                <a:solidFill>
                  <a:schemeClr val="dk2"/>
                </a:solidFill>
                <a:sym typeface="Comic Sans MS"/>
              </a:rPr>
              <a:t>Geralmente um</a:t>
            </a:r>
            <a:r>
              <a:rPr lang="pt-PT" smtClean="0"/>
              <a:t> conteúdo de base, codificado na linguagem </a:t>
            </a:r>
            <a:r>
              <a:rPr lang="pt-PT" sz="2400" b="0" i="0" u="none" strike="noStrike" cap="none" baseline="0" smtClean="0">
                <a:solidFill>
                  <a:schemeClr val="dk2"/>
                </a:solidFill>
                <a:sym typeface="Comic Sans MS"/>
              </a:rPr>
              <a:t>HTML</a:t>
            </a:r>
            <a:r>
              <a:rPr lang="pt-PT" smtClean="0"/>
              <a:t>, </a:t>
            </a:r>
            <a:r>
              <a:rPr lang="pt-PT" sz="2400" b="0" i="0" u="none" strike="noStrike" cap="none" baseline="0" smtClean="0">
                <a:solidFill>
                  <a:schemeClr val="dk2"/>
                </a:solidFill>
                <a:sym typeface="Comic Sans MS"/>
              </a:rPr>
              <a:t>contendo referências a outros objetos como: imagens, ficheiros, áudio ou vídeo, código executável no browser, outras páginas contendo código HTML, etc.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smtClean="0">
                <a:solidFill>
                  <a:srgbClr val="0000FF"/>
                </a:solidFill>
                <a:sym typeface="Comic Sans MS"/>
              </a:rPr>
              <a:t>Qualquer um desses recursos tem </a:t>
            </a:r>
            <a:r>
              <a:rPr lang="pt-PT" smtClean="0"/>
              <a:t>um</a:t>
            </a:r>
            <a:r>
              <a:rPr lang="pt-PT" sz="2800" b="0" i="0" u="none" strike="noStrike" cap="none" baseline="0" smtClean="0">
                <a:solidFill>
                  <a:srgbClr val="0000FF"/>
                </a:solidFill>
                <a:sym typeface="Comic Sans MS"/>
              </a:rPr>
              <a:t> endereço, as referências HTML, designado popularmente por URL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smtClean="0">
                <a:solidFill>
                  <a:schemeClr val="dk2"/>
                </a:solidFill>
                <a:sym typeface="Comic Sans MS"/>
              </a:rPr>
              <a:t>Que contém o nome do servidor onde o objeto reside, seguido do nome do objeto local ao servidor, eventualmente seguido de parâmetros</a:t>
            </a:r>
          </a:p>
          <a:p>
            <a: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400" b="0" i="0" u="none" strike="noStrike" cap="none" baseline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2235</Words>
  <Application>Microsoft Macintosh PowerPoint</Application>
  <PresentationFormat>On-screen Show (4:3)</PresentationFormat>
  <Paragraphs>430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Comic Sans MS</vt:lpstr>
      <vt:lpstr>Courier New</vt:lpstr>
      <vt:lpstr>Helvetica Neue</vt:lpstr>
      <vt:lpstr>Noto Symbol</vt:lpstr>
      <vt:lpstr>Tahoma</vt:lpstr>
      <vt:lpstr>Times New Roman</vt:lpstr>
      <vt:lpstr>cs426</vt:lpstr>
      <vt:lpstr> Redes de Computadores   O protocolo HTTP </vt:lpstr>
      <vt:lpstr>Objetivo do Capítulo</vt:lpstr>
      <vt:lpstr>Anyone who has lost track of time when using a computer knows the propensity to dream, the urge to make dreams come true and the tendency to miss lunch.    – Autor: Sir Tim Berners-Lee, inventor da Web </vt:lpstr>
      <vt:lpstr>História da Web</vt:lpstr>
      <vt:lpstr>Objetivo</vt:lpstr>
      <vt:lpstr>Problemas a Resolver</vt:lpstr>
      <vt:lpstr>Soluções</vt:lpstr>
      <vt:lpstr>Hello World em HTML</vt:lpstr>
      <vt:lpstr>Terminologia</vt:lpstr>
      <vt:lpstr>Nomes, identificadores e endereços</vt:lpstr>
      <vt:lpstr>Hyper Text Transfer Protocol</vt:lpstr>
      <vt:lpstr>O HTTP Usa uma Conexão TCP</vt:lpstr>
      <vt:lpstr>Funcionamento</vt:lpstr>
      <vt:lpstr>Mensagens HTTP</vt:lpstr>
      <vt:lpstr>Meta Dados ou Atributos dos Recursos</vt:lpstr>
      <vt:lpstr>Estrutura da Mensagem HTTP Request</vt:lpstr>
      <vt:lpstr>Formato do HTTP Request</vt:lpstr>
      <vt:lpstr>Utilização das Linhas do Cabeçalho</vt:lpstr>
      <vt:lpstr>Alguns Header-fields</vt:lpstr>
      <vt:lpstr>Formato Geral do HTTP Reply</vt:lpstr>
      <vt:lpstr>Exemplo de HTTP Reply</vt:lpstr>
      <vt:lpstr>Alguns Header-fields</vt:lpstr>
      <vt:lpstr>Métodos ou Comandos</vt:lpstr>
      <vt:lpstr>Exemplos de códigos de resposta</vt:lpstr>
      <vt:lpstr>Alguns Tipos dos Objetos</vt:lpstr>
      <vt:lpstr>Tipos dos Objetos e Browsers</vt:lpstr>
      <vt:lpstr>HTTP Request Manual com Telnet</vt:lpstr>
      <vt:lpstr>Onde Termina a Mensagem ? </vt:lpstr>
      <vt:lpstr>Operações Idempotentes</vt:lpstr>
      <vt:lpstr>Servidores Sem Estado (Stateless)</vt:lpstr>
      <vt:lpstr>O HTTP é Sem Estado (Stateless)</vt:lpstr>
      <vt:lpstr>Conclusões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O protocolo HTTP </dc:title>
  <cp:lastModifiedBy>Jose Legatheaux</cp:lastModifiedBy>
  <cp:revision>30</cp:revision>
  <cp:lastPrinted>2016-11-02T09:53:34Z</cp:lastPrinted>
  <dcterms:modified xsi:type="dcterms:W3CDTF">2017-10-23T20:31:20Z</dcterms:modified>
</cp:coreProperties>
</file>