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0"/>
  </p:notesMasterIdLst>
  <p:sldIdLst>
    <p:sldId id="256" r:id="rId2"/>
    <p:sldId id="257" r:id="rId3"/>
    <p:sldId id="305" r:id="rId4"/>
    <p:sldId id="258" r:id="rId5"/>
    <p:sldId id="286" r:id="rId6"/>
    <p:sldId id="259" r:id="rId7"/>
    <p:sldId id="260" r:id="rId8"/>
    <p:sldId id="261" r:id="rId9"/>
    <p:sldId id="288" r:id="rId10"/>
    <p:sldId id="289" r:id="rId11"/>
    <p:sldId id="264" r:id="rId12"/>
    <p:sldId id="287" r:id="rId13"/>
    <p:sldId id="265" r:id="rId14"/>
    <p:sldId id="290" r:id="rId15"/>
    <p:sldId id="266" r:id="rId16"/>
    <p:sldId id="291" r:id="rId17"/>
    <p:sldId id="292" r:id="rId18"/>
    <p:sldId id="303" r:id="rId19"/>
    <p:sldId id="293" r:id="rId20"/>
    <p:sldId id="295" r:id="rId21"/>
    <p:sldId id="296" r:id="rId22"/>
    <p:sldId id="298" r:id="rId23"/>
    <p:sldId id="268" r:id="rId24"/>
    <p:sldId id="300" r:id="rId25"/>
    <p:sldId id="301" r:id="rId26"/>
    <p:sldId id="302" r:id="rId27"/>
    <p:sldId id="306" r:id="rId28"/>
    <p:sldId id="280" r:id="rId29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3"/>
    <p:restoredTop sz="93125"/>
  </p:normalViewPr>
  <p:slideViewPr>
    <p:cSldViewPr snapToGrid="0" snapToObjects="1">
      <p:cViewPr varScale="1">
        <p:scale>
          <a:sx n="156" d="100"/>
          <a:sy n="156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374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Head-of-line blocking: if big item is the first request, smaller requests are stuck waiting behind it to finish when they could be issued as a parallel connection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8932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9019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422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85049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2892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849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596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6563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580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079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3866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035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740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window size never gets open very wide, takes extra RTTs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window size never gets open very wide, takes extra RTTs</a:t>
            </a:r>
          </a:p>
        </p:txBody>
      </p:sp>
    </p:spTree>
    <p:extLst>
      <p:ext uri="{BB962C8B-B14F-4D97-AF65-F5344CB8AC3E}">
        <p14:creationId xmlns:p14="http://schemas.microsoft.com/office/powerpoint/2010/main" val="150197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983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httpspy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85800" y="228600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Redes de Computadores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dirty="0" smtClean="0"/>
              <a:t>O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dirty="0" smtClean="0"/>
              <a:t>P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rotocolo HTTP (Continuação)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914400" y="2971800"/>
            <a:ext cx="7545387" cy="3194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 de Informática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  <a:endParaRPr lang="pt-PT"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38479" y="557634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Do Lado do Servidor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25600"/>
            <a:ext cx="7239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8789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84212" y="165016"/>
            <a:ext cx="7772400" cy="935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b="1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Pipelining</a:t>
            </a:r>
            <a:r>
              <a:rPr lang="pt-PT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pouco usado</a:t>
            </a:r>
            <a:endParaRPr lang="pt-PT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23850" y="1154322"/>
            <a:ext cx="8712199" cy="4941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é que é vantajoso usar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pipelining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  <a:p>
            <a:pPr marL="563563" marR="0" lvl="1" indent="-233362" algn="l" rtl="0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Muitos pequenos objetos e tempo igual para servir cada um</a:t>
            </a:r>
          </a:p>
          <a:p>
            <a:pPr marL="563563" marR="0" lvl="1" indent="-233362" algn="l" rtl="0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Neste caso o </a:t>
            </a:r>
            <a:r>
              <a:rPr lang="pt-PT" sz="18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pipelining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pouparia o RTT correspondente ao pedido inicial</a:t>
            </a:r>
          </a:p>
          <a:p>
            <a:pPr marL="563563" marR="0" lvl="1" indent="-233362" algn="l" rtl="0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Mas só é possível receber um dado objeto depois dos outros, ora esse segundo objeto pode ser crítico (e.g. código </a:t>
            </a:r>
            <a:r>
              <a:rPr lang="pt-PT" sz="1800" dirty="0" err="1" smtClean="0"/>
              <a:t>J</a:t>
            </a:r>
            <a:r>
              <a:rPr lang="pt-PT" sz="18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avaScript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Por outro lado alguns objetos são volumosos e outros  são gerados dinamicamente o que ainda leva mais tempo</a:t>
            </a:r>
          </a:p>
          <a:p>
            <a:pPr marL="563563" marR="0" lvl="1" indent="-233362" algn="l" rtl="0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err="1" smtClean="0"/>
              <a:t>Head-of-Line-Blocking</a:t>
            </a:r>
            <a:endParaRPr lang="pt-PT" sz="1800" dirty="0" smtClean="0"/>
          </a:p>
          <a:p>
            <a:pPr marL="563563" marR="0" lvl="1" indent="-233362" algn="l" rtl="0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Utilizadores abandonam </a:t>
            </a:r>
            <a:r>
              <a:rPr lang="pt-PT" sz="18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sites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lentos</a:t>
            </a:r>
          </a:p>
          <a:p>
            <a:pPr marL="223838" marR="0" lvl="0" indent="-223838" algn="l" rtl="0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Solução usada na prática</a:t>
            </a:r>
          </a:p>
          <a:p>
            <a:pPr marL="563563" marR="0" lvl="1" indent="-233362" algn="l" rtl="0"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Múltiplas conexões paralelas sem </a:t>
            </a:r>
            <a:r>
              <a:rPr lang="pt-PT" sz="18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pipelining</a:t>
            </a:r>
            <a:r>
              <a:rPr lang="pt-PT" sz="18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 objetos distribuídos por vários servidores</a:t>
            </a:r>
          </a:p>
          <a:p>
            <a:pPr marL="563563" marR="0" lvl="1" indent="-233362" algn="l" rtl="0">
              <a:spcBef>
                <a:spcPts val="78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maioria dos browsers não usa </a:t>
            </a:r>
            <a:r>
              <a:rPr lang="pt-PT" sz="18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pipelining</a:t>
            </a:r>
            <a:endParaRPr lang="pt-PT" sz="1800" b="0" i="1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HTTP 1.1 e conexões paralelas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19" y="1409699"/>
            <a:ext cx="7229611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119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95287" y="381000"/>
            <a:ext cx="8270874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porquê e como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497886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Porque fazer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caching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?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Muitos objetos não mudam (e.g. imagens,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javascript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css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Reduz o número de conexões e a carga do servidor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 portanto poupa a rede e aumenta a velocidade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Mas o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caching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também é difícil pois muitos objetos HTTP não são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cachable</a:t>
            </a:r>
            <a:endParaRPr lang="pt-PT" sz="2400" b="0" i="1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Dados dinâmicos:  Stock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prices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resultados dinâmicos de comparações, vídeo em tempo real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Resultados de scripts baseados em parâmetros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u="sng" dirty="0" smtClean="0"/>
              <a:t>O </a:t>
            </a:r>
            <a:r>
              <a:rPr lang="pt-PT" sz="2000" u="sng" dirty="0" err="1" smtClean="0"/>
              <a:t>caching</a:t>
            </a:r>
            <a:r>
              <a:rPr lang="pt-PT" sz="2000" u="sng" dirty="0" smtClean="0"/>
              <a:t> é</a:t>
            </a:r>
            <a:r>
              <a:rPr lang="pt-PT" sz="2000" b="0" i="0" u="sng" strike="noStrike" cap="none" baseline="0" dirty="0" smtClean="0">
                <a:solidFill>
                  <a:schemeClr val="dk2"/>
                </a:solidFill>
                <a:sym typeface="Comic Sans MS"/>
              </a:rPr>
              <a:t> contra o interesse dos “estudos de mercado”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Controlo da validade geralmente baseado em estampilhas temporais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Dá uma perspetiva grosseira da validade</a:t>
            </a:r>
          </a:p>
          <a:p>
            <a:pPr marL="563563" marR="0" lvl="1" indent="-106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1190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8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0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260350"/>
            <a:ext cx="8515349" cy="806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pelas Aplicações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1196975"/>
            <a:ext cx="8515349" cy="5400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3838">
              <a:spcBef>
                <a:spcPts val="0"/>
              </a:spcBef>
              <a:buSzPct val="100000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As aplicações que usam o HTTP para obter objetos podem fazer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caching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destes para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tornar mais céleres eventuais acessos futuros</a:t>
            </a:r>
          </a:p>
          <a:p>
            <a:pPr indent="-223838">
              <a:spcBef>
                <a:spcPts val="0"/>
              </a:spcBef>
              <a:buSzPct val="100000"/>
            </a:pPr>
            <a:r>
              <a:rPr lang="pt-PT" sz="2400" dirty="0" smtClean="0"/>
              <a:t>No entanto, como esse </a:t>
            </a:r>
            <a:r>
              <a:rPr lang="pt-PT" sz="2400" dirty="0" err="1" smtClean="0"/>
              <a:t>caching</a:t>
            </a:r>
            <a:r>
              <a:rPr lang="pt-PT" sz="2400" dirty="0" smtClean="0"/>
              <a:t> consome grande quantidade de memória e os objetos evoluem, o </a:t>
            </a:r>
            <a:r>
              <a:rPr lang="pt-PT" sz="2400" dirty="0" err="1" smtClean="0"/>
              <a:t>caching</a:t>
            </a:r>
            <a:r>
              <a:rPr lang="pt-PT" sz="2400" dirty="0" smtClean="0"/>
              <a:t> é delicado</a:t>
            </a:r>
          </a:p>
          <a:p>
            <a:pPr indent="-223838">
              <a:spcBef>
                <a:spcPts val="0"/>
              </a:spcBef>
              <a:buSzPct val="100000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Principais candidatos a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caching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(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javascript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,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css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, fotografias, botões, ...)</a:t>
            </a:r>
          </a:p>
          <a:p>
            <a:pPr indent="-223838">
              <a:spcBef>
                <a:spcPts val="0"/>
              </a:spcBef>
              <a:buSzPct val="100000"/>
            </a:pPr>
            <a:r>
              <a:rPr lang="pt-PT" sz="2400" dirty="0" smtClean="0"/>
              <a:t>Principais mecanismos e </a:t>
            </a:r>
            <a:r>
              <a:rPr lang="pt-PT" sz="2400" dirty="0" err="1"/>
              <a:t>h</a:t>
            </a:r>
            <a:r>
              <a:rPr lang="pt-PT" sz="2400" dirty="0" err="1" smtClean="0"/>
              <a:t>eader</a:t>
            </a:r>
            <a:r>
              <a:rPr lang="pt-PT" sz="2400" dirty="0" smtClean="0"/>
              <a:t> </a:t>
            </a:r>
            <a:r>
              <a:rPr lang="pt-PT" sz="2400" dirty="0" err="1"/>
              <a:t>f</a:t>
            </a:r>
            <a:r>
              <a:rPr lang="pt-PT" sz="2400" dirty="0" err="1" smtClean="0"/>
              <a:t>ields</a:t>
            </a:r>
            <a:r>
              <a:rPr lang="pt-PT" sz="2400" dirty="0" smtClean="0"/>
              <a:t> de suporte</a:t>
            </a:r>
            <a:endParaRPr lang="pt-PT" sz="2400" dirty="0"/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err="1" smtClean="0"/>
              <a:t>If-Modified-Since</a:t>
            </a:r>
            <a:r>
              <a:rPr lang="pt-PT" sz="2000" dirty="0"/>
              <a:t> </a:t>
            </a:r>
            <a:r>
              <a:rPr lang="pt-PT" sz="2000" dirty="0" smtClean="0"/>
              <a:t>e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Last-Modified</a:t>
            </a:r>
            <a:endParaRPr lang="pt-PT" sz="2000" b="0" i="0" u="none" strike="noStrike" cap="none" dirty="0" smtClean="0">
              <a:solidFill>
                <a:schemeClr val="dk2"/>
              </a:solidFill>
              <a:sym typeface="Comic Sans MS"/>
            </a:endParaRPr>
          </a:p>
          <a:p>
            <a:pPr lvl="1" indent="-233362">
              <a:spcBef>
                <a:spcPts val="200"/>
              </a:spcBef>
              <a:buSzPct val="100000"/>
            </a:pPr>
            <a:r>
              <a:rPr lang="de-DE" sz="2000" dirty="0" err="1" smtClean="0"/>
              <a:t>Etag</a:t>
            </a:r>
            <a:r>
              <a:rPr lang="de-DE" sz="2000" dirty="0" smtClean="0"/>
              <a:t> </a:t>
            </a:r>
            <a:r>
              <a:rPr lang="de-DE" sz="2000" dirty="0" err="1" smtClean="0"/>
              <a:t>e</a:t>
            </a:r>
            <a:r>
              <a:rPr lang="de-DE" sz="2000" dirty="0" smtClean="0"/>
              <a:t> </a:t>
            </a:r>
            <a:r>
              <a:rPr lang="de-DE" sz="2000" dirty="0" err="1"/>
              <a:t>If</a:t>
            </a:r>
            <a:r>
              <a:rPr lang="de-DE" sz="2000" dirty="0"/>
              <a:t>-None-Match </a:t>
            </a:r>
            <a:r>
              <a:rPr lang="de-DE" sz="2000" dirty="0" smtClean="0"/>
              <a:t> </a:t>
            </a:r>
            <a:r>
              <a:rPr lang="de-DE" sz="2000" dirty="0"/>
              <a:t>(</a:t>
            </a:r>
            <a:r>
              <a:rPr lang="de-DE" sz="2000" i="1" dirty="0"/>
              <a:t>e.g.</a:t>
            </a:r>
            <a:r>
              <a:rPr lang="de-DE" sz="2000" dirty="0"/>
              <a:t>, </a:t>
            </a:r>
            <a:r>
              <a:rPr lang="de-DE" sz="2000" dirty="0" err="1"/>
              <a:t>ETag</a:t>
            </a:r>
            <a:r>
              <a:rPr lang="de-DE" sz="2000" dirty="0"/>
              <a:t>: </a:t>
            </a:r>
            <a:r>
              <a:rPr lang="de-DE" sz="2000" dirty="0" smtClean="0"/>
              <a:t>3d27f9, </a:t>
            </a:r>
            <a:r>
              <a:rPr lang="de-DE" sz="2000" dirty="0" err="1" smtClean="0"/>
              <a:t>If</a:t>
            </a:r>
            <a:r>
              <a:rPr lang="de-DE" sz="2000" dirty="0" smtClean="0"/>
              <a:t>-None-Match: 3d27f9) </a:t>
            </a:r>
          </a:p>
          <a:p>
            <a:pPr lvl="1" indent="-233362">
              <a:spcBef>
                <a:spcPts val="200"/>
              </a:spcBef>
              <a:buSzPct val="100000"/>
            </a:pPr>
            <a:r>
              <a:rPr lang="de-DE" sz="2000" dirty="0" err="1" smtClean="0"/>
              <a:t>Expires</a:t>
            </a:r>
            <a:r>
              <a:rPr lang="de-DE" sz="2000" dirty="0" smtClean="0"/>
              <a:t> (e.g. </a:t>
            </a:r>
            <a:r>
              <a:rPr lang="de-DE" sz="2000" dirty="0" err="1" smtClean="0"/>
              <a:t>Expires</a:t>
            </a:r>
            <a:r>
              <a:rPr lang="de-DE" sz="2000" dirty="0" smtClean="0"/>
              <a:t> -1 == do not </a:t>
            </a:r>
            <a:r>
              <a:rPr lang="de-DE" sz="2000" dirty="0" err="1" smtClean="0"/>
              <a:t>cache</a:t>
            </a:r>
            <a:r>
              <a:rPr lang="de-DE" sz="2000" dirty="0" smtClean="0"/>
              <a:t>)</a:t>
            </a:r>
            <a:endParaRPr lang="de-DE" sz="2000" dirty="0"/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Cache-</a:t>
            </a:r>
            <a:r>
              <a:rPr lang="pt-PT" sz="2000" dirty="0" err="1" smtClean="0"/>
              <a:t>control</a:t>
            </a:r>
            <a:r>
              <a:rPr lang="pt-PT" sz="2000" dirty="0" smtClean="0"/>
              <a:t> </a:t>
            </a: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724009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95287" y="333375"/>
            <a:ext cx="82803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Exemplo: </a:t>
            </a:r>
            <a:r>
              <a:rPr lang="en-GB" sz="32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 Check Request / Reply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39750" y="1341437"/>
            <a:ext cx="8147049" cy="4751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Pedido: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GET / HTTP/1.1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Accept-Language: en-us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 baseline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If-Modified-Since: Mon, 29 Jan 2001 17:54:18 GMT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Host: www.example.com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Connection: Keep-Alive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Resposta: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GB" sz="2000" b="0" i="0" u="none" strike="noStrike" cap="none" baseline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HTTP/1.1 304 Not Modified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Date: Tue, 27 Mar 2001 03:50:51 GMT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Connection: Keep-Alive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65" y="1066799"/>
            <a:ext cx="6174935" cy="53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7126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4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HTTP e a WEB </a:t>
            </a:r>
            <a:r>
              <a:rPr lang="pt-PT" sz="2400" dirty="0" smtClean="0"/>
              <a:t>A</a:t>
            </a:r>
            <a:r>
              <a:rPr lang="pt-PT" sz="24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tual </a:t>
            </a:r>
            <a:r>
              <a:rPr lang="pt-PT" sz="2400" b="1" i="0" u="none" strike="noStrike" cap="none" baseline="0" smtClean="0">
                <a:solidFill>
                  <a:srgbClr val="0000FF"/>
                </a:solidFill>
                <a:sym typeface="Comic Sans MS"/>
              </a:rPr>
              <a:t>(Web</a:t>
            </a:r>
            <a:r>
              <a:rPr lang="pt-PT" sz="2400" b="1" i="0" u="none" strike="noStrike" cap="none" smtClean="0">
                <a:solidFill>
                  <a:srgbClr val="0000FF"/>
                </a:solidFill>
                <a:sym typeface="Comic Sans MS"/>
              </a:rPr>
              <a:t> 2, 3, 4, 5, ...</a:t>
            </a:r>
            <a:r>
              <a:rPr lang="pt-PT" sz="2400" b="1" i="0" u="none" strike="noStrike" cap="none" smtClean="0">
                <a:solidFill>
                  <a:srgbClr val="0000FF"/>
                </a:solidFill>
                <a:sym typeface="Wingdings"/>
              </a:rPr>
              <a:t></a:t>
            </a:r>
            <a:r>
              <a:rPr lang="pt-PT" sz="2400" b="1" i="0" u="none" strike="noStrike" cap="none" smtClean="0">
                <a:solidFill>
                  <a:srgbClr val="0000FF"/>
                </a:solidFill>
                <a:sym typeface="Comic Sans MS"/>
              </a:rPr>
              <a:t>)</a:t>
            </a:r>
            <a:endParaRPr lang="pt-PT" sz="24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524000"/>
            <a:ext cx="8953500" cy="3810000"/>
          </a:xfrm>
          <a:prstGeom prst="rect">
            <a:avLst/>
          </a:prstGeom>
        </p:spPr>
      </p:pic>
      <p:sp>
        <p:nvSpPr>
          <p:cNvPr id="6" name="Shape 303"/>
          <p:cNvSpPr txBox="1">
            <a:spLocks noGrp="1"/>
          </p:cNvSpPr>
          <p:nvPr>
            <p:ph type="body" idx="1"/>
          </p:nvPr>
        </p:nvSpPr>
        <p:spPr>
          <a:xfrm>
            <a:off x="323850" y="5557324"/>
            <a:ext cx="8439149" cy="7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Arquitetura </a:t>
            </a:r>
            <a:r>
              <a:rPr lang="pt-PT" sz="32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three</a:t>
            </a:r>
            <a:r>
              <a:rPr lang="pt-PT" sz="32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32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tier</a:t>
            </a:r>
            <a:endParaRPr lang="pt-PT" sz="3200" i="1" dirty="0"/>
          </a:p>
        </p:txBody>
      </p:sp>
    </p:spTree>
    <p:extLst>
      <p:ext uri="{BB962C8B-B14F-4D97-AF65-F5344CB8AC3E}">
        <p14:creationId xmlns:p14="http://schemas.microsoft.com/office/powerpoint/2010/main" val="363329628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000" b="1" i="0" u="none" strike="noStrike" cap="none" baseline="0" smtClean="0">
                <a:solidFill>
                  <a:srgbClr val="0000FF"/>
                </a:solidFill>
                <a:sym typeface="Comic Sans MS"/>
              </a:rPr>
              <a:t>Um Browser WEB</a:t>
            </a:r>
            <a:endParaRPr lang="pt-PT" sz="40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303"/>
          <p:cNvSpPr txBox="1">
            <a:spLocks noGrp="1"/>
          </p:cNvSpPr>
          <p:nvPr>
            <p:ph type="body" idx="1"/>
          </p:nvPr>
        </p:nvSpPr>
        <p:spPr>
          <a:xfrm>
            <a:off x="323850" y="5557324"/>
            <a:ext cx="8439149" cy="7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é uma peça de software muito complexa</a:t>
            </a:r>
            <a:endParaRPr lang="pt-PT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4" y="1353259"/>
            <a:ext cx="6337300" cy="391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1479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Passagem de </a:t>
            </a:r>
            <a:r>
              <a:rPr lang="pt-PT" dirty="0" smtClean="0"/>
              <a:t>P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arâmetros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Método 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POST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Algumas vezes a página WEB contém um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form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para entrada de dados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método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post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permite o envio das respostas do utilizador através do 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body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da mensagem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Através do URL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recurso do lado do servidor pode identificar um recurso de código a executar pelo servidor (a resposta é portanto calculada e dinâmica)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path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desse recurso pode ser complementado com parâmetros a passar ao código executável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lvl="0" indent="-223838">
              <a:spcBef>
                <a:spcPts val="0"/>
              </a:spcBef>
              <a:buSzPct val="100000"/>
            </a:pPr>
            <a:r>
              <a:rPr lang="pt-PT" sz="2400" dirty="0" smtClean="0"/>
              <a:t>Outros métodos (ver a seguir)</a:t>
            </a:r>
            <a:endParaRPr lang="pt-PT" sz="2400" i="1"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150334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260350"/>
            <a:ext cx="8515349" cy="806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 do Capítulo (continuação)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1561193"/>
            <a:ext cx="8515349" cy="46872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HTTP (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Hyper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Text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Transfer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Protocol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 é o principal protocolo que permite o acesso à WWW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Devido à sua utilização massiva o protocolo tem sido muito expandido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/>
              <a:t>a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sua relação com as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aplicações tem sido modificada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/>
              <a:t>a</a:t>
            </a:r>
            <a:r>
              <a:rPr lang="pt-PT" sz="2000" dirty="0" smtClean="0"/>
              <a:t> sua relação com o TCP tem sido modificada</a:t>
            </a:r>
            <a:endParaRPr lang="pt-PT" sz="2000" b="0" i="0" u="none" strike="noStrike" cap="none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os cabeçalhos extensíveis têm sido usados intensivamente para acrescentar funcionalidades complementares</a:t>
            </a: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260350"/>
            <a:ext cx="8515349" cy="806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Passagem de Parâmetros</a:t>
            </a:r>
            <a:endParaRPr lang="pt-PT" sz="3600" b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pt-PT" sz="2000" dirty="0" smtClean="0"/>
              <a:t>Sintaxe geral de um URL com o nome de uma operação e parâmetros: </a:t>
            </a:r>
          </a:p>
          <a:p>
            <a:pPr marL="177800" indent="0">
              <a:buNone/>
            </a:pPr>
            <a:r>
              <a:rPr lang="pt-PT" sz="2000" b="1" dirty="0" smtClean="0"/>
              <a:t>	</a:t>
            </a:r>
            <a:r>
              <a:rPr lang="pt-PT" sz="2000" b="1" dirty="0" err="1" smtClean="0"/>
              <a:t>https</a:t>
            </a:r>
            <a:r>
              <a:rPr lang="pt-PT" sz="2000" b="1" dirty="0" smtClean="0"/>
              <a:t> ou </a:t>
            </a:r>
            <a:r>
              <a:rPr lang="pt-PT" sz="2000" b="1" dirty="0" err="1" smtClean="0"/>
              <a:t>http</a:t>
            </a:r>
            <a:r>
              <a:rPr lang="pt-PT" sz="2000" b="1" dirty="0" smtClean="0"/>
              <a:t>://servidor[:porta]/operação[?parâmetros] </a:t>
            </a:r>
            <a:endParaRPr lang="pt-PT" sz="2000" dirty="0" smtClean="0"/>
          </a:p>
          <a:p>
            <a:pPr marL="177800" indent="0">
              <a:buNone/>
            </a:pPr>
            <a:r>
              <a:rPr lang="pt-PT" sz="2000" dirty="0" smtClean="0"/>
              <a:t>em que a parte parâmetros, quando presente, toma a forma de um ou mais pares (nome = valor) separados pelo caracter ’&amp;’ e com a forma genérica: </a:t>
            </a:r>
          </a:p>
          <a:p>
            <a:pPr marL="177800" indent="0">
              <a:buNone/>
            </a:pPr>
            <a:r>
              <a:rPr lang="pt-PT" sz="2000" b="1" dirty="0" smtClean="0"/>
              <a:t>	parâmetro=valor{&amp;parâmetro=valor}* </a:t>
            </a:r>
            <a:endParaRPr lang="pt-PT" sz="2000" dirty="0" smtClean="0"/>
          </a:p>
          <a:p>
            <a:pPr marL="177800" indent="0">
              <a:buNone/>
            </a:pPr>
            <a:endParaRPr lang="pt-PT" sz="2000" dirty="0" smtClean="0"/>
          </a:p>
          <a:p>
            <a:pPr marL="177800" indent="0">
              <a:buNone/>
            </a:pPr>
            <a:r>
              <a:rPr lang="pt-PT" sz="2000" dirty="0" smtClean="0"/>
              <a:t>Exemplos: </a:t>
            </a:r>
          </a:p>
          <a:p>
            <a:pPr marL="177800" indent="0">
              <a:buNone/>
            </a:pPr>
            <a:r>
              <a:rPr lang="pt-PT" sz="2000" dirty="0" err="1" smtClean="0"/>
              <a:t>http</a:t>
            </a:r>
            <a:r>
              <a:rPr lang="pt-PT" sz="2000" dirty="0" smtClean="0"/>
              <a:t>://</a:t>
            </a:r>
            <a:r>
              <a:rPr lang="pt-PT" sz="2000" dirty="0" err="1" smtClean="0"/>
              <a:t>www.search.com</a:t>
            </a:r>
            <a:r>
              <a:rPr lang="pt-PT" sz="2000" dirty="0" smtClean="0"/>
              <a:t>/</a:t>
            </a:r>
            <a:r>
              <a:rPr lang="pt-PT" sz="2000" dirty="0" err="1" smtClean="0"/>
              <a:t>search?language</a:t>
            </a:r>
            <a:r>
              <a:rPr lang="pt-PT" sz="2000" dirty="0" smtClean="0"/>
              <a:t>=</a:t>
            </a:r>
            <a:r>
              <a:rPr lang="pt-PT" sz="2000" dirty="0" err="1" smtClean="0"/>
              <a:t>english&amp;q</a:t>
            </a:r>
            <a:r>
              <a:rPr lang="pt-PT" sz="2000" dirty="0" smtClean="0"/>
              <a:t>=</a:t>
            </a:r>
            <a:r>
              <a:rPr lang="pt-PT" sz="2000" dirty="0" err="1" smtClean="0"/>
              <a:t>http+tutorial</a:t>
            </a:r>
            <a:r>
              <a:rPr lang="pt-PT" sz="2000" dirty="0" smtClean="0"/>
              <a:t> </a:t>
            </a:r>
            <a:r>
              <a:rPr lang="pt-PT" sz="2000" dirty="0" err="1" smtClean="0"/>
              <a:t>https</a:t>
            </a:r>
            <a:r>
              <a:rPr lang="pt-PT" sz="2000" dirty="0" smtClean="0"/>
              <a:t>://</a:t>
            </a:r>
            <a:r>
              <a:rPr lang="pt-PT" sz="2000" dirty="0" err="1" smtClean="0"/>
              <a:t>www.socialnet.com</a:t>
            </a:r>
            <a:r>
              <a:rPr lang="pt-PT" sz="2000" dirty="0" smtClean="0"/>
              <a:t>/</a:t>
            </a:r>
            <a:r>
              <a:rPr lang="pt-PT" sz="2000" dirty="0" err="1" smtClean="0"/>
              <a:t>profile.php?id</a:t>
            </a:r>
            <a:r>
              <a:rPr lang="pt-PT" sz="2000" dirty="0" smtClean="0"/>
              <a:t>=100014350098345 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78866818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260350"/>
            <a:ext cx="8515349" cy="806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Autenticação</a:t>
            </a:r>
            <a:endParaRPr lang="pt-PT" sz="3600" b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10599" cy="5486399"/>
          </a:xfrm>
        </p:spPr>
        <p:txBody>
          <a:bodyPr/>
          <a:lstStyle/>
          <a:p>
            <a:pPr marL="177800" indent="0">
              <a:buNone/>
            </a:pPr>
            <a:r>
              <a:rPr lang="pt-PT" sz="2000" dirty="0" smtClean="0"/>
              <a:t>Pedido do cliente: </a:t>
            </a:r>
          </a:p>
          <a:p>
            <a:pPr marL="177800" indent="0">
              <a:buNone/>
            </a:pPr>
            <a:r>
              <a:rPr lang="pt-PT" sz="2000" dirty="0" smtClean="0"/>
              <a:t>	</a:t>
            </a:r>
            <a:r>
              <a:rPr lang="pt-PT" sz="2000" dirty="0" smtClean="0">
                <a:solidFill>
                  <a:srgbClr val="002060"/>
                </a:solidFill>
              </a:rPr>
              <a:t>GET /</a:t>
            </a:r>
            <a:r>
              <a:rPr lang="pt-PT" sz="2000" dirty="0" err="1" smtClean="0">
                <a:solidFill>
                  <a:srgbClr val="002060"/>
                </a:solidFill>
              </a:rPr>
              <a:t>secretpage</a:t>
            </a:r>
            <a:r>
              <a:rPr lang="pt-PT" sz="2000" dirty="0" smtClean="0">
                <a:solidFill>
                  <a:srgbClr val="002060"/>
                </a:solidFill>
              </a:rPr>
              <a:t> HTTP/1.1 </a:t>
            </a:r>
            <a:r>
              <a:rPr lang="pt-PT" sz="2000" dirty="0" err="1" smtClean="0">
                <a:solidFill>
                  <a:srgbClr val="002060"/>
                </a:solidFill>
              </a:rPr>
              <a:t>Host</a:t>
            </a:r>
            <a:r>
              <a:rPr lang="pt-PT" sz="2000" dirty="0" smtClean="0">
                <a:solidFill>
                  <a:srgbClr val="002060"/>
                </a:solidFill>
              </a:rPr>
              <a:t>: </a:t>
            </a:r>
            <a:r>
              <a:rPr lang="pt-PT" sz="2000" dirty="0" err="1" smtClean="0">
                <a:solidFill>
                  <a:srgbClr val="002060"/>
                </a:solidFill>
              </a:rPr>
              <a:t>www.httpspy.com</a:t>
            </a:r>
            <a:r>
              <a:rPr lang="pt-PT" sz="2000" dirty="0" smtClean="0">
                <a:solidFill>
                  <a:srgbClr val="002060"/>
                </a:solidFill>
              </a:rPr>
              <a:t> </a:t>
            </a:r>
            <a:endParaRPr lang="pt-PT" sz="2000" dirty="0" smtClean="0"/>
          </a:p>
          <a:p>
            <a:pPr marL="177800" indent="0">
              <a:buNone/>
            </a:pPr>
            <a:r>
              <a:rPr lang="pt-PT" sz="2000" dirty="0" smtClean="0"/>
              <a:t>Resposta do servidor: </a:t>
            </a:r>
          </a:p>
          <a:p>
            <a:pPr marL="177800" indent="0">
              <a:buNone/>
            </a:pPr>
            <a:endParaRPr lang="pt-PT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 smtClean="0"/>
              <a:t>	</a:t>
            </a:r>
            <a:r>
              <a:rPr lang="pt-PT" sz="2000" dirty="0" smtClean="0">
                <a:solidFill>
                  <a:srgbClr val="002060"/>
                </a:solidFill>
              </a:rPr>
              <a:t>HTTP/1.1 401 Access </a:t>
            </a:r>
            <a:r>
              <a:rPr lang="pt-PT" sz="2000" dirty="0" err="1" smtClean="0">
                <a:solidFill>
                  <a:srgbClr val="002060"/>
                </a:solidFill>
              </a:rPr>
              <a:t>Denied</a:t>
            </a:r>
            <a:endParaRPr lang="pt-PT" sz="2000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 smtClean="0">
                <a:solidFill>
                  <a:srgbClr val="002060"/>
                </a:solidFill>
              </a:rPr>
              <a:t>	WWW-</a:t>
            </a:r>
            <a:r>
              <a:rPr lang="pt-PT" sz="2000" dirty="0" err="1" smtClean="0">
                <a:solidFill>
                  <a:srgbClr val="002060"/>
                </a:solidFill>
              </a:rPr>
              <a:t>Authenticate</a:t>
            </a:r>
            <a:r>
              <a:rPr lang="pt-PT" sz="2000" dirty="0" smtClean="0">
                <a:solidFill>
                  <a:srgbClr val="002060"/>
                </a:solidFill>
              </a:rPr>
              <a:t>: Basic </a:t>
            </a:r>
            <a:r>
              <a:rPr lang="pt-PT" sz="2000" dirty="0" err="1" smtClean="0">
                <a:solidFill>
                  <a:srgbClr val="002060"/>
                </a:solidFill>
              </a:rPr>
              <a:t>realm</a:t>
            </a:r>
            <a:r>
              <a:rPr lang="pt-PT" sz="2000" dirty="0" smtClean="0">
                <a:solidFill>
                  <a:srgbClr val="002060"/>
                </a:solidFill>
              </a:rPr>
              <a:t>="</a:t>
            </a:r>
            <a:r>
              <a:rPr lang="pt-PT" sz="2000" dirty="0" err="1" smtClean="0">
                <a:solidFill>
                  <a:srgbClr val="002060"/>
                </a:solidFill>
              </a:rPr>
              <a:t>Info</a:t>
            </a:r>
            <a:r>
              <a:rPr lang="pt-PT" sz="2000" dirty="0" smtClean="0">
                <a:solidFill>
                  <a:srgbClr val="002060"/>
                </a:solidFill>
              </a:rPr>
              <a:t> for </a:t>
            </a:r>
            <a:r>
              <a:rPr lang="pt-PT" sz="2000" dirty="0" err="1" smtClean="0">
                <a:solidFill>
                  <a:srgbClr val="002060"/>
                </a:solidFill>
              </a:rPr>
              <a:t>spies</a:t>
            </a:r>
            <a:r>
              <a:rPr lang="pt-PT" sz="2000" dirty="0" smtClean="0">
                <a:solidFill>
                  <a:srgbClr val="002060"/>
                </a:solidFill>
              </a:rPr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 smtClean="0">
                <a:solidFill>
                  <a:srgbClr val="002060"/>
                </a:solidFill>
              </a:rPr>
              <a:t>	</a:t>
            </a:r>
            <a:r>
              <a:rPr lang="pt-PT" sz="2000" dirty="0" err="1" smtClean="0">
                <a:solidFill>
                  <a:srgbClr val="002060"/>
                </a:solidFill>
              </a:rPr>
              <a:t>Content-Length</a:t>
            </a:r>
            <a:r>
              <a:rPr lang="pt-PT" sz="2000" dirty="0" smtClean="0">
                <a:solidFill>
                  <a:srgbClr val="002060"/>
                </a:solidFill>
              </a:rPr>
              <a:t>: 0 </a:t>
            </a:r>
          </a:p>
          <a:p>
            <a:pPr marL="177800" indent="0">
              <a:buNone/>
            </a:pPr>
            <a:endParaRPr lang="pt-PT" sz="2000" dirty="0" smtClean="0"/>
          </a:p>
          <a:p>
            <a:pPr marL="177800" indent="0">
              <a:buNone/>
            </a:pPr>
            <a:r>
              <a:rPr lang="pt-PT" sz="2000" dirty="0" smtClean="0"/>
              <a:t>O valor a seguir a </a:t>
            </a:r>
            <a:r>
              <a:rPr lang="pt-PT" sz="2000" dirty="0" err="1" smtClean="0"/>
              <a:t>realm</a:t>
            </a:r>
            <a:r>
              <a:rPr lang="pt-PT" sz="2000" dirty="0" smtClean="0"/>
              <a:t> é opcional e é apenas usado pelos servidores que pretendem indicar um domínio de proteção (</a:t>
            </a:r>
            <a:r>
              <a:rPr lang="pt-PT" sz="2000" i="1" dirty="0" err="1" smtClean="0"/>
              <a:t>protection</a:t>
            </a:r>
            <a:r>
              <a:rPr lang="pt-PT" sz="2000" i="1" dirty="0" smtClean="0"/>
              <a:t> </a:t>
            </a:r>
            <a:r>
              <a:rPr lang="pt-PT" sz="2000" i="1" dirty="0" err="1" smtClean="0"/>
              <a:t>space</a:t>
            </a:r>
            <a:r>
              <a:rPr lang="pt-PT" sz="2000" dirty="0" smtClean="0"/>
              <a:t>) ao cliente. Quando recebe a resposta, o </a:t>
            </a:r>
            <a:r>
              <a:rPr lang="pt-PT" sz="2000" i="1" dirty="0" smtClean="0"/>
              <a:t>browser </a:t>
            </a:r>
            <a:r>
              <a:rPr lang="pt-PT" sz="2000" dirty="0" smtClean="0"/>
              <a:t>Web abre uma caixa pedindo ao utilizador um nome de utilizador e uma palavra passe, e deve depois reenviar o pedido mas incluindo um </a:t>
            </a:r>
            <a:r>
              <a:rPr lang="pt-PT" sz="2000" i="1" dirty="0" err="1" smtClean="0"/>
              <a:t>header</a:t>
            </a:r>
            <a:r>
              <a:rPr lang="pt-PT" sz="2000" i="1" dirty="0" smtClean="0"/>
              <a:t> </a:t>
            </a:r>
            <a:r>
              <a:rPr lang="pt-PT" sz="2000" i="1" dirty="0" err="1" smtClean="0"/>
              <a:t>field</a:t>
            </a:r>
            <a:r>
              <a:rPr lang="pt-PT" sz="2000" i="1" dirty="0" smtClean="0"/>
              <a:t> </a:t>
            </a:r>
            <a:r>
              <a:rPr lang="pt-PT" sz="2000" dirty="0" err="1" smtClean="0"/>
              <a:t>Authorization</a:t>
            </a:r>
            <a:r>
              <a:rPr lang="pt-PT" sz="2000" dirty="0" smtClean="0"/>
              <a:t>. 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0003036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260350"/>
            <a:ext cx="8515349" cy="806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Autenticação</a:t>
            </a:r>
            <a:endParaRPr lang="pt-PT" sz="3600" b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10599" cy="5486399"/>
          </a:xfrm>
        </p:spPr>
        <p:txBody>
          <a:bodyPr/>
          <a:lstStyle/>
          <a:p>
            <a:pPr marL="177800" indent="0">
              <a:buNone/>
            </a:pPr>
            <a:r>
              <a:rPr lang="pt-PT" sz="2000" dirty="0" smtClean="0"/>
              <a:t>Novo pedido do cliente: </a:t>
            </a:r>
          </a:p>
          <a:p>
            <a:pPr marL="177800" indent="0">
              <a:buNone/>
            </a:pPr>
            <a:r>
              <a:rPr lang="pt-PT" sz="2000" dirty="0" smtClean="0"/>
              <a:t>	</a:t>
            </a:r>
            <a:r>
              <a:rPr lang="pt-PT" sz="2000" dirty="0" smtClean="0">
                <a:solidFill>
                  <a:srgbClr val="002060"/>
                </a:solidFill>
              </a:rPr>
              <a:t>GET /</a:t>
            </a:r>
            <a:r>
              <a:rPr lang="pt-PT" sz="2000" dirty="0" err="1" smtClean="0">
                <a:solidFill>
                  <a:srgbClr val="002060"/>
                </a:solidFill>
              </a:rPr>
              <a:t>secretpage</a:t>
            </a:r>
            <a:r>
              <a:rPr lang="pt-PT" sz="2000" dirty="0" smtClean="0">
                <a:solidFill>
                  <a:srgbClr val="002060"/>
                </a:solidFill>
              </a:rPr>
              <a:t> HTTP/1.1</a:t>
            </a:r>
          </a:p>
          <a:p>
            <a:pPr marL="177800" indent="0">
              <a:buNone/>
            </a:pPr>
            <a:r>
              <a:rPr lang="pt-PT" sz="2000" dirty="0">
                <a:solidFill>
                  <a:srgbClr val="002060"/>
                </a:solidFill>
              </a:rPr>
              <a:t>	</a:t>
            </a:r>
            <a:r>
              <a:rPr lang="pt-PT" sz="2000" dirty="0" err="1" smtClean="0">
                <a:solidFill>
                  <a:srgbClr val="002060"/>
                </a:solidFill>
              </a:rPr>
              <a:t>Host</a:t>
            </a:r>
            <a:r>
              <a:rPr lang="pt-PT" sz="2000" dirty="0" smtClean="0">
                <a:solidFill>
                  <a:srgbClr val="002060"/>
                </a:solidFill>
              </a:rPr>
              <a:t>: </a:t>
            </a:r>
            <a:r>
              <a:rPr lang="pt-PT" sz="2000" dirty="0" smtClean="0">
                <a:solidFill>
                  <a:srgbClr val="002060"/>
                </a:solidFill>
                <a:hlinkClick r:id="rId3"/>
              </a:rPr>
              <a:t>www.httpspy.com</a:t>
            </a:r>
            <a:endParaRPr lang="pt-PT" sz="2000" dirty="0">
              <a:solidFill>
                <a:srgbClr val="002060"/>
              </a:solidFill>
            </a:endParaRPr>
          </a:p>
          <a:p>
            <a:pPr marL="177800" indent="0">
              <a:buNone/>
            </a:pPr>
            <a:r>
              <a:rPr lang="pt-PT" sz="2000" dirty="0" smtClean="0">
                <a:solidFill>
                  <a:srgbClr val="00206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Authorization: Basic aHR0cHdhdGNoOmY= </a:t>
            </a:r>
          </a:p>
          <a:p>
            <a:pPr marL="177800" indent="0">
              <a:buNone/>
            </a:pPr>
            <a:endParaRPr lang="pt-PT" sz="2000" dirty="0" smtClean="0">
              <a:solidFill>
                <a:srgbClr val="002060"/>
              </a:solidFill>
            </a:endParaRPr>
          </a:p>
          <a:p>
            <a:pPr marL="177800" indent="0">
              <a:buNone/>
            </a:pPr>
            <a:r>
              <a:rPr lang="pt-PT" sz="2000" dirty="0"/>
              <a:t>onde “aHR0cHdhdGNoOmY=” representa “</a:t>
            </a:r>
            <a:r>
              <a:rPr lang="pt-PT" sz="2000" dirty="0" err="1"/>
              <a:t>utilizador:palavra-passe</a:t>
            </a:r>
            <a:r>
              <a:rPr lang="pt-PT" sz="2000" dirty="0"/>
              <a:t>” codificado num formato especial na base de uma </a:t>
            </a:r>
            <a:r>
              <a:rPr lang="pt-PT" sz="2000" dirty="0" smtClean="0"/>
              <a:t>sequência </a:t>
            </a:r>
            <a:r>
              <a:rPr lang="pt-PT" sz="2000" dirty="0"/>
              <a:t>de caracteres US-ASCII e </a:t>
            </a:r>
            <a:r>
              <a:rPr lang="pt-PT" sz="2000" dirty="0" smtClean="0"/>
              <a:t>designado </a:t>
            </a:r>
            <a:r>
              <a:rPr lang="pt-PT" sz="2000" dirty="0"/>
              <a:t>por </a:t>
            </a:r>
            <a:r>
              <a:rPr lang="pt-PT" sz="2000" dirty="0" smtClean="0"/>
              <a:t>Base64</a:t>
            </a:r>
          </a:p>
          <a:p>
            <a:pPr marL="177800" indent="0">
              <a:buNone/>
            </a:pPr>
            <a:endParaRPr lang="pt-PT" sz="2000" dirty="0"/>
          </a:p>
          <a:p>
            <a:pPr marL="177800" indent="0">
              <a:buNone/>
            </a:pPr>
            <a:r>
              <a:rPr lang="pt-PT" sz="2000" dirty="0" smtClean="0"/>
              <a:t>Se a conexão não for cifrada (</a:t>
            </a:r>
            <a:r>
              <a:rPr lang="pt-PT" sz="2000" dirty="0" err="1" smtClean="0"/>
              <a:t>https</a:t>
            </a:r>
            <a:r>
              <a:rPr lang="pt-PT" sz="2000" dirty="0" smtClean="0"/>
              <a:t>:</a:t>
            </a:r>
            <a:r>
              <a:rPr lang="pt-PT" sz="2000" dirty="0" smtClean="0">
                <a:sym typeface="Wingdings"/>
              </a:rPr>
              <a:t>), o nome e a palavra passe estão em claro e podem ser copiados.</a:t>
            </a:r>
            <a:endParaRPr lang="pt-PT" sz="2000" dirty="0"/>
          </a:p>
          <a:p>
            <a:pPr marL="177800" indent="0">
              <a:buNone/>
            </a:pPr>
            <a:endParaRPr lang="pt-PT" sz="2000" dirty="0" smtClean="0"/>
          </a:p>
        </p:txBody>
      </p:sp>
    </p:spTree>
    <p:extLst>
      <p:ext uri="{BB962C8B-B14F-4D97-AF65-F5344CB8AC3E}">
        <p14:creationId xmlns:p14="http://schemas.microsoft.com/office/powerpoint/2010/main" val="639510575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GB" dirty="0" err="1"/>
              <a:t>Acesso</a:t>
            </a:r>
            <a:r>
              <a:rPr lang="en-GB" dirty="0"/>
              <a:t> com Cookies</a:t>
            </a:r>
            <a:endParaRPr lang="en-GB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2715046" y="5966805"/>
            <a:ext cx="888899" cy="43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GB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liente</a:t>
            </a:r>
            <a:endParaRPr lang="en-GB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3" name="Shape 273"/>
          <p:cNvCxnSpPr>
            <a:stCxn id="274" idx="3"/>
            <a:endCxn id="25" idx="1"/>
          </p:cNvCxnSpPr>
          <p:nvPr/>
        </p:nvCxnSpPr>
        <p:spPr>
          <a:xfrm flipV="1">
            <a:off x="3563888" y="3661580"/>
            <a:ext cx="2535327" cy="1758145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stealth" w="med" len="med"/>
            <a:tailEnd type="stealth" w="lg" len="lg"/>
          </a:ln>
        </p:spPr>
      </p:cxnSp>
      <p:sp>
        <p:nvSpPr>
          <p:cNvPr id="276" name="Shape 276"/>
          <p:cNvSpPr txBox="1"/>
          <p:nvPr/>
        </p:nvSpPr>
        <p:spPr>
          <a:xfrm>
            <a:off x="6999067" y="4242032"/>
            <a:ext cx="1643360" cy="11776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</a:t>
            </a:r>
            <a:r>
              <a:rPr lang="en-GB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</a:t>
            </a:r>
            <a:r>
              <a:rPr lang="en-GB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estado</a:t>
            </a:r>
            <a:r>
              <a:rPr lang="en-GB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das </a:t>
            </a:r>
            <a:r>
              <a:rPr lang="en-GB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sessões</a:t>
            </a:r>
            <a:r>
              <a:rPr lang="en-GB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id dos </a:t>
            </a:r>
            <a:r>
              <a:rPr lang="en-GB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utilizadores</a:t>
            </a:r>
            <a:r>
              <a:rPr lang="en-GB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paraiso</a:t>
            </a:r>
            <a:endParaRPr lang="en-GB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946900" y="4349750"/>
            <a:ext cx="406399" cy="39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038" y="5084780"/>
            <a:ext cx="704850" cy="66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265" y="1484325"/>
            <a:ext cx="704850" cy="669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Shape 281"/>
          <p:cNvCxnSpPr>
            <a:stCxn id="280" idx="3"/>
            <a:endCxn id="25" idx="1"/>
          </p:cNvCxnSpPr>
          <p:nvPr/>
        </p:nvCxnSpPr>
        <p:spPr>
          <a:xfrm>
            <a:off x="3477115" y="1819262"/>
            <a:ext cx="2622100" cy="1842318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stealth" w="med" len="med"/>
            <a:tailEnd type="stealth" w="lg" len="lg"/>
          </a:ln>
        </p:spPr>
      </p:cxnSp>
      <p:cxnSp>
        <p:nvCxnSpPr>
          <p:cNvPr id="282" name="Shape 282"/>
          <p:cNvCxnSpPr>
            <a:stCxn id="22" idx="1"/>
            <a:endCxn id="25" idx="3"/>
          </p:cNvCxnSpPr>
          <p:nvPr/>
        </p:nvCxnSpPr>
        <p:spPr>
          <a:xfrm flipH="1">
            <a:off x="6860936" y="3661580"/>
            <a:ext cx="779215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stealth" w="med" len="med"/>
            <a:tailEnd type="stealth" w="lg" len="lg"/>
          </a:ln>
        </p:spPr>
      </p:cxn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744" y="3246462"/>
            <a:ext cx="704850" cy="669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Shape 284"/>
          <p:cNvCxnSpPr>
            <a:stCxn id="283" idx="3"/>
            <a:endCxn id="25" idx="1"/>
          </p:cNvCxnSpPr>
          <p:nvPr/>
        </p:nvCxnSpPr>
        <p:spPr>
          <a:xfrm>
            <a:off x="3477594" y="3581399"/>
            <a:ext cx="2621621" cy="80181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stealth" w="med" len="med"/>
            <a:tailEnd type="stealth" w="lg" len="lg"/>
          </a:ln>
        </p:spPr>
      </p:cxnSp>
      <p:pic>
        <p:nvPicPr>
          <p:cNvPr id="22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151" y="3232955"/>
            <a:ext cx="7048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215" y="3232955"/>
            <a:ext cx="761721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276"/>
          <p:cNvSpPr txBox="1"/>
          <p:nvPr/>
        </p:nvSpPr>
        <p:spPr>
          <a:xfrm>
            <a:off x="6480075" y="2643628"/>
            <a:ext cx="1124100" cy="561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</a:t>
            </a:r>
            <a:r>
              <a:rPr lang="en-GB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HTTP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paraiso</a:t>
            </a:r>
            <a:endParaRPr lang="en-GB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" name="Shape 272"/>
          <p:cNvSpPr txBox="1"/>
          <p:nvPr/>
        </p:nvSpPr>
        <p:spPr>
          <a:xfrm>
            <a:off x="479131" y="5944931"/>
            <a:ext cx="1687294" cy="43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Ficheiro</a:t>
            </a:r>
            <a:r>
              <a:rPr lang="en-GB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cookies do </a:t>
            </a:r>
            <a:r>
              <a:rPr lang="en-GB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</a:t>
            </a:r>
            <a:endParaRPr lang="en-GB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" name="Shape 350"/>
          <p:cNvSpPr txBox="1"/>
          <p:nvPr/>
        </p:nvSpPr>
        <p:spPr>
          <a:xfrm>
            <a:off x="4335873" y="1457882"/>
            <a:ext cx="2011214" cy="376236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request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" name="Shape 353"/>
          <p:cNvSpPr txBox="1"/>
          <p:nvPr/>
        </p:nvSpPr>
        <p:spPr>
          <a:xfrm>
            <a:off x="4335872" y="1918637"/>
            <a:ext cx="2011215" cy="646112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response: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Set-cookie: </a:t>
            </a:r>
            <a:r>
              <a:rPr lang="en-GB" sz="18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768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" name="Shape 357"/>
          <p:cNvSpPr txBox="1"/>
          <p:nvPr/>
        </p:nvSpPr>
        <p:spPr>
          <a:xfrm>
            <a:off x="3703501" y="2935288"/>
            <a:ext cx="1738475" cy="646111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request: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ookie</a:t>
            </a:r>
            <a:r>
              <a:rPr lang="en-GB" sz="1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GB" sz="18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768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" name="Shape 361"/>
          <p:cNvSpPr txBox="1"/>
          <p:nvPr/>
        </p:nvSpPr>
        <p:spPr>
          <a:xfrm>
            <a:off x="3746638" y="3661580"/>
            <a:ext cx="1695338" cy="364213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response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" name="Shape 357"/>
          <p:cNvSpPr txBox="1"/>
          <p:nvPr/>
        </p:nvSpPr>
        <p:spPr>
          <a:xfrm>
            <a:off x="3725069" y="4598049"/>
            <a:ext cx="1738475" cy="646111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request: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ookie</a:t>
            </a:r>
            <a:r>
              <a:rPr lang="en-GB" sz="1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GB" sz="18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768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" name="Shape 361"/>
          <p:cNvSpPr txBox="1"/>
          <p:nvPr/>
        </p:nvSpPr>
        <p:spPr>
          <a:xfrm>
            <a:off x="3732013" y="5343536"/>
            <a:ext cx="1695338" cy="364213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response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" name="Shape 357"/>
          <p:cNvSpPr txBox="1"/>
          <p:nvPr/>
        </p:nvSpPr>
        <p:spPr>
          <a:xfrm>
            <a:off x="575315" y="3244434"/>
            <a:ext cx="1738475" cy="646111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paraiso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GB" sz="18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768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oogle: 123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" name="Shape 357"/>
          <p:cNvSpPr txBox="1"/>
          <p:nvPr/>
        </p:nvSpPr>
        <p:spPr>
          <a:xfrm>
            <a:off x="575314" y="5072212"/>
            <a:ext cx="1738475" cy="646111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paraiso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GB" sz="18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768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oogle: 123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Shape 357"/>
          <p:cNvSpPr txBox="1"/>
          <p:nvPr/>
        </p:nvSpPr>
        <p:spPr>
          <a:xfrm>
            <a:off x="575312" y="1904649"/>
            <a:ext cx="1738475" cy="646111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paraiso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GB" sz="18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768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oogle: 123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Shape 357"/>
          <p:cNvSpPr txBox="1"/>
          <p:nvPr/>
        </p:nvSpPr>
        <p:spPr>
          <a:xfrm>
            <a:off x="575312" y="1053814"/>
            <a:ext cx="1738475" cy="293518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-GB" sz="1800" b="0" i="0" u="none" strike="noStrike" cap="none" baseline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oogle</a:t>
            </a: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123</a:t>
            </a:r>
            <a:endParaRPr lang="en-GB"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Shape 272"/>
          <p:cNvSpPr txBox="1"/>
          <p:nvPr/>
        </p:nvSpPr>
        <p:spPr>
          <a:xfrm>
            <a:off x="521334" y="4460970"/>
            <a:ext cx="1687294" cy="497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Futura</a:t>
            </a:r>
            <a:r>
              <a:rPr lang="en-GB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sessão</a:t>
            </a:r>
            <a:r>
              <a:rPr lang="en-GB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</a:t>
            </a:r>
            <a:r>
              <a:rPr lang="en-GB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</a:t>
            </a:r>
            <a:endParaRPr lang="en-GB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260350"/>
            <a:ext cx="8515349" cy="806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Funcionamento dos</a:t>
            </a:r>
            <a:r>
              <a:rPr lang="pt-PT" sz="3600" b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Cookies</a:t>
            </a:r>
            <a:endParaRPr lang="pt-PT" sz="3600" b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10599" cy="5486399"/>
          </a:xfrm>
        </p:spPr>
        <p:txBody>
          <a:bodyPr/>
          <a:lstStyle/>
          <a:p>
            <a:pPr marL="177800" indent="0">
              <a:buNone/>
            </a:pPr>
            <a:r>
              <a:rPr lang="pt-PT" sz="2000" dirty="0" smtClean="0"/>
              <a:t>Pedido do cliente: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 smtClean="0">
                <a:solidFill>
                  <a:srgbClr val="002060"/>
                </a:solidFill>
              </a:rPr>
              <a:t>	</a:t>
            </a:r>
            <a:r>
              <a:rPr lang="pt-PT" sz="2000" dirty="0">
                <a:solidFill>
                  <a:srgbClr val="002060"/>
                </a:solidFill>
              </a:rPr>
              <a:t>GET /compras HTTP/1.1 </a:t>
            </a:r>
            <a:endParaRPr lang="pt-PT" sz="2000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>
                <a:solidFill>
                  <a:srgbClr val="002060"/>
                </a:solidFill>
              </a:rPr>
              <a:t>	</a:t>
            </a:r>
            <a:r>
              <a:rPr lang="pt-PT" sz="2000" dirty="0" err="1" smtClean="0">
                <a:solidFill>
                  <a:srgbClr val="002060"/>
                </a:solidFill>
              </a:rPr>
              <a:t>Host</a:t>
            </a:r>
            <a:r>
              <a:rPr lang="pt-PT" sz="2000" dirty="0">
                <a:solidFill>
                  <a:srgbClr val="002060"/>
                </a:solidFill>
              </a:rPr>
              <a:t>: </a:t>
            </a:r>
            <a:r>
              <a:rPr lang="pt-PT" sz="2000" dirty="0" err="1">
                <a:solidFill>
                  <a:srgbClr val="002060"/>
                </a:solidFill>
              </a:rPr>
              <a:t>www.paraiso.pt</a:t>
            </a:r>
            <a:r>
              <a:rPr lang="pt-PT" sz="2000" dirty="0">
                <a:solidFill>
                  <a:srgbClr val="002060"/>
                </a:solidFill>
              </a:rPr>
              <a:t> </a:t>
            </a:r>
          </a:p>
          <a:p>
            <a:pPr marL="177800" indent="0">
              <a:buNone/>
            </a:pPr>
            <a:endParaRPr lang="pt-PT" sz="2000" dirty="0" smtClean="0"/>
          </a:p>
          <a:p>
            <a:pPr marL="177800" indent="0">
              <a:buNone/>
            </a:pPr>
            <a:r>
              <a:rPr lang="pt-PT" sz="2000" dirty="0" smtClean="0"/>
              <a:t>Resposta do servidor: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 smtClean="0"/>
              <a:t>      </a:t>
            </a:r>
            <a:r>
              <a:rPr lang="en-US" sz="1800" dirty="0" smtClean="0">
                <a:solidFill>
                  <a:srgbClr val="002060"/>
                </a:solidFill>
              </a:rPr>
              <a:t>HTTP/1.0 </a:t>
            </a:r>
            <a:r>
              <a:rPr lang="en-US" sz="1800" dirty="0">
                <a:solidFill>
                  <a:srgbClr val="002060"/>
                </a:solidFill>
              </a:rPr>
              <a:t>200 </a:t>
            </a:r>
            <a:r>
              <a:rPr lang="en-US" sz="1800" dirty="0" smtClean="0">
                <a:solidFill>
                  <a:srgbClr val="002060"/>
                </a:solidFill>
              </a:rPr>
              <a:t>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 Content-type</a:t>
            </a:r>
            <a:r>
              <a:rPr lang="en-US" sz="1800" dirty="0">
                <a:solidFill>
                  <a:srgbClr val="002060"/>
                </a:solidFill>
              </a:rPr>
              <a:t>: text/html 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 Set-Cookie</a:t>
            </a:r>
            <a:r>
              <a:rPr lang="en-US" sz="1800" dirty="0">
                <a:solidFill>
                  <a:srgbClr val="002060"/>
                </a:solidFill>
              </a:rPr>
              <a:t>: session=1274126492323 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 Set-Cookie</a:t>
            </a:r>
            <a:r>
              <a:rPr lang="en-US" sz="1800" dirty="0">
                <a:solidFill>
                  <a:srgbClr val="002060"/>
                </a:solidFill>
              </a:rPr>
              <a:t>: </a:t>
            </a:r>
            <a:r>
              <a:rPr lang="en-US" sz="1800" dirty="0" err="1">
                <a:solidFill>
                  <a:srgbClr val="002060"/>
                </a:solidFill>
              </a:rPr>
              <a:t>userToken</a:t>
            </a:r>
            <a:r>
              <a:rPr lang="en-US" sz="1800" dirty="0">
                <a:solidFill>
                  <a:srgbClr val="002060"/>
                </a:solidFill>
              </a:rPr>
              <a:t>=user1412610421; Expires=Wed, 02 Jun 2021 </a:t>
            </a:r>
            <a:r>
              <a:rPr lang="en-US" sz="1800" dirty="0" smtClean="0">
                <a:solidFill>
                  <a:srgbClr val="002060"/>
                </a:solidFill>
              </a:rPr>
              <a:t>22:18 </a:t>
            </a:r>
            <a:r>
              <a:rPr lang="en-US" sz="1800" dirty="0">
                <a:solidFill>
                  <a:srgbClr val="002060"/>
                </a:solidFill>
              </a:rPr>
              <a:t>....... </a:t>
            </a:r>
            <a:endParaRPr lang="pt-PT" sz="2000" dirty="0" smtClean="0"/>
          </a:p>
          <a:p>
            <a:pPr marL="177800" indent="0">
              <a:buNone/>
            </a:pPr>
            <a:r>
              <a:rPr lang="pt-PT" sz="2000" dirty="0"/>
              <a:t>Pedido </a:t>
            </a:r>
            <a:r>
              <a:rPr lang="pt-PT" sz="2000" dirty="0" smtClean="0"/>
              <a:t>seguinte do </a:t>
            </a:r>
            <a:r>
              <a:rPr lang="pt-PT" sz="2000" dirty="0"/>
              <a:t>cliente: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>
                <a:solidFill>
                  <a:srgbClr val="002060"/>
                </a:solidFill>
              </a:rPr>
              <a:t>	GET /compras HTTP/1.1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>
                <a:solidFill>
                  <a:srgbClr val="002060"/>
                </a:solidFill>
              </a:rPr>
              <a:t>	</a:t>
            </a:r>
            <a:r>
              <a:rPr lang="pt-PT" sz="2000" dirty="0" err="1">
                <a:solidFill>
                  <a:srgbClr val="002060"/>
                </a:solidFill>
              </a:rPr>
              <a:t>Host</a:t>
            </a:r>
            <a:r>
              <a:rPr lang="pt-PT" sz="2000" dirty="0">
                <a:solidFill>
                  <a:srgbClr val="002060"/>
                </a:solidFill>
              </a:rPr>
              <a:t>: </a:t>
            </a:r>
            <a:r>
              <a:rPr lang="pt-PT" sz="2000" dirty="0" err="1">
                <a:solidFill>
                  <a:srgbClr val="002060"/>
                </a:solidFill>
              </a:rPr>
              <a:t>www.paraiso.pt</a:t>
            </a:r>
            <a:r>
              <a:rPr lang="pt-PT" sz="2000" dirty="0">
                <a:solidFill>
                  <a:srgbClr val="002060"/>
                </a:solidFill>
              </a:rPr>
              <a:t> </a:t>
            </a:r>
            <a:endParaRPr lang="pt-PT" sz="2000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PT" sz="2000" dirty="0">
                <a:solidFill>
                  <a:srgbClr val="002060"/>
                </a:solidFill>
              </a:rPr>
              <a:t>	</a:t>
            </a:r>
            <a:r>
              <a:rPr lang="pt-PT" sz="2000" dirty="0" smtClean="0">
                <a:solidFill>
                  <a:srgbClr val="002060"/>
                </a:solidFill>
              </a:rPr>
              <a:t>Cookie: </a:t>
            </a:r>
            <a:r>
              <a:rPr lang="en-US" sz="2000" dirty="0" smtClean="0">
                <a:solidFill>
                  <a:srgbClr val="002060"/>
                </a:solidFill>
              </a:rPr>
              <a:t>session=1274126492323 </a:t>
            </a:r>
            <a:r>
              <a:rPr lang="en-US" sz="2000" dirty="0" err="1">
                <a:solidFill>
                  <a:srgbClr val="002060"/>
                </a:solidFill>
              </a:rPr>
              <a:t>userToken</a:t>
            </a:r>
            <a:r>
              <a:rPr lang="en-US" sz="2000" dirty="0">
                <a:solidFill>
                  <a:srgbClr val="002060"/>
                </a:solidFill>
              </a:rPr>
              <a:t>=user1412610421</a:t>
            </a:r>
            <a:endParaRPr lang="pt-PT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29145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260350"/>
            <a:ext cx="8515349" cy="806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</a:t>
            </a:r>
            <a:endParaRPr lang="pt-PT" sz="3600" b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362222"/>
            <a:ext cx="8610599" cy="4658751"/>
          </a:xfrm>
        </p:spPr>
        <p:txBody>
          <a:bodyPr/>
          <a:lstStyle/>
          <a:p>
            <a:pPr indent="-190038"/>
            <a:r>
              <a:rPr lang="pt-PT" sz="2000" dirty="0" smtClean="0"/>
              <a:t>Os </a:t>
            </a:r>
            <a:r>
              <a:rPr lang="pt-PT" sz="2000" b="1" i="1" dirty="0" smtClean="0"/>
              <a:t>cookies </a:t>
            </a:r>
            <a:r>
              <a:rPr lang="pt-PT" sz="2000" dirty="0" smtClean="0"/>
              <a:t>podem ser usados para introduzir uma noção de sessão para seguimento dos utilizadores e para autenticação. </a:t>
            </a:r>
          </a:p>
          <a:p>
            <a:pPr indent="-190038"/>
            <a:endParaRPr lang="pt-PT" sz="2000" dirty="0" smtClean="0">
              <a:solidFill>
                <a:srgbClr val="002060"/>
              </a:solidFill>
            </a:endParaRPr>
          </a:p>
          <a:p>
            <a:pPr indent="-190038"/>
            <a:r>
              <a:rPr lang="pt-PT" sz="2000" dirty="0" smtClean="0"/>
              <a:t>A sua utilização para o desenvolvimento de aplicações complexas e com interações prolongadas via a Web, </a:t>
            </a:r>
            <a:r>
              <a:rPr lang="pt-PT" sz="2000" i="1" dirty="0" smtClean="0"/>
              <a:t>i.e.</a:t>
            </a:r>
            <a:r>
              <a:rPr lang="pt-PT" sz="2000" dirty="0" smtClean="0"/>
              <a:t>, com a noção de sessão (</a:t>
            </a:r>
            <a:r>
              <a:rPr lang="pt-PT" sz="2000" i="1" dirty="0" smtClean="0"/>
              <a:t>e.g.</a:t>
            </a:r>
            <a:r>
              <a:rPr lang="pt-PT" sz="2000" dirty="0" smtClean="0"/>
              <a:t>, aquisições e outros serviços envolvendo transações prolongadas via a Web) e suporte de autenticação tornou-se imprescindível. </a:t>
            </a:r>
          </a:p>
          <a:p>
            <a:pPr indent="-190038"/>
            <a:endParaRPr lang="pt-PT" sz="2000" dirty="0" smtClean="0"/>
          </a:p>
          <a:p>
            <a:pPr indent="-190038"/>
            <a:r>
              <a:rPr lang="pt-PT" sz="2000" dirty="0" smtClean="0"/>
              <a:t>No entanto, devido a vários </a:t>
            </a:r>
            <a:r>
              <a:rPr lang="pt-PT" sz="2000" b="1" dirty="0" smtClean="0"/>
              <a:t>problemas de segurança e privacidade têm </a:t>
            </a:r>
            <a:r>
              <a:rPr lang="pt-PT" sz="2000" dirty="0" smtClean="0"/>
              <a:t>de ser utilizados de forma cuidadosa. </a:t>
            </a:r>
          </a:p>
          <a:p>
            <a:pPr indent="-190038"/>
            <a:endParaRPr lang="pt-PT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24122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WEB </a:t>
            </a:r>
            <a:r>
              <a:rPr lang="pt-PT" dirty="0" err="1" smtClean="0"/>
              <a:t>Services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303"/>
          <p:cNvSpPr txBox="1">
            <a:spLocks noGrp="1"/>
          </p:cNvSpPr>
          <p:nvPr>
            <p:ph type="body" idx="1"/>
          </p:nvPr>
        </p:nvSpPr>
        <p:spPr>
          <a:xfrm>
            <a:off x="304800" y="5239483"/>
            <a:ext cx="8439149" cy="7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HTTP como um transporte genérico</a:t>
            </a:r>
            <a:endParaRPr lang="pt-PT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765300"/>
            <a:ext cx="73406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93759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260350"/>
            <a:ext cx="8515349" cy="806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Passagem de Objetos em Parâmetro</a:t>
            </a:r>
            <a:endParaRPr lang="pt-PT" sz="3600" b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362222"/>
            <a:ext cx="8610599" cy="4658751"/>
          </a:xfrm>
        </p:spPr>
        <p:txBody>
          <a:bodyPr/>
          <a:lstStyle/>
          <a:p>
            <a:pPr indent="-190038"/>
            <a:r>
              <a:rPr lang="pt-PT" sz="2000" dirty="0" smtClean="0"/>
              <a:t>Existem várias linguagens de descrição de valores de objetos como por exemplo XML (independente da linguagem de interpretação) e JSON (</a:t>
            </a:r>
            <a:r>
              <a:rPr lang="pt-PT" sz="2000" dirty="0" err="1" smtClean="0"/>
              <a:t>JavaScript-based</a:t>
            </a:r>
            <a:r>
              <a:rPr lang="pt-PT" sz="2000" dirty="0" smtClean="0"/>
              <a:t>)</a:t>
            </a:r>
          </a:p>
          <a:p>
            <a:pPr indent="-190038"/>
            <a:endParaRPr lang="pt-PT" sz="2000" dirty="0" smtClean="0">
              <a:solidFill>
                <a:srgbClr val="002060"/>
              </a:solidFill>
            </a:endParaRPr>
          </a:p>
          <a:p>
            <a:pPr marL="177800" indent="0">
              <a:buNone/>
            </a:pPr>
            <a:r>
              <a:rPr lang="pt-PT" sz="2000" dirty="0"/>
              <a:t>{</a:t>
            </a:r>
          </a:p>
          <a:p>
            <a:pPr marL="177800" indent="0">
              <a:buNone/>
            </a:pPr>
            <a:r>
              <a:rPr lang="ro-RO" sz="2000" dirty="0"/>
              <a:t>    "</a:t>
            </a:r>
            <a:r>
              <a:rPr lang="ro-RO" sz="2000" dirty="0" err="1"/>
              <a:t>id</a:t>
            </a:r>
            <a:r>
              <a:rPr lang="ro-RO" sz="2000" dirty="0"/>
              <a:t>": 1,</a:t>
            </a:r>
          </a:p>
          <a:p>
            <a:pPr marL="177800" indent="0">
              <a:buNone/>
            </a:pPr>
            <a:r>
              <a:rPr lang="nl-NL" sz="2000" dirty="0"/>
              <a:t>    "name": </a:t>
            </a:r>
            <a:r>
              <a:rPr lang="nl-NL" sz="2000" dirty="0" smtClean="0"/>
              <a:t>”</a:t>
            </a:r>
            <a:r>
              <a:rPr lang="nl-NL" sz="2000" dirty="0" err="1" smtClean="0"/>
              <a:t>Porta</a:t>
            </a:r>
            <a:r>
              <a:rPr lang="nl-NL" sz="2000" dirty="0" smtClean="0"/>
              <a:t> </a:t>
            </a:r>
            <a:r>
              <a:rPr lang="nl-NL" sz="2000" dirty="0" err="1" smtClean="0"/>
              <a:t>interior</a:t>
            </a:r>
            <a:r>
              <a:rPr lang="nl-NL" sz="2000" dirty="0" smtClean="0"/>
              <a:t> </a:t>
            </a:r>
            <a:r>
              <a:rPr lang="nl-NL" sz="2000" dirty="0" err="1" smtClean="0"/>
              <a:t>em</a:t>
            </a:r>
            <a:r>
              <a:rPr lang="nl-NL" sz="2000" dirty="0" smtClean="0"/>
              <a:t> </a:t>
            </a:r>
            <a:r>
              <a:rPr lang="nl-NL" sz="2000" dirty="0" err="1" smtClean="0"/>
              <a:t>carvalho</a:t>
            </a:r>
            <a:r>
              <a:rPr lang="nl-NL" sz="2000" dirty="0" smtClean="0"/>
              <a:t>",</a:t>
            </a:r>
            <a:endParaRPr lang="nl-NL" sz="2000" dirty="0"/>
          </a:p>
          <a:p>
            <a:pPr marL="177800" indent="0">
              <a:buNone/>
            </a:pPr>
            <a:r>
              <a:rPr lang="ro-RO" sz="2000" dirty="0"/>
              <a:t>    "price": </a:t>
            </a:r>
            <a:r>
              <a:rPr lang="ro-RO" sz="2000" dirty="0" smtClean="0"/>
              <a:t>210,</a:t>
            </a:r>
            <a:endParaRPr lang="ro-RO" sz="2000" dirty="0"/>
          </a:p>
          <a:p>
            <a:pPr marL="177800" indent="0">
              <a:buNone/>
            </a:pPr>
            <a:r>
              <a:rPr lang="en-US" sz="2000" dirty="0"/>
              <a:t>    "tags": </a:t>
            </a:r>
            <a:r>
              <a:rPr lang="en-US" sz="2000" dirty="0" smtClean="0"/>
              <a:t>[“porta”, ”casa", ”</a:t>
            </a:r>
            <a:r>
              <a:rPr lang="en-US" sz="2000" dirty="0" err="1" smtClean="0"/>
              <a:t>carvalho</a:t>
            </a:r>
            <a:r>
              <a:rPr lang="en-US" sz="2000" dirty="0" smtClean="0"/>
              <a:t>"]</a:t>
            </a:r>
            <a:endParaRPr lang="en-US" sz="2000" dirty="0"/>
          </a:p>
          <a:p>
            <a:pPr marL="177800" indent="0">
              <a:buNone/>
            </a:pPr>
            <a:r>
              <a:rPr lang="en-US" sz="2000" dirty="0"/>
              <a:t>}</a:t>
            </a:r>
            <a:endParaRPr lang="pt-PT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54222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539750" y="1270000"/>
            <a:ext cx="8228013" cy="5111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protocolo HTTP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o principal suporte da WWW (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World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Wide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Web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um protocolo cliente / servidor relativamente simples mas muito extensível e que por isso tem sido utilizado para imensas funcionalidades complementares</a:t>
            </a:r>
          </a:p>
          <a:p>
            <a:pPr lvl="0" indent="-223838">
              <a:spcBef>
                <a:spcPts val="1200"/>
              </a:spcBef>
              <a:buSzPct val="100000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Dado ser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idempotente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dirty="0"/>
              <a:t>ou sem estado (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operação pode repetir-se até ao infinito) e contempla facilmente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replicação, etc.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 sido utilizado a fundo sendo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hoje em dia o transporte mais comum entre aplicações distribuídas</a:t>
            </a:r>
            <a:endParaRPr lang="pt-PT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573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-US" sz="2400" i="1" dirty="0">
                <a:solidFill>
                  <a:schemeClr val="tx1"/>
                </a:solidFill>
              </a:rPr>
              <a:t>Anyone who has lost track of time when using a computer knows the propensity to dream, the urge to make dreams come true and </a:t>
            </a:r>
            <a:r>
              <a:rPr lang="en-US" sz="2400" i="1">
                <a:solidFill>
                  <a:schemeClr val="tx1"/>
                </a:solidFill>
              </a:rPr>
              <a:t>the </a:t>
            </a:r>
            <a:r>
              <a:rPr lang="en-US" sz="2400" i="1" smtClean="0">
                <a:solidFill>
                  <a:schemeClr val="tx1"/>
                </a:solidFill>
              </a:rPr>
              <a:t>tendency </a:t>
            </a:r>
            <a:r>
              <a:rPr lang="en-US" sz="2400" i="1" dirty="0">
                <a:solidFill>
                  <a:schemeClr val="tx1"/>
                </a:solidFill>
              </a:rPr>
              <a:t>to miss lunch. </a:t>
            </a: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/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 err="1">
                <a:solidFill>
                  <a:schemeClr val="tx1"/>
                </a:solidFill>
              </a:rPr>
              <a:t>Autor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i="1" dirty="0">
                <a:solidFill>
                  <a:schemeClr val="tx1"/>
                </a:solidFill>
              </a:rPr>
              <a:t>Sir Tim Berners-Lee, inventor da Web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0342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e Transporte</a:t>
            </a:r>
            <a:endParaRPr lang="pt-PT" sz="32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só usa TCP como transporte pois a maioria dos objetos são de dimensão razoável e a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fiabilidade é muito importante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dirty="0" smtClean="0"/>
          </a:p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modelo inicial definido com o HTTP 1.0 era uma conexão TCP por cada interação pedido / resposta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indent="-223838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pt-PT" sz="2400" dirty="0" smtClean="0"/>
              <a:t>O modelo do HTTP versão 1.1 é a reutilização da conexão TCP por várias interações </a:t>
            </a:r>
            <a:r>
              <a:rPr lang="pt-PT" sz="2400" dirty="0"/>
              <a:t>pedido / </a:t>
            </a:r>
            <a:r>
              <a:rPr lang="pt-PT" sz="2400" dirty="0" smtClean="0"/>
              <a:t>resposta</a:t>
            </a:r>
          </a:p>
          <a:p>
            <a:pPr lvl="0" indent="-223838">
              <a:lnSpc>
                <a:spcPct val="90000"/>
              </a:lnSpc>
              <a:spcBef>
                <a:spcPts val="0"/>
              </a:spcBef>
              <a:buSzPct val="100000"/>
            </a:pPr>
            <a:endParaRPr lang="pt-PT" sz="2400" dirty="0" smtClean="0"/>
          </a:p>
          <a:p>
            <a:pPr indent="-223838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maioria dos browsers usam atualmente várias conexões em paralelo e reutilizam cada uma delas para várias </a:t>
            </a:r>
            <a:r>
              <a:rPr lang="pt-PT" sz="2400" dirty="0"/>
              <a:t>interações pedido / </a:t>
            </a:r>
            <a:r>
              <a:rPr lang="pt-PT" sz="2400" dirty="0" smtClean="0"/>
              <a:t>resposta</a:t>
            </a:r>
          </a:p>
          <a:p>
            <a:pPr indent="-223838">
              <a:lnSpc>
                <a:spcPct val="90000"/>
              </a:lnSpc>
              <a:spcBef>
                <a:spcPts val="0"/>
              </a:spcBef>
              <a:buSzPct val="100000"/>
            </a:pPr>
            <a:endParaRPr lang="pt-PT" sz="2400" dirty="0"/>
          </a:p>
          <a:p>
            <a:pPr lvl="0" indent="-223838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versão HTTP 2.0 permite executar vários pedidos em paralelo dentro da mesma conexão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Modelo </a:t>
            </a:r>
            <a:r>
              <a:rPr lang="en-GB" sz="3200"/>
              <a:t>B</a:t>
            </a:r>
            <a:r>
              <a:rPr lang="en-GB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ase: </a:t>
            </a:r>
            <a:r>
              <a:rPr lang="en-GB" sz="3200"/>
              <a:t>U</a:t>
            </a:r>
            <a:r>
              <a:rPr lang="en-GB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 </a:t>
            </a:r>
            <a:r>
              <a:rPr lang="en-GB" sz="3200"/>
              <a:t>C</a:t>
            </a:r>
            <a:r>
              <a:rPr lang="en-GB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onexão por </a:t>
            </a:r>
            <a:r>
              <a:rPr lang="en-GB" sz="3200"/>
              <a:t>O</a:t>
            </a:r>
            <a:r>
              <a:rPr lang="en-GB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bjecto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Modelo muito simples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Obter sequencialmente um objecto de cada vez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Necessidade de estabelecer múltiplas conexões TCP para o mesmo servidor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páginas mais populares têm geralmente dezenas de componentes (imagens, figuras, código, ...) para além da página de base (as mais populares têm mais de 100 objectos)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conexões TCP curtas dão pouco rendimento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Problema da amortização da abertura da conexão e do </a:t>
            </a:r>
            <a:r>
              <a:rPr lang="en-GB" sz="2000" b="0" i="1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slow start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Elevada quantidade de conexões por unidade de tempo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servidor é muito carregado com este aspecto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278061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70888" cy="815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8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TCP </a:t>
            </a:r>
            <a:r>
              <a:rPr lang="pt-PT" sz="2800" dirty="0" smtClean="0"/>
              <a:t>e</a:t>
            </a:r>
            <a:r>
              <a:rPr lang="pt-PT" sz="28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800" dirty="0" smtClean="0"/>
              <a:t>P</a:t>
            </a:r>
            <a:r>
              <a:rPr lang="pt-PT" sz="28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equenas </a:t>
            </a:r>
            <a:r>
              <a:rPr lang="pt-PT" sz="2800" dirty="0" smtClean="0"/>
              <a:t>T</a:t>
            </a:r>
            <a:r>
              <a:rPr lang="pt-PT" sz="28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ransferências</a:t>
            </a:r>
            <a:endParaRPr lang="pt-PT" sz="28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68312" y="1268412"/>
            <a:ext cx="8207376" cy="4875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Muitas páginas são constituídas por inúmeros objetos</a:t>
            </a:r>
          </a:p>
          <a:p>
            <a:pPr lvl="1" indent="-233362">
              <a:spcBef>
                <a:spcPts val="200"/>
              </a:spcBef>
              <a:buSzPct val="100000"/>
            </a:pPr>
            <a:r>
              <a:rPr lang="pt-PT" sz="2000" dirty="0" smtClean="0"/>
              <a:t>Uma página inicial em HTML e depois inúmeras referências a outros objetos que são processados imediatamente (fotografias, botões, </a:t>
            </a:r>
            <a:r>
              <a:rPr lang="pt-PT" sz="2000" i="1" dirty="0" err="1" smtClean="0"/>
              <a:t>frames</a:t>
            </a:r>
            <a:r>
              <a:rPr lang="pt-PT" sz="2000" dirty="0" smtClean="0"/>
              <a:t>, código, etc.)</a:t>
            </a:r>
            <a:endParaRPr lang="pt-PT" sz="2000" dirty="0"/>
          </a:p>
          <a:p>
            <a:pPr lvl="1" indent="-223838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000" b="0" i="0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Respostas relativamente curtas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Muitas mensagens curtas (e.g., alguns kilobytes)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overhead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TCP é elevado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Three-way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handshake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estabelecer uma conexão (3 pacotes)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Slow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(1, 2, 4, ... Pacotes por RTT)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Até 4 pacotes para fechar a conexão</a:t>
            </a:r>
            <a:endParaRPr lang="pt-PT" sz="20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Transferências </a:t>
            </a:r>
            <a:r>
              <a:rPr lang="pt-PT" dirty="0" smtClean="0"/>
              <a:t>em Paralelo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04800" y="1066799"/>
            <a:ext cx="8610599" cy="5305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Como a maioria das páginas têm múltiplos objetos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Usar sequencialmente uma conexão para cada um não é muito eficaz e a obtenção da página completa torna-se muito lenta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Alternativa: o browser abre muitas conexões paralelas para cada servidor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 obtém vários objetos em paralelo (e.g. 10)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Alguns prós e vários c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ontras de muitas conexões em paralelo 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cliente pode dar prioridades distintas a diferentes objetos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Várias transferências em paralelo podem não ser equitativas para outros utilizadores de canais partilhados</a:t>
            </a:r>
          </a:p>
          <a:p>
            <a:pPr lvl="1" indent="-233362">
              <a:spcBef>
                <a:spcPts val="200"/>
              </a:spcBef>
              <a:buSzPct val="100000"/>
            </a:pPr>
            <a:r>
              <a:rPr lang="pt-PT" sz="2000" dirty="0" smtClean="0"/>
              <a:t>Várias transferências em paralelo não exploram muito melhor um canal dedicado mas usam melhor um canal partilhado</a:t>
            </a: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Servidor também tem de suportar mais conexões por unidade de tempo</a:t>
            </a: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dirty="0" smtClean="0"/>
              <a:t>Outra a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lternativa: </a:t>
            </a:r>
            <a:r>
              <a:rPr lang="pt-PT" sz="3200" dirty="0" smtClean="0"/>
              <a:t>C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onexões </a:t>
            </a:r>
            <a:r>
              <a:rPr lang="pt-PT" sz="3200" dirty="0" smtClean="0"/>
              <a:t>P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ersistentes</a:t>
            </a:r>
            <a:endParaRPr lang="pt-PT" sz="32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162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Múltiplas transferências por conexão TCP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conexão TCP não é fechada no fim e é reutilizada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cliente e o servidor podem decidir fechar a conexão mais tarde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Opção introduzida com a versão HTTP 1.1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Vantagens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Evita o custo suplementar da abertura e fecho da conexão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Permite ao TCP afinar a sua estratégia de controlo da conexão e melhorar o seu desempenho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/>
              <a:t>A</a:t>
            </a:r>
            <a:r>
              <a:rPr lang="pt-PT" sz="2000" dirty="0" smtClean="0"/>
              <a:t>s janelas de controlo da saturação podem ser maiores</a:t>
            </a: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Hipótese suplementar: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pipelining</a:t>
            </a:r>
            <a:endParaRPr lang="pt-PT" sz="2400" b="0" i="1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Enviar múltiplos pedidos antes de receber uma resposta</a:t>
            </a:r>
            <a:endParaRPr lang="pt-PT" sz="20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HTTP 1.0, 1.1 e 1.1 com </a:t>
            </a:r>
            <a:r>
              <a:rPr lang="pt-PT" i="1" dirty="0" err="1" smtClean="0"/>
              <a:t>pipelining</a:t>
            </a:r>
            <a:endParaRPr lang="pt-PT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9" y="1504949"/>
            <a:ext cx="76708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460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1457</Words>
  <Application>Microsoft Macintosh PowerPoint</Application>
  <PresentationFormat>On-screen Show (4:3)</PresentationFormat>
  <Paragraphs>259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Comic Sans MS</vt:lpstr>
      <vt:lpstr>Helvetica Neue</vt:lpstr>
      <vt:lpstr>Noto Symbol</vt:lpstr>
      <vt:lpstr>Times New Roman</vt:lpstr>
      <vt:lpstr>Wingdings</vt:lpstr>
      <vt:lpstr>cs426</vt:lpstr>
      <vt:lpstr> Redes de Computadores   O Protocolo HTTP (Continuação) </vt:lpstr>
      <vt:lpstr>Objetivo do Capítulo (continuação)</vt:lpstr>
      <vt:lpstr>Anyone who has lost track of time when using a computer knows the propensity to dream, the urge to make dreams come true and the tendency to miss lunch.    – Autor: Sir Tim Berners-Lee, inventor da Web </vt:lpstr>
      <vt:lpstr>HTTP e Transporte</vt:lpstr>
      <vt:lpstr>Modelo Base: Uma Conexão por Objecto</vt:lpstr>
      <vt:lpstr>TCP e Pequenas Transferências</vt:lpstr>
      <vt:lpstr>Transferências em Paralelo</vt:lpstr>
      <vt:lpstr>Outra alternativa: Conexões Persistentes</vt:lpstr>
      <vt:lpstr>HTTP 1.0, 1.1 e 1.1 com pipelining</vt:lpstr>
      <vt:lpstr>Do Lado do Servidor</vt:lpstr>
      <vt:lpstr>Pipelining é pouco usado</vt:lpstr>
      <vt:lpstr>HTTP 1.1 e conexões paralelas</vt:lpstr>
      <vt:lpstr>Caching: porquê e como</vt:lpstr>
      <vt:lpstr>Caching pelas Aplicações</vt:lpstr>
      <vt:lpstr>Exemplo: Cache Check Request / Reply</vt:lpstr>
      <vt:lpstr>Exemplo</vt:lpstr>
      <vt:lpstr>O HTTP e a WEB Atual (Web 2, 3, 4, 5, ...)</vt:lpstr>
      <vt:lpstr>Um Browser WEB</vt:lpstr>
      <vt:lpstr>Passagem de Parâmetros</vt:lpstr>
      <vt:lpstr>Passagem de Parâmetros</vt:lpstr>
      <vt:lpstr>Autenticação</vt:lpstr>
      <vt:lpstr>Autenticação</vt:lpstr>
      <vt:lpstr>Acesso com Cookies</vt:lpstr>
      <vt:lpstr>Funcionamento dos Cookies</vt:lpstr>
      <vt:lpstr>Cookies</vt:lpstr>
      <vt:lpstr>WEB Services</vt:lpstr>
      <vt:lpstr>Passagem de Objetos em Parâmetro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Desempenho do Protocolo HTTP </dc:title>
  <cp:lastModifiedBy>Microsoft Office User</cp:lastModifiedBy>
  <cp:revision>34</cp:revision>
  <cp:lastPrinted>2016-11-07T11:05:44Z</cp:lastPrinted>
  <dcterms:modified xsi:type="dcterms:W3CDTF">2017-11-06T19:10:45Z</dcterms:modified>
</cp:coreProperties>
</file>