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307" r:id="rId4"/>
    <p:sldId id="265" r:id="rId5"/>
    <p:sldId id="299" r:id="rId6"/>
    <p:sldId id="272" r:id="rId7"/>
    <p:sldId id="273" r:id="rId8"/>
    <p:sldId id="300" r:id="rId9"/>
    <p:sldId id="301" r:id="rId10"/>
    <p:sldId id="302" r:id="rId11"/>
    <p:sldId id="304" r:id="rId12"/>
    <p:sldId id="277" r:id="rId13"/>
    <p:sldId id="305" r:id="rId14"/>
    <p:sldId id="303" r:id="rId15"/>
    <p:sldId id="279" r:id="rId16"/>
    <p:sldId id="306" r:id="rId17"/>
    <p:sldId id="280" r:id="rId18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5"/>
    <p:restoredTop sz="93221"/>
  </p:normalViewPr>
  <p:slideViewPr>
    <p:cSldViewPr snapToGrid="0" snapToObjects="1">
      <p:cViewPr varScale="1">
        <p:scale>
          <a:sx n="156" d="100"/>
          <a:sy n="156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indent="0" algn="l" rtl="0">
              <a:spcBef>
                <a:spcPts val="0"/>
              </a:spcBef>
              <a:defRPr sz="2000" b="1" i="0" u="none" strike="noStrike" cap="none" baseline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4444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359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225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0412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</p:spPr>
        <p:txBody>
          <a:bodyPr lIns="95725" tIns="47850" rIns="95725" bIns="4785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9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7926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 baseline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 lang="en-GB" sz="1300" b="0" i="0" u="none" strike="noStrike" cap="none" baseline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4" name="Shape 4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0976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7594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 baseline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 baseline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591800" y="483431"/>
            <a:ext cx="7911370" cy="41934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Distribuição de Conteúdos</a:t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PT" dirty="0"/>
              <a:t/>
            </a:r>
            <a:br>
              <a:rPr lang="pt-PT" dirty="0"/>
            </a:br>
            <a:r>
              <a:rPr lang="pt-PT" dirty="0" smtClean="0"/>
              <a:t>(breve motivação)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subTitle" idx="1"/>
          </p:nvPr>
        </p:nvSpPr>
        <p:spPr>
          <a:xfrm>
            <a:off x="591800" y="5021705"/>
            <a:ext cx="7912958" cy="1398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baseline="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38479" y="55763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1192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Vários Servidores com Distribuição Local</a:t>
            </a:r>
            <a:endParaRPr lang="pt-PT" sz="28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5" y="2021808"/>
            <a:ext cx="8558874" cy="36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2613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1192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Geo-Distribuição</a:t>
            </a:r>
            <a:r>
              <a:rPr lang="pt-PT" sz="28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o Centro Mais</a:t>
            </a: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Próximo</a:t>
            </a:r>
            <a:endParaRPr lang="pt-PT" sz="28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6" y="1833587"/>
            <a:ext cx="8614913" cy="3757743"/>
          </a:xfrm>
          <a:prstGeom prst="rect">
            <a:avLst/>
          </a:prstGeom>
        </p:spPr>
      </p:pic>
      <p:sp>
        <p:nvSpPr>
          <p:cNvPr id="5" name="Shape 270"/>
          <p:cNvSpPr/>
          <p:nvPr/>
        </p:nvSpPr>
        <p:spPr>
          <a:xfrm>
            <a:off x="550416" y="5731708"/>
            <a:ext cx="8439149" cy="728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implementação é feita com o apoio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servidores de DNS que usam </a:t>
            </a:r>
            <a:r>
              <a:rPr lang="pt-PT" sz="18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geo-localização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endereços IP</a:t>
            </a:r>
            <a:endParaRPr lang="pt-PT" sz="18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84302073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replicação proactiva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174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Motivações para por o conteúdo junto dos clientes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Reduz o tempo de trânsito e o tempo de transferência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Reduz a carga sobre a rede e o servidor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Reduz o custo da transferência dos dados sobre a rede</a:t>
            </a:r>
          </a:p>
          <a:p>
            <a:pPr marL="223838" marR="0" lvl="0" indent="-21748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27777"/>
              <a:buFont typeface="Comic Sans MS"/>
              <a:buChar char="•"/>
            </a:pP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Necessita de verificar se o conteúdo foi alterado e alguns conteúdos não são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cacheable</a:t>
            </a:r>
            <a:endParaRPr lang="pt-PT" sz="2000" b="0" i="1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1748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Replicação proactiva</a:t>
            </a:r>
            <a:endParaRPr lang="pt-PT" sz="20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Replica os conteúdos de forma planeada e a priori</a:t>
            </a: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atualização dos conteúdos não depende do HTTP nem de estampilhas temporais e passa a ser controlada pelos</a:t>
            </a:r>
            <a:r>
              <a:rPr lang="pt-PT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seus gestores</a:t>
            </a: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2701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replicar as aplicações que geram as respostas dinâmicas</a:t>
            </a:r>
          </a:p>
          <a:p>
            <a:pPr marL="223838" marR="0" lvl="0" indent="-21748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27777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Poder-se-ia implementar nos </a:t>
            </a:r>
            <a:r>
              <a:rPr lang="en-GB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proxies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ISPs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das empresas ?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4" name="Shape 504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1192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Reverse</a:t>
            </a:r>
            <a:r>
              <a:rPr lang="pt-PT" sz="2800" dirty="0" smtClean="0"/>
              <a:t> </a:t>
            </a:r>
            <a:r>
              <a:rPr lang="pt-PT" sz="2800" i="1" dirty="0" err="1" smtClean="0"/>
              <a:t>Proxies</a:t>
            </a:r>
            <a:r>
              <a:rPr lang="pt-PT" sz="2800" dirty="0" smtClean="0"/>
              <a:t> do Gestor dos Conteúdos</a:t>
            </a:r>
            <a:endParaRPr lang="pt-PT" sz="2800" b="1" i="0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40" y="1573967"/>
            <a:ext cx="8450159" cy="3736923"/>
          </a:xfrm>
          <a:prstGeom prst="rect">
            <a:avLst/>
          </a:prstGeom>
        </p:spPr>
      </p:pic>
      <p:sp>
        <p:nvSpPr>
          <p:cNvPr id="5" name="Shape 270"/>
          <p:cNvSpPr/>
          <p:nvPr/>
        </p:nvSpPr>
        <p:spPr>
          <a:xfrm>
            <a:off x="593696" y="5544955"/>
            <a:ext cx="7874056" cy="95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implementação é feita com o apoio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servidores de DNS que usam </a:t>
            </a:r>
            <a:r>
              <a:rPr lang="pt-PT" sz="18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geo-localização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dos endereços IP. É ideal para conteúdos estáticos (e.g. filmes)</a:t>
            </a:r>
            <a:endParaRPr lang="pt-PT" sz="18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0868725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1192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000" b="1" i="0" u="none" strike="noStrike" cap="none" baseline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Geo-Replicação</a:t>
            </a:r>
            <a:endParaRPr lang="pt-PT" sz="40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799601"/>
            <a:ext cx="8159869" cy="453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3300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2065350" y="3051962"/>
            <a:ext cx="5013300" cy="1339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27" y="39888"/>
                </a:moveTo>
                <a:cubicBezTo>
                  <a:pt x="4672" y="40755"/>
                  <a:pt x="-5" y="47850"/>
                  <a:pt x="-5" y="56316"/>
                </a:cubicBezTo>
                <a:cubicBezTo>
                  <a:pt x="-5" y="62177"/>
                  <a:pt x="2272" y="67605"/>
                  <a:pt x="5966" y="70566"/>
                </a:cubicBezTo>
                <a:lnTo>
                  <a:pt x="5905" y="70377"/>
                </a:lnTo>
                <a:cubicBezTo>
                  <a:pt x="3805" y="73427"/>
                  <a:pt x="2633" y="77444"/>
                  <a:pt x="2633" y="81611"/>
                </a:cubicBezTo>
                <a:cubicBezTo>
                  <a:pt x="2638" y="90694"/>
                  <a:pt x="8061" y="98055"/>
                  <a:pt x="14750" y="98055"/>
                </a:cubicBezTo>
                <a:cubicBezTo>
                  <a:pt x="15216" y="98055"/>
                  <a:pt x="15688" y="98016"/>
                  <a:pt x="16161" y="97938"/>
                </a:cubicBezTo>
                <a:lnTo>
                  <a:pt x="16094" y="98050"/>
                </a:lnTo>
                <a:cubicBezTo>
                  <a:pt x="19916" y="107155"/>
                  <a:pt x="27016" y="112772"/>
                  <a:pt x="34705" y="112772"/>
                </a:cubicBezTo>
                <a:cubicBezTo>
                  <a:pt x="38594" y="112772"/>
                  <a:pt x="42416" y="111327"/>
                  <a:pt x="45750" y="108588"/>
                </a:cubicBezTo>
                <a:lnTo>
                  <a:pt x="45716" y="108611"/>
                </a:lnTo>
                <a:cubicBezTo>
                  <a:pt x="49194" y="115716"/>
                  <a:pt x="55044" y="119977"/>
                  <a:pt x="61311" y="119977"/>
                </a:cubicBezTo>
                <a:cubicBezTo>
                  <a:pt x="69572" y="119977"/>
                  <a:pt x="76866" y="112594"/>
                  <a:pt x="79261" y="101800"/>
                </a:cubicBezTo>
                <a:lnTo>
                  <a:pt x="79277" y="101944"/>
                </a:lnTo>
                <a:cubicBezTo>
                  <a:pt x="81833" y="104111"/>
                  <a:pt x="84777" y="105255"/>
                  <a:pt x="87788" y="105255"/>
                </a:cubicBezTo>
                <a:cubicBezTo>
                  <a:pt x="96611" y="105255"/>
                  <a:pt x="103788" y="95583"/>
                  <a:pt x="103855" y="83583"/>
                </a:cubicBezTo>
                <a:lnTo>
                  <a:pt x="103827" y="83527"/>
                </a:lnTo>
                <a:cubicBezTo>
                  <a:pt x="113094" y="81722"/>
                  <a:pt x="119983" y="70916"/>
                  <a:pt x="119983" y="58177"/>
                </a:cubicBezTo>
                <a:cubicBezTo>
                  <a:pt x="119983" y="52533"/>
                  <a:pt x="118611" y="47050"/>
                  <a:pt x="116088" y="42572"/>
                </a:cubicBezTo>
                <a:lnTo>
                  <a:pt x="116050" y="42561"/>
                </a:lnTo>
                <a:cubicBezTo>
                  <a:pt x="116838" y="40044"/>
                  <a:pt x="117250" y="37338"/>
                  <a:pt x="117250" y="34600"/>
                </a:cubicBezTo>
                <a:cubicBezTo>
                  <a:pt x="117250" y="25488"/>
                  <a:pt x="112772" y="17500"/>
                  <a:pt x="106327" y="15105"/>
                </a:cubicBezTo>
                <a:lnTo>
                  <a:pt x="106377" y="15066"/>
                </a:lnTo>
                <a:cubicBezTo>
                  <a:pt x="105222" y="6344"/>
                  <a:pt x="99627" y="-5"/>
                  <a:pt x="93100" y="-5"/>
                </a:cubicBezTo>
                <a:cubicBezTo>
                  <a:pt x="89133" y="-5"/>
                  <a:pt x="85372" y="2366"/>
                  <a:pt x="82805" y="6472"/>
                </a:cubicBezTo>
                <a:lnTo>
                  <a:pt x="82827" y="6500"/>
                </a:lnTo>
                <a:cubicBezTo>
                  <a:pt x="80538" y="2400"/>
                  <a:pt x="76972" y="-5"/>
                  <a:pt x="73188" y="-5"/>
                </a:cubicBezTo>
                <a:cubicBezTo>
                  <a:pt x="68594" y="-5"/>
                  <a:pt x="64388" y="3538"/>
                  <a:pt x="62338" y="9138"/>
                </a:cubicBezTo>
                <a:lnTo>
                  <a:pt x="62383" y="9411"/>
                </a:lnTo>
                <a:cubicBezTo>
                  <a:pt x="59611" y="5688"/>
                  <a:pt x="55877" y="3605"/>
                  <a:pt x="51988" y="3605"/>
                </a:cubicBezTo>
                <a:cubicBezTo>
                  <a:pt x="46511" y="3605"/>
                  <a:pt x="41477" y="7727"/>
                  <a:pt x="38905" y="14322"/>
                </a:cubicBezTo>
                <a:lnTo>
                  <a:pt x="38861" y="14455"/>
                </a:lnTo>
                <a:cubicBezTo>
                  <a:pt x="35983" y="12161"/>
                  <a:pt x="32711" y="10950"/>
                  <a:pt x="29377" y="10950"/>
                </a:cubicBezTo>
                <a:cubicBezTo>
                  <a:pt x="19016" y="10955"/>
                  <a:pt x="10622" y="22383"/>
                  <a:pt x="10622" y="36483"/>
                </a:cubicBezTo>
                <a:cubicBezTo>
                  <a:pt x="10616" y="37633"/>
                  <a:pt x="10677" y="38783"/>
                  <a:pt x="10788" y="39922"/>
                </a:cubicBezTo>
                <a:close/>
              </a:path>
              <a:path w="120000" h="120000" fill="none" extrusionOk="0">
                <a:moveTo>
                  <a:pt x="5966" y="70566"/>
                </a:moveTo>
                <a:cubicBezTo>
                  <a:pt x="7816" y="72050"/>
                  <a:pt x="9922" y="72827"/>
                  <a:pt x="12066" y="72827"/>
                </a:cubicBezTo>
                <a:cubicBezTo>
                  <a:pt x="12377" y="72827"/>
                  <a:pt x="12694" y="72816"/>
                  <a:pt x="13005" y="72783"/>
                </a:cubicBezTo>
              </a:path>
              <a:path w="120000" h="120000" fill="none" extrusionOk="0">
                <a:moveTo>
                  <a:pt x="16161" y="97938"/>
                </a:moveTo>
                <a:cubicBezTo>
                  <a:pt x="17216" y="97772"/>
                  <a:pt x="18250" y="97416"/>
                  <a:pt x="19238" y="96883"/>
                </a:cubicBezTo>
              </a:path>
              <a:path w="120000" h="120000" fill="none" extrusionOk="0">
                <a:moveTo>
                  <a:pt x="43861" y="103777"/>
                </a:moveTo>
                <a:cubicBezTo>
                  <a:pt x="44350" y="105472"/>
                  <a:pt x="44972" y="107094"/>
                  <a:pt x="45716" y="108611"/>
                </a:cubicBezTo>
              </a:path>
              <a:path w="120000" h="120000" fill="none" extrusionOk="0">
                <a:moveTo>
                  <a:pt x="79261" y="101800"/>
                </a:moveTo>
                <a:cubicBezTo>
                  <a:pt x="79644" y="100072"/>
                  <a:pt x="79888" y="98294"/>
                  <a:pt x="80000" y="96500"/>
                </a:cubicBezTo>
              </a:path>
              <a:path w="120000" h="120000" fill="none" extrusionOk="0">
                <a:moveTo>
                  <a:pt x="103855" y="83583"/>
                </a:moveTo>
                <a:cubicBezTo>
                  <a:pt x="103855" y="83522"/>
                  <a:pt x="103861" y="83466"/>
                  <a:pt x="103861" y="83405"/>
                </a:cubicBezTo>
                <a:cubicBezTo>
                  <a:pt x="103861" y="75044"/>
                  <a:pt x="100350" y="67422"/>
                  <a:pt x="94827" y="63761"/>
                </a:cubicBezTo>
              </a:path>
              <a:path w="120000" h="120000" fill="none" extrusionOk="0">
                <a:moveTo>
                  <a:pt x="112027" y="49994"/>
                </a:moveTo>
                <a:cubicBezTo>
                  <a:pt x="113772" y="47972"/>
                  <a:pt x="115144" y="45427"/>
                  <a:pt x="116050" y="42561"/>
                </a:cubicBezTo>
              </a:path>
              <a:path w="120000" h="120000" fill="none" extrusionOk="0">
                <a:moveTo>
                  <a:pt x="106588" y="18577"/>
                </a:moveTo>
                <a:cubicBezTo>
                  <a:pt x="106588" y="18488"/>
                  <a:pt x="106594" y="18405"/>
                  <a:pt x="106594" y="18316"/>
                </a:cubicBezTo>
                <a:cubicBezTo>
                  <a:pt x="106594" y="17227"/>
                  <a:pt x="106522" y="16138"/>
                  <a:pt x="106377" y="15066"/>
                </a:cubicBezTo>
              </a:path>
              <a:path w="120000" h="120000" fill="none" extrusionOk="0">
                <a:moveTo>
                  <a:pt x="82805" y="6472"/>
                </a:moveTo>
                <a:cubicBezTo>
                  <a:pt x="81966" y="7822"/>
                  <a:pt x="81272" y="9327"/>
                  <a:pt x="80750" y="10950"/>
                </a:cubicBezTo>
              </a:path>
              <a:path w="120000" h="120000" fill="none" extrusionOk="0">
                <a:moveTo>
                  <a:pt x="62338" y="9138"/>
                </a:moveTo>
                <a:cubicBezTo>
                  <a:pt x="61888" y="10366"/>
                  <a:pt x="61555" y="11661"/>
                  <a:pt x="61338" y="13000"/>
                </a:cubicBezTo>
              </a:path>
              <a:path w="120000" h="120000" fill="none" extrusionOk="0">
                <a:moveTo>
                  <a:pt x="42472" y="18200"/>
                </a:moveTo>
                <a:cubicBezTo>
                  <a:pt x="41383" y="16755"/>
                  <a:pt x="40172" y="15500"/>
                  <a:pt x="38861" y="14455"/>
                </a:cubicBezTo>
              </a:path>
              <a:path w="120000" h="120000" fill="none" extrusionOk="0">
                <a:moveTo>
                  <a:pt x="10788" y="39922"/>
                </a:moveTo>
                <a:cubicBezTo>
                  <a:pt x="10922" y="41255"/>
                  <a:pt x="11133" y="42572"/>
                  <a:pt x="11422" y="43861"/>
                </a:cubicBezTo>
              </a:path>
            </a:pathLst>
          </a:cu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2187600" y="4565650"/>
            <a:ext cx="5013300" cy="13397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827" y="39888"/>
                </a:moveTo>
                <a:cubicBezTo>
                  <a:pt x="4672" y="40755"/>
                  <a:pt x="-5" y="47850"/>
                  <a:pt x="-5" y="56316"/>
                </a:cubicBezTo>
                <a:cubicBezTo>
                  <a:pt x="-5" y="62177"/>
                  <a:pt x="2272" y="67605"/>
                  <a:pt x="5966" y="70566"/>
                </a:cubicBezTo>
                <a:lnTo>
                  <a:pt x="5905" y="70377"/>
                </a:lnTo>
                <a:cubicBezTo>
                  <a:pt x="3805" y="73427"/>
                  <a:pt x="2633" y="77444"/>
                  <a:pt x="2633" y="81611"/>
                </a:cubicBezTo>
                <a:cubicBezTo>
                  <a:pt x="2638" y="90694"/>
                  <a:pt x="8061" y="98055"/>
                  <a:pt x="14750" y="98055"/>
                </a:cubicBezTo>
                <a:cubicBezTo>
                  <a:pt x="15216" y="98055"/>
                  <a:pt x="15688" y="98016"/>
                  <a:pt x="16161" y="97938"/>
                </a:cubicBezTo>
                <a:lnTo>
                  <a:pt x="16094" y="98050"/>
                </a:lnTo>
                <a:cubicBezTo>
                  <a:pt x="19916" y="107155"/>
                  <a:pt x="27016" y="112772"/>
                  <a:pt x="34705" y="112772"/>
                </a:cubicBezTo>
                <a:cubicBezTo>
                  <a:pt x="38594" y="112772"/>
                  <a:pt x="42416" y="111327"/>
                  <a:pt x="45750" y="108588"/>
                </a:cubicBezTo>
                <a:lnTo>
                  <a:pt x="45716" y="108611"/>
                </a:lnTo>
                <a:cubicBezTo>
                  <a:pt x="49194" y="115716"/>
                  <a:pt x="55044" y="119977"/>
                  <a:pt x="61311" y="119977"/>
                </a:cubicBezTo>
                <a:cubicBezTo>
                  <a:pt x="69572" y="119977"/>
                  <a:pt x="76866" y="112594"/>
                  <a:pt x="79261" y="101800"/>
                </a:cubicBezTo>
                <a:lnTo>
                  <a:pt x="79277" y="101944"/>
                </a:lnTo>
                <a:cubicBezTo>
                  <a:pt x="81833" y="104111"/>
                  <a:pt x="84777" y="105255"/>
                  <a:pt x="87788" y="105255"/>
                </a:cubicBezTo>
                <a:cubicBezTo>
                  <a:pt x="96611" y="105255"/>
                  <a:pt x="103788" y="95583"/>
                  <a:pt x="103855" y="83583"/>
                </a:cubicBezTo>
                <a:lnTo>
                  <a:pt x="103827" y="83527"/>
                </a:lnTo>
                <a:cubicBezTo>
                  <a:pt x="113094" y="81722"/>
                  <a:pt x="119983" y="70916"/>
                  <a:pt x="119983" y="58177"/>
                </a:cubicBezTo>
                <a:cubicBezTo>
                  <a:pt x="119983" y="52533"/>
                  <a:pt x="118611" y="47050"/>
                  <a:pt x="116088" y="42572"/>
                </a:cubicBezTo>
                <a:lnTo>
                  <a:pt x="116050" y="42561"/>
                </a:lnTo>
                <a:cubicBezTo>
                  <a:pt x="116838" y="40044"/>
                  <a:pt x="117250" y="37338"/>
                  <a:pt x="117250" y="34600"/>
                </a:cubicBezTo>
                <a:cubicBezTo>
                  <a:pt x="117250" y="25488"/>
                  <a:pt x="112772" y="17500"/>
                  <a:pt x="106327" y="15105"/>
                </a:cubicBezTo>
                <a:lnTo>
                  <a:pt x="106377" y="15066"/>
                </a:lnTo>
                <a:cubicBezTo>
                  <a:pt x="105222" y="6344"/>
                  <a:pt x="99627" y="-5"/>
                  <a:pt x="93100" y="-5"/>
                </a:cubicBezTo>
                <a:cubicBezTo>
                  <a:pt x="89133" y="-5"/>
                  <a:pt x="85372" y="2366"/>
                  <a:pt x="82805" y="6472"/>
                </a:cubicBezTo>
                <a:lnTo>
                  <a:pt x="82827" y="6500"/>
                </a:lnTo>
                <a:cubicBezTo>
                  <a:pt x="80538" y="2400"/>
                  <a:pt x="76972" y="-5"/>
                  <a:pt x="73188" y="-5"/>
                </a:cubicBezTo>
                <a:cubicBezTo>
                  <a:pt x="68594" y="-5"/>
                  <a:pt x="64388" y="3538"/>
                  <a:pt x="62338" y="9138"/>
                </a:cubicBezTo>
                <a:lnTo>
                  <a:pt x="62383" y="9411"/>
                </a:lnTo>
                <a:cubicBezTo>
                  <a:pt x="59611" y="5688"/>
                  <a:pt x="55877" y="3605"/>
                  <a:pt x="51988" y="3605"/>
                </a:cubicBezTo>
                <a:cubicBezTo>
                  <a:pt x="46511" y="3605"/>
                  <a:pt x="41477" y="7727"/>
                  <a:pt x="38905" y="14322"/>
                </a:cubicBezTo>
                <a:lnTo>
                  <a:pt x="38861" y="14455"/>
                </a:lnTo>
                <a:cubicBezTo>
                  <a:pt x="35983" y="12161"/>
                  <a:pt x="32711" y="10950"/>
                  <a:pt x="29377" y="10950"/>
                </a:cubicBezTo>
                <a:cubicBezTo>
                  <a:pt x="19016" y="10955"/>
                  <a:pt x="10622" y="22383"/>
                  <a:pt x="10622" y="36483"/>
                </a:cubicBezTo>
                <a:cubicBezTo>
                  <a:pt x="10616" y="37633"/>
                  <a:pt x="10677" y="38783"/>
                  <a:pt x="10788" y="39922"/>
                </a:cubicBezTo>
                <a:close/>
              </a:path>
              <a:path w="120000" h="120000" fill="none" extrusionOk="0">
                <a:moveTo>
                  <a:pt x="5966" y="70566"/>
                </a:moveTo>
                <a:cubicBezTo>
                  <a:pt x="7816" y="72050"/>
                  <a:pt x="9922" y="72827"/>
                  <a:pt x="12066" y="72827"/>
                </a:cubicBezTo>
                <a:cubicBezTo>
                  <a:pt x="12377" y="72827"/>
                  <a:pt x="12694" y="72816"/>
                  <a:pt x="13005" y="72783"/>
                </a:cubicBezTo>
              </a:path>
              <a:path w="120000" h="120000" fill="none" extrusionOk="0">
                <a:moveTo>
                  <a:pt x="16161" y="97938"/>
                </a:moveTo>
                <a:cubicBezTo>
                  <a:pt x="17216" y="97772"/>
                  <a:pt x="18250" y="97416"/>
                  <a:pt x="19238" y="96883"/>
                </a:cubicBezTo>
              </a:path>
              <a:path w="120000" h="120000" fill="none" extrusionOk="0">
                <a:moveTo>
                  <a:pt x="43861" y="103777"/>
                </a:moveTo>
                <a:cubicBezTo>
                  <a:pt x="44350" y="105472"/>
                  <a:pt x="44972" y="107094"/>
                  <a:pt x="45716" y="108611"/>
                </a:cubicBezTo>
              </a:path>
              <a:path w="120000" h="120000" fill="none" extrusionOk="0">
                <a:moveTo>
                  <a:pt x="79261" y="101800"/>
                </a:moveTo>
                <a:cubicBezTo>
                  <a:pt x="79644" y="100072"/>
                  <a:pt x="79888" y="98294"/>
                  <a:pt x="80000" y="96500"/>
                </a:cubicBezTo>
              </a:path>
              <a:path w="120000" h="120000" fill="none" extrusionOk="0">
                <a:moveTo>
                  <a:pt x="103855" y="83583"/>
                </a:moveTo>
                <a:cubicBezTo>
                  <a:pt x="103855" y="83522"/>
                  <a:pt x="103861" y="83466"/>
                  <a:pt x="103861" y="83405"/>
                </a:cubicBezTo>
                <a:cubicBezTo>
                  <a:pt x="103861" y="75044"/>
                  <a:pt x="100350" y="67422"/>
                  <a:pt x="94827" y="63761"/>
                </a:cubicBezTo>
              </a:path>
              <a:path w="120000" h="120000" fill="none" extrusionOk="0">
                <a:moveTo>
                  <a:pt x="112027" y="49994"/>
                </a:moveTo>
                <a:cubicBezTo>
                  <a:pt x="113772" y="47972"/>
                  <a:pt x="115144" y="45427"/>
                  <a:pt x="116050" y="42561"/>
                </a:cubicBezTo>
              </a:path>
              <a:path w="120000" h="120000" fill="none" extrusionOk="0">
                <a:moveTo>
                  <a:pt x="106588" y="18577"/>
                </a:moveTo>
                <a:cubicBezTo>
                  <a:pt x="106588" y="18488"/>
                  <a:pt x="106594" y="18405"/>
                  <a:pt x="106594" y="18316"/>
                </a:cubicBezTo>
                <a:cubicBezTo>
                  <a:pt x="106594" y="17227"/>
                  <a:pt x="106522" y="16138"/>
                  <a:pt x="106377" y="15066"/>
                </a:cubicBezTo>
              </a:path>
              <a:path w="120000" h="120000" fill="none" extrusionOk="0">
                <a:moveTo>
                  <a:pt x="82805" y="6472"/>
                </a:moveTo>
                <a:cubicBezTo>
                  <a:pt x="81966" y="7822"/>
                  <a:pt x="81272" y="9327"/>
                  <a:pt x="80750" y="10950"/>
                </a:cubicBezTo>
              </a:path>
              <a:path w="120000" h="120000" fill="none" extrusionOk="0">
                <a:moveTo>
                  <a:pt x="62338" y="9138"/>
                </a:moveTo>
                <a:cubicBezTo>
                  <a:pt x="61888" y="10366"/>
                  <a:pt x="61555" y="11661"/>
                  <a:pt x="61338" y="13000"/>
                </a:cubicBezTo>
              </a:path>
              <a:path w="120000" h="120000" fill="none" extrusionOk="0">
                <a:moveTo>
                  <a:pt x="42472" y="18200"/>
                </a:moveTo>
                <a:cubicBezTo>
                  <a:pt x="41383" y="16755"/>
                  <a:pt x="40172" y="15500"/>
                  <a:pt x="38861" y="14455"/>
                </a:cubicBezTo>
              </a:path>
              <a:path w="120000" h="120000" fill="none" extrusionOk="0">
                <a:moveTo>
                  <a:pt x="10788" y="39922"/>
                </a:moveTo>
                <a:cubicBezTo>
                  <a:pt x="10922" y="41255"/>
                  <a:pt x="11133" y="42572"/>
                  <a:pt x="11422" y="43861"/>
                </a:cubicBezTo>
              </a:path>
            </a:pathLst>
          </a:cu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baseline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8" name="Shape 518"/>
          <p:cNvCxnSpPr/>
          <p:nvPr/>
        </p:nvCxnSpPr>
        <p:spPr>
          <a:xfrm>
            <a:off x="1778000" y="2855912"/>
            <a:ext cx="889800" cy="894899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 flipH="1">
            <a:off x="6081124" y="2699250"/>
            <a:ext cx="745500" cy="4947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6275349" y="2809100"/>
            <a:ext cx="723900" cy="651599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Shape 521"/>
          <p:cNvCxnSpPr/>
          <p:nvPr/>
        </p:nvCxnSpPr>
        <p:spPr>
          <a:xfrm flipH="1">
            <a:off x="6721449" y="2903275"/>
            <a:ext cx="481800" cy="7479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Shape 522"/>
          <p:cNvCxnSpPr/>
          <p:nvPr/>
        </p:nvCxnSpPr>
        <p:spPr>
          <a:xfrm rot="10800000" flipH="1">
            <a:off x="3182938" y="5429949"/>
            <a:ext cx="881700" cy="8121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Shape 523"/>
          <p:cNvCxnSpPr>
            <a:endCxn id="524" idx="2"/>
          </p:cNvCxnSpPr>
          <p:nvPr/>
        </p:nvCxnSpPr>
        <p:spPr>
          <a:xfrm rot="10800000">
            <a:off x="4887912" y="5360987"/>
            <a:ext cx="114300" cy="874800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Shape 525"/>
          <p:cNvCxnSpPr/>
          <p:nvPr/>
        </p:nvCxnSpPr>
        <p:spPr>
          <a:xfrm rot="5400000" flipH="1">
            <a:off x="5976144" y="5276056"/>
            <a:ext cx="881062" cy="1050924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Shape 526"/>
          <p:cNvCxnSpPr/>
          <p:nvPr/>
        </p:nvCxnSpPr>
        <p:spPr>
          <a:xfrm>
            <a:off x="1993050" y="2856200"/>
            <a:ext cx="794699" cy="604499"/>
          </a:xfrm>
          <a:prstGeom prst="straightConnector1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Shape 527"/>
          <p:cNvSpPr/>
          <p:nvPr/>
        </p:nvSpPr>
        <p:spPr>
          <a:xfrm>
            <a:off x="317500" y="760412"/>
            <a:ext cx="2470149" cy="234791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E7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6470650" y="760412"/>
            <a:ext cx="2520949" cy="234791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E7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baseline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Shape 529"/>
          <p:cNvSpPr txBox="1"/>
          <p:nvPr/>
        </p:nvSpPr>
        <p:spPr>
          <a:xfrm>
            <a:off x="2987675" y="1484312"/>
            <a:ext cx="3240088" cy="708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World Wide Data Centers</a:t>
            </a:r>
          </a:p>
        </p:txBody>
      </p:sp>
      <p:sp>
        <p:nvSpPr>
          <p:cNvPr id="530" name="Shape 530"/>
          <p:cNvSpPr txBox="1"/>
          <p:nvPr/>
        </p:nvSpPr>
        <p:spPr>
          <a:xfrm>
            <a:off x="395287" y="1916113"/>
            <a:ext cx="11525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</a:p>
        </p:txBody>
      </p:sp>
      <p:cxnSp>
        <p:nvCxnSpPr>
          <p:cNvPr id="531" name="Shape 531"/>
          <p:cNvCxnSpPr/>
          <p:nvPr/>
        </p:nvCxnSpPr>
        <p:spPr>
          <a:xfrm rot="5400000" flipH="1">
            <a:off x="1678599" y="1929699"/>
            <a:ext cx="1630800" cy="16031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2" name="Shape 532"/>
          <p:cNvCxnSpPr/>
          <p:nvPr/>
        </p:nvCxnSpPr>
        <p:spPr>
          <a:xfrm rot="-5400000" flipH="1">
            <a:off x="2012324" y="2027863"/>
            <a:ext cx="1520700" cy="12971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3" name="Shape 533"/>
          <p:cNvCxnSpPr/>
          <p:nvPr/>
        </p:nvCxnSpPr>
        <p:spPr>
          <a:xfrm rot="5400000">
            <a:off x="2299550" y="4979324"/>
            <a:ext cx="2146199" cy="3794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34" name="Shape 534"/>
          <p:cNvCxnSpPr/>
          <p:nvPr/>
        </p:nvCxnSpPr>
        <p:spPr>
          <a:xfrm rot="-5400000">
            <a:off x="2178487" y="4874712"/>
            <a:ext cx="1958699" cy="432299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35" name="Shape 535"/>
          <p:cNvSpPr txBox="1"/>
          <p:nvPr/>
        </p:nvSpPr>
        <p:spPr>
          <a:xfrm>
            <a:off x="1016000" y="5664200"/>
            <a:ext cx="1784349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Requests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3779837" y="3284537"/>
            <a:ext cx="2006600" cy="585786"/>
          </a:xfrm>
          <a:prstGeom prst="rect">
            <a:avLst/>
          </a:prstGeom>
          <a:noFill/>
          <a:ln w="9525" cap="flat" cmpd="sng">
            <a:solidFill>
              <a:srgbClr val="CFE2F3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1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Google Private Backbone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3884612" y="4900612"/>
            <a:ext cx="2006600" cy="460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Exemplo</a:t>
            </a:r>
          </a:p>
        </p:txBody>
      </p:sp>
      <p:pic>
        <p:nvPicPr>
          <p:cNvPr id="538" name="Shape 5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2588" y="406400"/>
            <a:ext cx="2016124" cy="15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Shape 539"/>
          <p:cNvSpPr txBox="1"/>
          <p:nvPr/>
        </p:nvSpPr>
        <p:spPr>
          <a:xfrm>
            <a:off x="6732588" y="4186262"/>
            <a:ext cx="2015999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Requests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78627" y="3973339"/>
            <a:ext cx="2015999" cy="646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0" i="1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Reverse </a:t>
            </a:r>
            <a:r>
              <a:rPr lang="en-GB" sz="1800" b="0" i="1" u="none" strike="noStrike" cap="none" baseline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Proxies</a:t>
            </a:r>
            <a:endParaRPr lang="en-GB" sz="1800" b="0" i="1" u="none" strike="noStrike" cap="none" baseline="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404812"/>
            <a:ext cx="2016124" cy="151447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Shape 542"/>
          <p:cNvSpPr txBox="1"/>
          <p:nvPr/>
        </p:nvSpPr>
        <p:spPr>
          <a:xfrm>
            <a:off x="7596188" y="1989138"/>
            <a:ext cx="1152525" cy="40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0" i="0" u="none" strike="noStrike" cap="none" baseline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</a:p>
        </p:txBody>
      </p:sp>
      <p:sp>
        <p:nvSpPr>
          <p:cNvPr id="543" name="Shape 543"/>
          <p:cNvSpPr txBox="1">
            <a:spLocks noGrp="1"/>
          </p:cNvSpPr>
          <p:nvPr>
            <p:ph type="sldNum" idx="12"/>
          </p:nvPr>
        </p:nvSpPr>
        <p:spPr>
          <a:xfrm>
            <a:off x="8277300" y="6096000"/>
            <a:ext cx="485699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4" name="Shape 5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500" y="6242054"/>
            <a:ext cx="458149" cy="4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801" y="6242054"/>
            <a:ext cx="458149" cy="4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850" y="6116492"/>
            <a:ext cx="458149" cy="43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Shape 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850" y="2435250"/>
            <a:ext cx="680474" cy="3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Shape 5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575" y="2669375"/>
            <a:ext cx="680474" cy="38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Shape 5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7898" y="3481001"/>
            <a:ext cx="525449" cy="591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2948" y="3478501"/>
            <a:ext cx="525449" cy="59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44774"/>
            <a:ext cx="8367712" cy="86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2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32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Distribution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Networks (</a:t>
            </a:r>
            <a:r>
              <a:rPr lang="pt-PT" sz="32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CDNs</a:t>
            </a:r>
            <a:r>
              <a:rPr lang="pt-PT" sz="32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lang="pt-PT" sz="32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79" y="1079292"/>
            <a:ext cx="7379308" cy="54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2267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539750" y="1270000"/>
            <a:ext cx="8228013" cy="51117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–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o principal protocolo que permite o acesso a recursos informativos e a aplicações na Internet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é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em que está baseada a WWW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World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Wide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Web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 ser </a:t>
            </a:r>
            <a:r>
              <a:rPr lang="pt-PT" sz="2400" b="0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idempotente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 operação pode repetir-se até ao infinito) ou sem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estado,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contempla facilmente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replicação, etc.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Sobretudo quando os objetos são estáticos (imutáveis)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/>
              <a:t>As aplicações com grande número de utilizadores levaram ao desenvolvimento de </a:t>
            </a:r>
            <a:r>
              <a:rPr lang="pt-PT" sz="2400" dirty="0" err="1" smtClean="0"/>
              <a:t>CDNs</a:t>
            </a:r>
            <a:r>
              <a:rPr lang="pt-PT" sz="2400" dirty="0" smtClean="0"/>
              <a:t> dedicadas ou partilhadas, que podem incluir ou não grandes centros de dados, mas que contém sempre  </a:t>
            </a:r>
            <a:r>
              <a:rPr lang="pt-PT" sz="2400" i="1" dirty="0" smtClean="0"/>
              <a:t>reverse </a:t>
            </a:r>
            <a:r>
              <a:rPr lang="pt-PT" sz="2400" i="1" dirty="0" err="1" smtClean="0"/>
              <a:t>proxies</a:t>
            </a:r>
            <a:r>
              <a:rPr lang="pt-PT" sz="2400" dirty="0" smtClean="0"/>
              <a:t>.</a:t>
            </a:r>
            <a:endParaRPr lang="pt-PT" sz="24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7" name="Shape 557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260350"/>
            <a:ext cx="8515349" cy="806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 do Capítulo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04800" y="1196975"/>
            <a:ext cx="8515349" cy="54006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HTTP (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Hyper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Text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Transfer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Protocol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) é o principal protocolo de aplicações distribuídas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dirty="0"/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Hoje em dia generalizou-se a sua utilização mesmo quando o objetivo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sym typeface="Comic Sans MS"/>
              </a:rPr>
              <a:t> é só transferir informação multimédia</a:t>
            </a:r>
          </a:p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rgbClr val="0000FF"/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O protocolo tem sido</a:t>
            </a:r>
            <a:r>
              <a:rPr lang="pt-PT" sz="2400" b="0" i="0" u="none" strike="noStrike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 </a:t>
            </a:r>
            <a:r>
              <a:rPr lang="pt-PT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pt-PT" sz="2400" b="0" i="0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omplementado com infraestruturas para aumentar a qualidade do acesso aos recursos informativos (</a:t>
            </a:r>
            <a:r>
              <a:rPr lang="pt-PT" sz="2400" b="0" i="1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caches, </a:t>
            </a:r>
            <a:r>
              <a:rPr lang="pt-PT" sz="2400" b="0" i="1" u="none" strike="noStrike" cap="none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proxies</a:t>
            </a:r>
            <a:r>
              <a:rPr lang="pt-PT" sz="2400" b="0" i="1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 e reverse </a:t>
            </a:r>
            <a:r>
              <a:rPr lang="pt-PT" sz="2400" b="0" i="1" u="none" strike="noStrike" cap="none" baseline="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proxies</a:t>
            </a:r>
            <a:r>
              <a:rPr lang="pt-PT" sz="2400" b="0" i="0" u="none" strike="noStrike" cap="none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sym typeface="Comic Sans MS"/>
              </a:rPr>
              <a:t>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b="0" i="0" u="none" strike="noStrike" cap="none" baseline="0" dirty="0" smtClean="0">
              <a:solidFill>
                <a:schemeClr val="accent2">
                  <a:lumMod val="60000"/>
                  <a:lumOff val="40000"/>
                </a:schemeClr>
              </a:solidFill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Estas infraestruturas evoluíram para as chamadas </a:t>
            </a:r>
            <a:r>
              <a:rPr lang="pt-PT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Redes de Distribuição de Conteúdos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b="0" i="0" u="none" strike="noStrike" cap="none" baseline="0" dirty="0" smtClean="0">
              <a:solidFill>
                <a:schemeClr val="dk2"/>
              </a:solidFill>
              <a:sym typeface="Comic Sans MS"/>
            </a:endParaRP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b="0" i="0" u="none" strike="noStrike" cap="none" baseline="0" dirty="0">
              <a:solidFill>
                <a:schemeClr val="dk2"/>
              </a:solidFill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5730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l"/>
            <a:r>
              <a:rPr lang="en-US" sz="2400" i="1" dirty="0">
                <a:solidFill>
                  <a:schemeClr val="tx1"/>
                </a:solidFill>
              </a:rPr>
              <a:t>A priori, finding similar laws governing Web page popularity, city </a:t>
            </a:r>
            <a:r>
              <a:rPr lang="en-US" sz="2400" i="1" dirty="0" smtClean="0">
                <a:solidFill>
                  <a:schemeClr val="tx1"/>
                </a:solidFill>
              </a:rPr>
              <a:t>populations</a:t>
            </a:r>
            <a:r>
              <a:rPr lang="en-US" sz="2400" i="1" dirty="0">
                <a:solidFill>
                  <a:schemeClr val="tx1"/>
                </a:solidFill>
              </a:rPr>
              <a:t>, and gene copies is quite mysterious, but if one views all these as outcomes of processes exhibiting rich-get-richer </a:t>
            </a:r>
            <a:r>
              <a:rPr lang="en-US" sz="2400" i="1" dirty="0" smtClean="0">
                <a:solidFill>
                  <a:schemeClr val="tx1"/>
                </a:solidFill>
              </a:rPr>
              <a:t>effects</a:t>
            </a:r>
            <a:r>
              <a:rPr lang="en-US" sz="2400" i="1" dirty="0">
                <a:solidFill>
                  <a:schemeClr val="tx1"/>
                </a:solidFill>
              </a:rPr>
              <a:t>, then </a:t>
            </a:r>
            <a:r>
              <a:rPr lang="en-US" sz="2400" i="1" dirty="0" smtClean="0">
                <a:solidFill>
                  <a:schemeClr val="tx1"/>
                </a:solidFill>
              </a:rPr>
              <a:t>the picture </a:t>
            </a:r>
            <a:r>
              <a:rPr lang="en-US" sz="2400" i="1" dirty="0">
                <a:solidFill>
                  <a:schemeClr val="tx1"/>
                </a:solidFill>
              </a:rPr>
              <a:t>starts to </a:t>
            </a:r>
            <a:r>
              <a:rPr lang="en-US" sz="2400" i="1" dirty="0" smtClean="0">
                <a:solidFill>
                  <a:schemeClr val="tx1"/>
                </a:solidFill>
              </a:rPr>
              <a:t>become clearer.</a:t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/>
            </a:r>
            <a:br>
              <a:rPr lang="en-US" sz="2400" i="1" dirty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/>
            </a:r>
            <a:br>
              <a:rPr lang="en-US" sz="2400" i="1" dirty="0" smtClean="0">
                <a:solidFill>
                  <a:schemeClr val="tx1"/>
                </a:solidFill>
              </a:rPr>
            </a:br>
            <a:r>
              <a:rPr lang="en-US" sz="2400" i="1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– </a:t>
            </a:r>
            <a:r>
              <a:rPr lang="en-US" sz="2400" dirty="0" err="1">
                <a:solidFill>
                  <a:schemeClr val="tx1"/>
                </a:solidFill>
              </a:rPr>
              <a:t>Autores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i="1" dirty="0">
                <a:solidFill>
                  <a:schemeClr val="tx1"/>
                </a:solidFill>
              </a:rPr>
              <a:t>David Easley and John Kleinberg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838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porquê e como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497886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 fazer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Muitos objetos não mudam (e.g. imagens,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css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Reduz o número de conexões e a carga do servidor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 portanto poupa a rede e aumenta a velocidade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Podemos fazer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além do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lang="pt-PT" sz="2400" b="0" i="1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 não tentar?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dirty="0"/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pt-PT" sz="2400" dirty="0" smtClean="0"/>
              <a:t>É mais fácil de dizer do que fazer</a:t>
            </a:r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endParaRPr lang="pt-PT" sz="24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pt-PT" sz="2400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É questionável se vale a pena</a:t>
            </a:r>
            <a:endParaRPr lang="pt-PT" sz="1800" b="0" i="0" u="none" strike="noStrike" cap="none" baseline="0" dirty="0" smtClean="0">
              <a:solidFill>
                <a:schemeClr val="accent6">
                  <a:lumMod val="50000"/>
                  <a:lumOff val="50000"/>
                </a:schemeClr>
              </a:solidFill>
              <a:sym typeface="Comic Sans MS"/>
            </a:endParaRPr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Shared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Web Caches 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lang="pt-PT" sz="3600" b="1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 server</a:t>
            </a: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460475" y="5343177"/>
            <a:ext cx="8439149" cy="12290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utilizador parametriza o 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usar o 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o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browser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 os pedidos para o 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</a:t>
            </a:r>
            <a:r>
              <a:rPr lang="pt-PT" sz="1800" i="1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 objeto está na cache do 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este envia a cópia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cached</a:t>
            </a:r>
            <a:r>
              <a:rPr lang="pt-PT" sz="18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pt-PT" sz="18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Senão, vai buscar o objeto ao servidor Web, faz </a:t>
            </a:r>
            <a:r>
              <a:rPr lang="pt-PT" sz="1800" b="0" i="1" u="none" strike="noStrike" cap="none" baseline="0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caching</a:t>
            </a: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dele e responde.</a:t>
            </a:r>
            <a:endParaRPr lang="pt-PT" sz="18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78" y="1225134"/>
            <a:ext cx="6871544" cy="418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7804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469900" y="122238"/>
            <a:ext cx="8229600" cy="873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4320" dirty="0" smtClean="0"/>
              <a:t>Eficiência da </a:t>
            </a:r>
            <a:r>
              <a:rPr lang="pt-PT" sz="4320" b="1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Solução </a:t>
            </a:r>
            <a:r>
              <a:rPr lang="pt-PT" sz="4320" i="1" dirty="0" smtClean="0"/>
              <a:t>P</a:t>
            </a:r>
            <a:r>
              <a:rPr lang="pt-PT" sz="4320" b="1" i="1" u="none" strike="noStrike" cap="none" baseline="0" dirty="0" smtClean="0">
                <a:solidFill>
                  <a:srgbClr val="0000FF"/>
                </a:solidFill>
                <a:sym typeface="Comic Sans MS"/>
              </a:rPr>
              <a:t>roxy</a:t>
            </a:r>
            <a:endParaRPr lang="pt-PT" sz="4320" b="1" i="1" u="none" strike="noStrike" cap="none" baseline="0" dirty="0">
              <a:solidFill>
                <a:srgbClr val="0000FF"/>
              </a:solidFill>
              <a:sym typeface="Comic Sans MS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323850" y="1557337"/>
            <a:ext cx="8265514" cy="45862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eficiência da solução depende da taxa de serviço de objetos a partir da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 hit ratio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[ 0.2, ... 0.4, ..., 0.7 ]</a:t>
            </a:r>
          </a:p>
          <a:p>
            <a:pPr marL="223838" marR="0" lvl="0" indent="-714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400" b="0" i="0" u="none" strike="noStrike" cap="none" baseline="0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poupança é proporcional ao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 hit ratio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endParaRPr lang="pt-PT" sz="2400" i="1" dirty="0"/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entanto, caso o </a:t>
            </a:r>
            <a:r>
              <a:rPr lang="pt-PT" sz="2400" b="0" i="1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hit-ratio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seja baixo, introduz maior prejuízo que benefício (uma interação suplementar pelo menos)</a:t>
            </a:r>
            <a:endParaRPr lang="pt-PT" sz="2400" b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saber de experiência feito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O </a:t>
            </a:r>
            <a:r>
              <a:rPr lang="pt-PT" sz="2400" b="0" i="1" u="none" strike="noStrike" cap="none" baseline="0" dirty="0" err="1" smtClean="0">
                <a:solidFill>
                  <a:srgbClr val="0000FF"/>
                </a:solidFill>
                <a:sym typeface="Comic Sans MS"/>
              </a:rPr>
              <a:t>caching</a:t>
            </a: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 foi visto inicialmente como muito eficaz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Muitas extensões ao HTTP para o seu suporte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… e sobretudo para validação das caches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sym typeface="Comic Sans MS"/>
              </a:rPr>
              <a:t>Era uma solução comum nos anos 90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Os </a:t>
            </a:r>
            <a:r>
              <a:rPr lang="pt-PT" sz="2000" b="0" i="0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ISPs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e as empresas usavam </a:t>
            </a:r>
            <a:r>
              <a:rPr lang="pt-PT" sz="2000" b="0" i="1" u="none" strike="noStrike" cap="none" baseline="0" dirty="0" err="1" smtClean="0">
                <a:solidFill>
                  <a:schemeClr val="dk2"/>
                </a:solidFill>
                <a:sym typeface="Comic Sans MS"/>
              </a:rPr>
              <a:t>proxies</a:t>
            </a:r>
            <a:r>
              <a:rPr lang="pt-PT" sz="2000" i="1" dirty="0" smtClean="0"/>
              <a:t>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mas verific</a:t>
            </a:r>
            <a:r>
              <a:rPr lang="pt-PT" sz="2000" dirty="0" smtClean="0"/>
              <a:t>ou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-se que o ganho não era fantástico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Com efeito, se o cache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hit-ratio 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for baixo, o </a:t>
            </a:r>
            <a:r>
              <a:rPr lang="pt-PT" sz="2000" b="0" i="1" u="none" strike="noStrike" cap="none" baseline="0" dirty="0" smtClean="0">
                <a:solidFill>
                  <a:schemeClr val="dk2"/>
                </a:solidFill>
                <a:sym typeface="Comic Sans MS"/>
              </a:rPr>
              <a:t>proxy</a:t>
            </a:r>
            <a:r>
              <a:rPr lang="pt-PT" sz="2000" b="0" i="0" u="none" strike="noStrike" cap="none" baseline="0" dirty="0" smtClean="0">
                <a:solidFill>
                  <a:schemeClr val="dk2"/>
                </a:solidFill>
                <a:sym typeface="Comic Sans MS"/>
              </a:rPr>
              <a:t> piora o acesso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000" dirty="0" smtClean="0"/>
              <a:t>A generalização do acesso por HTTPS diminui o cache hit ratio</a:t>
            </a:r>
          </a:p>
          <a:p>
            <a:pPr indent="-223838">
              <a:spcBef>
                <a:spcPts val="1200"/>
              </a:spcBef>
              <a:buSzPct val="100000"/>
            </a:pPr>
            <a:r>
              <a:rPr lang="pt-PT" sz="2400" dirty="0" smtClean="0"/>
              <a:t>A generalização de </a:t>
            </a:r>
            <a:r>
              <a:rPr lang="pt-PT" sz="2400" i="1" dirty="0" err="1" smtClean="0"/>
              <a:t>proxies</a:t>
            </a:r>
            <a:r>
              <a:rPr lang="pt-PT" sz="2400" dirty="0" smtClean="0"/>
              <a:t> seria contra a forma intrusiva como a WEB é hoje usada do ponto de vista da privacidade (</a:t>
            </a:r>
            <a:r>
              <a:rPr lang="pt-PT" sz="2400" i="1" dirty="0" smtClean="0"/>
              <a:t>cookies</a:t>
            </a:r>
            <a:r>
              <a:rPr lang="pt-PT" sz="2400" dirty="0" smtClean="0"/>
              <a:t> e outras funcionalidades semelhantes)</a:t>
            </a:r>
          </a:p>
          <a:p>
            <a:pPr lvl="1" indent="-223838">
              <a:spcBef>
                <a:spcPts val="1200"/>
              </a:spcBef>
              <a:buSzPct val="100000"/>
            </a:pPr>
            <a:r>
              <a:rPr lang="pt-PT" sz="2000" dirty="0"/>
              <a:t>cache-</a:t>
            </a:r>
            <a:r>
              <a:rPr lang="pt-PT" sz="2000" dirty="0" err="1"/>
              <a:t>control</a:t>
            </a:r>
            <a:r>
              <a:rPr lang="pt-PT" sz="2000" dirty="0"/>
              <a:t>: </a:t>
            </a:r>
            <a:r>
              <a:rPr lang="pt-PT" sz="2000" dirty="0" err="1"/>
              <a:t>private</a:t>
            </a:r>
            <a:r>
              <a:rPr lang="pt-PT" sz="2000" dirty="0"/>
              <a:t>, </a:t>
            </a:r>
            <a:r>
              <a:rPr lang="pt-PT" sz="2000" dirty="0" err="1"/>
              <a:t>max</a:t>
            </a:r>
            <a:r>
              <a:rPr lang="pt-PT" sz="2000" dirty="0"/>
              <a:t>-age=0, no-cache </a:t>
            </a:r>
          </a:p>
          <a:p>
            <a:pPr indent="-223838">
              <a:spcBef>
                <a:spcPts val="1200"/>
              </a:spcBef>
              <a:buSzPct val="100000"/>
            </a:pPr>
            <a:endParaRPr lang="pt-PT" sz="2000" dirty="0">
              <a:solidFill>
                <a:schemeClr val="dk2"/>
              </a:solidFill>
            </a:endParaRP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36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Aceleração do Lado do Servidor</a:t>
            </a:r>
            <a:endParaRPr lang="pt-PT" sz="36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95287" y="1500291"/>
            <a:ext cx="8497886" cy="4390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vários servidores com endereços IP distintos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b="0" i="0" u="none" strike="noStrike" cap="none" baseline="0" dirty="0" smtClean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distribuição de carga local mais inteligente</a:t>
            </a:r>
            <a:endParaRPr lang="pt-PT" sz="2000" dirty="0" smtClean="0"/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endParaRPr lang="pt-PT" sz="2000" dirty="0"/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pt-PT" sz="2400" dirty="0" smtClean="0"/>
              <a:t>Distribuição de carga em função da </a:t>
            </a:r>
            <a:r>
              <a:rPr lang="pt-PT" sz="2400" dirty="0" err="1" smtClean="0"/>
              <a:t>geo</a:t>
            </a:r>
            <a:r>
              <a:rPr lang="pt-PT" sz="2400" dirty="0" err="1"/>
              <a:t>-</a:t>
            </a:r>
            <a:r>
              <a:rPr lang="pt-PT" sz="2400" dirty="0" err="1" smtClean="0"/>
              <a:t>localização</a:t>
            </a:r>
            <a:endParaRPr lang="pt-PT" sz="2400" dirty="0" smtClean="0"/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endParaRPr lang="pt-PT" sz="2400" b="0" i="0" u="none" strike="noStrike" cap="none" baseline="0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pt-PT" sz="2400" dirty="0"/>
              <a:t>Distribuição de carga em função da </a:t>
            </a:r>
            <a:r>
              <a:rPr lang="pt-PT" sz="2400" dirty="0" smtClean="0"/>
              <a:t>latência na rede</a:t>
            </a:r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endParaRPr lang="pt-PT" sz="2400" dirty="0"/>
          </a:p>
          <a:p>
            <a:pPr lvl="0" indent="-223838">
              <a:lnSpc>
                <a:spcPct val="90000"/>
              </a:lnSpc>
              <a:spcBef>
                <a:spcPts val="1200"/>
              </a:spcBef>
              <a:buSzPct val="100000"/>
            </a:pPr>
            <a:r>
              <a:rPr lang="pt-PT" sz="2400" dirty="0" smtClean="0"/>
              <a:t>Usar uma </a:t>
            </a:r>
            <a:r>
              <a:rPr lang="pt-PT" sz="2400" i="1" dirty="0" err="1" smtClean="0"/>
              <a:t>Content</a:t>
            </a:r>
            <a:r>
              <a:rPr lang="pt-PT" sz="2400" i="1" dirty="0" smtClean="0"/>
              <a:t> </a:t>
            </a:r>
            <a:r>
              <a:rPr lang="pt-PT" sz="2400" i="1" dirty="0" err="1" smtClean="0"/>
              <a:t>Distribution</a:t>
            </a:r>
            <a:r>
              <a:rPr lang="pt-PT" sz="2400" i="1" dirty="0" smtClean="0"/>
              <a:t> Network </a:t>
            </a:r>
            <a:r>
              <a:rPr lang="pt-PT" sz="2400" dirty="0" smtClean="0"/>
              <a:t>(CDN)</a:t>
            </a:r>
            <a:endParaRPr lang="pt-PT" sz="2400" dirty="0"/>
          </a:p>
          <a:p>
            <a:pPr marL="223838" marR="0" lvl="0" indent="-96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None/>
            </a:pPr>
            <a:endParaRPr lang="pt-PT" sz="20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384415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95287" y="381000"/>
            <a:ext cx="8270874" cy="11929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2800" b="1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Vários Servidores com Endereços</a:t>
            </a: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8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distintos</a:t>
            </a:r>
            <a:endParaRPr lang="pt-PT" sz="2800" b="1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 baseline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828800"/>
            <a:ext cx="8430231" cy="3760032"/>
          </a:xfrm>
          <a:prstGeom prst="rect">
            <a:avLst/>
          </a:prstGeom>
        </p:spPr>
      </p:pic>
      <p:sp>
        <p:nvSpPr>
          <p:cNvPr id="5" name="Shape 270"/>
          <p:cNvSpPr/>
          <p:nvPr/>
        </p:nvSpPr>
        <p:spPr>
          <a:xfrm>
            <a:off x="460475" y="5843665"/>
            <a:ext cx="8439149" cy="728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PT" sz="1800" b="0" i="0" u="none" strike="noStrike" cap="none" baseline="0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implementação é feita com o apoio</a:t>
            </a:r>
            <a:r>
              <a:rPr lang="pt-PT" sz="18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1800" b="0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dos servidores de DNS</a:t>
            </a:r>
            <a:endParaRPr lang="pt-PT" sz="1800" b="0" i="0" u="none" strike="noStrike" cap="none" baseline="0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19177361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789</Words>
  <Application>Microsoft Macintosh PowerPoint</Application>
  <PresentationFormat>On-screen Show (4:3)</PresentationFormat>
  <Paragraphs>106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Comic Sans MS</vt:lpstr>
      <vt:lpstr>Courier New</vt:lpstr>
      <vt:lpstr>Helvetica Neue</vt:lpstr>
      <vt:lpstr>Noto Symbol</vt:lpstr>
      <vt:lpstr>Tahoma</vt:lpstr>
      <vt:lpstr>Times New Roman</vt:lpstr>
      <vt:lpstr>cs426</vt:lpstr>
      <vt:lpstr> Redes de Computadores   Redes de Distribuição de Conteúdos  (breve motivação) </vt:lpstr>
      <vt:lpstr>Objetivo do Capítulo</vt:lpstr>
      <vt:lpstr>A priori, finding similar laws governing Web page popularity, city populations, and gene copies is quite mysterious, but if one views all these as outcomes of processes exhibiting rich-get-richer effects, then the picture starts to become clearer.      – Autores: David Easley and John Kleinberg </vt:lpstr>
      <vt:lpstr>Caching: porquê e como</vt:lpstr>
      <vt:lpstr>Shared Web Caches (proxy server)</vt:lpstr>
      <vt:lpstr>Eficiência da Solução Proxy</vt:lpstr>
      <vt:lpstr>Um saber de experiência feito</vt:lpstr>
      <vt:lpstr>Aceleração do Lado do Servidor</vt:lpstr>
      <vt:lpstr>Vários Servidores com Endereços IP distintos</vt:lpstr>
      <vt:lpstr>Vários Servidores com Distribuição Local</vt:lpstr>
      <vt:lpstr>Geo-Distribuição para o Centro Mais Próximo</vt:lpstr>
      <vt:lpstr>Caching e replicação proactiva</vt:lpstr>
      <vt:lpstr>Reverse Proxies do Gestor dos Conteúdos</vt:lpstr>
      <vt:lpstr>Geo-Replicação</vt:lpstr>
      <vt:lpstr>Exemplo</vt:lpstr>
      <vt:lpstr>Content Distribution Networks (CDNs)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 Desempenho do Protocolo HTTP </dc:title>
  <cp:lastModifiedBy>Microsoft Office User</cp:lastModifiedBy>
  <cp:revision>35</cp:revision>
  <dcterms:modified xsi:type="dcterms:W3CDTF">2017-11-06T19:14:55Z</dcterms:modified>
</cp:coreProperties>
</file>