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95" r:id="rId3"/>
    <p:sldId id="280" r:id="rId4"/>
    <p:sldId id="281" r:id="rId5"/>
    <p:sldId id="282" r:id="rId6"/>
    <p:sldId id="283" r:id="rId7"/>
    <p:sldId id="285" r:id="rId8"/>
    <p:sldId id="296" r:id="rId9"/>
    <p:sldId id="287" r:id="rId10"/>
    <p:sldId id="286" r:id="rId11"/>
    <p:sldId id="288" r:id="rId12"/>
    <p:sldId id="289" r:id="rId13"/>
    <p:sldId id="297" r:id="rId14"/>
    <p:sldId id="298" r:id="rId15"/>
    <p:sldId id="299" r:id="rId16"/>
    <p:sldId id="291" r:id="rId17"/>
    <p:sldId id="292" r:id="rId18"/>
    <p:sldId id="293" r:id="rId19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4"/>
    <p:restoredTop sz="93173"/>
  </p:normalViewPr>
  <p:slideViewPr>
    <p:cSldViewPr snapToGrid="0" snapToObjects="1">
      <p:cViewPr varScale="1">
        <p:scale>
          <a:sx n="150" d="100"/>
          <a:sy n="150" d="100"/>
        </p:scale>
        <p:origin x="1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1273175" y="730250"/>
            <a:ext cx="4770438" cy="3578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957262" y="4572000"/>
            <a:ext cx="5346700" cy="4333875"/>
          </a:xfrm>
          <a:prstGeom prst="rect">
            <a:avLst/>
          </a:prstGeom>
          <a:noFill/>
          <a:ln>
            <a:noFill/>
          </a:ln>
        </p:spPr>
        <p:txBody>
          <a:bodyPr lIns="95075" tIns="47525" rIns="95075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58966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1273175" y="730250"/>
            <a:ext cx="4770438" cy="3578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957262" y="4572000"/>
            <a:ext cx="5346700" cy="4333875"/>
          </a:xfrm>
          <a:prstGeom prst="rect">
            <a:avLst/>
          </a:prstGeom>
          <a:noFill/>
          <a:ln>
            <a:noFill/>
          </a:ln>
        </p:spPr>
        <p:txBody>
          <a:bodyPr lIns="95075" tIns="47525" rIns="95075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4641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1273175" y="730250"/>
            <a:ext cx="4770438" cy="3578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957262" y="4572000"/>
            <a:ext cx="5346700" cy="4333875"/>
          </a:xfrm>
          <a:prstGeom prst="rect">
            <a:avLst/>
          </a:prstGeom>
          <a:noFill/>
          <a:ln>
            <a:noFill/>
          </a:ln>
        </p:spPr>
        <p:txBody>
          <a:bodyPr lIns="95075" tIns="47525" rIns="95075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04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1273175" y="730250"/>
            <a:ext cx="4770438" cy="3578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957262" y="4572000"/>
            <a:ext cx="5346700" cy="4333875"/>
          </a:xfrm>
          <a:prstGeom prst="rect">
            <a:avLst/>
          </a:prstGeom>
          <a:noFill/>
          <a:ln>
            <a:noFill/>
          </a:ln>
        </p:spPr>
        <p:txBody>
          <a:bodyPr lIns="95075" tIns="47525" rIns="95075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0" name="Shape 7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6036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2" name="Shape 55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273175" y="730250"/>
            <a:ext cx="4770438" cy="3578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957262" y="4572000"/>
            <a:ext cx="5346700" cy="4333875"/>
          </a:xfrm>
          <a:prstGeom prst="rect">
            <a:avLst/>
          </a:prstGeom>
          <a:noFill/>
          <a:ln>
            <a:noFill/>
          </a:ln>
        </p:spPr>
        <p:txBody>
          <a:bodyPr lIns="95075" tIns="47525" rIns="95075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Shape 57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1273175" y="730250"/>
            <a:ext cx="4770438" cy="3578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957262" y="4572000"/>
            <a:ext cx="5346599" cy="4333799"/>
          </a:xfrm>
          <a:prstGeom prst="rect">
            <a:avLst/>
          </a:prstGeom>
          <a:noFill/>
          <a:ln>
            <a:noFill/>
          </a:ln>
        </p:spPr>
        <p:txBody>
          <a:bodyPr lIns="95075" tIns="47525" rIns="95075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1273175" y="730250"/>
            <a:ext cx="4770438" cy="3578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957262" y="4572000"/>
            <a:ext cx="5346599" cy="4333799"/>
          </a:xfrm>
          <a:prstGeom prst="rect">
            <a:avLst/>
          </a:prstGeom>
          <a:noFill/>
          <a:ln>
            <a:noFill/>
          </a:ln>
        </p:spPr>
        <p:txBody>
          <a:bodyPr lIns="95075" tIns="47525" rIns="95075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15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273175" y="730250"/>
            <a:ext cx="4770438" cy="3578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957262" y="4572000"/>
            <a:ext cx="5346599" cy="4333799"/>
          </a:xfrm>
          <a:prstGeom prst="rect">
            <a:avLst/>
          </a:prstGeom>
          <a:noFill/>
          <a:ln>
            <a:noFill/>
          </a:ln>
        </p:spPr>
        <p:txBody>
          <a:bodyPr lIns="95075" tIns="47525" rIns="95075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683568" y="332656"/>
            <a:ext cx="7772400" cy="36724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Redes de Computadores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r>
              <a:rPr lang="pt-PT" dirty="0" smtClean="0"/>
              <a:t>Encaminhamento com Base 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em </a:t>
            </a:r>
            <a:r>
              <a:rPr lang="pt-PT" dirty="0" smtClean="0"/>
              <a:t>D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ifusão (</a:t>
            </a:r>
            <a:r>
              <a:rPr lang="pt-PT" sz="36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broadcasting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)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</a:b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>Parte 2 — Canais </a:t>
            </a:r>
            <a:r>
              <a:rPr lang="pt-PT" dirty="0" smtClean="0"/>
              <a:t>Wi-Fi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827583" y="4290646"/>
            <a:ext cx="7680325" cy="23067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lang="pt-PT" sz="240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 de Informática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  <a:endParaRPr lang="pt-PT"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title"/>
          </p:nvPr>
        </p:nvSpPr>
        <p:spPr>
          <a:xfrm>
            <a:off x="488950" y="389674"/>
            <a:ext cx="8040688" cy="850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</a:t>
            </a:r>
            <a:r>
              <a:rPr lang="pt-PT" dirty="0" smtClean="0"/>
              <a:t>M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étodo CSMA/CD </a:t>
            </a:r>
            <a:r>
              <a:rPr lang="pt-PT" dirty="0" smtClean="0"/>
              <a:t>N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ão </a:t>
            </a:r>
            <a:r>
              <a:rPr lang="pt-PT" dirty="0" smtClean="0"/>
              <a:t>F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unciona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654" name="Shape 65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497700" y="1240350"/>
            <a:ext cx="8023200" cy="136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 e C não colidem, mas C recebe os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sinais em colisão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pt-PT" sz="2000" baseline="0" dirty="0" smtClean="0"/>
              <a:t>Apesar de B e C estarem expostos, B poderia emitir para </a:t>
            </a:r>
            <a:r>
              <a:rPr lang="pt-PT" sz="2000" baseline="0" dirty="0" smtClean="0"/>
              <a:t>D </a:t>
            </a:r>
            <a:r>
              <a:rPr lang="pt-PT" sz="2000" baseline="0" dirty="0" smtClean="0"/>
              <a:t>ao mesmo tempo que C poderia emitir para D</a:t>
            </a:r>
            <a:r>
              <a:rPr lang="pt-PT" sz="2000" dirty="0" smtClean="0"/>
              <a:t> (terminal exposto)</a:t>
            </a:r>
            <a:endParaRPr lang="pt-PT" sz="20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4" y="2828290"/>
            <a:ext cx="7914362" cy="319746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title"/>
          </p:nvPr>
        </p:nvSpPr>
        <p:spPr>
          <a:xfrm>
            <a:off x="315912" y="228600"/>
            <a:ext cx="8248650" cy="8241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A Taxa de Erros é Mais Elevada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304800" y="1124746"/>
            <a:ext cx="8610599" cy="200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O ruído ambiente é muito elevado</a:t>
            </a:r>
          </a:p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O sinal não atravessa facilmente os objetos densos como as paredes</a:t>
            </a:r>
          </a:p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Os objetos refletem o sinal e o receptor recebe várias cópias do mesmo</a:t>
            </a:r>
          </a:p>
        </p:txBody>
      </p:sp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1430913" y="4653175"/>
            <a:ext cx="312599" cy="2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7487875" y="4653162"/>
            <a:ext cx="303299" cy="2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5853900" y="3293000"/>
            <a:ext cx="312599" cy="2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</a:p>
        </p:txBody>
      </p:sp>
      <p:pic>
        <p:nvPicPr>
          <p:cNvPr id="695" name="Shape 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2287" y="4490425"/>
            <a:ext cx="620700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Shape 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0812" y="4653175"/>
            <a:ext cx="407050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Shape 6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6775" y="3130239"/>
            <a:ext cx="620700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Shape 6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8700" y="3650946"/>
            <a:ext cx="2926424" cy="18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Shape 6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7862" y="4197425"/>
            <a:ext cx="3333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Shape 7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520512" y="3202275"/>
            <a:ext cx="3333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Shape 7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246775" y="4653175"/>
            <a:ext cx="3333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887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Como </a:t>
            </a:r>
            <a:r>
              <a:rPr lang="pt-PT" dirty="0" smtClean="0"/>
              <a:t>L</a:t>
            </a:r>
            <a:r>
              <a:rPr lang="pt-PT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idar com </a:t>
            </a:r>
            <a:r>
              <a:rPr lang="pt-PT" dirty="0" smtClean="0"/>
              <a:t>C</a:t>
            </a:r>
            <a:r>
              <a:rPr lang="pt-PT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olisões e o R</a:t>
            </a:r>
            <a:r>
              <a:rPr lang="pt-PT" dirty="0" smtClean="0"/>
              <a:t>uído</a:t>
            </a:r>
            <a:endParaRPr lang="pt-PT" dirty="0"/>
          </a:p>
        </p:txBody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266703" y="1285522"/>
            <a:ext cx="8610599" cy="15456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emissor não consegue detetar as colisões</a:t>
            </a:r>
            <a:r>
              <a:rPr lang="pt-PT" sz="2400" dirty="0" smtClean="0"/>
              <a:t> e a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probabilidade de erro é muito elevada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Solução: </a:t>
            </a:r>
            <a:r>
              <a:rPr lang="pt-PT" sz="2400" b="1" dirty="0" smtClean="0"/>
              <a:t>cada</a:t>
            </a:r>
            <a:r>
              <a:rPr lang="pt-PT" sz="24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frame</a:t>
            </a:r>
            <a:r>
              <a:rPr lang="pt-PT" sz="2400" b="1" i="1" u="none" strike="noStrike" cap="none" smtClean="0">
                <a:solidFill>
                  <a:srgbClr val="0000FF"/>
                </a:solidFill>
                <a:sym typeface="Comic Sans MS"/>
              </a:rPr>
              <a:t> é</a:t>
            </a:r>
            <a:r>
              <a:rPr lang="pt-PT" sz="2400" b="1" i="0" u="none" strike="noStrike" cap="none" baseline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1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ACKed</a:t>
            </a:r>
            <a:r>
              <a:rPr lang="pt-PT" sz="24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(como</a:t>
            </a:r>
            <a:r>
              <a:rPr lang="pt-PT" sz="2400" b="1" i="0" u="none" strike="noStrike" cap="none" dirty="0" smtClean="0">
                <a:solidFill>
                  <a:srgbClr val="0000FF"/>
                </a:solidFill>
                <a:sym typeface="Comic Sans MS"/>
              </a:rPr>
              <a:t> no stop &amp; </a:t>
            </a:r>
            <a:r>
              <a:rPr lang="pt-PT" sz="2400" b="1" i="0" u="none" strike="noStrike" cap="none" dirty="0" err="1" smtClean="0">
                <a:solidFill>
                  <a:srgbClr val="0000FF"/>
                </a:solidFill>
                <a:sym typeface="Comic Sans MS"/>
              </a:rPr>
              <a:t>wait</a:t>
            </a:r>
            <a:r>
              <a:rPr lang="pt-PT" sz="2400" b="1" i="0" u="none" strike="noStrike" cap="none" dirty="0" smtClean="0">
                <a:solidFill>
                  <a:srgbClr val="0000FF"/>
                </a:solidFill>
                <a:sym typeface="Comic Sans MS"/>
              </a:rPr>
              <a:t>)</a:t>
            </a:r>
            <a:endParaRPr lang="pt-PT" sz="2400" b="1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708" name="Shape 70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2" y="2413000"/>
            <a:ext cx="6959600" cy="3835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887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Continuação</a:t>
            </a:r>
            <a:endParaRPr lang="pt-PT" dirty="0"/>
          </a:p>
        </p:txBody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266703" y="1285521"/>
            <a:ext cx="8610599" cy="49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Caso não receba o ACK, o emissor re</a:t>
            </a:r>
            <a:r>
              <a:rPr lang="pt-PT" sz="2400" dirty="0" smtClean="0"/>
              <a:t>trans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mite um certo número de vezes (tipicamente até 4).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Uma tentativa falhada é interpretada como uma colisão e os intervalos onde se calculam os compassos de espera aleatórios futuros vão sendo multiplicado por 2 (</a:t>
            </a:r>
            <a:r>
              <a:rPr lang="pt-PT" sz="2400" i="1" dirty="0" err="1" smtClean="0"/>
              <a:t>Binary</a:t>
            </a:r>
            <a:r>
              <a:rPr lang="pt-PT" sz="2400" i="1" dirty="0" smtClean="0"/>
              <a:t> Exponential </a:t>
            </a:r>
            <a:r>
              <a:rPr lang="pt-PT" sz="2400" i="1" dirty="0" err="1" smtClean="0"/>
              <a:t>Backoff</a:t>
            </a:r>
            <a:r>
              <a:rPr lang="pt-PT" sz="2400" dirty="0" smtClean="0"/>
              <a:t>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Os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frames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a difundir (por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broadcast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ou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multicast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) não são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ACKed</a:t>
            </a: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multicast</a:t>
            </a:r>
            <a:r>
              <a:rPr lang="pt-PT" sz="2000" dirty="0" smtClean="0"/>
              <a:t> 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não é muito eficaz com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WiFi</a:t>
            </a: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708" name="Shape 70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6462026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CSMA/C</a:t>
            </a:r>
            <a:r>
              <a:rPr lang="en-GB"/>
              <a:t>A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GB" sz="3600" b="1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Collision</a:t>
            </a:r>
            <a:r>
              <a:rPr lang="en-GB" i="1"/>
              <a:t> Avoidance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799"/>
            <a:ext cx="9144000" cy="53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4772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323550" y="1294775"/>
            <a:ext cx="8496899" cy="48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pt-PT" sz="1800" dirty="0" smtClean="0"/>
          </a:p>
          <a:p>
            <a:pPr marL="223838" marR="0" lvl="0" indent="-96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18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96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18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714" name="Shape 71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CSMA/C</a:t>
            </a:r>
            <a:r>
              <a:rPr lang="en-GB"/>
              <a:t>A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GB" sz="3600" b="1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Collision</a:t>
            </a:r>
            <a:r>
              <a:rPr lang="en-GB" i="1"/>
              <a:t> Avoidance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5" name="Shape 713"/>
          <p:cNvSpPr txBox="1">
            <a:spLocks/>
          </p:cNvSpPr>
          <p:nvPr/>
        </p:nvSpPr>
        <p:spPr>
          <a:xfrm>
            <a:off x="428474" y="1344588"/>
            <a:ext cx="8134650" cy="48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3838" marR="0" indent="-460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1pPr>
            <a:lvl2pPr marL="563563" marR="0" indent="-809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2pPr>
            <a:lvl3pPr marL="911225" marR="0" indent="-1111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3pPr>
            <a:lvl4pPr marL="1258888" marR="0" indent="-115887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4pPr>
            <a:lvl5pPr marL="1597025" marR="0" indent="-984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5pPr>
            <a:lvl6pPr marL="2054225" marR="0" indent="-984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6pPr>
            <a:lvl7pPr marL="2511425" marR="0" indent="-984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7pPr>
            <a:lvl8pPr marL="2968625" marR="0" indent="-984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8pPr>
            <a:lvl9pPr marL="3425825" marR="0" indent="-984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defRPr>
            </a:lvl9pPr>
          </a:lstStyle>
          <a:p>
            <a:pPr marL="520700" indent="-342900">
              <a:buFont typeface="+mj-lt"/>
              <a:buAutoNum type="arabicPeriod"/>
            </a:pPr>
            <a:r>
              <a:rPr lang="pt-PT" sz="1800" dirty="0" smtClean="0"/>
              <a:t>Caso o terminal não tenha tido recentemente atividade e o meio está livre pelo menos durante DIFS, passar imediatamente à etapa 3. </a:t>
            </a:r>
          </a:p>
          <a:p>
            <a:pPr marL="520700" indent="-342900">
              <a:buFont typeface="+mj-lt"/>
              <a:buAutoNum type="arabicPeriod"/>
            </a:pPr>
            <a:r>
              <a:rPr lang="pt-PT" sz="1800" dirty="0" smtClean="0"/>
              <a:t>Calcular um </a:t>
            </a:r>
            <a:r>
              <a:rPr lang="pt-PT" sz="1800" i="1" dirty="0" err="1" smtClean="0"/>
              <a:t>random</a:t>
            </a:r>
            <a:r>
              <a:rPr lang="pt-PT" sz="1800" i="1" dirty="0" smtClean="0"/>
              <a:t> </a:t>
            </a:r>
            <a:r>
              <a:rPr lang="pt-PT" sz="1800" i="1" dirty="0" err="1" smtClean="0"/>
              <a:t>backoff</a:t>
            </a:r>
            <a:r>
              <a:rPr lang="pt-PT" sz="1800" i="1" dirty="0" smtClean="0"/>
              <a:t> </a:t>
            </a:r>
            <a:r>
              <a:rPr lang="pt-PT" sz="1800" i="1" dirty="0" err="1" smtClean="0"/>
              <a:t>period</a:t>
            </a:r>
            <a:r>
              <a:rPr lang="pt-PT" sz="1800" i="1" dirty="0" smtClean="0"/>
              <a:t> </a:t>
            </a:r>
            <a:r>
              <a:rPr lang="pt-PT" sz="1800" dirty="0" smtClean="0"/>
              <a:t>multiplicando por um número aleatório o período </a:t>
            </a:r>
            <a:r>
              <a:rPr lang="pt-PT" sz="1800" i="1" dirty="0" err="1" smtClean="0"/>
              <a:t>slot</a:t>
            </a:r>
            <a:r>
              <a:rPr lang="pt-PT" sz="1800" i="1" dirty="0" smtClean="0"/>
              <a:t> time </a:t>
            </a:r>
            <a:r>
              <a:rPr lang="pt-PT" sz="1800" dirty="0" smtClean="0"/>
              <a:t>e esperar que o contador venha a 0. O contador só é decrementado quando o meio está livre e depois de passar DIFS a seguir ao fim da última ocupação por um outro </a:t>
            </a:r>
            <a:r>
              <a:rPr lang="pt-PT" sz="1800" i="1" dirty="0" err="1" smtClean="0"/>
              <a:t>frame</a:t>
            </a:r>
            <a:r>
              <a:rPr lang="pt-PT" sz="1800" i="1" dirty="0" smtClean="0"/>
              <a:t> </a:t>
            </a:r>
            <a:r>
              <a:rPr lang="pt-PT" sz="1800" dirty="0" smtClean="0"/>
              <a:t>de um competidor. </a:t>
            </a:r>
          </a:p>
          <a:p>
            <a:pPr marL="520700" indent="-342900">
              <a:buFont typeface="+mj-lt"/>
              <a:buAutoNum type="arabicPeriod"/>
            </a:pPr>
            <a:r>
              <a:rPr lang="pt-PT" sz="1800" dirty="0" smtClean="0"/>
              <a:t>Emitir o </a:t>
            </a:r>
            <a:r>
              <a:rPr lang="pt-PT" sz="1800" i="1" dirty="0" err="1" smtClean="0"/>
              <a:t>frame</a:t>
            </a:r>
            <a:r>
              <a:rPr lang="pt-PT" sz="1800" i="1" dirty="0" smtClean="0"/>
              <a:t> </a:t>
            </a:r>
            <a:r>
              <a:rPr lang="pt-PT" sz="1800" dirty="0" smtClean="0"/>
              <a:t>sem parar até ao fim (visto que não consegue detetar colisões). </a:t>
            </a:r>
          </a:p>
          <a:p>
            <a:pPr marL="520700" indent="-342900">
              <a:buFont typeface="+mj-lt"/>
              <a:buAutoNum type="arabicPeriod"/>
            </a:pPr>
            <a:r>
              <a:rPr lang="pt-PT" sz="1800" dirty="0" smtClean="0"/>
              <a:t>Esperar pelo ACK. </a:t>
            </a:r>
          </a:p>
          <a:p>
            <a:pPr marL="520700" indent="-342900">
              <a:buFont typeface="+mj-lt"/>
              <a:buAutoNum type="arabicPeriod"/>
            </a:pPr>
            <a:r>
              <a:rPr lang="pt-PT" sz="1800" dirty="0" smtClean="0"/>
              <a:t>Caso receba o ACK no período previsto, a transmissão foi concluída com sucesso. Senão recomeça o processo na etapa 2, mas usando um compasso de espera calculado de forma aleatória num intervalo multiplicado por dois (</a:t>
            </a:r>
            <a:r>
              <a:rPr lang="pt-PT" sz="1800" i="1" dirty="0" err="1" smtClean="0"/>
              <a:t>binary</a:t>
            </a:r>
            <a:r>
              <a:rPr lang="pt-PT" sz="1800" i="1" dirty="0" smtClean="0"/>
              <a:t> exponential </a:t>
            </a:r>
            <a:r>
              <a:rPr lang="pt-PT" sz="1800" i="1" dirty="0" err="1" smtClean="0"/>
              <a:t>backoff</a:t>
            </a:r>
            <a:r>
              <a:rPr lang="pt-PT" sz="1800" i="1" dirty="0" smtClean="0"/>
              <a:t> </a:t>
            </a:r>
            <a:r>
              <a:rPr lang="pt-PT" sz="1800" dirty="0" smtClean="0"/>
              <a:t>). O número máximo de repetições é variável mas está normalmente fixado em 4. 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70655007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467543" y="1196751"/>
            <a:ext cx="8136903" cy="52565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Utiliza-se um protocolo de reserva de </a:t>
            </a:r>
            <a:r>
              <a:rPr lang="en-GB" sz="20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lang="en-GB" sz="2000" i="1"/>
              <a:t> </a:t>
            </a:r>
            <a:r>
              <a:rPr lang="en-GB" sz="20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slots </a:t>
            </a: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evitar ao máximo as colisões para </a:t>
            </a:r>
            <a:r>
              <a:rPr lang="en-GB" sz="20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frames</a:t>
            </a: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acima de uma certa dimensão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A, o emissor, “acha” que </a:t>
            </a:r>
            <a:r>
              <a:rPr lang="en-GB" sz="2000"/>
              <a:t>é adequado transmitir</a:t>
            </a: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emite um </a:t>
            </a:r>
            <a:r>
              <a:rPr lang="en-GB" sz="20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</a:t>
            </a: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“REQUEST TO SEND - RTS” para B, o receptor. Este </a:t>
            </a:r>
            <a:r>
              <a:rPr lang="en-GB" sz="20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</a:t>
            </a: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indica a dimensão do </a:t>
            </a:r>
            <a:r>
              <a:rPr lang="en-GB" sz="20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</a:t>
            </a: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transmitir (dimensão do </a:t>
            </a:r>
            <a:r>
              <a:rPr lang="en-GB" sz="20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slot</a:t>
            </a: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pretende reservar).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 responde com um “CLEAR TO SEND - CTS” (também indicando a dimensão).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estações na proximidade de A e B que detetam estes </a:t>
            </a:r>
            <a:r>
              <a:rPr lang="en-GB" sz="20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frames</a:t>
            </a: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não emitem durante o período reservado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Após a transmissão de A para B, B responde com uma “CONFIRMAÇÃO - ACK” a A caso tudo tenha corrido bem.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o protocolo não teve êxito, A recomeça tudo até ter êxito (ou ter que desistir por ter feito demasiadas tentativas).</a:t>
            </a:r>
          </a:p>
          <a:p>
            <a:pPr marL="223838" marR="0" lvl="0" indent="-96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0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2" name="Shape 72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Como Lidar com </a:t>
            </a:r>
            <a:r>
              <a:rPr lang="en-GB" i="1"/>
              <a:t>Frames</a:t>
            </a:r>
            <a:r>
              <a:rPr lang="en-GB"/>
              <a:t> Grandes?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title"/>
          </p:nvPr>
        </p:nvSpPr>
        <p:spPr>
          <a:xfrm>
            <a:off x="467543" y="476672"/>
            <a:ext cx="84249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Collision Avoidance: RTS-CTS exchange</a:t>
            </a:r>
          </a:p>
        </p:txBody>
      </p:sp>
      <p:sp>
        <p:nvSpPr>
          <p:cNvPr id="730" name="Shape 7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6285"/>
            <a:ext cx="7239000" cy="43307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569825" y="1195754"/>
            <a:ext cx="8228100" cy="4970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pt-PT" sz="1800" b="0" i="1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223837" marR="0" lvl="0" indent="-1857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Um canal baseado em difus</a:t>
            </a:r>
            <a:r>
              <a:rPr lang="pt-PT" sz="1800" dirty="0" smtClean="0"/>
              <a:t>ão num meio comum 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(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broadcast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)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permite </a:t>
            </a:r>
            <a:r>
              <a:rPr lang="pt-PT" sz="1800" dirty="0" smtClean="0"/>
              <a:t>a mais do que duas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interfaces comunicarem diretamente sem intermediários</a:t>
            </a:r>
          </a:p>
          <a:p>
            <a:pPr marL="563562" marR="0" lvl="1" indent="-220662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Para esse efeito necessitam de um sistema de endereçamento ao nível canal (</a:t>
            </a:r>
            <a:r>
              <a:rPr lang="pt-PT" sz="1800" i="1" dirty="0" smtClean="0"/>
              <a:t>MAC </a:t>
            </a:r>
            <a:r>
              <a:rPr lang="pt-PT" sz="1800" i="1" dirty="0" err="1" smtClean="0"/>
              <a:t>Layer</a:t>
            </a:r>
            <a:r>
              <a:rPr lang="pt-PT" sz="1800" dirty="0" smtClean="0"/>
              <a:t>)</a:t>
            </a:r>
          </a:p>
          <a:p>
            <a:pPr marL="223837" marR="0" lvl="0" indent="-1857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dirty="0" smtClean="0"/>
              <a:t>Como suportam vários emissores, potencialmente simultâneos, é necessário estabelecer uma ordem pela qual eles podem emitir</a:t>
            </a:r>
          </a:p>
          <a:p>
            <a:pPr marL="563562" marR="0" lvl="1" indent="-220662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Os métodos baseados em ordenação aleatória têm-se revelado como muito interessantes e são bastante usados</a:t>
            </a:r>
          </a:p>
          <a:p>
            <a:pPr marL="223837" lvl="0" indent="-185737" rtl="0">
              <a:spcBef>
                <a:spcPts val="120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1800" dirty="0" smtClean="0"/>
              <a:t>Se o canal é sem fios, a qualidade do sinal é má e o nível de erros é elevado. O método CSMA/CD é substituído pelo método CSMA/CA</a:t>
            </a:r>
            <a:endParaRPr lang="pt-PT" sz="1800" dirty="0"/>
          </a:p>
        </p:txBody>
      </p:sp>
      <p:sp>
        <p:nvSpPr>
          <p:cNvPr id="767" name="Shape 76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Canal </a:t>
            </a:r>
            <a:r>
              <a:rPr lang="pt-PT" dirty="0" err="1" smtClean="0"/>
              <a:t>Multi-P</a:t>
            </a:r>
            <a:r>
              <a:rPr lang="pt-PT" sz="3600" b="1" i="0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onto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– A Abstração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48" y="1635370"/>
            <a:ext cx="6453660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1862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381000" y="407525"/>
            <a:ext cx="8381999" cy="1274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000"/>
              <a:t>Canais sem Fios Baseados em Difusão</a:t>
            </a:r>
          </a:p>
        </p:txBody>
      </p:sp>
      <p:sp>
        <p:nvSpPr>
          <p:cNvPr id="543" name="Shape 54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pic>
        <p:nvPicPr>
          <p:cNvPr id="544" name="Shape 5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517" y="1546277"/>
            <a:ext cx="2504832" cy="18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0" y="1846627"/>
            <a:ext cx="2184738" cy="18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7812" y="4410075"/>
            <a:ext cx="804625" cy="160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Shape 5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5100" y="4974300"/>
            <a:ext cx="952482" cy="12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Shape 5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2012" y="3676325"/>
            <a:ext cx="1943837" cy="194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661987" y="287337"/>
            <a:ext cx="7642225" cy="585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Canais WiFi</a:t>
            </a:r>
          </a:p>
        </p:txBody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323524" y="1196750"/>
            <a:ext cx="8512799" cy="5184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Norma IEEE 802.11 - Wireless LAN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ou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WLAN</a:t>
            </a:r>
          </a:p>
          <a:p>
            <a:pPr marL="223837" marR="0" lvl="0" indent="-22383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Primeira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versão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dirty="0"/>
              <a:t>com </a:t>
            </a:r>
            <a:r>
              <a:rPr lang="en-GB" sz="2400" dirty="0" err="1"/>
              <a:t>débito</a:t>
            </a:r>
            <a:r>
              <a:rPr lang="en-GB" sz="2400" dirty="0"/>
              <a:t> de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2 Mbps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dirty="0" err="1"/>
              <a:t>A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tualmente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dirty="0" err="1" smtClean="0"/>
              <a:t>funciona</a:t>
            </a:r>
            <a:r>
              <a:rPr lang="en-GB" sz="2400" dirty="0" smtClean="0"/>
              <a:t> a</a:t>
            </a:r>
            <a:r>
              <a:rPr lang="en-GB" sz="2400" dirty="0"/>
              <a:t> </a:t>
            </a:r>
            <a:r>
              <a:rPr lang="en-GB" sz="2400" dirty="0" smtClean="0"/>
              <a:t>1,</a:t>
            </a:r>
            <a:r>
              <a:rPr lang="en-GB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r>
              <a:rPr lang="en-GB" sz="2400" dirty="0"/>
              <a:t>, 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54</a:t>
            </a:r>
            <a:r>
              <a:rPr lang="en-GB" sz="2400" dirty="0"/>
              <a:t>, 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300, 600 Mbps, </a:t>
            </a:r>
            <a:r>
              <a:rPr lang="en-GB" sz="2400" dirty="0"/>
              <a:t>…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 (802.11b, 802.11g</a:t>
            </a:r>
            <a:r>
              <a:rPr lang="en-GB" sz="2400" dirty="0"/>
              <a:t>,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802.11n, </a:t>
            </a:r>
            <a:r>
              <a:rPr lang="en-GB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802.11ac,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dirty="0" smtClean="0"/>
              <a:t>…</a:t>
            </a:r>
            <a:r>
              <a:rPr lang="en-GB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.)</a:t>
            </a:r>
            <a:endParaRPr lang="en-GB"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150 metros de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diâmetro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máximo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célula</a:t>
            </a:r>
            <a:r>
              <a:rPr lang="en-GB" sz="2400" b="0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GB" sz="2400" b="0" i="0" u="none" strike="noStrike" cap="none" baseline="0" dirty="0" err="1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ao</a:t>
            </a:r>
            <a:r>
              <a:rPr lang="en-GB" sz="2400" b="0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strike="noStrike" cap="none" baseline="0" dirty="0" err="1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GB" sz="2400" b="0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livre</a:t>
            </a:r>
            <a:endParaRPr lang="en-GB" sz="2400" b="0" i="0" u="none" strike="noStrike" cap="none" baseline="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frequências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livres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isto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sujeitas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licenciamento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(2.4 GHz, </a:t>
            </a:r>
            <a:r>
              <a:rPr lang="en-GB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5 </a:t>
            </a:r>
            <a:r>
              <a:rPr lang="en-GB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Ghz</a:t>
            </a:r>
            <a:r>
              <a:rPr lang="en-GB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...)</a:t>
            </a:r>
            <a:endParaRPr lang="en-GB"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Incorpora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um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GB" sz="2400" dirty="0" err="1"/>
              <a:t>ível</a:t>
            </a:r>
            <a:r>
              <a:rPr lang="en-GB" sz="2400" dirty="0"/>
              <a:t> 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MAC que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evita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colisões</a:t>
            </a:r>
            <a:endParaRPr lang="en-GB"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Configurações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ad</a:t>
            </a:r>
            <a:r>
              <a:rPr lang="en-GB" sz="2400" dirty="0"/>
              <a:t> </a:t>
            </a:r>
            <a:r>
              <a:rPr lang="en-GB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hoc e com </a:t>
            </a:r>
            <a:r>
              <a:rPr lang="en-GB" sz="240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wired </a:t>
            </a:r>
            <a:r>
              <a:rPr lang="en-GB" sz="2400" b="0" i="1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</a:t>
            </a:r>
            <a:r>
              <a:rPr lang="en-GB" sz="240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points</a:t>
            </a:r>
          </a:p>
        </p:txBody>
      </p:sp>
      <p:sp>
        <p:nvSpPr>
          <p:cNvPr id="556" name="Shape 5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/>
        </p:nvSpPr>
        <p:spPr>
          <a:xfrm>
            <a:off x="6013950" y="1339850"/>
            <a:ext cx="1912800" cy="281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3" name="Shape 563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Modos</a:t>
            </a:r>
            <a:r>
              <a:rPr lang="en-GB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dirty="0"/>
              <a:t>Ad </a:t>
            </a:r>
            <a:r>
              <a:rPr lang="en-GB" dirty="0" smtClean="0"/>
              <a:t>Hoc e Infra-</a:t>
            </a:r>
            <a:r>
              <a:rPr lang="en-GB" dirty="0" err="1" smtClean="0"/>
              <a:t>estrutura</a:t>
            </a:r>
            <a:endParaRPr lang="en-GB" dirty="0"/>
          </a:p>
        </p:txBody>
      </p:sp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80399"/>
            <a:ext cx="9143999" cy="383650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/>
        </p:nvSpPr>
        <p:spPr>
          <a:xfrm>
            <a:off x="6013950" y="1339850"/>
            <a:ext cx="1912800" cy="281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7153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000" dirty="0" err="1" smtClean="0"/>
              <a:t>M</a:t>
            </a:r>
            <a:r>
              <a:rPr lang="en-GB" sz="30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odo</a:t>
            </a:r>
            <a:r>
              <a:rPr lang="en-GB" sz="30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000" dirty="0"/>
              <a:t>I</a:t>
            </a:r>
            <a:r>
              <a:rPr lang="en-GB" sz="3000" b="1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nfra-</a:t>
            </a:r>
            <a:r>
              <a:rPr lang="en-GB" sz="3000" b="1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estr</a:t>
            </a:r>
            <a:r>
              <a:rPr lang="en-GB" sz="3000" dirty="0" err="1"/>
              <a:t>utura</a:t>
            </a:r>
            <a:endParaRPr lang="en-GB" sz="3000" dirty="0"/>
          </a:p>
        </p:txBody>
      </p:sp>
      <p:sp>
        <p:nvSpPr>
          <p:cNvPr id="578" name="Shape 57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0" y="1248741"/>
            <a:ext cx="8648700" cy="5029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488950" y="346075"/>
            <a:ext cx="8040600" cy="8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</a:t>
            </a:r>
            <a:r>
              <a:rPr lang="pt-PT" dirty="0" smtClean="0"/>
              <a:t>M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étodo CSMA/CD </a:t>
            </a:r>
            <a:r>
              <a:rPr lang="pt-PT" dirty="0" smtClean="0"/>
              <a:t>N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ão </a:t>
            </a:r>
            <a:r>
              <a:rPr lang="pt-PT" dirty="0" smtClean="0"/>
              <a:t>F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unciona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2428051" y="4982388"/>
            <a:ext cx="194403" cy="2018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4383380" y="5027776"/>
            <a:ext cx="188620" cy="2018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GB" sz="14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1" name="Shape 631"/>
          <p:cNvSpPr txBox="1"/>
          <p:nvPr/>
        </p:nvSpPr>
        <p:spPr>
          <a:xfrm>
            <a:off x="6430127" y="5029664"/>
            <a:ext cx="194403" cy="2018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 lang="en-GB" sz="14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2" name="Shape 63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3" name="Shape 6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8792" y="4326187"/>
            <a:ext cx="538622" cy="604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497650" y="1284238"/>
            <a:ext cx="8023200" cy="1111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PT" sz="2400" dirty="0"/>
              <a:t>Enfraquecimento rápido da potência do </a:t>
            </a:r>
            <a:r>
              <a:rPr lang="pt-PT" sz="2400" dirty="0" smtClean="0"/>
              <a:t>sinal. Assim, </a:t>
            </a:r>
            <a:r>
              <a:rPr lang="pt-PT" sz="2400" dirty="0" smtClean="0"/>
              <a:t>quando está a emitir, um emissor só deteta a sua própria emissão.</a:t>
            </a:r>
            <a:endParaRPr lang="pt-PT" sz="24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pic>
        <p:nvPicPr>
          <p:cNvPr id="636" name="Shape 6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0816" y="4319051"/>
            <a:ext cx="538622" cy="604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Shape 637"/>
          <p:cNvSpPr/>
          <p:nvPr/>
        </p:nvSpPr>
        <p:spPr>
          <a:xfrm rot="1875447">
            <a:off x="3462391" y="4372991"/>
            <a:ext cx="542422" cy="510895"/>
          </a:xfrm>
          <a:custGeom>
            <a:avLst/>
            <a:gdLst/>
            <a:ahLst/>
            <a:cxnLst/>
            <a:rect l="0" t="0" r="0" b="0"/>
            <a:pathLst>
              <a:path w="18688" h="20691" extrusionOk="0">
                <a:moveTo>
                  <a:pt x="0" y="20691"/>
                </a:moveTo>
                <a:lnTo>
                  <a:pt x="14016" y="10679"/>
                </a:lnTo>
                <a:lnTo>
                  <a:pt x="3337" y="10679"/>
                </a:lnTo>
                <a:lnTo>
                  <a:pt x="18688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638" name="Shape 638"/>
          <p:cNvSpPr/>
          <p:nvPr/>
        </p:nvSpPr>
        <p:spPr>
          <a:xfrm rot="1875447">
            <a:off x="5374768" y="4352494"/>
            <a:ext cx="542422" cy="510895"/>
          </a:xfrm>
          <a:custGeom>
            <a:avLst/>
            <a:gdLst/>
            <a:ahLst/>
            <a:cxnLst/>
            <a:rect l="0" t="0" r="0" b="0"/>
            <a:pathLst>
              <a:path w="18688" h="20691" extrusionOk="0">
                <a:moveTo>
                  <a:pt x="0" y="20691"/>
                </a:moveTo>
                <a:lnTo>
                  <a:pt x="14016" y="10679"/>
                </a:lnTo>
                <a:lnTo>
                  <a:pt x="3337" y="10679"/>
                </a:lnTo>
                <a:lnTo>
                  <a:pt x="18688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none" w="lg" len="lg"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628900"/>
            <a:ext cx="6629400" cy="1600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488950" y="346075"/>
            <a:ext cx="8040600" cy="8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</a:t>
            </a:r>
            <a:r>
              <a:rPr lang="pt-PT" dirty="0" smtClean="0"/>
              <a:t>M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étodo CSMA/CD </a:t>
            </a:r>
            <a:r>
              <a:rPr lang="pt-PT" dirty="0" smtClean="0"/>
              <a:t>N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ão </a:t>
            </a:r>
            <a:r>
              <a:rPr lang="pt-PT" dirty="0" smtClean="0"/>
              <a:t>F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unciona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2300239" y="4988324"/>
            <a:ext cx="194403" cy="2018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4383380" y="5027776"/>
            <a:ext cx="188620" cy="2018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 lang="en-GB" sz="14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1" name="Shape 631"/>
          <p:cNvSpPr txBox="1"/>
          <p:nvPr/>
        </p:nvSpPr>
        <p:spPr>
          <a:xfrm>
            <a:off x="6557939" y="4986781"/>
            <a:ext cx="194403" cy="2018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 lang="en-GB" sz="1400" b="1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2" name="Shape 63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3" name="Shape 6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2998" y="4331998"/>
            <a:ext cx="538622" cy="60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Shape 6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065" y="4462339"/>
            <a:ext cx="253142" cy="433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497650" y="1284237"/>
            <a:ext cx="8023200" cy="1167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 smtClean="0"/>
              <a:t>Enfraquecimento rápido da potência do sinal - por exemplo, C pode alcançar A e B mas A pode não conseguir alcançar B. C deteta uma potencial colisão, mas B não.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endParaRPr lang="pt-PT" sz="20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pic>
        <p:nvPicPr>
          <p:cNvPr id="636" name="Shape 6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5830" y="4321012"/>
            <a:ext cx="538622" cy="604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Shape 637"/>
          <p:cNvSpPr/>
          <p:nvPr/>
        </p:nvSpPr>
        <p:spPr>
          <a:xfrm rot="1875447">
            <a:off x="3361003" y="4433781"/>
            <a:ext cx="542422" cy="510895"/>
          </a:xfrm>
          <a:custGeom>
            <a:avLst/>
            <a:gdLst/>
            <a:ahLst/>
            <a:cxnLst/>
            <a:rect l="0" t="0" r="0" b="0"/>
            <a:pathLst>
              <a:path w="18688" h="20691" extrusionOk="0">
                <a:moveTo>
                  <a:pt x="0" y="20691"/>
                </a:moveTo>
                <a:lnTo>
                  <a:pt x="14016" y="10679"/>
                </a:lnTo>
                <a:lnTo>
                  <a:pt x="3337" y="10679"/>
                </a:lnTo>
                <a:lnTo>
                  <a:pt x="18688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638" name="Shape 638"/>
          <p:cNvSpPr/>
          <p:nvPr/>
        </p:nvSpPr>
        <p:spPr>
          <a:xfrm rot="1875447">
            <a:off x="5374768" y="4352494"/>
            <a:ext cx="542422" cy="510895"/>
          </a:xfrm>
          <a:custGeom>
            <a:avLst/>
            <a:gdLst/>
            <a:ahLst/>
            <a:cxnLst/>
            <a:rect l="0" t="0" r="0" b="0"/>
            <a:pathLst>
              <a:path w="18688" h="20691" extrusionOk="0">
                <a:moveTo>
                  <a:pt x="0" y="20691"/>
                </a:moveTo>
                <a:lnTo>
                  <a:pt x="14016" y="10679"/>
                </a:lnTo>
                <a:lnTo>
                  <a:pt x="3337" y="10679"/>
                </a:lnTo>
                <a:lnTo>
                  <a:pt x="18688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stealth" w="lg" len="lg"/>
            <a:tailEnd type="none" w="lg" len="lg"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628900"/>
            <a:ext cx="6629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1078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xfrm>
            <a:off x="488950" y="346075"/>
            <a:ext cx="8040600" cy="8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/>
              <a:t>M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étodo CSMA/CD </a:t>
            </a:r>
            <a:r>
              <a:rPr lang="en-GB"/>
              <a:t>N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ão </a:t>
            </a:r>
            <a:r>
              <a:rPr lang="en-GB"/>
              <a:t>F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unciona</a:t>
            </a:r>
          </a:p>
        </p:txBody>
      </p:sp>
      <p:sp>
        <p:nvSpPr>
          <p:cNvPr id="676" name="Shape 6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497650" y="1086150"/>
            <a:ext cx="8023200" cy="1167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buNone/>
            </a:pPr>
            <a:r>
              <a:rPr lang="en-GB" sz="2000"/>
              <a:t>Estação escondida (</a:t>
            </a:r>
            <a:r>
              <a:rPr lang="en-GB" sz="2000" i="1"/>
              <a:t>hidden station</a:t>
            </a:r>
            <a:r>
              <a:rPr lang="en-GB" sz="2000"/>
              <a:t>) - os obstáculos podem impedir duas estações de se escutarem ( A não escuta B ), mas uma terceira ( C )  pode escutar ambas (colisão).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68425"/>
            <a:ext cx="5943600" cy="4165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876</Words>
  <Application>Microsoft Macintosh PowerPoint</Application>
  <PresentationFormat>On-screen Show (4:3)</PresentationFormat>
  <Paragraphs>99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Comic Sans MS</vt:lpstr>
      <vt:lpstr>Helvetica Neue</vt:lpstr>
      <vt:lpstr>Noto Symbol</vt:lpstr>
      <vt:lpstr>Questrial</vt:lpstr>
      <vt:lpstr>Tahoma</vt:lpstr>
      <vt:lpstr>Times New Roman</vt:lpstr>
      <vt:lpstr>Arial</vt:lpstr>
      <vt:lpstr>cs426</vt:lpstr>
      <vt:lpstr> Redes de Computadores  Encaminhamento com Base em Difusão (broadcasting)  Parte 2 — Canais Wi-Fi</vt:lpstr>
      <vt:lpstr>Canal Multi-Ponto – A Abstração</vt:lpstr>
      <vt:lpstr>Canais sem Fios Baseados em Difusão</vt:lpstr>
      <vt:lpstr>Canais WiFi</vt:lpstr>
      <vt:lpstr>Modos Ad Hoc e Infra-estrutura</vt:lpstr>
      <vt:lpstr>Modo Infra-estrutura</vt:lpstr>
      <vt:lpstr>O Método CSMA/CD Não Funciona</vt:lpstr>
      <vt:lpstr>O Método CSMA/CD Não Funciona</vt:lpstr>
      <vt:lpstr>O Método CSMA/CD Não Funciona</vt:lpstr>
      <vt:lpstr>O Método CSMA/CD Não Funciona</vt:lpstr>
      <vt:lpstr>A Taxa de Erros é Mais Elevada</vt:lpstr>
      <vt:lpstr>Como Lidar com Colisões e o Ruído</vt:lpstr>
      <vt:lpstr>Continuação</vt:lpstr>
      <vt:lpstr>CSMA/CA (Collision Avoidance)</vt:lpstr>
      <vt:lpstr>CSMA/CA (Collision Avoidance)</vt:lpstr>
      <vt:lpstr>Como Lidar com Frames Grandes?</vt:lpstr>
      <vt:lpstr>Collision Avoidance: RTS-CTS exchange</vt:lpstr>
      <vt:lpstr>Conclusões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Encaminhamento com Base em Difusão (broadcasting)</dc:title>
  <cp:lastModifiedBy>Microsoft Office User</cp:lastModifiedBy>
  <cp:revision>26</cp:revision>
  <dcterms:modified xsi:type="dcterms:W3CDTF">2017-11-14T12:49:11Z</dcterms:modified>
</cp:coreProperties>
</file>