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6"/>
  </p:notesMasterIdLst>
  <p:sldIdLst>
    <p:sldId id="256" r:id="rId2"/>
    <p:sldId id="257" r:id="rId3"/>
    <p:sldId id="280" r:id="rId4"/>
    <p:sldId id="260" r:id="rId5"/>
    <p:sldId id="281" r:id="rId6"/>
    <p:sldId id="262" r:id="rId7"/>
    <p:sldId id="263" r:id="rId8"/>
    <p:sldId id="266" r:id="rId9"/>
    <p:sldId id="267" r:id="rId10"/>
    <p:sldId id="264" r:id="rId11"/>
    <p:sldId id="268" r:id="rId12"/>
    <p:sldId id="28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3" r:id="rId23"/>
    <p:sldId id="278" r:id="rId24"/>
    <p:sldId id="279" r:id="rId25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3173"/>
  </p:normalViewPr>
  <p:slideViewPr>
    <p:cSldViewPr snapToGrid="0" snapToObjects="1">
      <p:cViewPr varScale="1">
        <p:scale>
          <a:sx n="145" d="100"/>
          <a:sy n="145" d="100"/>
        </p:scale>
        <p:origin x="1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9207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150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59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471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88172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4012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3703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4880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6242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3325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855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Shape 54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19</a:t>
            </a:fld>
            <a:endParaRPr lang="en-GB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12232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8581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Shape 5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GB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24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Shape 63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GB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173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Shape 63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GB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860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78173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184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90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569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85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952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71970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7993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977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28599"/>
            <a:ext cx="7772400" cy="4173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 de Computadores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Encaminhamento com Base em Inundação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>(1) Primeira parte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14400" y="4019107"/>
            <a:ext cx="7680325" cy="2218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</a:pPr>
            <a:endParaRPr lang="pt-PT" sz="240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 de Informática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  <a:endParaRPr lang="pt-PT"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É </a:t>
            </a:r>
            <a:r>
              <a:rPr lang="pt-PT" dirty="0" smtClean="0"/>
              <a:t>P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ossível Fazer </a:t>
            </a:r>
            <a:r>
              <a:rPr lang="pt-PT" dirty="0" smtClean="0"/>
              <a:t>M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elhor?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701153" y="1604093"/>
            <a:ext cx="7818594" cy="23260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Sim, com aprendizagem pelo caminho inverso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um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passa, anota-se de que lado está o emissor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a próxima não é necessário enviar para todos os nós</a:t>
            </a:r>
            <a:endParaRPr lang="pt-PT"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Inundação com auto aprendizagem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Método usado pelos </a:t>
            </a:r>
            <a:r>
              <a:rPr lang="pt-PT" sz="2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switches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ethernet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 base numa tabela dita 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MAC-</a:t>
            </a:r>
            <a:r>
              <a:rPr lang="pt-PT" sz="2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Address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Table</a:t>
            </a:r>
            <a:endParaRPr lang="pt-PT" sz="2800" b="0" i="1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entrada associa um endereço de nível MAC a uma interface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entrada tem associado um TTL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o TTL expira (30 a 60 segundos) a entrada é suprimida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Inicialmente a 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MAC-</a:t>
            </a:r>
            <a:r>
              <a:rPr lang="pt-PT" sz="2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Address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Table</a:t>
            </a:r>
            <a:r>
              <a:rPr lang="pt-PT" sz="2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está vazia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entanto, sempre que o </a:t>
            </a:r>
            <a:r>
              <a:rPr lang="pt-PT" sz="2400" b="0" i="1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</a:t>
            </a: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recebe um pacote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 introduzir na tabela o seu endereço MAC de origem e colocá-lo na tabela associado à interface por onde foi recebido</a:t>
            </a:r>
          </a:p>
          <a:p>
            <a: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4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Aprendizagem Pelo Caminho Inverso</a:t>
            </a:r>
            <a:endParaRPr lang="pt-PT" sz="36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9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" y="1066799"/>
            <a:ext cx="8763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1246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dirty="0" smtClean="0"/>
              <a:t>Tabela de </a:t>
            </a:r>
            <a:r>
              <a:rPr lang="pt-PT" dirty="0" err="1" smtClean="0"/>
              <a:t>Auto-Aprendizagem</a:t>
            </a:r>
            <a:endParaRPr lang="pt-PT" dirty="0"/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266700" y="1408775"/>
            <a:ext cx="8610599" cy="24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174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700" dirty="0" smtClean="0"/>
              <a:t>Quando um </a:t>
            </a:r>
            <a:r>
              <a:rPr lang="pt-PT" sz="2700" i="1" dirty="0" err="1" smtClean="0"/>
              <a:t>frame</a:t>
            </a:r>
            <a:r>
              <a:rPr lang="pt-PT" sz="2700" dirty="0" smtClean="0"/>
              <a:t> chega</a:t>
            </a:r>
          </a:p>
          <a:p>
            <a:pPr marL="563562" marR="0" lvl="1" indent="-227012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dirty="0" smtClean="0"/>
              <a:t>Obter o endereço origem</a:t>
            </a:r>
          </a:p>
          <a:p>
            <a:pPr marL="563562" marR="0" lvl="1" indent="-227012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Associ</a:t>
            </a:r>
            <a:r>
              <a:rPr lang="pt-PT" sz="2300" dirty="0" smtClean="0"/>
              <a:t>á-lo à interface de entrada</a:t>
            </a:r>
          </a:p>
          <a:p>
            <a:pPr marL="563562" marR="0" lvl="1" indent="-227012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dirty="0" smtClean="0"/>
              <a:t>Memorizar a associação na tabela de </a:t>
            </a:r>
            <a:r>
              <a:rPr lang="pt-PT" sz="2300" dirty="0" err="1" smtClean="0"/>
              <a:t>auto-aprendizagem</a:t>
            </a:r>
            <a:endParaRPr lang="pt-PT" sz="2300" dirty="0" smtClean="0"/>
          </a:p>
          <a:p>
            <a:pPr marL="563562" marR="0" lvl="1" indent="-227012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dirty="0" smtClean="0"/>
              <a:t>Usar um TTL para esquecer associações muito antigas</a:t>
            </a:r>
            <a:endParaRPr lang="pt-PT" sz="2300" dirty="0"/>
          </a:p>
        </p:txBody>
      </p:sp>
      <p:cxnSp>
        <p:nvCxnSpPr>
          <p:cNvPr id="313" name="Shape 313"/>
          <p:cNvCxnSpPr/>
          <p:nvPr/>
        </p:nvCxnSpPr>
        <p:spPr>
          <a:xfrm>
            <a:off x="3449050" y="4926025"/>
            <a:ext cx="692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4" name="Shape 314"/>
          <p:cNvCxnSpPr/>
          <p:nvPr/>
        </p:nvCxnSpPr>
        <p:spPr>
          <a:xfrm>
            <a:off x="3298150" y="5107000"/>
            <a:ext cx="842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>
            <a:off x="4366537" y="4519625"/>
            <a:ext cx="0" cy="4874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>
            <a:off x="4529937" y="5107000"/>
            <a:ext cx="85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4366537" y="5227737"/>
            <a:ext cx="11100" cy="68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Shape 318"/>
          <p:cNvSpPr txBox="1"/>
          <p:nvPr/>
        </p:nvSpPr>
        <p:spPr>
          <a:xfrm>
            <a:off x="1351662" y="4830837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698325" y="3811600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6119137" y="4886337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4658637" y="6076962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4287" y="4980985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937" y="5856825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2550" y="4980975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2725" y="4190650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4636" y="4929937"/>
            <a:ext cx="360299" cy="35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Shape 327"/>
          <p:cNvGrpSpPr/>
          <p:nvPr/>
        </p:nvGrpSpPr>
        <p:grpSpPr>
          <a:xfrm>
            <a:off x="1847462" y="4900587"/>
            <a:ext cx="1009800" cy="368400"/>
            <a:chOff x="966150" y="4659525"/>
            <a:chExt cx="1009800" cy="368400"/>
          </a:xfrm>
        </p:grpSpPr>
        <p:sp>
          <p:nvSpPr>
            <p:cNvPr id="328" name="Shape 328"/>
            <p:cNvSpPr/>
            <p:nvPr/>
          </p:nvSpPr>
          <p:spPr>
            <a:xfrm>
              <a:off x="9661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4710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1031850" y="4706475"/>
              <a:ext cx="439200" cy="27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A, B</a:t>
              </a:r>
            </a:p>
          </p:txBody>
        </p:sp>
        <p:pic>
          <p:nvPicPr>
            <p:cNvPr id="331" name="Shape 33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27100" y="4659525"/>
              <a:ext cx="368400" cy="36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2" name="Shape 332"/>
          <p:cNvSpPr txBox="1"/>
          <p:nvPr/>
        </p:nvSpPr>
        <p:spPr>
          <a:xfrm>
            <a:off x="3735400" y="5107000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311600" y="5344650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304000" y="4748925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577650" y="5084900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282875" y="269725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dirty="0" smtClean="0"/>
              <a:t>Fazer Inundação por Defeito</a:t>
            </a:r>
            <a:endParaRPr lang="pt-PT" dirty="0"/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342912" y="1391387"/>
            <a:ext cx="8458200" cy="211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111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600" dirty="0" smtClean="0"/>
              <a:t>Quando um </a:t>
            </a:r>
            <a:r>
              <a:rPr lang="pt-PT" sz="2600" i="1" dirty="0" err="1" smtClean="0"/>
              <a:t>frame</a:t>
            </a:r>
            <a:r>
              <a:rPr lang="pt-PT" sz="2600" dirty="0" smtClean="0"/>
              <a:t> chega e não se conhece o destino, fazer inundação</a:t>
            </a:r>
          </a:p>
          <a:p>
            <a:pPr marL="563562" marR="0" lvl="1" indent="-220662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200" dirty="0" smtClean="0"/>
              <a:t>Enviar uma cópia exceto pela interface de onde veio</a:t>
            </a:r>
          </a:p>
          <a:p>
            <a:pPr marL="563562" marR="0" lvl="1" indent="-220662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200" dirty="0" smtClean="0"/>
              <a:t>Felizmente não vai ser necessário fazê-lo com frequência</a:t>
            </a:r>
            <a:endParaRPr lang="pt-PT" sz="2200" dirty="0"/>
          </a:p>
        </p:txBody>
      </p:sp>
      <p:cxnSp>
        <p:nvCxnSpPr>
          <p:cNvPr id="344" name="Shape 344"/>
          <p:cNvCxnSpPr/>
          <p:nvPr/>
        </p:nvCxnSpPr>
        <p:spPr>
          <a:xfrm>
            <a:off x="3209550" y="4812350"/>
            <a:ext cx="842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Shape 345"/>
          <p:cNvCxnSpPr/>
          <p:nvPr/>
        </p:nvCxnSpPr>
        <p:spPr>
          <a:xfrm>
            <a:off x="4277937" y="4224975"/>
            <a:ext cx="0" cy="4874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4441337" y="4812350"/>
            <a:ext cx="85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 flipH="1">
            <a:off x="4277937" y="4933087"/>
            <a:ext cx="11100" cy="68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2081686" y="4192412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4609725" y="3516950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6030537" y="4591687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570037" y="5782312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cxnSp>
        <p:nvCxnSpPr>
          <p:cNvPr id="352" name="Shape 352"/>
          <p:cNvCxnSpPr/>
          <p:nvPr/>
        </p:nvCxnSpPr>
        <p:spPr>
          <a:xfrm>
            <a:off x="4530275" y="4677862"/>
            <a:ext cx="674700" cy="1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5687" y="4686335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3337" y="5562175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3950" y="4686325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450" y="3918300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6036" y="4635287"/>
            <a:ext cx="360299" cy="3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Shape 358"/>
          <p:cNvCxnSpPr/>
          <p:nvPr/>
        </p:nvCxnSpPr>
        <p:spPr>
          <a:xfrm flipH="1">
            <a:off x="4500750" y="4989325"/>
            <a:ext cx="13499" cy="6173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4034812" y="4020323"/>
            <a:ext cx="24300" cy="636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360" name="Shape 360"/>
          <p:cNvGrpSpPr/>
          <p:nvPr/>
        </p:nvGrpSpPr>
        <p:grpSpPr>
          <a:xfrm>
            <a:off x="1761000" y="4591686"/>
            <a:ext cx="1009800" cy="368400"/>
            <a:chOff x="966150" y="4659525"/>
            <a:chExt cx="1009800" cy="368400"/>
          </a:xfrm>
        </p:grpSpPr>
        <p:sp>
          <p:nvSpPr>
            <p:cNvPr id="361" name="Shape 361"/>
            <p:cNvSpPr/>
            <p:nvPr/>
          </p:nvSpPr>
          <p:spPr>
            <a:xfrm>
              <a:off x="9661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14710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1031850" y="4706475"/>
              <a:ext cx="439200" cy="27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A, B</a:t>
              </a:r>
            </a:p>
          </p:txBody>
        </p:sp>
        <p:pic>
          <p:nvPicPr>
            <p:cNvPr id="364" name="Shape 3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27100" y="4659525"/>
              <a:ext cx="368400" cy="368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5" name="Shape 365"/>
          <p:cNvGrpSpPr/>
          <p:nvPr/>
        </p:nvGrpSpPr>
        <p:grpSpPr>
          <a:xfrm>
            <a:off x="3042900" y="5231412"/>
            <a:ext cx="1009800" cy="368400"/>
            <a:chOff x="966150" y="4659525"/>
            <a:chExt cx="1009800" cy="368400"/>
          </a:xfrm>
        </p:grpSpPr>
        <p:sp>
          <p:nvSpPr>
            <p:cNvPr id="366" name="Shape 366"/>
            <p:cNvSpPr/>
            <p:nvPr/>
          </p:nvSpPr>
          <p:spPr>
            <a:xfrm>
              <a:off x="9661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4710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1031850" y="4706475"/>
              <a:ext cx="439200" cy="27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A, B</a:t>
              </a:r>
            </a:p>
          </p:txBody>
        </p:sp>
        <p:pic>
          <p:nvPicPr>
            <p:cNvPr id="369" name="Shape 36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27100" y="4659525"/>
              <a:ext cx="368400" cy="368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" name="Shape 370"/>
          <p:cNvGrpSpPr/>
          <p:nvPr/>
        </p:nvGrpSpPr>
        <p:grpSpPr>
          <a:xfrm>
            <a:off x="5020750" y="4185187"/>
            <a:ext cx="1009800" cy="368400"/>
            <a:chOff x="966150" y="4659525"/>
            <a:chExt cx="1009800" cy="368400"/>
          </a:xfrm>
        </p:grpSpPr>
        <p:sp>
          <p:nvSpPr>
            <p:cNvPr id="371" name="Shape 371"/>
            <p:cNvSpPr/>
            <p:nvPr/>
          </p:nvSpPr>
          <p:spPr>
            <a:xfrm>
              <a:off x="9661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14710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1031850" y="4706475"/>
              <a:ext cx="439200" cy="27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A, B</a:t>
              </a:r>
            </a:p>
          </p:txBody>
        </p:sp>
        <p:pic>
          <p:nvPicPr>
            <p:cNvPr id="374" name="Shape 3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27100" y="4659525"/>
              <a:ext cx="368400" cy="368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" name="Shape 375"/>
          <p:cNvGrpSpPr/>
          <p:nvPr/>
        </p:nvGrpSpPr>
        <p:grpSpPr>
          <a:xfrm>
            <a:off x="2969675" y="3828850"/>
            <a:ext cx="1009800" cy="368400"/>
            <a:chOff x="966150" y="4659525"/>
            <a:chExt cx="1009800" cy="368400"/>
          </a:xfrm>
        </p:grpSpPr>
        <p:sp>
          <p:nvSpPr>
            <p:cNvPr id="376" name="Shape 376"/>
            <p:cNvSpPr/>
            <p:nvPr/>
          </p:nvSpPr>
          <p:spPr>
            <a:xfrm>
              <a:off x="9661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14710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1031850" y="4706475"/>
              <a:ext cx="439200" cy="27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A, B</a:t>
              </a:r>
            </a:p>
          </p:txBody>
        </p:sp>
        <p:pic>
          <p:nvPicPr>
            <p:cNvPr id="379" name="Shape 37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27100" y="4659525"/>
              <a:ext cx="368400" cy="368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" name="Shape 380"/>
          <p:cNvGrpSpPr/>
          <p:nvPr/>
        </p:nvGrpSpPr>
        <p:grpSpPr>
          <a:xfrm>
            <a:off x="3374422" y="5172681"/>
            <a:ext cx="678269" cy="515310"/>
            <a:chOff x="1961574" y="5877175"/>
            <a:chExt cx="548450" cy="432524"/>
          </a:xfrm>
        </p:grpSpPr>
        <p:cxnSp>
          <p:nvCxnSpPr>
            <p:cNvPr id="381" name="Shape 381"/>
            <p:cNvCxnSpPr/>
            <p:nvPr/>
          </p:nvCxnSpPr>
          <p:spPr>
            <a:xfrm flipH="1">
              <a:off x="1961574" y="5877175"/>
              <a:ext cx="548399" cy="424799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1961625" y="5884900"/>
              <a:ext cx="548399" cy="424799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3" name="Shape 383"/>
          <p:cNvGrpSpPr/>
          <p:nvPr/>
        </p:nvGrpSpPr>
        <p:grpSpPr>
          <a:xfrm>
            <a:off x="3190760" y="3755393"/>
            <a:ext cx="678269" cy="515310"/>
            <a:chOff x="1961574" y="5877175"/>
            <a:chExt cx="548450" cy="432524"/>
          </a:xfrm>
        </p:grpSpPr>
        <p:cxnSp>
          <p:nvCxnSpPr>
            <p:cNvPr id="384" name="Shape 384"/>
            <p:cNvCxnSpPr/>
            <p:nvPr/>
          </p:nvCxnSpPr>
          <p:spPr>
            <a:xfrm flipH="1">
              <a:off x="1961574" y="5877175"/>
              <a:ext cx="548399" cy="424799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Shape 385"/>
            <p:cNvCxnSpPr/>
            <p:nvPr/>
          </p:nvCxnSpPr>
          <p:spPr>
            <a:xfrm>
              <a:off x="1961625" y="5884900"/>
              <a:ext cx="548399" cy="424799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6" name="Shape 386"/>
          <p:cNvSpPr txBox="1"/>
          <p:nvPr/>
        </p:nvSpPr>
        <p:spPr>
          <a:xfrm>
            <a:off x="3669812" y="4839400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4246012" y="5077050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4238412" y="4481325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4512062" y="4817300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86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Exemplo: A envia para </a:t>
            </a:r>
            <a:r>
              <a:rPr lang="en-GB" sz="4860"/>
              <a:t>B</a:t>
            </a:r>
          </a:p>
        </p:txBody>
      </p:sp>
      <p:grpSp>
        <p:nvGrpSpPr>
          <p:cNvPr id="396" name="Shape 396"/>
          <p:cNvGrpSpPr/>
          <p:nvPr/>
        </p:nvGrpSpPr>
        <p:grpSpPr>
          <a:xfrm>
            <a:off x="414337" y="2836863"/>
            <a:ext cx="3060700" cy="1444624"/>
            <a:chOff x="3413" y="3154"/>
            <a:chExt cx="1928" cy="909"/>
          </a:xfrm>
        </p:grpSpPr>
        <p:sp>
          <p:nvSpPr>
            <p:cNvPr id="397" name="Shape 397"/>
            <p:cNvSpPr/>
            <p:nvPr/>
          </p:nvSpPr>
          <p:spPr>
            <a:xfrm>
              <a:off x="3449" y="3154"/>
              <a:ext cx="1892" cy="9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8" name="Shape 398"/>
            <p:cNvSpPr txBox="1"/>
            <p:nvPr/>
          </p:nvSpPr>
          <p:spPr>
            <a:xfrm>
              <a:off x="3413" y="3175"/>
              <a:ext cx="1921" cy="21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MAC addr       interface   TTL</a:t>
              </a:r>
            </a:p>
          </p:txBody>
        </p:sp>
        <p:cxnSp>
          <p:nvCxnSpPr>
            <p:cNvPr id="399" name="Shape 399"/>
            <p:cNvCxnSpPr/>
            <p:nvPr/>
          </p:nvCxnSpPr>
          <p:spPr>
            <a:xfrm>
              <a:off x="4225" y="3154"/>
              <a:ext cx="0" cy="9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Shape 400"/>
            <p:cNvCxnSpPr/>
            <p:nvPr/>
          </p:nvCxnSpPr>
          <p:spPr>
            <a:xfrm>
              <a:off x="4963" y="3156"/>
              <a:ext cx="0" cy="9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Shape 401"/>
            <p:cNvCxnSpPr/>
            <p:nvPr/>
          </p:nvCxnSpPr>
          <p:spPr>
            <a:xfrm>
              <a:off x="3452" y="3397"/>
              <a:ext cx="188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2" name="Shape 402"/>
          <p:cNvSpPr txBox="1"/>
          <p:nvPr/>
        </p:nvSpPr>
        <p:spPr>
          <a:xfrm>
            <a:off x="457200" y="1860550"/>
            <a:ext cx="318134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Mac </a:t>
            </a:r>
            <a:r>
              <a:rPr lang="pt-PT" sz="2000" b="0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Address</a:t>
            </a: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table</a:t>
            </a: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(inicialmente vazia)</a:t>
            </a:r>
            <a:endParaRPr lang="pt-PT" sz="20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03" name="Shape 403"/>
          <p:cNvGrpSpPr/>
          <p:nvPr/>
        </p:nvGrpSpPr>
        <p:grpSpPr>
          <a:xfrm>
            <a:off x="849314" y="3386145"/>
            <a:ext cx="2503488" cy="377824"/>
            <a:chOff x="2370" y="3383"/>
            <a:chExt cx="1577" cy="237"/>
          </a:xfrm>
        </p:grpSpPr>
        <p:sp>
          <p:nvSpPr>
            <p:cNvPr id="404" name="Shape 404"/>
            <p:cNvSpPr txBox="1"/>
            <p:nvPr/>
          </p:nvSpPr>
          <p:spPr>
            <a:xfrm>
              <a:off x="2370" y="3388"/>
              <a:ext cx="223" cy="2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</a:t>
              </a:r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3145" y="3386"/>
              <a:ext cx="181" cy="2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3654" y="3383"/>
              <a:ext cx="293" cy="2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 i="0" u="none" strike="noStrike" cap="none" baseline="0" dirty="0" smtClean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60</a:t>
              </a:r>
              <a:endParaRPr lang="en-GB" sz="1800" b="0" i="0" u="none" strike="noStrike" cap="none" baseline="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07" name="Shape 407"/>
          <p:cNvSpPr txBox="1"/>
          <p:nvPr/>
        </p:nvSpPr>
        <p:spPr>
          <a:xfrm>
            <a:off x="468312" y="4841875"/>
            <a:ext cx="318293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pt-PT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desconhecido, </a:t>
            </a:r>
            <a:r>
              <a:rPr lang="pt-PT" sz="2000" b="0" i="1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flood</a:t>
            </a:r>
            <a:endParaRPr lang="pt-PT" sz="2000" b="0" i="1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08" name="Shape 408"/>
          <p:cNvCxnSpPr/>
          <p:nvPr/>
        </p:nvCxnSpPr>
        <p:spPr>
          <a:xfrm>
            <a:off x="5814425" y="3568125"/>
            <a:ext cx="692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09" name="Shape 409"/>
          <p:cNvCxnSpPr/>
          <p:nvPr/>
        </p:nvCxnSpPr>
        <p:spPr>
          <a:xfrm>
            <a:off x="5663525" y="3749100"/>
            <a:ext cx="842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>
            <a:off x="6731912" y="3161725"/>
            <a:ext cx="0" cy="4874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>
            <a:off x="6895312" y="3749100"/>
            <a:ext cx="85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Shape 412"/>
          <p:cNvCxnSpPr/>
          <p:nvPr/>
        </p:nvCxnSpPr>
        <p:spPr>
          <a:xfrm rot="10800000" flipH="1">
            <a:off x="6731912" y="3869837"/>
            <a:ext cx="11100" cy="68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Shape 413"/>
          <p:cNvSpPr txBox="1"/>
          <p:nvPr/>
        </p:nvSpPr>
        <p:spPr>
          <a:xfrm>
            <a:off x="3717037" y="3472937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7063700" y="2453700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8484512" y="3528437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24012" y="4719062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9662" y="3623085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7312" y="4498925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7925" y="3623075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1750" y="2824625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0012" y="3572037"/>
            <a:ext cx="360299" cy="35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Shape 422"/>
          <p:cNvGrpSpPr/>
          <p:nvPr/>
        </p:nvGrpSpPr>
        <p:grpSpPr>
          <a:xfrm>
            <a:off x="4212837" y="3542687"/>
            <a:ext cx="1009800" cy="368400"/>
            <a:chOff x="966150" y="4659525"/>
            <a:chExt cx="1009800" cy="368400"/>
          </a:xfrm>
        </p:grpSpPr>
        <p:sp>
          <p:nvSpPr>
            <p:cNvPr id="423" name="Shape 423"/>
            <p:cNvSpPr/>
            <p:nvPr/>
          </p:nvSpPr>
          <p:spPr>
            <a:xfrm>
              <a:off x="9661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4710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1031850" y="4706475"/>
              <a:ext cx="439200" cy="27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A, B</a:t>
              </a:r>
            </a:p>
          </p:txBody>
        </p:sp>
        <p:pic>
          <p:nvPicPr>
            <p:cNvPr id="426" name="Shape 4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27100" y="4659525"/>
              <a:ext cx="368400" cy="36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7" name="Shape 427"/>
          <p:cNvSpPr txBox="1"/>
          <p:nvPr/>
        </p:nvSpPr>
        <p:spPr>
          <a:xfrm>
            <a:off x="6109337" y="3752425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6980487" y="3749100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6731900" y="3986750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6731900" y="3330675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9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5400"/>
              <a:t>B</a:t>
            </a:r>
            <a:r>
              <a:rPr lang="en-GB" sz="54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responde a A</a:t>
            </a:r>
          </a:p>
        </p:txBody>
      </p:sp>
      <p:grpSp>
        <p:nvGrpSpPr>
          <p:cNvPr id="437" name="Shape 437"/>
          <p:cNvGrpSpPr/>
          <p:nvPr/>
        </p:nvGrpSpPr>
        <p:grpSpPr>
          <a:xfrm>
            <a:off x="414337" y="2836863"/>
            <a:ext cx="3060700" cy="1444624"/>
            <a:chOff x="3413" y="3154"/>
            <a:chExt cx="1928" cy="909"/>
          </a:xfrm>
        </p:grpSpPr>
        <p:sp>
          <p:nvSpPr>
            <p:cNvPr id="438" name="Shape 438"/>
            <p:cNvSpPr/>
            <p:nvPr/>
          </p:nvSpPr>
          <p:spPr>
            <a:xfrm>
              <a:off x="3449" y="3154"/>
              <a:ext cx="1892" cy="9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9" name="Shape 439"/>
            <p:cNvSpPr txBox="1"/>
            <p:nvPr/>
          </p:nvSpPr>
          <p:spPr>
            <a:xfrm>
              <a:off x="3413" y="3175"/>
              <a:ext cx="1921" cy="21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6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MAC addr       interface   TTL</a:t>
              </a:r>
            </a:p>
          </p:txBody>
        </p:sp>
        <p:cxnSp>
          <p:nvCxnSpPr>
            <p:cNvPr id="440" name="Shape 440"/>
            <p:cNvCxnSpPr/>
            <p:nvPr/>
          </p:nvCxnSpPr>
          <p:spPr>
            <a:xfrm>
              <a:off x="4225" y="3154"/>
              <a:ext cx="0" cy="9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Shape 441"/>
            <p:cNvCxnSpPr/>
            <p:nvPr/>
          </p:nvCxnSpPr>
          <p:spPr>
            <a:xfrm>
              <a:off x="4963" y="3156"/>
              <a:ext cx="0" cy="9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Shape 442"/>
            <p:cNvCxnSpPr/>
            <p:nvPr/>
          </p:nvCxnSpPr>
          <p:spPr>
            <a:xfrm>
              <a:off x="3452" y="3397"/>
              <a:ext cx="188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3" name="Shape 443"/>
          <p:cNvSpPr txBox="1"/>
          <p:nvPr/>
        </p:nvSpPr>
        <p:spPr>
          <a:xfrm>
            <a:off x="457200" y="2090738"/>
            <a:ext cx="3181349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Mac Address table </a:t>
            </a:r>
          </a:p>
        </p:txBody>
      </p:sp>
      <p:grpSp>
        <p:nvGrpSpPr>
          <p:cNvPr id="444" name="Shape 444"/>
          <p:cNvGrpSpPr/>
          <p:nvPr/>
        </p:nvGrpSpPr>
        <p:grpSpPr>
          <a:xfrm>
            <a:off x="850901" y="3386145"/>
            <a:ext cx="2505075" cy="377824"/>
            <a:chOff x="2370" y="3383"/>
            <a:chExt cx="1578" cy="237"/>
          </a:xfrm>
        </p:grpSpPr>
        <p:sp>
          <p:nvSpPr>
            <p:cNvPr id="445" name="Shape 445"/>
            <p:cNvSpPr txBox="1"/>
            <p:nvPr/>
          </p:nvSpPr>
          <p:spPr>
            <a:xfrm>
              <a:off x="2370" y="3388"/>
              <a:ext cx="223" cy="2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</a:t>
              </a:r>
            </a:p>
          </p:txBody>
        </p:sp>
        <p:sp>
          <p:nvSpPr>
            <p:cNvPr id="446" name="Shape 446"/>
            <p:cNvSpPr txBox="1"/>
            <p:nvPr/>
          </p:nvSpPr>
          <p:spPr>
            <a:xfrm>
              <a:off x="3145" y="3386"/>
              <a:ext cx="181" cy="2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</a:p>
          </p:txBody>
        </p:sp>
        <p:sp>
          <p:nvSpPr>
            <p:cNvPr id="447" name="Shape 447"/>
            <p:cNvSpPr txBox="1"/>
            <p:nvPr/>
          </p:nvSpPr>
          <p:spPr>
            <a:xfrm>
              <a:off x="3654" y="3383"/>
              <a:ext cx="293" cy="2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59</a:t>
              </a:r>
            </a:p>
          </p:txBody>
        </p:sp>
      </p:grpSp>
      <p:sp>
        <p:nvSpPr>
          <p:cNvPr id="448" name="Shape 448"/>
          <p:cNvSpPr txBox="1"/>
          <p:nvPr/>
        </p:nvSpPr>
        <p:spPr>
          <a:xfrm>
            <a:off x="468312" y="4841875"/>
            <a:ext cx="318293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é conhecido, enviar via a interface 1</a:t>
            </a:r>
          </a:p>
        </p:txBody>
      </p:sp>
      <p:grpSp>
        <p:nvGrpSpPr>
          <p:cNvPr id="449" name="Shape 449"/>
          <p:cNvGrpSpPr/>
          <p:nvPr/>
        </p:nvGrpSpPr>
        <p:grpSpPr>
          <a:xfrm>
            <a:off x="852488" y="3738570"/>
            <a:ext cx="2501900" cy="377824"/>
            <a:chOff x="2372" y="3383"/>
            <a:chExt cx="1575" cy="237"/>
          </a:xfrm>
        </p:grpSpPr>
        <p:sp>
          <p:nvSpPr>
            <p:cNvPr id="450" name="Shape 450"/>
            <p:cNvSpPr txBox="1"/>
            <p:nvPr/>
          </p:nvSpPr>
          <p:spPr>
            <a:xfrm>
              <a:off x="2372" y="3388"/>
              <a:ext cx="205" cy="2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</a:t>
              </a:r>
            </a:p>
          </p:txBody>
        </p:sp>
        <p:sp>
          <p:nvSpPr>
            <p:cNvPr id="451" name="Shape 451"/>
            <p:cNvSpPr txBox="1"/>
            <p:nvPr/>
          </p:nvSpPr>
          <p:spPr>
            <a:xfrm>
              <a:off x="3132" y="3386"/>
              <a:ext cx="205" cy="2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3654" y="3383"/>
              <a:ext cx="293" cy="2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800" b="0" i="0" u="none" strike="noStrike" cap="none" baseline="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60</a:t>
              </a:r>
            </a:p>
          </p:txBody>
        </p:sp>
      </p:grpSp>
      <p:cxnSp>
        <p:nvCxnSpPr>
          <p:cNvPr id="453" name="Shape 453"/>
          <p:cNvCxnSpPr/>
          <p:nvPr/>
        </p:nvCxnSpPr>
        <p:spPr>
          <a:xfrm flipH="1">
            <a:off x="6593724" y="3469761"/>
            <a:ext cx="608100" cy="9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4" name="Shape 454"/>
          <p:cNvCxnSpPr/>
          <p:nvPr/>
        </p:nvCxnSpPr>
        <p:spPr>
          <a:xfrm>
            <a:off x="5214575" y="3595775"/>
            <a:ext cx="842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Shape 455"/>
          <p:cNvCxnSpPr/>
          <p:nvPr/>
        </p:nvCxnSpPr>
        <p:spPr>
          <a:xfrm>
            <a:off x="6282962" y="3008400"/>
            <a:ext cx="0" cy="4874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Shape 456"/>
          <p:cNvCxnSpPr/>
          <p:nvPr/>
        </p:nvCxnSpPr>
        <p:spPr>
          <a:xfrm rot="10800000">
            <a:off x="6446362" y="3595775"/>
            <a:ext cx="85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Shape 457"/>
          <p:cNvCxnSpPr/>
          <p:nvPr/>
        </p:nvCxnSpPr>
        <p:spPr>
          <a:xfrm rot="10800000" flipH="1">
            <a:off x="6282962" y="3716512"/>
            <a:ext cx="11100" cy="68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Shape 458"/>
          <p:cNvSpPr txBox="1"/>
          <p:nvPr/>
        </p:nvSpPr>
        <p:spPr>
          <a:xfrm>
            <a:off x="6614750" y="2300375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8035562" y="3375112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6575062" y="4565737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0712" y="3469760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8362" y="4345600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975" y="3469750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Shape 4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8350" y="2679450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4237" y="3469737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/>
        </p:nvSpPr>
        <p:spPr>
          <a:xfrm>
            <a:off x="4416775" y="3356700"/>
            <a:ext cx="310199" cy="4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7298976" y="3067962"/>
            <a:ext cx="1009800" cy="368400"/>
            <a:chOff x="966150" y="4659525"/>
            <a:chExt cx="1009800" cy="368400"/>
          </a:xfrm>
        </p:grpSpPr>
        <p:sp>
          <p:nvSpPr>
            <p:cNvPr id="468" name="Shape 468"/>
            <p:cNvSpPr/>
            <p:nvPr/>
          </p:nvSpPr>
          <p:spPr>
            <a:xfrm>
              <a:off x="9661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71050" y="4706475"/>
              <a:ext cx="504900" cy="274499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x="1031850" y="4706475"/>
              <a:ext cx="439200" cy="274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/>
                <a:t>B,A</a:t>
              </a:r>
            </a:p>
          </p:txBody>
        </p:sp>
        <p:pic>
          <p:nvPicPr>
            <p:cNvPr id="471" name="Shape 47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27100" y="4659525"/>
              <a:ext cx="368400" cy="36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2" name="Shape 472"/>
          <p:cNvSpPr txBox="1"/>
          <p:nvPr/>
        </p:nvSpPr>
        <p:spPr>
          <a:xfrm>
            <a:off x="5668725" y="3635575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6282950" y="3833437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6222800" y="3237712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6539875" y="3632250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</a:p>
        </p:txBody>
      </p:sp>
      <p:sp>
        <p:nvSpPr>
          <p:cNvPr id="43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Algoritmo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39552" y="1340767"/>
            <a:ext cx="8208912" cy="50167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GB" sz="200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buSzPct val="25000"/>
            </a:pPr>
            <a:r>
              <a:rPr lang="en-GB" sz="2000" dirty="0" smtClean="0"/>
              <a:t>TTL= 60 // for example</a:t>
            </a:r>
          </a:p>
          <a:p>
            <a:pPr lvl="0">
              <a:buSzPct val="25000"/>
            </a:pPr>
            <a:endParaRPr lang="en-GB" sz="200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r>
              <a:rPr lang="en-GB" sz="2000" dirty="0" err="1" smtClean="0"/>
              <a:t>processPacket</a:t>
            </a:r>
            <a:r>
              <a:rPr lang="en-GB" sz="2000" dirty="0" smtClean="0"/>
              <a:t> </a:t>
            </a:r>
            <a:r>
              <a:rPr lang="en-GB" sz="2000" dirty="0"/>
              <a:t>( packet p, </a:t>
            </a:r>
            <a:r>
              <a:rPr lang="en-GB" sz="2000" b="1" dirty="0"/>
              <a:t>interface </a:t>
            </a:r>
            <a:r>
              <a:rPr lang="en-GB" sz="2000" dirty="0"/>
              <a:t>in ) { </a:t>
            </a:r>
          </a:p>
          <a:p>
            <a:r>
              <a:rPr lang="en-GB" sz="2000" dirty="0" smtClean="0"/>
              <a:t> 	</a:t>
            </a:r>
            <a:r>
              <a:rPr lang="en-GB" sz="2000" dirty="0" err="1" smtClean="0"/>
              <a:t>macTable.put</a:t>
            </a:r>
            <a:r>
              <a:rPr lang="en-GB" sz="2000" dirty="0" smtClean="0"/>
              <a:t>(</a:t>
            </a:r>
            <a:r>
              <a:rPr lang="en-GB" sz="2000" dirty="0" err="1" smtClean="0"/>
              <a:t>p.getOrigin</a:t>
            </a:r>
            <a:r>
              <a:rPr lang="en-GB" sz="2000" dirty="0"/>
              <a:t>(), in, TTL)</a:t>
            </a:r>
            <a:br>
              <a:rPr lang="en-GB" sz="2000" dirty="0"/>
            </a:br>
            <a:r>
              <a:rPr lang="en-GB" sz="2000" dirty="0" smtClean="0"/>
              <a:t>	</a:t>
            </a:r>
            <a:r>
              <a:rPr lang="en-GB" sz="2000" b="1" dirty="0" smtClean="0"/>
              <a:t>if </a:t>
            </a:r>
            <a:r>
              <a:rPr lang="en-GB" sz="2000" dirty="0"/>
              <a:t>( </a:t>
            </a:r>
            <a:r>
              <a:rPr lang="en-GB" sz="2000" dirty="0" err="1"/>
              <a:t>p.getDestination</a:t>
            </a:r>
            <a:r>
              <a:rPr lang="en-GB" sz="2000" dirty="0"/>
              <a:t> == </a:t>
            </a:r>
            <a:r>
              <a:rPr lang="en-GB" sz="2000" dirty="0" err="1"/>
              <a:t>self.getID</a:t>
            </a:r>
            <a:r>
              <a:rPr lang="en-GB" sz="2000" dirty="0"/>
              <a:t>() ) { </a:t>
            </a:r>
          </a:p>
          <a:p>
            <a:r>
              <a:rPr lang="en-GB" sz="2000" i="1" dirty="0" smtClean="0"/>
              <a:t>		// </a:t>
            </a:r>
            <a:r>
              <a:rPr lang="en-GB" sz="2000" i="1" dirty="0"/>
              <a:t>packet p got to its destination </a:t>
            </a:r>
            <a:endParaRPr lang="en-GB" sz="2000" dirty="0"/>
          </a:p>
          <a:p>
            <a:r>
              <a:rPr lang="en-GB" sz="2000" dirty="0" smtClean="0"/>
              <a:t>		locally </a:t>
            </a:r>
            <a:r>
              <a:rPr lang="en-GB" sz="2000" dirty="0"/>
              <a:t>process packet p </a:t>
            </a:r>
          </a:p>
          <a:p>
            <a:r>
              <a:rPr lang="en-GB" sz="2000" b="1" dirty="0" smtClean="0"/>
              <a:t>		return </a:t>
            </a:r>
            <a:endParaRPr lang="en-GB" sz="2000" dirty="0"/>
          </a:p>
          <a:p>
            <a:r>
              <a:rPr lang="en-GB" sz="2000" b="1" dirty="0" smtClean="0"/>
              <a:t>		interface </a:t>
            </a:r>
            <a:r>
              <a:rPr lang="en-GB" sz="2000" dirty="0"/>
              <a:t>out = </a:t>
            </a:r>
            <a:r>
              <a:rPr lang="en-GB" sz="2000" dirty="0" err="1"/>
              <a:t>macTable.get</a:t>
            </a:r>
            <a:r>
              <a:rPr lang="en-GB" sz="2000" dirty="0"/>
              <a:t>(</a:t>
            </a:r>
            <a:r>
              <a:rPr lang="en-GB" sz="2000" dirty="0" err="1"/>
              <a:t>p.getDestination</a:t>
            </a:r>
            <a:r>
              <a:rPr lang="en-GB" sz="2000" dirty="0"/>
              <a:t>) </a:t>
            </a:r>
            <a:endParaRPr lang="en-GB" sz="2000" dirty="0" smtClean="0"/>
          </a:p>
          <a:p>
            <a:r>
              <a:rPr lang="en-GB" sz="2000" b="1" dirty="0" smtClean="0"/>
              <a:t>		if </a:t>
            </a:r>
            <a:r>
              <a:rPr lang="en-GB" sz="2000" dirty="0"/>
              <a:t>( out == </a:t>
            </a:r>
            <a:r>
              <a:rPr lang="en-GB" sz="2000" b="1" dirty="0"/>
              <a:t>null </a:t>
            </a:r>
            <a:r>
              <a:rPr lang="en-GB" sz="2000" dirty="0"/>
              <a:t>) flood(p)</a:t>
            </a:r>
            <a:br>
              <a:rPr lang="en-GB" sz="2000" dirty="0"/>
            </a:br>
            <a:r>
              <a:rPr lang="en-GB" sz="2000" dirty="0" smtClean="0"/>
              <a:t>		</a:t>
            </a:r>
            <a:r>
              <a:rPr lang="en-GB" sz="2000" b="1" dirty="0" smtClean="0"/>
              <a:t>else </a:t>
            </a:r>
            <a:r>
              <a:rPr lang="en-GB" sz="2000" b="1" dirty="0"/>
              <a:t>if </a:t>
            </a:r>
            <a:r>
              <a:rPr lang="en-GB" sz="2000" dirty="0"/>
              <a:t>( out != in ) </a:t>
            </a:r>
            <a:r>
              <a:rPr lang="en-GB" sz="2000" dirty="0" err="1"/>
              <a:t>out.send</a:t>
            </a:r>
            <a:r>
              <a:rPr lang="en-GB" sz="2000" dirty="0"/>
              <a:t>(p) </a:t>
            </a:r>
          </a:p>
          <a:p>
            <a:r>
              <a:rPr lang="en-GB" sz="2000" i="1" dirty="0" smtClean="0"/>
              <a:t>		// </a:t>
            </a:r>
            <a:r>
              <a:rPr lang="en-GB" sz="2000" i="1" dirty="0"/>
              <a:t>else ignore p </a:t>
            </a:r>
            <a:endParaRPr lang="en-GB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lang="en-GB" sz="20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18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  <a:rtl val="0"/>
              </a:rPr>
              <a:t>Temporizadores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  <a:rtl val="0"/>
            </a:endParaRPr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  <a:rtl val="0"/>
              </a:rPr>
              <a:t>Quando se introduzem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  <a:rtl val="0"/>
              </a:rPr>
              <a:t> entradas nas tabelas (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sym typeface="Comic Sans MS"/>
                <a:rtl val="0"/>
              </a:rPr>
              <a:t>Mac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  <a:rtl val="0"/>
              </a:rPr>
              <a:t>Address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sym typeface="Comic Sans MS"/>
                <a:rtl val="0"/>
              </a:rPr>
              <a:t>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  <a:rtl val="0"/>
              </a:rPr>
              <a:t>Tables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  <a:rtl val="0"/>
              </a:rPr>
              <a:t>) usam-se temporizadores que controlam quanto tempo é que cada entrada pode lá ficar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  <a:rtl val="0"/>
              </a:rPr>
              <a:t>(se não for refrescada)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  <a:rtl val="0"/>
              </a:rPr>
              <a:t>Isso evita que as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  <a:rtl val="0"/>
              </a:rPr>
              <a:t> tabelas cresçam eternamente</a:t>
            </a: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  <a:rtl val="0"/>
            </a:endParaRPr>
          </a:p>
          <a:p>
            <a:pPr marL="563563" marR="0" lvl="1" indent="-809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  <a:rtl val="0"/>
            </a:endParaRP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  <a:rtl val="0"/>
              </a:rPr>
              <a:t>Permite que as tabelas sejam mais pequenas que o número total de 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  <a:rtl val="0"/>
              </a:rPr>
              <a:t>computadores existentes</a:t>
            </a: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  <a:rtl val="0"/>
            </a:endParaRPr>
          </a:p>
          <a:p>
            <a:pPr marL="563563" marR="0" lvl="1" indent="-809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endParaRPr lang="pt-PT" sz="2000" b="0" i="0" u="none" strike="noStrike" cap="none" baseline="0" dirty="0" smtClean="0">
              <a:solidFill>
                <a:schemeClr val="dk2"/>
              </a:solidFill>
              <a:sym typeface="Comic Sans MS"/>
              <a:rtl val="0"/>
            </a:endParaRP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  <a:rtl val="0"/>
              </a:rPr>
              <a:t>Será que o mesmo endereço MAC pode estar associado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  <a:rtl val="0"/>
              </a:rPr>
              <a:t> a diferentes portas?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sz="2000" baseline="0" dirty="0" smtClean="0"/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  <a:rtl val="0"/>
              </a:rPr>
              <a:t>A que porta está associado o endereço de difusão? (FF FF FF FF FF FF)</a:t>
            </a: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dirty="0" smtClean="0"/>
              <a:t>O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  <a:rtl val="0"/>
              </a:rPr>
              <a:t> Algorit</a:t>
            </a:r>
            <a:r>
              <a:rPr lang="pt-PT" dirty="0" smtClean="0">
                <a:rtl val="0"/>
              </a:rPr>
              <a:t>mo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sym typeface="Comic Sans MS"/>
                <a:rtl val="0"/>
              </a:rPr>
              <a:t> </a:t>
            </a:r>
            <a:r>
              <a:rPr lang="pt-PT" dirty="0" smtClean="0">
                <a:rtl val="0"/>
              </a:rPr>
              <a:t>Escala</a:t>
            </a:r>
            <a:endParaRPr lang="pt-PT" dirty="0">
              <a:rtl val="0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266700" y="1213225"/>
            <a:ext cx="8610599" cy="1780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43999"/>
              <a:buFont typeface="Comic Sans MS"/>
              <a:buChar char="•"/>
            </a:pPr>
            <a:r>
              <a:rPr lang="pt-PT" sz="2500" dirty="0" smtClean="0"/>
              <a:t>Quando o computador A envia um </a:t>
            </a:r>
            <a:r>
              <a:rPr lang="pt-PT" sz="2500" i="1" dirty="0" err="1" smtClean="0"/>
              <a:t>frame</a:t>
            </a:r>
            <a:r>
              <a:rPr lang="pt-PT" sz="2500" dirty="0" smtClean="0"/>
              <a:t>, caso o destino não seja conhecido, o </a:t>
            </a:r>
            <a:r>
              <a:rPr lang="pt-PT" sz="2500" i="1" dirty="0" err="1" smtClean="0"/>
              <a:t>frame</a:t>
            </a:r>
            <a:r>
              <a:rPr lang="pt-PT" sz="2500" dirty="0" smtClean="0"/>
              <a:t> é difundido por inundação e todos os </a:t>
            </a:r>
            <a:r>
              <a:rPr lang="pt-PT" sz="2500" i="1" dirty="0" err="1" smtClean="0"/>
              <a:t>switches</a:t>
            </a:r>
            <a:r>
              <a:rPr lang="pt-PT" sz="2500" dirty="0" smtClean="0"/>
              <a:t> passam a localizar o emissor</a:t>
            </a:r>
          </a:p>
        </p:txBody>
      </p:sp>
      <p:cxnSp>
        <p:nvCxnSpPr>
          <p:cNvPr id="498" name="Shape 498"/>
          <p:cNvCxnSpPr/>
          <p:nvPr/>
        </p:nvCxnSpPr>
        <p:spPr>
          <a:xfrm>
            <a:off x="5130937" y="4135137"/>
            <a:ext cx="311099" cy="677999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Shape 499"/>
          <p:cNvCxnSpPr/>
          <p:nvPr/>
        </p:nvCxnSpPr>
        <p:spPr>
          <a:xfrm>
            <a:off x="5457962" y="4835225"/>
            <a:ext cx="317400" cy="7572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Shape 500"/>
          <p:cNvCxnSpPr/>
          <p:nvPr/>
        </p:nvCxnSpPr>
        <p:spPr>
          <a:xfrm rot="10800000">
            <a:off x="4172111" y="4368537"/>
            <a:ext cx="250799" cy="7191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Shape 501"/>
          <p:cNvCxnSpPr/>
          <p:nvPr/>
        </p:nvCxnSpPr>
        <p:spPr>
          <a:xfrm>
            <a:off x="4656274" y="3671587"/>
            <a:ext cx="408000" cy="4095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flipH="1">
            <a:off x="3762611" y="3733500"/>
            <a:ext cx="622199" cy="1386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Shape 503"/>
          <p:cNvCxnSpPr/>
          <p:nvPr/>
        </p:nvCxnSpPr>
        <p:spPr>
          <a:xfrm flipH="1">
            <a:off x="4122911" y="3752550"/>
            <a:ext cx="147599" cy="373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4" name="Shape 504"/>
          <p:cNvCxnSpPr/>
          <p:nvPr/>
        </p:nvCxnSpPr>
        <p:spPr>
          <a:xfrm flipH="1">
            <a:off x="3772073" y="4527250"/>
            <a:ext cx="147599" cy="373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5" name="Shape 505"/>
          <p:cNvCxnSpPr/>
          <p:nvPr/>
        </p:nvCxnSpPr>
        <p:spPr>
          <a:xfrm>
            <a:off x="4738824" y="3641425"/>
            <a:ext cx="261900" cy="292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6" name="Shape 506"/>
          <p:cNvCxnSpPr/>
          <p:nvPr/>
        </p:nvCxnSpPr>
        <p:spPr>
          <a:xfrm>
            <a:off x="5272224" y="4265312"/>
            <a:ext cx="207900" cy="44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7" name="Shape 507"/>
          <p:cNvCxnSpPr/>
          <p:nvPr/>
        </p:nvCxnSpPr>
        <p:spPr>
          <a:xfrm>
            <a:off x="5642112" y="5071762"/>
            <a:ext cx="163499" cy="35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8" name="Shape 508"/>
          <p:cNvCxnSpPr/>
          <p:nvPr/>
        </p:nvCxnSpPr>
        <p:spPr>
          <a:xfrm>
            <a:off x="4305437" y="4508200"/>
            <a:ext cx="160199" cy="42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509" name="Shape 5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0512" y="3468573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137" y="3936885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Shape 5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0937" y="4705235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Shape 5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0187" y="5592473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3162" y="4091048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8337" y="5033060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Shape 5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7799" y="4965585"/>
            <a:ext cx="555600" cy="4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3104462" y="3282887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4656262" y="3266787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S1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4344325" y="4148537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S2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5565124" y="4673375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S6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5894100" y="5438950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S7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3828100" y="5330387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S4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4572912" y="5030300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S5</a:t>
            </a:r>
          </a:p>
        </p:txBody>
      </p:sp>
      <p:cxnSp>
        <p:nvCxnSpPr>
          <p:cNvPr id="523" name="Shape 523"/>
          <p:cNvCxnSpPr>
            <a:stCxn id="509" idx="1"/>
            <a:endCxn id="524" idx="3"/>
          </p:cNvCxnSpPr>
          <p:nvPr/>
        </p:nvCxnSpPr>
        <p:spPr>
          <a:xfrm rot="10800000">
            <a:off x="3792312" y="3500073"/>
            <a:ext cx="478200" cy="18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4" name="Shape 5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2087" y="3323112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/>
          <p:nvPr/>
        </p:nvSpPr>
        <p:spPr>
          <a:xfrm>
            <a:off x="5335700" y="3957187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S3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2198212" y="5438937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</a:p>
        </p:txBody>
      </p:sp>
      <p:cxnSp>
        <p:nvCxnSpPr>
          <p:cNvPr id="527" name="Shape 527"/>
          <p:cNvCxnSpPr>
            <a:stCxn id="514" idx="1"/>
            <a:endCxn id="528" idx="3"/>
          </p:cNvCxnSpPr>
          <p:nvPr/>
        </p:nvCxnSpPr>
        <p:spPr>
          <a:xfrm flipH="1">
            <a:off x="2927437" y="5248760"/>
            <a:ext cx="450900" cy="36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8" name="Shape 5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7262" y="5438950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Shape 529"/>
          <p:cNvSpPr txBox="1"/>
          <p:nvPr/>
        </p:nvSpPr>
        <p:spPr>
          <a:xfrm>
            <a:off x="2623637" y="3957200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</a:p>
        </p:txBody>
      </p:sp>
      <p:cxnSp>
        <p:nvCxnSpPr>
          <p:cNvPr id="530" name="Shape 530"/>
          <p:cNvCxnSpPr>
            <a:stCxn id="513" idx="1"/>
            <a:endCxn id="531" idx="3"/>
          </p:cNvCxnSpPr>
          <p:nvPr/>
        </p:nvCxnSpPr>
        <p:spPr>
          <a:xfrm rot="10800000">
            <a:off x="3321362" y="4103348"/>
            <a:ext cx="511800" cy="20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1" name="Shape 5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0937" y="3926287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 txBox="1"/>
          <p:nvPr/>
        </p:nvSpPr>
        <p:spPr>
          <a:xfrm>
            <a:off x="4572912" y="5662062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</a:p>
        </p:txBody>
      </p:sp>
      <p:cxnSp>
        <p:nvCxnSpPr>
          <p:cNvPr id="533" name="Shape 533"/>
          <p:cNvCxnSpPr>
            <a:stCxn id="512" idx="1"/>
            <a:endCxn id="534" idx="3"/>
          </p:cNvCxnSpPr>
          <p:nvPr/>
        </p:nvCxnSpPr>
        <p:spPr>
          <a:xfrm rot="10800000">
            <a:off x="5238987" y="5808173"/>
            <a:ext cx="24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8562" y="5631175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6486287" y="5662075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</a:p>
        </p:txBody>
      </p:sp>
      <p:cxnSp>
        <p:nvCxnSpPr>
          <p:cNvPr id="536" name="Shape 536"/>
          <p:cNvCxnSpPr>
            <a:stCxn id="537" idx="1"/>
            <a:endCxn id="512" idx="3"/>
          </p:cNvCxnSpPr>
          <p:nvPr/>
        </p:nvCxnSpPr>
        <p:spPr>
          <a:xfrm rot="10800000">
            <a:off x="6035712" y="5808162"/>
            <a:ext cx="19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7" name="Shape 5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8312" y="5631162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Objetivos do Capítulo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4800" y="1219201"/>
            <a:ext cx="8610599" cy="4680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encaminhamento numa rede com a dimensão da Internet é muito complexo pois a mesma tem uma dimensão gigantesca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0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Por isso na Internet as diferentes sub-redes usam técnicas de encaminhamento independentes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0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No entanto, em redes pequenas, é possível usar soluções mais simples de encaminhamento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0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Neste capítulo iremos ver a mais simples de todas, o encaminhamento com base em </a:t>
            </a:r>
            <a:r>
              <a:rPr lang="pt-PT" sz="2000" dirty="0" smtClean="0"/>
              <a:t>inundaç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ão</a:t>
            </a:r>
            <a:endParaRPr lang="pt-PT" sz="20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dirty="0" smtClean="0"/>
              <a:t>Exemplo: A envia a E</a:t>
            </a:r>
            <a:endParaRPr lang="pt-PT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266700" y="1213226"/>
            <a:ext cx="8610599" cy="1538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43999"/>
              <a:buFont typeface="Comic Sans MS"/>
              <a:buChar char="•"/>
            </a:pPr>
            <a:r>
              <a:rPr lang="pt-PT" sz="2500" dirty="0" smtClean="0"/>
              <a:t>Se o computador A envia um </a:t>
            </a:r>
            <a:r>
              <a:rPr lang="pt-PT" sz="2500" i="1" dirty="0" err="1" smtClean="0"/>
              <a:t>frame</a:t>
            </a:r>
            <a:r>
              <a:rPr lang="pt-PT" sz="2500" dirty="0" smtClean="0"/>
              <a:t> para E, como o destino é desconhecido, o </a:t>
            </a:r>
            <a:r>
              <a:rPr lang="pt-PT" sz="2500" i="1" dirty="0" err="1" smtClean="0"/>
              <a:t>frame</a:t>
            </a:r>
            <a:r>
              <a:rPr lang="pt-PT" sz="2500" dirty="0" smtClean="0"/>
              <a:t> é difundido por inundação, mas todos os </a:t>
            </a:r>
            <a:r>
              <a:rPr lang="pt-PT" sz="2500" i="1" dirty="0" err="1" smtClean="0"/>
              <a:t>switches</a:t>
            </a:r>
            <a:r>
              <a:rPr lang="pt-PT" sz="2500" dirty="0" smtClean="0"/>
              <a:t> passam a localizar A</a:t>
            </a:r>
            <a:endParaRPr lang="pt-PT" sz="2500" dirty="0"/>
          </a:p>
        </p:txBody>
      </p:sp>
      <p:cxnSp>
        <p:nvCxnSpPr>
          <p:cNvPr id="546" name="Shape 546"/>
          <p:cNvCxnSpPr/>
          <p:nvPr/>
        </p:nvCxnSpPr>
        <p:spPr>
          <a:xfrm>
            <a:off x="5130937" y="3861362"/>
            <a:ext cx="311099" cy="677999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Shape 547"/>
          <p:cNvCxnSpPr/>
          <p:nvPr/>
        </p:nvCxnSpPr>
        <p:spPr>
          <a:xfrm>
            <a:off x="5457962" y="4561450"/>
            <a:ext cx="317400" cy="7572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Shape 548"/>
          <p:cNvCxnSpPr/>
          <p:nvPr/>
        </p:nvCxnSpPr>
        <p:spPr>
          <a:xfrm rot="10800000">
            <a:off x="4172111" y="4094762"/>
            <a:ext cx="250799" cy="7191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Shape 549"/>
          <p:cNvCxnSpPr/>
          <p:nvPr/>
        </p:nvCxnSpPr>
        <p:spPr>
          <a:xfrm>
            <a:off x="4656274" y="3397812"/>
            <a:ext cx="408000" cy="4095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Shape 550"/>
          <p:cNvCxnSpPr/>
          <p:nvPr/>
        </p:nvCxnSpPr>
        <p:spPr>
          <a:xfrm flipH="1">
            <a:off x="3762611" y="3459725"/>
            <a:ext cx="622199" cy="1386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Shape 551"/>
          <p:cNvCxnSpPr/>
          <p:nvPr/>
        </p:nvCxnSpPr>
        <p:spPr>
          <a:xfrm flipH="1">
            <a:off x="4122911" y="3478775"/>
            <a:ext cx="147599" cy="373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52" name="Shape 552"/>
          <p:cNvCxnSpPr/>
          <p:nvPr/>
        </p:nvCxnSpPr>
        <p:spPr>
          <a:xfrm flipH="1">
            <a:off x="3772073" y="4253475"/>
            <a:ext cx="147599" cy="373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53" name="Shape 553"/>
          <p:cNvCxnSpPr/>
          <p:nvPr/>
        </p:nvCxnSpPr>
        <p:spPr>
          <a:xfrm>
            <a:off x="4738824" y="3367650"/>
            <a:ext cx="261900" cy="292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54" name="Shape 554"/>
          <p:cNvCxnSpPr/>
          <p:nvPr/>
        </p:nvCxnSpPr>
        <p:spPr>
          <a:xfrm>
            <a:off x="5272224" y="3991537"/>
            <a:ext cx="207900" cy="44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55" name="Shape 555"/>
          <p:cNvCxnSpPr/>
          <p:nvPr/>
        </p:nvCxnSpPr>
        <p:spPr>
          <a:xfrm>
            <a:off x="5642112" y="4797987"/>
            <a:ext cx="163499" cy="35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56" name="Shape 556"/>
          <p:cNvCxnSpPr/>
          <p:nvPr/>
        </p:nvCxnSpPr>
        <p:spPr>
          <a:xfrm>
            <a:off x="4305437" y="4234425"/>
            <a:ext cx="160199" cy="42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557" name="Shape 5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0512" y="3194798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Shape 5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137" y="3663110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0937" y="4431460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0187" y="5318698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Shape 5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3162" y="3817273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Shape 5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8337" y="4759285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Shape 5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7799" y="4691810"/>
            <a:ext cx="555600" cy="4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 txBox="1"/>
          <p:nvPr/>
        </p:nvSpPr>
        <p:spPr>
          <a:xfrm>
            <a:off x="3104462" y="3009112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4656262" y="2993012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S1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4344325" y="3874762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S2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5565124" y="4399600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S6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5894100" y="5165175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S7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3828100" y="5056612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S4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4572912" y="4756525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S5</a:t>
            </a:r>
          </a:p>
        </p:txBody>
      </p:sp>
      <p:cxnSp>
        <p:nvCxnSpPr>
          <p:cNvPr id="571" name="Shape 571"/>
          <p:cNvCxnSpPr>
            <a:stCxn id="557" idx="1"/>
            <a:endCxn id="572" idx="3"/>
          </p:cNvCxnSpPr>
          <p:nvPr/>
        </p:nvCxnSpPr>
        <p:spPr>
          <a:xfrm rot="10800000">
            <a:off x="3792312" y="3226298"/>
            <a:ext cx="478200" cy="18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2" name="Shape 5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2087" y="3049337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5335700" y="3683412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S3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2198212" y="5165162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</a:p>
        </p:txBody>
      </p:sp>
      <p:cxnSp>
        <p:nvCxnSpPr>
          <p:cNvPr id="575" name="Shape 575"/>
          <p:cNvCxnSpPr>
            <a:stCxn id="562" idx="1"/>
            <a:endCxn id="576" idx="3"/>
          </p:cNvCxnSpPr>
          <p:nvPr/>
        </p:nvCxnSpPr>
        <p:spPr>
          <a:xfrm flipH="1">
            <a:off x="2927437" y="4974985"/>
            <a:ext cx="450900" cy="36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6" name="Shape 5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7262" y="5165175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/>
        </p:nvSpPr>
        <p:spPr>
          <a:xfrm>
            <a:off x="2623637" y="3683425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</a:p>
        </p:txBody>
      </p:sp>
      <p:cxnSp>
        <p:nvCxnSpPr>
          <p:cNvPr id="578" name="Shape 578"/>
          <p:cNvCxnSpPr>
            <a:stCxn id="561" idx="1"/>
            <a:endCxn id="579" idx="3"/>
          </p:cNvCxnSpPr>
          <p:nvPr/>
        </p:nvCxnSpPr>
        <p:spPr>
          <a:xfrm rot="10800000">
            <a:off x="3321362" y="3829573"/>
            <a:ext cx="511800" cy="20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9" name="Shape 5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0937" y="3652512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 txBox="1"/>
          <p:nvPr/>
        </p:nvSpPr>
        <p:spPr>
          <a:xfrm>
            <a:off x="4572912" y="5388287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</a:p>
        </p:txBody>
      </p:sp>
      <p:cxnSp>
        <p:nvCxnSpPr>
          <p:cNvPr id="581" name="Shape 581"/>
          <p:cNvCxnSpPr>
            <a:stCxn id="560" idx="1"/>
            <a:endCxn id="582" idx="3"/>
          </p:cNvCxnSpPr>
          <p:nvPr/>
        </p:nvCxnSpPr>
        <p:spPr>
          <a:xfrm rot="10800000">
            <a:off x="5238987" y="5534398"/>
            <a:ext cx="24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2" name="Shape 5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8562" y="5357400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/>
          <p:nvPr/>
        </p:nvSpPr>
        <p:spPr>
          <a:xfrm>
            <a:off x="6486287" y="5388300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</a:p>
        </p:txBody>
      </p:sp>
      <p:cxnSp>
        <p:nvCxnSpPr>
          <p:cNvPr id="584" name="Shape 584"/>
          <p:cNvCxnSpPr>
            <a:stCxn id="585" idx="1"/>
            <a:endCxn id="560" idx="3"/>
          </p:cNvCxnSpPr>
          <p:nvPr/>
        </p:nvCxnSpPr>
        <p:spPr>
          <a:xfrm rot="10800000">
            <a:off x="6035712" y="5534387"/>
            <a:ext cx="19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5" name="Shape 5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8312" y="5357387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dirty="0" smtClean="0"/>
              <a:t>E responde a A</a:t>
            </a:r>
            <a:endParaRPr lang="pt-PT" dirty="0"/>
          </a:p>
        </p:txBody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266700" y="1213225"/>
            <a:ext cx="8610599" cy="13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43999"/>
              <a:buFont typeface="Comic Sans MS"/>
              <a:buChar char="•"/>
            </a:pPr>
            <a:r>
              <a:rPr lang="pt-PT" sz="2500" dirty="0" smtClean="0"/>
              <a:t>Se o computador E responde a A, o caminho direto para A já é conhecido</a:t>
            </a:r>
            <a:endParaRPr lang="pt-PT" sz="2500" dirty="0"/>
          </a:p>
        </p:txBody>
      </p:sp>
      <p:cxnSp>
        <p:nvCxnSpPr>
          <p:cNvPr id="594" name="Shape 594"/>
          <p:cNvCxnSpPr/>
          <p:nvPr/>
        </p:nvCxnSpPr>
        <p:spPr>
          <a:xfrm>
            <a:off x="5136037" y="3806612"/>
            <a:ext cx="311099" cy="677999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Shape 595"/>
          <p:cNvCxnSpPr/>
          <p:nvPr/>
        </p:nvCxnSpPr>
        <p:spPr>
          <a:xfrm>
            <a:off x="5463062" y="4506700"/>
            <a:ext cx="317400" cy="7572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6" name="Shape 596"/>
          <p:cNvCxnSpPr/>
          <p:nvPr/>
        </p:nvCxnSpPr>
        <p:spPr>
          <a:xfrm rot="10800000">
            <a:off x="4177211" y="4040012"/>
            <a:ext cx="250799" cy="7191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Shape 597"/>
          <p:cNvCxnSpPr/>
          <p:nvPr/>
        </p:nvCxnSpPr>
        <p:spPr>
          <a:xfrm>
            <a:off x="4661374" y="3343062"/>
            <a:ext cx="408000" cy="4095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Shape 598"/>
          <p:cNvCxnSpPr/>
          <p:nvPr/>
        </p:nvCxnSpPr>
        <p:spPr>
          <a:xfrm flipH="1">
            <a:off x="3767711" y="3404975"/>
            <a:ext cx="622199" cy="1386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Shape 599"/>
          <p:cNvCxnSpPr/>
          <p:nvPr/>
        </p:nvCxnSpPr>
        <p:spPr>
          <a:xfrm>
            <a:off x="4831237" y="3404985"/>
            <a:ext cx="193499" cy="16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none" w="lg" len="lg"/>
          </a:ln>
        </p:spPr>
      </p:cxnSp>
      <p:cxnSp>
        <p:nvCxnSpPr>
          <p:cNvPr id="600" name="Shape 600"/>
          <p:cNvCxnSpPr/>
          <p:nvPr/>
        </p:nvCxnSpPr>
        <p:spPr>
          <a:xfrm>
            <a:off x="3864212" y="3101549"/>
            <a:ext cx="344700" cy="140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none" w="lg" len="lg"/>
          </a:ln>
        </p:spPr>
      </p:cxnSp>
      <p:pic>
        <p:nvPicPr>
          <p:cNvPr id="601" name="Shape 6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612" y="3140048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Shape 6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1237" y="3608360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Shape 6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6037" y="4376710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6425" y="5263923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Shape 6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3437" y="4704535"/>
            <a:ext cx="5556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Shape 6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2899" y="4637060"/>
            <a:ext cx="555600" cy="4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Shape 607"/>
          <p:cNvSpPr txBox="1"/>
          <p:nvPr/>
        </p:nvSpPr>
        <p:spPr>
          <a:xfrm>
            <a:off x="3109562" y="2954362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 b="0" i="0" u="none" strike="noStrike" cap="none" baseline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4661362" y="2938262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S1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4349425" y="3820012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S2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5570224" y="4344850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S6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5899200" y="5110425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S7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3833200" y="5001862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S4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4578012" y="4701775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S5</a:t>
            </a:r>
          </a:p>
        </p:txBody>
      </p:sp>
      <p:cxnSp>
        <p:nvCxnSpPr>
          <p:cNvPr id="614" name="Shape 614"/>
          <p:cNvCxnSpPr>
            <a:stCxn id="601" idx="1"/>
            <a:endCxn id="615" idx="3"/>
          </p:cNvCxnSpPr>
          <p:nvPr/>
        </p:nvCxnSpPr>
        <p:spPr>
          <a:xfrm rot="10800000">
            <a:off x="3797412" y="3171548"/>
            <a:ext cx="478200" cy="18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5" name="Shape 6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7187" y="2994587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/>
          <p:cNvSpPr txBox="1"/>
          <p:nvPr/>
        </p:nvSpPr>
        <p:spPr>
          <a:xfrm>
            <a:off x="5340800" y="3628662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S3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2244587" y="4920212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</a:p>
        </p:txBody>
      </p:sp>
      <p:cxnSp>
        <p:nvCxnSpPr>
          <p:cNvPr id="618" name="Shape 618"/>
          <p:cNvCxnSpPr>
            <a:stCxn id="605" idx="1"/>
            <a:endCxn id="619" idx="3"/>
          </p:cNvCxnSpPr>
          <p:nvPr/>
        </p:nvCxnSpPr>
        <p:spPr>
          <a:xfrm flipH="1">
            <a:off x="3012937" y="4920235"/>
            <a:ext cx="370500" cy="6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9" name="Shape 6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2587" y="4808100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Shape 620"/>
          <p:cNvSpPr txBox="1"/>
          <p:nvPr/>
        </p:nvSpPr>
        <p:spPr>
          <a:xfrm>
            <a:off x="2628737" y="3628675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</a:p>
        </p:txBody>
      </p:sp>
      <p:cxnSp>
        <p:nvCxnSpPr>
          <p:cNvPr id="621" name="Shape 621"/>
          <p:cNvCxnSpPr>
            <a:stCxn id="622" idx="1"/>
            <a:endCxn id="623" idx="3"/>
          </p:cNvCxnSpPr>
          <p:nvPr/>
        </p:nvCxnSpPr>
        <p:spPr>
          <a:xfrm rot="10800000">
            <a:off x="3326462" y="3774823"/>
            <a:ext cx="511800" cy="20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23" name="Shape 6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6037" y="3597762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 txBox="1"/>
          <p:nvPr/>
        </p:nvSpPr>
        <p:spPr>
          <a:xfrm>
            <a:off x="4578012" y="5333537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</a:p>
        </p:txBody>
      </p:sp>
      <p:cxnSp>
        <p:nvCxnSpPr>
          <p:cNvPr id="625" name="Shape 625"/>
          <p:cNvCxnSpPr>
            <a:stCxn id="604" idx="1"/>
            <a:endCxn id="626" idx="3"/>
          </p:cNvCxnSpPr>
          <p:nvPr/>
        </p:nvCxnSpPr>
        <p:spPr>
          <a:xfrm rot="10800000">
            <a:off x="5243825" y="5479623"/>
            <a:ext cx="252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26" name="Shape 6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3662" y="5302650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 txBox="1"/>
          <p:nvPr/>
        </p:nvSpPr>
        <p:spPr>
          <a:xfrm>
            <a:off x="6491387" y="5333550"/>
            <a:ext cx="408000" cy="2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200"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</a:p>
        </p:txBody>
      </p:sp>
      <p:cxnSp>
        <p:nvCxnSpPr>
          <p:cNvPr id="628" name="Shape 628"/>
          <p:cNvCxnSpPr>
            <a:stCxn id="629" idx="1"/>
            <a:endCxn id="604" idx="3"/>
          </p:cNvCxnSpPr>
          <p:nvPr/>
        </p:nvCxnSpPr>
        <p:spPr>
          <a:xfrm rot="10800000">
            <a:off x="6051912" y="5479637"/>
            <a:ext cx="181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29" name="Shape 6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3412" y="5302637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Shape 6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262" y="3762523"/>
            <a:ext cx="555600" cy="43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0" name="Shape 630"/>
          <p:cNvCxnSpPr/>
          <p:nvPr/>
        </p:nvCxnSpPr>
        <p:spPr>
          <a:xfrm>
            <a:off x="5710525" y="4763650"/>
            <a:ext cx="138900" cy="3881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none" w="lg" len="lg"/>
          </a:ln>
        </p:spPr>
      </p:cxnSp>
      <p:cxnSp>
        <p:nvCxnSpPr>
          <p:cNvPr id="631" name="Shape 631"/>
          <p:cNvCxnSpPr/>
          <p:nvPr/>
        </p:nvCxnSpPr>
        <p:spPr>
          <a:xfrm>
            <a:off x="5304800" y="3952587"/>
            <a:ext cx="175800" cy="318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none" w="lg" len="lg"/>
          </a:ln>
        </p:spPr>
      </p:cxnSp>
      <p:sp>
        <p:nvSpPr>
          <p:cNvPr id="43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dirty="0" smtClean="0"/>
              <a:t>Configuração Típica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518363"/>
            <a:ext cx="8757138" cy="4519141"/>
          </a:xfrm>
          <a:prstGeom prst="rect">
            <a:avLst/>
          </a:prstGeom>
        </p:spPr>
      </p:pic>
      <p:sp>
        <p:nvSpPr>
          <p:cNvPr id="45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6125039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Análise e conclusões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467543" y="1196751"/>
            <a:ext cx="8363272" cy="5328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Numa rede estruturada em árvore e em que seja realista utilizar inundação, é possível encaminhar mensagens sem necessidade de nenhuma parametrização prévia. É equivalente ao funcionamento de um canal único baseado em difusão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método suporta até que os computadores se desloquem (sejam móveis)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Exige-se apenas que todos os endereços sejam diferentes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 que fazer inundação com alguma frequência seja realista e que a rede não tenha falhas (os canais não avariam !)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Será realista fazê-lo numa rede com a configuração de uma malha e caminhos redundantes?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 vários milhares de computadores?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Cobrindo um país ou mesmo do mundo?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resposta é NÃO !</a:t>
            </a:r>
          </a:p>
          <a:p>
            <a:pPr marL="223838" marR="0" lvl="0" indent="-96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sz="2000" b="0" i="0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539552" y="1196751"/>
            <a:ext cx="8228013" cy="4968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Uma das propriedades interessantes de qualquer solução de um problema de engenharia é a simplicidade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Fazer encaminhamento de pacotes usando difusão é muito simples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Não requer que os comutadores necessitem de muita informação</a:t>
            </a:r>
          </a:p>
          <a:p>
            <a:pPr lvl="1" indent="-233362">
              <a:spcBef>
                <a:spcPts val="200"/>
              </a:spcBef>
              <a:buSzPct val="100000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Permite aos</a:t>
            </a:r>
            <a:r>
              <a:rPr lang="pt-PT" sz="2000" dirty="0" smtClean="0"/>
              <a:t> comutadores 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adaptarem-se automaticamente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Introduzir otimização por auto aprendizagem pelo caminho inverso torna o método ainda mais atrativo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Infelizmente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Só é realista em redes organizadas em árvore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Pode não ser muito escalável sempre que a rede tem muitos computadores ou esta é de grande dimensão</a:t>
            </a:r>
            <a:endParaRPr lang="pt-PT" sz="2000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645" name="Shape 645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659422"/>
            <a:ext cx="8381999" cy="545247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en-US" sz="2400" i="1" dirty="0" smtClean="0">
                <a:solidFill>
                  <a:schemeClr val="tx1"/>
                </a:solidFill>
              </a:rPr>
              <a:t>Increasingly</a:t>
            </a:r>
            <a:r>
              <a:rPr lang="en-US" sz="2400" i="1" dirty="0">
                <a:solidFill>
                  <a:schemeClr val="tx1"/>
                </a:solidFill>
              </a:rPr>
              <a:t>, people seem to misinterpret complexity as sophistication, which is </a:t>
            </a:r>
            <a:r>
              <a:rPr lang="en-US" sz="2400" i="1" dirty="0" smtClean="0">
                <a:solidFill>
                  <a:schemeClr val="tx1"/>
                </a:solidFill>
              </a:rPr>
              <a:t>baffling </a:t>
            </a:r>
            <a:r>
              <a:rPr lang="en-US" sz="2400" i="1" dirty="0">
                <a:solidFill>
                  <a:schemeClr val="tx1"/>
                </a:solidFill>
              </a:rPr>
              <a:t>– the incomprehensible should cause suspicion rather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>than admiration.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/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 err="1" smtClean="0">
                <a:solidFill>
                  <a:schemeClr val="tx1"/>
                </a:solidFill>
              </a:rPr>
              <a:t>Autor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i="1" dirty="0" err="1">
                <a:solidFill>
                  <a:schemeClr val="tx1"/>
                </a:solidFill>
              </a:rPr>
              <a:t>Niklaus</a:t>
            </a:r>
            <a:r>
              <a:rPr lang="en-US" sz="2400" i="1" dirty="0">
                <a:solidFill>
                  <a:schemeClr val="tx1"/>
                </a:solidFill>
              </a:rPr>
              <a:t> Wirth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71880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KISS – Keep It </a:t>
            </a:r>
            <a:r>
              <a:rPr lang="en-GB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Simple, </a:t>
            </a:r>
            <a:r>
              <a:rPr lang="en-GB" sz="3600" b="1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Stupid !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04800" y="1359878"/>
            <a:ext cx="8610599" cy="45749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Admitindo que um</a:t>
            </a:r>
            <a:r>
              <a:rPr lang="pt-PT" sz="2400" dirty="0" smtClean="0"/>
              <a:t>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comutador não sabe nada sobre a rede ou a localização do nó de destino,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q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ual o algoritmo de encaminhamento mais simples?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dirty="0"/>
          </a:p>
          <a:p>
            <a:pPr indent="-223838">
              <a:spcBef>
                <a:spcPts val="0"/>
              </a:spcBef>
              <a:buSzPct val="100000"/>
            </a:pPr>
            <a:r>
              <a:rPr lang="pt-PT" sz="2400" dirty="0"/>
              <a:t>Como o emissor não conhece onde está o destino, envia para todas as interfaces menos pela que </a:t>
            </a:r>
            <a:r>
              <a:rPr lang="pt-PT" sz="2400" dirty="0" smtClean="0"/>
              <a:t>recebeu</a:t>
            </a: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Esse algoritmo chama-se algoritmo de </a:t>
            </a:r>
            <a:r>
              <a:rPr lang="pt-PT" sz="24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inundação ou </a:t>
            </a:r>
            <a:r>
              <a:rPr lang="pt-PT" sz="2400" b="1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flooding</a:t>
            </a:r>
            <a:endParaRPr lang="pt-PT" sz="2400" b="1" i="1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b="0" i="1" u="none" strike="noStrike" cap="none" baseline="0" dirty="0" smtClean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Inundação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7763608" y="6237287"/>
            <a:ext cx="1245454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0" y="1477108"/>
            <a:ext cx="7597663" cy="2986454"/>
          </a:xfrm>
          <a:prstGeom prst="rect">
            <a:avLst/>
          </a:prstGeom>
        </p:spPr>
      </p:pic>
      <p:sp>
        <p:nvSpPr>
          <p:cNvPr id="7" name="Shape 109"/>
          <p:cNvSpPr txBox="1">
            <a:spLocks noGrp="1"/>
          </p:cNvSpPr>
          <p:nvPr>
            <p:ph type="body" idx="1"/>
          </p:nvPr>
        </p:nvSpPr>
        <p:spPr>
          <a:xfrm>
            <a:off x="304800" y="4624753"/>
            <a:ext cx="8610599" cy="13628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A inundação pode introduzir desperdício, ver (a) e (b),</a:t>
            </a: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 ou mesmo redundância, isto é, duplicados (c), sempre que a rede tem ciclos</a:t>
            </a:r>
            <a:endParaRPr lang="pt-PT" sz="2800" b="0" i="1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149431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70474" y="249116"/>
            <a:ext cx="8516325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Análise do Algoritmo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25315" y="1066799"/>
            <a:ext cx="8361484" cy="50784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robusto pois explora todos os caminhos disponíveis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cópia que chega primeiro ao destinatário chega pelo caminho mais curto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Mesmo que o destinatário se desloque, localiza-o facilmente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Implementa implicitamente a difusão (</a:t>
            </a:r>
            <a:r>
              <a:rPr lang="pt-PT" sz="20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broadcasting</a:t>
            </a: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 se conhece nenhum outro mais simples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Defeitos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Quando o destinatário é único (</a:t>
            </a:r>
            <a:r>
              <a:rPr lang="pt-PT" sz="18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unicasting</a:t>
            </a: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) envia mensagens a mais</a:t>
            </a:r>
          </a:p>
          <a:p>
            <a:pPr lvl="1" indent="-233362">
              <a:spcBef>
                <a:spcPts val="200"/>
              </a:spcBef>
              <a:buSzPct val="100000"/>
            </a:pPr>
            <a:r>
              <a:rPr lang="pt-PT" sz="1800" dirty="0"/>
              <a:t>É um método promíscuo pois todos os nós vêm todas as </a:t>
            </a:r>
            <a:r>
              <a:rPr lang="pt-PT" sz="1800" dirty="0" smtClean="0"/>
              <a:t>mensagens</a:t>
            </a:r>
            <a:endParaRPr lang="pt-PT" sz="18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 mecanismo para deteção de duplicados é pesado nos requisitos de memória e de cabeçalhos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sz="18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Mas o mecanismo de deteção de duplicados pode servir de base à construção de um algoritmo de difusão fiável</a:t>
            </a:r>
            <a:endParaRPr lang="pt-PT" sz="1800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1800" b="0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5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Inundação numa árvore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71512" y="1158997"/>
            <a:ext cx="8015287" cy="50923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se a rede tiver a configuração de uma árvore, (a) e (b), a inundação não introduz duplicados. 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Apenas mensagens inúteis quando se pretende comunicar em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unicasting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(de um emissor para um único recetor)</a:t>
            </a:r>
            <a:endParaRPr lang="pt-PT"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7" y="3204734"/>
            <a:ext cx="7597663" cy="298645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676275" y="2857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Exemplo: </a:t>
            </a:r>
            <a:r>
              <a:rPr lang="en-GB" sz="4000" b="1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Switches Ethernet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533400" y="1468437"/>
            <a:ext cx="4362449" cy="4881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7368"/>
              <a:buFont typeface="Comic Sans MS"/>
              <a:buChar char="•"/>
            </a:pP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Computadores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 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interfaces com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ligações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dedicadas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portas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</a:t>
            </a:r>
            <a:r>
              <a:rPr lang="en-GB" sz="1850" dirty="0"/>
              <a:t>e um </a:t>
            </a:r>
            <a:r>
              <a:rPr lang="en-GB" sz="1850" dirty="0" err="1"/>
              <a:t>comutador</a:t>
            </a:r>
            <a:r>
              <a:rPr lang="en-GB" sz="1850" dirty="0"/>
              <a:t> especial </a:t>
            </a:r>
            <a:r>
              <a:rPr lang="en-GB" sz="1850" dirty="0" err="1"/>
              <a:t>designado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 Ethernet </a:t>
            </a:r>
            <a:r>
              <a:rPr lang="en-GB" sz="1850" b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ou</a:t>
            </a:r>
            <a:r>
              <a:rPr lang="en-GB" sz="1850" b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simplesmente</a:t>
            </a:r>
            <a:r>
              <a:rPr lang="en-GB" sz="185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switch</a:t>
            </a:r>
          </a:p>
          <a:p>
            <a:pPr marL="223838" marR="0" lvl="0" indent="-223838" algn="l" rtl="0">
              <a:spcBef>
                <a:spcPts val="925"/>
              </a:spcBef>
              <a:spcAft>
                <a:spcPts val="0"/>
              </a:spcAft>
              <a:buClr>
                <a:srgbClr val="0000FF"/>
              </a:buClr>
              <a:buSzPct val="97368"/>
              <a:buFont typeface="Comic Sans MS"/>
              <a:buChar char="•"/>
            </a:pP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 sz="185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switch, </a:t>
            </a:r>
            <a:r>
              <a:rPr lang="en-GB" sz="1850" b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</a:t>
            </a:r>
            <a:r>
              <a:rPr lang="en-GB" sz="1850" b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todo</a:t>
            </a:r>
            <a:r>
              <a:rPr lang="en-GB" sz="1850" dirty="0" err="1"/>
              <a:t>s</a:t>
            </a:r>
            <a:r>
              <a:rPr lang="en-GB" sz="1850" dirty="0"/>
              <a:t> </a:t>
            </a:r>
            <a:r>
              <a:rPr lang="en-GB" sz="1850" dirty="0" err="1"/>
              <a:t>os</a:t>
            </a:r>
            <a:r>
              <a:rPr lang="en-GB" sz="1850" dirty="0"/>
              <a:t> </a:t>
            </a:r>
            <a:r>
              <a:rPr lang="en-GB" sz="1850" dirty="0" err="1"/>
              <a:t>comutadores</a:t>
            </a:r>
            <a:r>
              <a:rPr lang="en-GB" sz="1850" i="1" dirty="0"/>
              <a:t>,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faz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and forward</a:t>
            </a:r>
          </a:p>
          <a:p>
            <a:pPr marL="223838" marR="0" lvl="0" indent="-223838" algn="l" rtl="0">
              <a:spcBef>
                <a:spcPts val="925"/>
              </a:spcBef>
              <a:spcAft>
                <a:spcPts val="0"/>
              </a:spcAft>
              <a:buClr>
                <a:srgbClr val="0000FF"/>
              </a:buClr>
              <a:buSzPct val="97368"/>
              <a:buFont typeface="Comic Sans MS"/>
              <a:buChar char="•"/>
            </a:pP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Trabalha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qualquer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tipo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endereços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desde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interface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tenha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um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endereço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diferente</a:t>
            </a:r>
            <a:endParaRPr lang="en-GB" sz="185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925"/>
              </a:spcBef>
              <a:spcAft>
                <a:spcPts val="0"/>
              </a:spcAft>
              <a:buClr>
                <a:srgbClr val="0000FF"/>
              </a:buClr>
              <a:buSzPct val="97368"/>
              <a:buFont typeface="Comic Sans MS"/>
              <a:buChar char="•"/>
            </a:pP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cenário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típico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computadores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têm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interfaces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ethernet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</a:t>
            </a:r>
            <a:r>
              <a:rPr lang="en-GB" sz="1850" b="0" i="1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MAC addresses</a:t>
            </a:r>
            <a:r>
              <a:rPr lang="en-GB" sz="1850" b="0" i="0" u="none" strike="noStrike" cap="none" baseline="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50" b="0" i="0" u="none" strike="noStrike" cap="none" baseline="0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distintos</a:t>
            </a:r>
            <a:endParaRPr lang="en-GB" sz="185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925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</a:pPr>
            <a:endParaRPr sz="1850" b="0" i="1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1295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endParaRPr sz="259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5510098" y="5513387"/>
            <a:ext cx="281962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1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</a:t>
            </a: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 com </a:t>
            </a: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interfaces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(1,2,3,4)  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5997800" y="3215750"/>
            <a:ext cx="842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Shape 255"/>
          <p:cNvCxnSpPr/>
          <p:nvPr/>
        </p:nvCxnSpPr>
        <p:spPr>
          <a:xfrm>
            <a:off x="7066187" y="2628375"/>
            <a:ext cx="0" cy="4874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Shape 256"/>
          <p:cNvCxnSpPr/>
          <p:nvPr/>
        </p:nvCxnSpPr>
        <p:spPr>
          <a:xfrm rot="10800000" flipH="1">
            <a:off x="7066187" y="3336487"/>
            <a:ext cx="11100" cy="68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4960750" y="3980025"/>
            <a:ext cx="1424999" cy="97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16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(comutador)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 flipH="1">
            <a:off x="5814925" y="3553549"/>
            <a:ext cx="568800" cy="6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9" name="Shape 259"/>
          <p:cNvSpPr txBox="1"/>
          <p:nvPr/>
        </p:nvSpPr>
        <p:spPr>
          <a:xfrm>
            <a:off x="5484662" y="3039487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887550" y="1920350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279312" y="3017287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881987" y="4172237"/>
            <a:ext cx="3684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</a:p>
        </p:txBody>
      </p:sp>
      <p:cxnSp>
        <p:nvCxnSpPr>
          <p:cNvPr id="263" name="Shape 263"/>
          <p:cNvCxnSpPr/>
          <p:nvPr/>
        </p:nvCxnSpPr>
        <p:spPr>
          <a:xfrm>
            <a:off x="7377475" y="3237950"/>
            <a:ext cx="842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9162" y="2930425"/>
            <a:ext cx="809699" cy="62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975" y="3067675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3800" y="3823887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3812" y="2311462"/>
            <a:ext cx="360299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8650" y="3067662"/>
            <a:ext cx="360299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6275425" y="2941250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009075" y="3506787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009075" y="2734862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499700" y="2963450"/>
            <a:ext cx="368400" cy="27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</a:p>
        </p:txBody>
      </p:sp>
      <p:sp>
        <p:nvSpPr>
          <p:cNvPr id="24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Ethernet </a:t>
            </a:r>
            <a:r>
              <a:rPr lang="en-GB" sz="3600" b="1" i="1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Frame</a:t>
            </a:r>
            <a:r>
              <a:rPr lang="en-GB"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Format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40050" y="1066800"/>
            <a:ext cx="7711499" cy="135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1" u="none" strike="noStrike" cap="none" baseline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9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</a:t>
            </a: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mente</a:t>
            </a:r>
            <a:r>
              <a:rPr lang="en-GB" sz="19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defin</a:t>
            </a: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ida</a:t>
            </a:r>
            <a:r>
              <a:rPr lang="en-GB" sz="19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canais de difusão</a:t>
            </a:r>
            <a:r>
              <a:rPr lang="en-GB" sz="19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802.3 </a:t>
            </a:r>
          </a:p>
        </p:txBody>
      </p:sp>
      <p:sp>
        <p:nvSpPr>
          <p:cNvPr id="281" name="Shape 281"/>
          <p:cNvSpPr/>
          <p:nvPr/>
        </p:nvSpPr>
        <p:spPr>
          <a:xfrm>
            <a:off x="1438095" y="3603675"/>
            <a:ext cx="787499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8154621" y="3603675"/>
            <a:ext cx="491099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39550" y="3603675"/>
            <a:ext cx="998400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3013030" y="3603675"/>
            <a:ext cx="234300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2225564" y="3603675"/>
            <a:ext cx="787499" cy="439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3247364" y="3603675"/>
            <a:ext cx="4907099" cy="4395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4514450" y="3603675"/>
            <a:ext cx="2573700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(from 46 to 1500 bytes)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526425" y="4365800"/>
            <a:ext cx="1445100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(2 bytes)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39550" y="4378925"/>
            <a:ext cx="1968000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Preamble (8 bytes)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7508325" y="2929475"/>
            <a:ext cx="1196099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crc (4 bytes)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218550" y="2941425"/>
            <a:ext cx="5118600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Endereço Ethernet destino</a:t>
            </a:r>
            <a:r>
              <a:rPr lang="en-GB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(6 bytes) - endere</a:t>
            </a:r>
            <a:r>
              <a:rPr lang="en-GB"/>
              <a:t>ço do tipo UUID</a:t>
            </a:r>
          </a:p>
        </p:txBody>
      </p:sp>
      <p:cxnSp>
        <p:nvCxnSpPr>
          <p:cNvPr id="292" name="Shape 292"/>
          <p:cNvCxnSpPr/>
          <p:nvPr/>
        </p:nvCxnSpPr>
        <p:spPr>
          <a:xfrm rot="10800000">
            <a:off x="938750" y="4101898"/>
            <a:ext cx="0" cy="336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3" name="Shape 293"/>
          <p:cNvCxnSpPr/>
          <p:nvPr/>
        </p:nvCxnSpPr>
        <p:spPr>
          <a:xfrm>
            <a:off x="2599550" y="3228525"/>
            <a:ext cx="3000" cy="36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4" name="Shape 294"/>
          <p:cNvCxnSpPr/>
          <p:nvPr/>
        </p:nvCxnSpPr>
        <p:spPr>
          <a:xfrm rot="10800000">
            <a:off x="3130175" y="4101898"/>
            <a:ext cx="0" cy="336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5" name="Shape 295"/>
          <p:cNvCxnSpPr>
            <a:endCxn id="281" idx="0"/>
          </p:cNvCxnSpPr>
          <p:nvPr/>
        </p:nvCxnSpPr>
        <p:spPr>
          <a:xfrm>
            <a:off x="1828845" y="2999775"/>
            <a:ext cx="3000" cy="603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6" name="Shape 296"/>
          <p:cNvCxnSpPr/>
          <p:nvPr/>
        </p:nvCxnSpPr>
        <p:spPr>
          <a:xfrm>
            <a:off x="8387750" y="3246225"/>
            <a:ext cx="3000" cy="36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7" name="Shape 297"/>
          <p:cNvSpPr txBox="1"/>
          <p:nvPr/>
        </p:nvSpPr>
        <p:spPr>
          <a:xfrm>
            <a:off x="1024000" y="2490800"/>
            <a:ext cx="5404199" cy="43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Endereço Ethernet origem</a:t>
            </a:r>
            <a:r>
              <a:rPr lang="en-GB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(6 bytes) - endere</a:t>
            </a:r>
            <a:r>
              <a:rPr lang="en-GB"/>
              <a:t>ço do tipo UUID</a:t>
            </a:r>
          </a:p>
        </p:txBody>
      </p:sp>
      <p:sp>
        <p:nvSpPr>
          <p:cNvPr id="22" name="Shape 78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1223</Words>
  <Application>Microsoft Macintosh PowerPoint</Application>
  <PresentationFormat>On-screen Show (4:3)</PresentationFormat>
  <Paragraphs>265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Comic Sans MS</vt:lpstr>
      <vt:lpstr>Helvetica Neue</vt:lpstr>
      <vt:lpstr>Noto Symbol</vt:lpstr>
      <vt:lpstr>Tahoma</vt:lpstr>
      <vt:lpstr>Times New Roman</vt:lpstr>
      <vt:lpstr>cs426</vt:lpstr>
      <vt:lpstr> Redes de Computadores   Encaminhamento com Base em Inundação  (1) Primeira parte </vt:lpstr>
      <vt:lpstr>Objetivos do Capítulo</vt:lpstr>
      <vt:lpstr>Increasingly, people seem to misinterpret complexity as sophistication, which is baffling – the incomprehensible should cause suspicion rather  than admiration.       – Autor: Niklaus Wirth  </vt:lpstr>
      <vt:lpstr>KISS – Keep It Simple, Stupid !</vt:lpstr>
      <vt:lpstr>Inundação</vt:lpstr>
      <vt:lpstr>Análise do Algoritmo</vt:lpstr>
      <vt:lpstr>Inundação numa árvore</vt:lpstr>
      <vt:lpstr>Exemplo: Switches Ethernet</vt:lpstr>
      <vt:lpstr>Ethernet Frame Format</vt:lpstr>
      <vt:lpstr>É Possível Fazer Melhor?</vt:lpstr>
      <vt:lpstr>Inundação com auto aprendizagem</vt:lpstr>
      <vt:lpstr>Aprendizagem Pelo Caminho Inverso</vt:lpstr>
      <vt:lpstr>Tabela de Auto-Aprendizagem</vt:lpstr>
      <vt:lpstr>Fazer Inundação por Defeito</vt:lpstr>
      <vt:lpstr>Exemplo: A envia para B</vt:lpstr>
      <vt:lpstr>B responde a A</vt:lpstr>
      <vt:lpstr>Algoritmo</vt:lpstr>
      <vt:lpstr>Temporizadores</vt:lpstr>
      <vt:lpstr>O Algoritmo Escala</vt:lpstr>
      <vt:lpstr>Exemplo: A envia a E</vt:lpstr>
      <vt:lpstr>E responde a A</vt:lpstr>
      <vt:lpstr>Configuração Típica</vt:lpstr>
      <vt:lpstr>Análise e conclusões</vt:lpstr>
      <vt:lpstr>Conclusões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Encaminhamento por difusão </dc:title>
  <cp:lastModifiedBy>Microsoft Office User</cp:lastModifiedBy>
  <cp:revision>19</cp:revision>
  <dcterms:modified xsi:type="dcterms:W3CDTF">2017-11-20T10:32:58Z</dcterms:modified>
</cp:coreProperties>
</file>