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41"/>
  </p:notesMasterIdLst>
  <p:sldIdLst>
    <p:sldId id="256" r:id="rId2"/>
    <p:sldId id="257" r:id="rId3"/>
    <p:sldId id="290" r:id="rId4"/>
    <p:sldId id="291" r:id="rId5"/>
    <p:sldId id="258" r:id="rId6"/>
    <p:sldId id="292" r:id="rId7"/>
    <p:sldId id="294" r:id="rId8"/>
    <p:sldId id="259" r:id="rId9"/>
    <p:sldId id="261" r:id="rId10"/>
    <p:sldId id="295" r:id="rId11"/>
    <p:sldId id="298" r:id="rId12"/>
    <p:sldId id="263" r:id="rId13"/>
    <p:sldId id="296" r:id="rId14"/>
    <p:sldId id="297" r:id="rId15"/>
    <p:sldId id="299" r:id="rId16"/>
    <p:sldId id="300" r:id="rId17"/>
    <p:sldId id="269" r:id="rId18"/>
    <p:sldId id="270" r:id="rId19"/>
    <p:sldId id="271" r:id="rId20"/>
    <p:sldId id="272" r:id="rId21"/>
    <p:sldId id="301" r:id="rId22"/>
    <p:sldId id="275" r:id="rId23"/>
    <p:sldId id="306" r:id="rId24"/>
    <p:sldId id="273" r:id="rId25"/>
    <p:sldId id="276" r:id="rId26"/>
    <p:sldId id="305" r:id="rId27"/>
    <p:sldId id="302" r:id="rId28"/>
    <p:sldId id="277" r:id="rId29"/>
    <p:sldId id="278" r:id="rId30"/>
    <p:sldId id="279" r:id="rId31"/>
    <p:sldId id="280" r:id="rId32"/>
    <p:sldId id="281" r:id="rId33"/>
    <p:sldId id="283" r:id="rId34"/>
    <p:sldId id="284" r:id="rId35"/>
    <p:sldId id="304" r:id="rId36"/>
    <p:sldId id="285" r:id="rId37"/>
    <p:sldId id="286" r:id="rId38"/>
    <p:sldId id="303" r:id="rId39"/>
    <p:sldId id="289" r:id="rId40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3063A6-02A5-42E7-A0AE-05631EEE8BE5}">
  <a:tblStyle styleId="{F53063A6-02A5-42E7-A0AE-05631EEE8BE5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55"/>
    <p:restoredTop sz="93173"/>
  </p:normalViewPr>
  <p:slideViewPr>
    <p:cSldViewPr snapToGrid="0" snapToObjects="1">
      <p:cViewPr varScale="1">
        <p:scale>
          <a:sx n="155" d="100"/>
          <a:sy n="155" d="100"/>
        </p:scale>
        <p:origin x="208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defRPr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lang="en-GB"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36085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869506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5" name="Shape 65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3" name="Shape 663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</p:spPr>
        <p:txBody>
          <a:bodyPr lIns="95725" tIns="47850" rIns="95725" bIns="4785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0" name="Shape 67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Shape 767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lang="en-GB"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8" name="Shape 76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9" name="Shape 769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4" name="Shape 784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85" name="Shape 785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</p:spPr>
        <p:txBody>
          <a:bodyPr lIns="95725" tIns="47850" rIns="95725" bIns="4785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7865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Shape 80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06" name="Shape 80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55962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lang="en-GB"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 lang="en-GB"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6" name="Shape 77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77" name="Shape 777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Shape 812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3" name="Shape 81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</p:spPr>
        <p:txBody>
          <a:bodyPr lIns="95725" tIns="47850" rIns="95725" bIns="4785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71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4" name="Shape 784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85" name="Shape 785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</p:spPr>
        <p:txBody>
          <a:bodyPr lIns="95725" tIns="47850" rIns="95725" bIns="4785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8428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Shape 819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28</a:t>
            </a:fld>
            <a:endParaRPr lang="en-GB" sz="13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20" name="Shape 82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21" name="Shape 821"/>
          <p:cNvSpPr txBox="1">
            <a:spLocks noGrp="1"/>
          </p:cNvSpPr>
          <p:nvPr>
            <p:ph type="body" idx="1"/>
          </p:nvPr>
        </p:nvSpPr>
        <p:spPr>
          <a:xfrm>
            <a:off x="731839" y="4560889"/>
            <a:ext cx="5851525" cy="431958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Shape 826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7" name="Shape 82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Shape 837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8" name="Shape 83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Shape 844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45" name="Shape 84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Shape 85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52" name="Shape 85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Shape 95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2" name="Shape 95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</p:spPr>
        <p:txBody>
          <a:bodyPr lIns="95725" tIns="47850" rIns="95725" bIns="4785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0877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Shape 95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9" name="Shape 959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0" name="Shape 960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</p:spPr>
        <p:txBody>
          <a:bodyPr lIns="95725" tIns="47850" rIns="95725" bIns="4785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34</a:t>
            </a:fld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Shape 96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7" name="Shape 967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68" name="Shape 968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</p:spPr>
        <p:txBody>
          <a:bodyPr lIns="95725" tIns="47850" rIns="95725" bIns="4785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36</a:t>
            </a:fld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Shape 974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5" name="Shape 97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Shape 1076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39</a:t>
            </a:fld>
            <a:endParaRPr lang="en-GB"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7" name="Shape 107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8" name="Shape 1078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 lang="en-GB" sz="13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92439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82872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76271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sz="2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marR="0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marR="0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marR="0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marR="0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marR="0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marR="0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marR="0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marR="0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629400" y="6096000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omic Sans MS"/>
              <a:buNone/>
              <a:defRPr sz="1400"/>
            </a:lvl1pPr>
            <a:lvl2pPr marL="457200" lvl="1" indent="0" rtl="0">
              <a:spcBef>
                <a:spcPts val="0"/>
              </a:spcBef>
              <a:buFont typeface="Comic Sans MS"/>
              <a:buNone/>
              <a:defRPr sz="1200"/>
            </a:lvl2pPr>
            <a:lvl3pPr marL="914400" lvl="2" indent="0" rtl="0">
              <a:spcBef>
                <a:spcPts val="0"/>
              </a:spcBef>
              <a:buFont typeface="Comic Sans MS"/>
              <a:buNone/>
              <a:defRPr sz="1000"/>
            </a:lvl3pPr>
            <a:lvl4pPr marL="1371600" lvl="3" indent="0" rtl="0">
              <a:spcBef>
                <a:spcPts val="0"/>
              </a:spcBef>
              <a:buFont typeface="Comic Sans MS"/>
              <a:buNone/>
              <a:defRPr sz="900"/>
            </a:lvl4pPr>
            <a:lvl5pPr marL="1828800" lvl="4" indent="0" rtl="0">
              <a:spcBef>
                <a:spcPts val="0"/>
              </a:spcBef>
              <a:buFont typeface="Comic Sans MS"/>
              <a:buNone/>
              <a:defRPr sz="900"/>
            </a:lvl5pPr>
            <a:lvl6pPr marL="2286000" lvl="5" indent="0" rtl="0">
              <a:spcBef>
                <a:spcPts val="0"/>
              </a:spcBef>
              <a:buFont typeface="Comic Sans MS"/>
              <a:buNone/>
              <a:defRPr sz="900"/>
            </a:lvl6pPr>
            <a:lvl7pPr marL="2743200" lvl="6" indent="0" rtl="0">
              <a:spcBef>
                <a:spcPts val="0"/>
              </a:spcBef>
              <a:buFont typeface="Comic Sans MS"/>
              <a:buNone/>
              <a:defRPr sz="900"/>
            </a:lvl7pPr>
            <a:lvl8pPr marL="3200400" lvl="7" indent="0" rtl="0">
              <a:spcBef>
                <a:spcPts val="0"/>
              </a:spcBef>
              <a:buFont typeface="Comic Sans MS"/>
              <a:buNone/>
              <a:defRPr sz="900"/>
            </a:lvl8pPr>
            <a:lvl9pPr marL="3657600" lvl="8" indent="0" rtl="0">
              <a:spcBef>
                <a:spcPts val="0"/>
              </a:spcBef>
              <a:buFont typeface="Comic Sans MS"/>
              <a:buNone/>
              <a:defRPr sz="9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omic Sans MS"/>
              <a:buNone/>
              <a:defRPr sz="1400"/>
            </a:lvl1pPr>
            <a:lvl2pPr marL="457200" lvl="1" indent="0" rtl="0">
              <a:spcBef>
                <a:spcPts val="0"/>
              </a:spcBef>
              <a:buFont typeface="Comic Sans MS"/>
              <a:buNone/>
              <a:defRPr sz="1200"/>
            </a:lvl2pPr>
            <a:lvl3pPr marL="914400" lvl="2" indent="0" rtl="0">
              <a:spcBef>
                <a:spcPts val="0"/>
              </a:spcBef>
              <a:buFont typeface="Comic Sans MS"/>
              <a:buNone/>
              <a:defRPr sz="1000"/>
            </a:lvl3pPr>
            <a:lvl4pPr marL="1371600" lvl="3" indent="0" rtl="0">
              <a:spcBef>
                <a:spcPts val="0"/>
              </a:spcBef>
              <a:buFont typeface="Comic Sans MS"/>
              <a:buNone/>
              <a:defRPr sz="900"/>
            </a:lvl4pPr>
            <a:lvl5pPr marL="1828800" lvl="4" indent="0" rtl="0">
              <a:spcBef>
                <a:spcPts val="0"/>
              </a:spcBef>
              <a:buFont typeface="Comic Sans MS"/>
              <a:buNone/>
              <a:defRPr sz="900"/>
            </a:lvl5pPr>
            <a:lvl6pPr marL="2286000" lvl="5" indent="0" rtl="0">
              <a:spcBef>
                <a:spcPts val="0"/>
              </a:spcBef>
              <a:buFont typeface="Comic Sans MS"/>
              <a:buNone/>
              <a:defRPr sz="900"/>
            </a:lvl6pPr>
            <a:lvl7pPr marL="2743200" lvl="6" indent="0" rtl="0">
              <a:spcBef>
                <a:spcPts val="0"/>
              </a:spcBef>
              <a:buFont typeface="Comic Sans MS"/>
              <a:buNone/>
              <a:defRPr sz="900"/>
            </a:lvl7pPr>
            <a:lvl8pPr marL="3200400" lvl="7" indent="0" rtl="0">
              <a:spcBef>
                <a:spcPts val="0"/>
              </a:spcBef>
              <a:buFont typeface="Comic Sans MS"/>
              <a:buNone/>
              <a:defRPr sz="900"/>
            </a:lvl8pPr>
            <a:lvl9pPr marL="3657600" lvl="8" indent="0" rtl="0">
              <a:spcBef>
                <a:spcPts val="0"/>
              </a:spcBef>
              <a:buFont typeface="Comic Sans MS"/>
              <a:buNone/>
              <a:defRPr sz="9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 rot="5400000">
            <a:off x="1866900" y="-342899"/>
            <a:ext cx="5486399" cy="861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lvl="0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676774" y="2466975"/>
            <a:ext cx="6324600" cy="2152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295274" y="390525"/>
            <a:ext cx="6324600" cy="6305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lvl="0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lvl="0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3809999" cy="464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lvl="0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495800" y="1600200"/>
            <a:ext cx="3809999" cy="464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lvl="0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5576887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</a:t>
            </a: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422910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4686300" y="1219200"/>
            <a:ext cx="422910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069262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4152899" cy="266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lvl="0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762500" y="1219200"/>
            <a:ext cx="4152899" cy="266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lvl="0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57200" y="4038600"/>
            <a:ext cx="8458200" cy="266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lvl="0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001000" y="63246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8715374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228600" y="1371600"/>
            <a:ext cx="8686800" cy="232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lvl="0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228600" y="3848100"/>
            <a:ext cx="8686800" cy="232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lvl="0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Material de suporte às aulas de Redes de Computadores de J. Legatheaux Martins  –  Copyright DI - FCT/ UNL 	           –  Aplicações Internet  /   </a:t>
            </a: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 sz="4000" b="1" cap="none"/>
            </a:lvl1pPr>
            <a:lvl2pPr lvl="1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omic Sans MS"/>
              <a:buNone/>
              <a:defRPr sz="2000"/>
            </a:lvl1pPr>
            <a:lvl2pPr marL="457200" lvl="1" indent="0" rtl="0">
              <a:spcBef>
                <a:spcPts val="0"/>
              </a:spcBef>
              <a:buFont typeface="Comic Sans MS"/>
              <a:buNone/>
              <a:defRPr sz="1800"/>
            </a:lvl2pPr>
            <a:lvl3pPr marL="914400" lvl="2" indent="0" rtl="0">
              <a:spcBef>
                <a:spcPts val="0"/>
              </a:spcBef>
              <a:buFont typeface="Comic Sans MS"/>
              <a:buNone/>
              <a:defRPr sz="1600"/>
            </a:lvl3pPr>
            <a:lvl4pPr marL="1371600" lvl="3" indent="0" rtl="0">
              <a:spcBef>
                <a:spcPts val="0"/>
              </a:spcBef>
              <a:buFont typeface="Comic Sans MS"/>
              <a:buNone/>
              <a:defRPr sz="1400"/>
            </a:lvl4pPr>
            <a:lvl5pPr marL="1828800" lvl="4" indent="0" rtl="0">
              <a:spcBef>
                <a:spcPts val="0"/>
              </a:spcBef>
              <a:buFont typeface="Comic Sans MS"/>
              <a:buNone/>
              <a:defRPr sz="1400"/>
            </a:lvl5pPr>
            <a:lvl6pPr marL="2286000" lvl="5" indent="0" rtl="0">
              <a:spcBef>
                <a:spcPts val="0"/>
              </a:spcBef>
              <a:buFont typeface="Comic Sans MS"/>
              <a:buNone/>
              <a:defRPr sz="1400"/>
            </a:lvl6pPr>
            <a:lvl7pPr marL="2743200" lvl="6" indent="0" rtl="0">
              <a:spcBef>
                <a:spcPts val="0"/>
              </a:spcBef>
              <a:buFont typeface="Comic Sans MS"/>
              <a:buNone/>
              <a:defRPr sz="1400"/>
            </a:lvl7pPr>
            <a:lvl8pPr marL="3200400" lvl="7" indent="0" rtl="0">
              <a:spcBef>
                <a:spcPts val="0"/>
              </a:spcBef>
              <a:buFont typeface="Comic Sans MS"/>
              <a:buNone/>
              <a:defRPr sz="1400"/>
            </a:lvl8pPr>
            <a:lvl9pPr marL="3657600" lvl="8" indent="0" rtl="0">
              <a:spcBef>
                <a:spcPts val="0"/>
              </a:spcBef>
              <a:buFont typeface="Comic Sans MS"/>
              <a:buNone/>
              <a:defRPr sz="14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omic Sans MS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omic Sans MS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omic Sans MS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omic Sans MS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omic Sans MS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omic Sans MS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omic Sans MS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omic Sans MS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omic Sans MS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omic Sans MS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omic Sans MS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omic Sans MS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omic Sans MS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omic Sans MS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omic Sans MS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omic Sans MS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omic Sans MS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omic Sans MS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marR="0" lvl="0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marR="0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marR="0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marR="0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marR="0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marR="0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marR="0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marR="0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marR="0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6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629400" y="6096000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lang="en-GB" sz="1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428625" y="620725"/>
            <a:ext cx="8334300" cy="36710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dirty="0" smtClean="0">
                <a:solidFill>
                  <a:srgbClr val="0000FF"/>
                </a:solidFill>
                <a:sym typeface="Comic Sans MS"/>
              </a:rPr>
              <a:t/>
            </a:r>
            <a:br>
              <a:rPr lang="pt-PT" sz="3600" b="1" i="0" u="none" strike="noStrike" cap="none" dirty="0" smtClean="0">
                <a:solidFill>
                  <a:srgbClr val="0000FF"/>
                </a:solidFill>
                <a:sym typeface="Comic Sans MS"/>
              </a:rPr>
            </a:br>
            <a:r>
              <a:rPr lang="pt-PT" sz="3600" b="1" i="0" u="none" strike="noStrike" cap="none" dirty="0" smtClean="0">
                <a:solidFill>
                  <a:srgbClr val="0000FF"/>
                </a:solidFill>
                <a:sym typeface="Comic Sans MS"/>
              </a:rPr>
              <a:t>Redes de Computadores</a:t>
            </a:r>
            <a:br>
              <a:rPr lang="pt-PT" sz="3600" b="1" i="0" u="none" strike="noStrike" cap="none" dirty="0" smtClean="0">
                <a:solidFill>
                  <a:srgbClr val="0000FF"/>
                </a:solidFill>
                <a:sym typeface="Comic Sans MS"/>
              </a:rPr>
            </a:br>
            <a:r>
              <a:rPr lang="pt-PT" sz="3600" b="1" i="0" u="none" strike="noStrike" cap="none" dirty="0" smtClean="0">
                <a:solidFill>
                  <a:srgbClr val="0000FF"/>
                </a:solidFill>
                <a:sym typeface="Comic Sans MS"/>
              </a:rPr>
              <a:t/>
            </a:r>
            <a:br>
              <a:rPr lang="pt-PT" sz="3600" b="1" i="0" u="none" strike="noStrike" cap="none" dirty="0" smtClean="0">
                <a:solidFill>
                  <a:srgbClr val="0000FF"/>
                </a:solidFill>
                <a:sym typeface="Comic Sans MS"/>
              </a:rPr>
            </a:br>
            <a:r>
              <a:rPr lang="pt-PT" dirty="0" smtClean="0"/>
              <a:t>Encaminhamento pelo</a:t>
            </a:r>
            <a:br>
              <a:rPr lang="pt-PT" dirty="0" smtClean="0"/>
            </a:br>
            <a:r>
              <a:rPr lang="pt-PT" dirty="0" smtClean="0"/>
              <a:t>Caminho mais Curto</a:t>
            </a:r>
            <a:br>
              <a:rPr lang="pt-PT" dirty="0" smtClean="0"/>
            </a:br>
            <a:r>
              <a:rPr lang="pt-PT" dirty="0"/>
              <a:t/>
            </a:r>
            <a:br>
              <a:rPr lang="pt-PT" dirty="0"/>
            </a:br>
            <a:r>
              <a:rPr lang="pt-PT" dirty="0" smtClean="0"/>
              <a:t>(1) </a:t>
            </a:r>
            <a:r>
              <a:rPr lang="pt-PT" i="1" dirty="0" smtClean="0"/>
              <a:t>Link </a:t>
            </a:r>
            <a:r>
              <a:rPr lang="pt-PT" i="1" dirty="0" err="1" smtClean="0"/>
              <a:t>State</a:t>
            </a:r>
            <a:r>
              <a:rPr lang="pt-PT" i="1" dirty="0" smtClean="0"/>
              <a:t> </a:t>
            </a:r>
            <a:r>
              <a:rPr lang="pt-PT" i="1" dirty="0" err="1" smtClean="0"/>
              <a:t>Routing</a:t>
            </a:r>
            <a:r>
              <a:rPr lang="pt-PT" sz="3600" b="1" i="0" u="none" strike="noStrike" cap="none" dirty="0" smtClean="0">
                <a:solidFill>
                  <a:srgbClr val="0000FF"/>
                </a:solidFill>
                <a:sym typeface="Comic Sans MS"/>
              </a:rPr>
              <a:t/>
            </a:r>
            <a:br>
              <a:rPr lang="pt-PT" sz="3600" b="1" i="0" u="none" strike="noStrike" cap="none" dirty="0" smtClean="0">
                <a:solidFill>
                  <a:srgbClr val="0000FF"/>
                </a:solidFill>
                <a:sym typeface="Comic Sans MS"/>
              </a:rPr>
            </a:br>
            <a:endParaRPr lang="pt-PT" sz="3600" b="1" i="0" u="none" strike="noStrike" cap="none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914400" y="4291780"/>
            <a:ext cx="7680300" cy="19456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mic Sans MS"/>
              <a:buNone/>
            </a:pPr>
            <a:endParaRPr lang="pt-PT" sz="2400" b="0" i="0" u="none" strike="noStrike" cap="none" dirty="0" smtClean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mic Sans MS"/>
              <a:buNone/>
            </a:pPr>
            <a:r>
              <a:rPr lang="pt-PT" sz="2400" b="0" i="0" u="none" strike="noStrike" cap="none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Departamento de Informática da</a:t>
            </a:r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mic Sans MS"/>
              <a:buNone/>
            </a:pPr>
            <a:r>
              <a:rPr lang="pt-PT" sz="2400" b="0" i="0" u="none" strike="noStrike" cap="none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FCT/UNL</a:t>
            </a:r>
            <a:endParaRPr lang="pt-PT" sz="2400" b="0" i="0" u="none" strike="noStrike" cap="none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304799" y="248264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pt-PT" dirty="0" smtClean="0"/>
              <a:t>Dados </a:t>
            </a:r>
            <a:r>
              <a:rPr lang="pt-PT" dirty="0"/>
              <a:t>G = (</a:t>
            </a:r>
            <a:r>
              <a:rPr lang="pt-PT" dirty="0" err="1"/>
              <a:t>N,E,cost</a:t>
            </a:r>
            <a:r>
              <a:rPr lang="pt-PT" dirty="0"/>
              <a:t>) e </a:t>
            </a:r>
            <a:r>
              <a:rPr lang="pt-PT" dirty="0" err="1" smtClean="0"/>
              <a:t>orig</a:t>
            </a:r>
            <a:endParaRPr lang="pt-PT" dirty="0"/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427702" y="1165122"/>
            <a:ext cx="7978879" cy="52799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G é o grafo que modeliza a rede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endParaRPr lang="pt-PT"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N é o conjunto dos seus nós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endParaRPr lang="pt-PT"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pt-PT" sz="2400" b="1" i="0" u="none" strike="noStrike" cap="none" dirty="0" err="1" smtClean="0">
                <a:solidFill>
                  <a:srgbClr val="0000FF"/>
                </a:solidFill>
                <a:sym typeface="Comic Sans MS"/>
              </a:rPr>
              <a:t>orig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 o nó inicial, nó a partir do qual se querem conhecer caminhos mais curtos para </a:t>
            </a:r>
            <a:r>
              <a:rPr lang="pt-PT" sz="2400" dirty="0" smtClean="0"/>
              <a:t>todos os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 outros nós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endParaRPr lang="pt-PT"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E é o conjunto dos arcos</a:t>
            </a:r>
            <a:endParaRPr lang="pt-PT" sz="2400" dirty="0" smtClean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endParaRPr lang="pt-PT"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pt-PT" sz="2400" dirty="0" err="1" smtClean="0"/>
              <a:t>cost</a:t>
            </a:r>
            <a:r>
              <a:rPr lang="pt-PT" sz="2400" dirty="0" smtClean="0"/>
              <a:t>( </a:t>
            </a:r>
            <a:r>
              <a:rPr lang="pt-PT" sz="2400" dirty="0" err="1" smtClean="0"/>
              <a:t>x,y</a:t>
            </a:r>
            <a:r>
              <a:rPr lang="pt-PT" sz="2400" dirty="0" smtClean="0"/>
              <a:t>) é custo do arco que liga diretamente os nós </a:t>
            </a:r>
            <a:r>
              <a:rPr lang="pt-PT" sz="2400" dirty="0" err="1" smtClean="0"/>
              <a:t>x,y</a:t>
            </a:r>
            <a:r>
              <a:rPr lang="pt-PT" sz="2400" dirty="0" smtClean="0"/>
              <a:t>. O custo é sempre positivo.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endParaRPr lang="pt-PT"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pt-PT" sz="2400" dirty="0" err="1" smtClean="0">
                <a:solidFill>
                  <a:schemeClr val="tx1"/>
                </a:solidFill>
              </a:rPr>
              <a:t>cost</a:t>
            </a:r>
            <a:r>
              <a:rPr lang="pt-PT" sz="2400" dirty="0" smtClean="0">
                <a:solidFill>
                  <a:schemeClr val="tx1"/>
                </a:solidFill>
              </a:rPr>
              <a:t>(</a:t>
            </a:r>
            <a:r>
              <a:rPr lang="pt-PT" sz="2400" dirty="0" err="1" smtClean="0">
                <a:solidFill>
                  <a:schemeClr val="tx1"/>
                </a:solidFill>
              </a:rPr>
              <a:t>x,y</a:t>
            </a:r>
            <a:r>
              <a:rPr lang="pt-PT" sz="2400" dirty="0" smtClean="0">
                <a:solidFill>
                  <a:schemeClr val="tx1"/>
                </a:solidFill>
              </a:rPr>
              <a:t>) = ∞ se não existe um arco entre x e y, senão é igual ao custo desse arco</a:t>
            </a:r>
          </a:p>
          <a:p>
            <a:pPr marL="330200" lvl="1" indent="0">
              <a:spcBef>
                <a:spcPts val="180"/>
              </a:spcBef>
              <a:buSzPct val="25000"/>
              <a:buNone/>
            </a:pPr>
            <a:endParaRPr lang="pt-PT" b="0" i="0" u="none" strike="noStrike" cap="none" dirty="0" smtClean="0">
              <a:solidFill>
                <a:srgbClr val="000000"/>
              </a:solidFill>
              <a:sym typeface="Comic Sans MS"/>
            </a:endParaRPr>
          </a:p>
          <a:p>
            <a:pPr marL="330201" lvl="1" indent="0">
              <a:spcBef>
                <a:spcPts val="180"/>
              </a:spcBef>
              <a:buSzPct val="100000"/>
              <a:buNone/>
            </a:pPr>
            <a:endParaRPr lang="pt-PT" b="0" i="0" u="none" strike="noStrike" cap="none" dirty="0">
              <a:solidFill>
                <a:schemeClr val="dk2"/>
              </a:solidFill>
              <a:sym typeface="Comic Sans MS"/>
            </a:endParaRPr>
          </a:p>
        </p:txBody>
      </p:sp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30028551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304799" y="248264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dirty="0" smtClean="0"/>
              <a:t>Variáveis Auxiliares</a:t>
            </a:r>
            <a:endParaRPr lang="pt-PT" dirty="0"/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427702" y="1091380"/>
            <a:ext cx="8182898" cy="55380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pt-PT" sz="2000" b="1" dirty="0" err="1" smtClean="0"/>
              <a:t>Estavel</a:t>
            </a:r>
            <a:r>
              <a:rPr lang="pt-PT" sz="2000" b="1" dirty="0" smtClean="0"/>
              <a:t> ou S</a:t>
            </a:r>
            <a:r>
              <a:rPr lang="pt-PT" sz="2000" dirty="0" smtClean="0"/>
              <a:t> de </a:t>
            </a:r>
            <a:r>
              <a:rPr lang="pt-PT" sz="2000" dirty="0" err="1" smtClean="0"/>
              <a:t>stable</a:t>
            </a:r>
            <a:r>
              <a:rPr lang="pt-PT" sz="2000" dirty="0" smtClean="0"/>
              <a:t> </a:t>
            </a:r>
            <a:r>
              <a:rPr lang="pt-PT" sz="2000" b="0" i="0" u="none" strike="noStrike" cap="none" dirty="0" smtClean="0">
                <a:solidFill>
                  <a:srgbClr val="0000FF"/>
                </a:solidFill>
                <a:sym typeface="Comic Sans MS"/>
              </a:rPr>
              <a:t>é o conjunto de nós para os quais já se conhece </a:t>
            </a:r>
            <a:r>
              <a:rPr lang="pt-PT" sz="2000" dirty="0" smtClean="0"/>
              <a:t>um</a:t>
            </a:r>
            <a:r>
              <a:rPr lang="pt-PT" sz="2000" b="0" i="0" u="none" strike="noStrike" cap="none" dirty="0" smtClean="0">
                <a:solidFill>
                  <a:srgbClr val="0000FF"/>
                </a:solidFill>
                <a:sym typeface="Comic Sans MS"/>
              </a:rPr>
              <a:t> caminho mais curto </a:t>
            </a:r>
            <a:r>
              <a:rPr lang="pt-PT" sz="2000" dirty="0" smtClean="0"/>
              <a:t>com origem em</a:t>
            </a:r>
            <a:r>
              <a:rPr lang="pt-PT" sz="2000" b="0" i="0" u="none" strike="noStrike" cap="none" dirty="0" smtClean="0">
                <a:solidFill>
                  <a:srgbClr val="0000FF"/>
                </a:solidFill>
                <a:sym typeface="Comic Sans MS"/>
              </a:rPr>
              <a:t> </a:t>
            </a:r>
            <a:r>
              <a:rPr lang="pt-PT" sz="2000" b="1" i="0" u="none" strike="noStrike" cap="none" dirty="0" err="1" smtClean="0">
                <a:solidFill>
                  <a:srgbClr val="0000FF"/>
                </a:solidFill>
                <a:sym typeface="Comic Sans MS"/>
              </a:rPr>
              <a:t>orig</a:t>
            </a:r>
            <a:endParaRPr lang="pt-PT" sz="2000" b="1" i="0" u="none" strike="noStrike" cap="none" dirty="0" smtClean="0">
              <a:solidFill>
                <a:srgbClr val="0000FF"/>
              </a:solidFill>
              <a:sym typeface="Comic Sans MS"/>
            </a:endParaRPr>
          </a:p>
          <a:p>
            <a:pPr marL="330201" marR="0" lvl="1" indent="0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pt-PT" sz="2000" b="0" i="0" u="none" strike="noStrike" cap="none" dirty="0" smtClean="0">
                <a:solidFill>
                  <a:schemeClr val="dk2"/>
                </a:solidFill>
                <a:sym typeface="Comic Sans MS"/>
              </a:rPr>
              <a:t>Inicialmente </a:t>
            </a:r>
            <a:r>
              <a:rPr lang="pt-PT" sz="2000" dirty="0" smtClean="0"/>
              <a:t>S</a:t>
            </a:r>
            <a:r>
              <a:rPr lang="pt-PT" sz="2000" b="0" i="0" u="none" strike="noStrike" cap="none" dirty="0" smtClean="0">
                <a:solidFill>
                  <a:schemeClr val="dk2"/>
                </a:solidFill>
                <a:sym typeface="Comic Sans MS"/>
              </a:rPr>
              <a:t> = {</a:t>
            </a:r>
            <a:r>
              <a:rPr lang="pt-PT" sz="2000" b="0" i="0" u="none" strike="noStrike" cap="none" dirty="0" err="1" smtClean="0">
                <a:solidFill>
                  <a:schemeClr val="dk2"/>
                </a:solidFill>
                <a:sym typeface="Comic Sans MS"/>
              </a:rPr>
              <a:t>orig</a:t>
            </a:r>
            <a:r>
              <a:rPr lang="pt-PT" sz="2000" b="0" i="0" u="none" strike="noStrike" cap="none" dirty="0" smtClean="0">
                <a:solidFill>
                  <a:schemeClr val="dk2"/>
                </a:solidFill>
                <a:sym typeface="Comic Sans MS"/>
              </a:rPr>
              <a:t>}</a:t>
            </a:r>
          </a:p>
          <a:p>
            <a:pPr marL="330201" marR="0" lvl="1" indent="0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pt-PT" sz="2000" b="0" i="0" u="none" strike="noStrike" cap="none" dirty="0" smtClean="0">
                <a:solidFill>
                  <a:schemeClr val="dk2"/>
                </a:solidFill>
                <a:sym typeface="Comic Sans MS"/>
              </a:rPr>
              <a:t>No fim S = N</a:t>
            </a:r>
            <a:endParaRPr lang="pt-PT" sz="2000" dirty="0" smtClean="0"/>
          </a:p>
          <a:p>
            <a:pPr marL="0" lvl="0" indent="0">
              <a:spcBef>
                <a:spcPts val="1000"/>
              </a:spcBef>
              <a:buSzPct val="100000"/>
              <a:buNone/>
            </a:pPr>
            <a:r>
              <a:rPr lang="pt-PT" sz="2000" b="1" dirty="0" smtClean="0"/>
              <a:t>Tentativa ou T</a:t>
            </a:r>
            <a:r>
              <a:rPr lang="pt-PT" sz="2000" dirty="0" smtClean="0"/>
              <a:t> de </a:t>
            </a:r>
            <a:r>
              <a:rPr lang="pt-PT" sz="2000" dirty="0" err="1" smtClean="0"/>
              <a:t>tentative</a:t>
            </a:r>
            <a:r>
              <a:rPr lang="pt-PT" sz="2000" dirty="0" smtClean="0"/>
              <a:t> é </a:t>
            </a:r>
            <a:r>
              <a:rPr lang="pt-PT" sz="2000" dirty="0"/>
              <a:t>o conjunto de nós para os quais já se conhece um caminho </a:t>
            </a:r>
            <a:r>
              <a:rPr lang="pt-PT" sz="2000" dirty="0" smtClean="0"/>
              <a:t>com </a:t>
            </a:r>
            <a:r>
              <a:rPr lang="pt-PT" sz="2000" dirty="0"/>
              <a:t>origem em </a:t>
            </a:r>
            <a:r>
              <a:rPr lang="pt-PT" sz="2000" b="1" dirty="0" err="1" smtClean="0"/>
              <a:t>orig</a:t>
            </a:r>
            <a:r>
              <a:rPr lang="pt-PT" sz="2000" b="1" dirty="0" smtClean="0"/>
              <a:t> </a:t>
            </a:r>
            <a:r>
              <a:rPr lang="pt-PT" sz="2000" dirty="0" smtClean="0"/>
              <a:t>se este existe</a:t>
            </a:r>
            <a:endParaRPr lang="pt-PT" sz="2000" dirty="0"/>
          </a:p>
          <a:p>
            <a:pPr marL="330201" lvl="1" indent="0">
              <a:spcBef>
                <a:spcPts val="180"/>
              </a:spcBef>
              <a:buSzPct val="100000"/>
              <a:buNone/>
            </a:pPr>
            <a:r>
              <a:rPr lang="pt-PT" sz="2000" dirty="0"/>
              <a:t>Inicialmente </a:t>
            </a:r>
            <a:r>
              <a:rPr lang="pt-PT" sz="2000" dirty="0" smtClean="0"/>
              <a:t>T </a:t>
            </a:r>
            <a:r>
              <a:rPr lang="pt-PT" sz="2000" dirty="0"/>
              <a:t>= </a:t>
            </a:r>
            <a:r>
              <a:rPr lang="pt-PT" sz="2000" dirty="0" smtClean="0"/>
              <a:t>nós diretamente ligados a </a:t>
            </a:r>
            <a:r>
              <a:rPr lang="pt-PT" sz="2000" b="1" dirty="0" err="1" smtClean="0"/>
              <a:t>orig</a:t>
            </a:r>
            <a:endParaRPr lang="pt-PT" sz="2000" b="1" dirty="0"/>
          </a:p>
          <a:p>
            <a:pPr marL="330201" lvl="1" indent="0">
              <a:spcBef>
                <a:spcPts val="180"/>
              </a:spcBef>
              <a:buSzPct val="100000"/>
              <a:buNone/>
            </a:pPr>
            <a:r>
              <a:rPr lang="pt-PT" sz="2000" dirty="0"/>
              <a:t>No fim </a:t>
            </a:r>
            <a:r>
              <a:rPr lang="pt-PT" sz="2000" dirty="0" smtClean="0"/>
              <a:t>T </a:t>
            </a:r>
            <a:r>
              <a:rPr lang="pt-PT" sz="2000" dirty="0"/>
              <a:t>= </a:t>
            </a:r>
            <a:r>
              <a:rPr lang="pt-PT" sz="2000" dirty="0" smtClean="0"/>
              <a:t>vazio e todos os nós sem caminho para </a:t>
            </a:r>
            <a:r>
              <a:rPr lang="pt-PT" sz="2000" dirty="0" err="1" smtClean="0"/>
              <a:t>orig</a:t>
            </a:r>
            <a:r>
              <a:rPr lang="pt-PT" sz="2000" dirty="0" smtClean="0"/>
              <a:t> são colocados em N à distância infinito</a:t>
            </a:r>
          </a:p>
          <a:p>
            <a:pPr marL="330201" lvl="1" indent="0">
              <a:spcBef>
                <a:spcPts val="180"/>
              </a:spcBef>
              <a:buSzPct val="100000"/>
              <a:buNone/>
            </a:pPr>
            <a:endParaRPr lang="pt-PT" sz="2000" dirty="0"/>
          </a:p>
          <a:p>
            <a:pPr marL="0" lvl="0" indent="0">
              <a:spcBef>
                <a:spcPts val="1000"/>
              </a:spcBef>
              <a:buSzPct val="100000"/>
              <a:buNone/>
            </a:pPr>
            <a:r>
              <a:rPr lang="pt-PT" sz="2000" dirty="0" smtClean="0"/>
              <a:t>Vetor </a:t>
            </a:r>
            <a:r>
              <a:rPr lang="pt-PT" sz="2000" dirty="0" err="1" smtClean="0"/>
              <a:t>d</a:t>
            </a:r>
            <a:r>
              <a:rPr lang="pt-PT" sz="2000" b="0" i="0" u="none" strike="noStrike" cap="none" dirty="0" err="1" smtClean="0">
                <a:solidFill>
                  <a:srgbClr val="0000FF"/>
                </a:solidFill>
                <a:sym typeface="Comic Sans MS"/>
              </a:rPr>
              <a:t>istance</a:t>
            </a:r>
            <a:r>
              <a:rPr lang="pt-PT" sz="2000" b="0" i="0" u="none" strike="noStrike" cap="none" dirty="0" smtClean="0">
                <a:solidFill>
                  <a:srgbClr val="0000FF"/>
                </a:solidFill>
                <a:sym typeface="Comic Sans MS"/>
              </a:rPr>
              <a:t> [v</a:t>
            </a:r>
            <a:r>
              <a:rPr lang="pt-PT" sz="2000" dirty="0"/>
              <a:t>]</a:t>
            </a:r>
            <a:r>
              <a:rPr lang="pt-PT" sz="2000" b="0" i="0" u="none" strike="noStrike" cap="none" dirty="0" smtClean="0">
                <a:solidFill>
                  <a:srgbClr val="0000FF"/>
                </a:solidFill>
                <a:sym typeface="Comic Sans MS"/>
              </a:rPr>
              <a:t> - ∑ dos custos dos arcos do caminho de </a:t>
            </a:r>
            <a:r>
              <a:rPr lang="pt-PT" sz="2000" b="1" i="0" u="none" strike="noStrike" cap="none" dirty="0" err="1" smtClean="0">
                <a:solidFill>
                  <a:srgbClr val="0000FF"/>
                </a:solidFill>
                <a:sym typeface="Comic Sans MS"/>
              </a:rPr>
              <a:t>orig</a:t>
            </a:r>
            <a:r>
              <a:rPr lang="pt-PT" sz="2000" b="0" i="0" u="none" strike="noStrike" cap="none" dirty="0" smtClean="0">
                <a:solidFill>
                  <a:srgbClr val="0000FF"/>
                </a:solidFill>
                <a:sym typeface="Comic Sans MS"/>
              </a:rPr>
              <a:t> </a:t>
            </a:r>
            <a:r>
              <a:rPr lang="pt-PT" sz="2000" dirty="0"/>
              <a:t>a v</a:t>
            </a:r>
            <a:endParaRPr lang="pt-PT" sz="2000" b="0" i="0" u="none" strike="noStrike" cap="none" dirty="0" smtClean="0">
              <a:solidFill>
                <a:srgbClr val="0000FF"/>
              </a:solidFill>
              <a:sym typeface="Comic Sans MS"/>
            </a:endParaRPr>
          </a:p>
          <a:p>
            <a:pPr marL="330201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33333"/>
              <a:buNone/>
            </a:pPr>
            <a:r>
              <a:rPr lang="pt-PT" sz="2000" b="0" i="0" u="none" strike="noStrike" cap="none" dirty="0" smtClean="0">
                <a:solidFill>
                  <a:schemeClr val="dk2"/>
                </a:solidFill>
                <a:sym typeface="Comic Sans MS"/>
              </a:rPr>
              <a:t>Inicialmente, </a:t>
            </a:r>
            <a:r>
              <a:rPr lang="pt-PT" sz="2000" b="0" i="0" u="none" strike="noStrike" cap="none" dirty="0" err="1" smtClean="0">
                <a:solidFill>
                  <a:schemeClr val="dk2"/>
                </a:solidFill>
                <a:sym typeface="Comic Sans MS"/>
              </a:rPr>
              <a:t>distance</a:t>
            </a:r>
            <a:r>
              <a:rPr lang="pt-PT" sz="2000" b="0" i="0" u="none" strike="noStrike" cap="none" dirty="0" smtClean="0">
                <a:solidFill>
                  <a:schemeClr val="dk2"/>
                </a:solidFill>
                <a:sym typeface="Comic Sans MS"/>
              </a:rPr>
              <a:t> </a:t>
            </a:r>
            <a:r>
              <a:rPr lang="pt-PT" sz="2000" dirty="0" smtClean="0"/>
              <a:t>[</a:t>
            </a:r>
            <a:r>
              <a:rPr lang="pt-PT" sz="2000" b="0" i="0" u="none" strike="noStrike" cap="none" dirty="0" smtClean="0">
                <a:solidFill>
                  <a:schemeClr val="dk2"/>
                </a:solidFill>
                <a:sym typeface="Comic Sans MS"/>
              </a:rPr>
              <a:t>v</a:t>
            </a:r>
            <a:r>
              <a:rPr lang="pt-PT" sz="2000" dirty="0"/>
              <a:t>]</a:t>
            </a:r>
            <a:r>
              <a:rPr lang="pt-PT" sz="2000" b="0" i="0" u="none" strike="noStrike" cap="none" dirty="0" smtClean="0">
                <a:solidFill>
                  <a:schemeClr val="dk2"/>
                </a:solidFill>
                <a:sym typeface="Comic Sans MS"/>
              </a:rPr>
              <a:t> = </a:t>
            </a:r>
            <a:r>
              <a:rPr lang="pt-PT" sz="2000" dirty="0" err="1" smtClean="0"/>
              <a:t>c</a:t>
            </a:r>
            <a:r>
              <a:rPr lang="pt-PT" sz="2000" b="0" i="0" u="none" strike="noStrike" cap="none" dirty="0" err="1" smtClean="0">
                <a:solidFill>
                  <a:schemeClr val="dk2"/>
                </a:solidFill>
                <a:sym typeface="Comic Sans MS"/>
              </a:rPr>
              <a:t>ost</a:t>
            </a:r>
            <a:r>
              <a:rPr lang="pt-PT" sz="2000" b="0" i="0" u="none" strike="noStrike" cap="none" dirty="0" smtClean="0">
                <a:solidFill>
                  <a:schemeClr val="dk2"/>
                </a:solidFill>
                <a:sym typeface="Comic Sans MS"/>
              </a:rPr>
              <a:t>(</a:t>
            </a:r>
            <a:r>
              <a:rPr lang="pt-PT" sz="2000" b="0" i="0" u="none" strike="noStrike" cap="none" dirty="0" err="1" smtClean="0">
                <a:solidFill>
                  <a:schemeClr val="dk2"/>
                </a:solidFill>
                <a:sym typeface="Comic Sans MS"/>
              </a:rPr>
              <a:t>orig,v</a:t>
            </a:r>
            <a:r>
              <a:rPr lang="pt-PT" sz="2000" b="0" i="0" u="none" strike="noStrike" cap="none" dirty="0" smtClean="0">
                <a:solidFill>
                  <a:schemeClr val="dk2"/>
                </a:solidFill>
                <a:sym typeface="Comic Sans MS"/>
              </a:rPr>
              <a:t>) se existe um arco que liga </a:t>
            </a:r>
            <a:r>
              <a:rPr lang="pt-PT" sz="2000" b="0" i="0" u="none" strike="noStrike" cap="none" dirty="0" err="1" smtClean="0">
                <a:solidFill>
                  <a:schemeClr val="dk2"/>
                </a:solidFill>
                <a:sym typeface="Comic Sans MS"/>
              </a:rPr>
              <a:t>orig</a:t>
            </a:r>
            <a:r>
              <a:rPr lang="pt-PT" sz="2000" b="0" i="0" u="none" strike="noStrike" cap="none" dirty="0" smtClean="0">
                <a:solidFill>
                  <a:schemeClr val="dk2"/>
                </a:solidFill>
                <a:sym typeface="Comic Sans MS"/>
              </a:rPr>
              <a:t> a v, ou ∞ se não existe </a:t>
            </a:r>
          </a:p>
          <a:p>
            <a:pPr marL="0" lvl="0" indent="0">
              <a:spcBef>
                <a:spcPts val="1000"/>
              </a:spcBef>
              <a:buSzPct val="100000"/>
              <a:buNone/>
            </a:pPr>
            <a:r>
              <a:rPr lang="pt-PT" sz="2000" dirty="0" smtClean="0"/>
              <a:t>Vetor predecessor</a:t>
            </a:r>
            <a:r>
              <a:rPr lang="pt-PT" sz="2000" dirty="0"/>
              <a:t> [v] – </a:t>
            </a:r>
            <a:r>
              <a:rPr lang="pt-PT" sz="2000" b="0" i="0" u="none" strike="noStrike" cap="none" dirty="0" smtClean="0">
                <a:solidFill>
                  <a:srgbClr val="0000FF"/>
                </a:solidFill>
                <a:sym typeface="Comic Sans MS"/>
              </a:rPr>
              <a:t>nó que precede v no caminho escolhido de </a:t>
            </a:r>
            <a:r>
              <a:rPr lang="pt-PT" sz="2000" b="1" i="0" u="none" strike="noStrike" cap="none" dirty="0" err="1" smtClean="0">
                <a:solidFill>
                  <a:srgbClr val="0000FF"/>
                </a:solidFill>
                <a:sym typeface="Comic Sans MS"/>
              </a:rPr>
              <a:t>orig</a:t>
            </a:r>
            <a:r>
              <a:rPr lang="pt-PT" sz="2000" b="0" i="0" u="none" strike="noStrike" cap="none" dirty="0" smtClean="0">
                <a:solidFill>
                  <a:srgbClr val="0000FF"/>
                </a:solidFill>
                <a:sym typeface="Comic Sans MS"/>
              </a:rPr>
              <a:t> para v</a:t>
            </a:r>
          </a:p>
          <a:p>
            <a:pPr marL="330200" lvl="1" indent="0">
              <a:spcBef>
                <a:spcPts val="180"/>
              </a:spcBef>
              <a:buSzPct val="25000"/>
              <a:buNone/>
            </a:pPr>
            <a:endParaRPr lang="pt-PT" sz="2000" b="0" i="0" u="none" strike="noStrike" cap="none" dirty="0" smtClean="0">
              <a:solidFill>
                <a:srgbClr val="000000"/>
              </a:solidFill>
              <a:sym typeface="Comic Sans MS"/>
            </a:endParaRPr>
          </a:p>
          <a:p>
            <a:pPr marL="330201" lvl="1" indent="0">
              <a:spcBef>
                <a:spcPts val="180"/>
              </a:spcBef>
              <a:buSzPct val="100000"/>
              <a:buNone/>
            </a:pPr>
            <a:endParaRPr lang="pt-PT" sz="2000" b="0" i="0" u="none" strike="noStrike" cap="none" dirty="0">
              <a:solidFill>
                <a:schemeClr val="dk2"/>
              </a:solidFill>
              <a:sym typeface="Comic Sans MS"/>
            </a:endParaRPr>
          </a:p>
        </p:txBody>
      </p:sp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553998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304798" y="277761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Algoritmo</a:t>
            </a:r>
            <a:r>
              <a:rPr lang="en-GB" sz="3600" b="1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 Dijkstra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211323" y="1181756"/>
            <a:ext cx="8568951" cy="54476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while  ( </a:t>
            </a:r>
            <a:r>
              <a:rPr lang="en-GB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 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≠ </a:t>
            </a:r>
            <a:r>
              <a:rPr lang="en-GB" sz="240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-GB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 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{ </a:t>
            </a:r>
          </a:p>
          <a:p>
            <a:pPr lvl="2">
              <a:buSzPct val="25000"/>
            </a:pPr>
            <a:r>
              <a:rPr lang="en-GB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GB" sz="2400" b="0" i="0" u="none" strike="noStrike" cap="none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Encontrar</a:t>
            </a:r>
            <a:r>
              <a:rPr lang="en-GB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lang="en-GB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(de </a:t>
            </a:r>
            <a:r>
              <a:rPr lang="en-GB" sz="2400" b="1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pivot</a:t>
            </a:r>
            <a:r>
              <a:rPr lang="en-GB" sz="240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r>
              <a:rPr lang="en-GB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não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pertencente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a </a:t>
            </a:r>
            <a:r>
              <a:rPr lang="en-GB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 </a:t>
            </a:r>
            <a:r>
              <a:rPr lang="en-GB" sz="2400" b="0" i="0" u="none" strike="noStrike" cap="none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tal</a:t>
            </a:r>
            <a:r>
              <a:rPr lang="en-GB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que    		distance(</a:t>
            </a:r>
            <a:r>
              <a:rPr lang="en-GB" sz="2400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lang="en-GB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é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um </a:t>
            </a:r>
            <a:r>
              <a:rPr lang="en-GB" sz="2400" b="0" i="0" u="none" strike="noStrike" cap="none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mínimo</a:t>
            </a:r>
            <a:r>
              <a:rPr lang="en-GB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(</a:t>
            </a:r>
            <a:r>
              <a:rPr lang="en-GB" sz="2400" b="1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 </a:t>
            </a:r>
            <a:r>
              <a:rPr lang="en-GB" sz="240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está</a:t>
            </a:r>
            <a:r>
              <a:rPr lang="en-GB" sz="240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em</a:t>
            </a:r>
            <a:endParaRPr lang="en-GB" sz="240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2">
              <a:buSzPct val="25000"/>
            </a:pPr>
            <a:r>
              <a:rPr lang="en-GB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lang="en-GB" sz="2400" b="0" i="0" u="none" strike="noStrike" cap="none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Tentativa</a:t>
            </a:r>
            <a:r>
              <a:rPr lang="en-GB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  <a:p>
            <a:pPr lvl="2">
              <a:buSzPct val="25000"/>
            </a:pPr>
            <a:r>
              <a:rPr lang="en-GB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GB" sz="2400" b="0" i="0" u="none" strike="noStrike" cap="none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Juntar</a:t>
            </a:r>
            <a:r>
              <a:rPr lang="en-GB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1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lang="en-GB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 </a:t>
            </a:r>
            <a:r>
              <a:rPr lang="en-GB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 </a:t>
            </a:r>
            <a:r>
              <a:rPr lang="en-GB" b="0" i="0" u="none" strike="noStrike" cap="none" dirty="0" smtClean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// </a:t>
            </a:r>
            <a:r>
              <a:rPr lang="en-GB" b="0" i="0" u="none" strike="noStrike" cap="none" dirty="0" err="1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pois</a:t>
            </a:r>
            <a:r>
              <a:rPr lang="en-GB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b="0" i="0" u="none" strike="noStrike" cap="none" dirty="0" err="1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não</a:t>
            </a:r>
            <a:r>
              <a:rPr lang="en-GB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b="0" i="0" u="none" strike="noStrike" cap="none" dirty="0" err="1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existe</a:t>
            </a:r>
            <a:r>
              <a:rPr lang="en-GB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b="0" i="0" u="none" strike="noStrike" cap="none" dirty="0" err="1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nenhum</a:t>
            </a:r>
            <a:r>
              <a:rPr lang="en-GB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b="0" i="0" u="none" strike="noStrike" cap="none" dirty="0" err="1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caminho</a:t>
            </a:r>
            <a:r>
              <a:rPr lang="en-GB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b="0" i="0" u="none" strike="noStrike" cap="none" dirty="0" err="1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mais</a:t>
            </a:r>
            <a:r>
              <a:rPr lang="en-GB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b="0" i="0" u="none" strike="noStrike" cap="none" dirty="0" err="1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curto</a:t>
            </a:r>
            <a:r>
              <a:rPr lang="en-GB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para </a:t>
            </a:r>
            <a:r>
              <a:rPr lang="en-GB" b="0" i="0" u="none" strike="noStrike" cap="none" dirty="0" smtClean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</a:t>
            </a:r>
            <a:endParaRPr lang="en-GB" b="0" i="0" u="none" strike="noStrike" cap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lang="en-GB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GB" sz="2400" b="0" i="0" u="none" strike="noStrike" cap="none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Actualizar</a:t>
            </a:r>
            <a:r>
              <a:rPr lang="en-GB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distance(v) 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para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todos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os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nós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v </a:t>
            </a:r>
            <a:endParaRPr lang="en-GB" sz="2400" b="0" i="0" u="none" strike="noStrike" cap="none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45720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adjacentes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a </a:t>
            </a:r>
            <a:r>
              <a:rPr lang="en-GB" sz="2400" b="1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lang="en-GB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 que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ainda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não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pertencem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</a:p>
          <a:p>
            <a:pPr marL="457200" marR="0" lvl="0" indent="45720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 </a:t>
            </a:r>
            <a:r>
              <a:rPr lang="en-GB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 </a:t>
            </a:r>
            <a:r>
              <a:rPr lang="en-GB" sz="2400" b="0" i="0" u="none" strike="noStrike" cap="none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usando</a:t>
            </a:r>
            <a:r>
              <a:rPr lang="en-GB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</a:p>
          <a:p>
            <a:pPr marL="457200" marR="0" lvl="0" indent="45720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GB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distance(v) 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= min( </a:t>
            </a:r>
            <a:r>
              <a:rPr lang="en-GB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distance(v),</a:t>
            </a:r>
          </a:p>
          <a:p>
            <a:pPr marL="457200" marR="0" lvl="0" indent="45720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GB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distance(p) 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+ </a:t>
            </a:r>
            <a:r>
              <a:rPr lang="en-GB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cost(</a:t>
            </a:r>
            <a:r>
              <a:rPr lang="en-GB" sz="240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lang="en-GB" sz="2400" b="0" i="0" u="none" strike="noStrike" cap="none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,v</a:t>
            </a:r>
            <a:r>
              <a:rPr lang="en-GB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 )</a:t>
            </a:r>
            <a:endParaRPr lang="en-GB" sz="2400" b="0" i="0" u="none" strike="noStrike" cap="none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//	O novo </a:t>
            </a:r>
            <a:r>
              <a:rPr lang="en-GB" sz="1800" b="0" i="0" u="none" strike="noStrike" cap="none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custo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para </a:t>
            </a:r>
            <a:r>
              <a:rPr lang="en-GB" sz="1800" b="0" i="0" u="none" strike="noStrike" cap="none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 </a:t>
            </a:r>
            <a:r>
              <a:rPr lang="en-GB" sz="1800" b="0" i="0" u="none" strike="noStrike" cap="none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é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o </a:t>
            </a:r>
            <a:r>
              <a:rPr lang="en-GB" sz="1800" b="0" i="0" u="none" strike="noStrike" cap="none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antigo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1800" b="0" i="0" u="none" strike="noStrike" cap="none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distance(v) </a:t>
            </a:r>
            <a:r>
              <a:rPr lang="en-GB" sz="1800" b="0" i="0" u="none" strike="noStrike" cap="none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ou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o novo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//	via </a:t>
            </a:r>
            <a:r>
              <a:rPr lang="en-GB" sz="1800" b="0" i="0" u="none" strike="noStrike" cap="none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 (o </a:t>
            </a:r>
            <a:r>
              <a:rPr lang="en-GB" sz="18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pivot)</a:t>
            </a:r>
            <a:r>
              <a:rPr lang="en-GB" sz="1800" b="0" i="0" u="none" strike="noStrike" cap="none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1800" b="0" i="0" u="none" strike="noStrike" cap="none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caso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1800" b="0" i="0" u="none" strike="noStrike" cap="none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este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1800" b="0" i="0" u="none" strike="noStrike" cap="none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seja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inferior; </a:t>
            </a:r>
            <a:r>
              <a:rPr lang="en-GB" sz="1800" b="0" i="0" u="none" strike="noStrike" cap="none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não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1800" b="0" i="0" u="none" strike="noStrike" cap="none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existe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1800" b="0" i="0" u="none" strike="noStrike" cap="none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nenhum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// 	outro </a:t>
            </a:r>
            <a:r>
              <a:rPr lang="en-GB" sz="1800" b="0" i="0" u="none" strike="noStrike" cap="none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caminho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para </a:t>
            </a:r>
            <a:r>
              <a:rPr lang="en-GB" sz="1800" b="0" i="0" u="none" strike="noStrike" cap="none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 </a:t>
            </a:r>
            <a:r>
              <a:rPr lang="en-GB" sz="1800" b="0" i="0" u="none" strike="noStrike" cap="none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mais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1800" b="0" i="0" u="none" strike="noStrike" cap="none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curto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1800" b="0" i="0" u="none" strike="noStrike" cap="none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visto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que </a:t>
            </a:r>
            <a:r>
              <a:rPr lang="en-GB" sz="1800" b="0" i="0" u="none" strike="noStrike" cap="none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não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1800" b="0" i="0" u="none" strike="noStrike" cap="none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existe</a:t>
            </a:r>
            <a:endParaRPr lang="en-GB" sz="1800" b="0" i="0" u="none" strike="noStrike" cap="none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//	</a:t>
            </a:r>
            <a:r>
              <a:rPr lang="en-GB" sz="1800" b="0" i="0" u="none" strike="noStrike" cap="none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nenhum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outro </a:t>
            </a:r>
            <a:r>
              <a:rPr lang="en-GB" sz="1800" b="0" i="0" u="none" strike="noStrike" cap="none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caminho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1800" b="0" i="0" u="none" strike="noStrike" cap="none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mais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1800" b="0" i="0" u="none" strike="noStrike" cap="none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curto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para </a:t>
            </a:r>
            <a:r>
              <a:rPr lang="en-GB" sz="18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endParaRPr lang="en-GB" sz="1800" b="0" i="0" u="none" strike="noStrike" cap="none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Dados</a:t>
            </a:r>
            <a:endParaRPr lang="pt-PT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2177"/>
            <a:ext cx="9144000" cy="3632200"/>
          </a:xfrm>
          <a:prstGeom prst="rect">
            <a:avLst/>
          </a:prstGeom>
        </p:spPr>
      </p:pic>
      <p:sp>
        <p:nvSpPr>
          <p:cNvPr id="6" name="Shape 651"/>
          <p:cNvSpPr txBox="1"/>
          <p:nvPr/>
        </p:nvSpPr>
        <p:spPr>
          <a:xfrm>
            <a:off x="304800" y="5114617"/>
            <a:ext cx="8610599" cy="10135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</a:pPr>
            <a:r>
              <a:rPr lang="pt-PT" sz="240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À direita figura o grafo G = (N, E, </a:t>
            </a:r>
            <a:r>
              <a:rPr lang="pt-PT" sz="2400" i="0" u="none" strike="noStrike" cap="none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cost</a:t>
            </a:r>
            <a:r>
              <a:rPr lang="pt-PT" sz="240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 a </a:t>
            </a:r>
            <a:r>
              <a:rPr lang="pt-PT" sz="2400" b="1" i="0" u="none" strike="noStrike" cap="none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orig</a:t>
            </a:r>
            <a:r>
              <a:rPr lang="pt-PT" sz="240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é o nó </a:t>
            </a:r>
            <a:r>
              <a:rPr lang="pt-PT" sz="2400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endParaRPr lang="pt-PT" sz="2400" b="1" i="0" u="none" strike="noStrike" cap="none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51249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Inicialização e Primeira Iteração</a:t>
            </a:r>
            <a:endParaRPr lang="pt-PT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Shape 651"/>
          <p:cNvSpPr txBox="1"/>
          <p:nvPr/>
        </p:nvSpPr>
        <p:spPr>
          <a:xfrm>
            <a:off x="304800" y="4677730"/>
            <a:ext cx="8610599" cy="19516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</a:pPr>
            <a:r>
              <a:rPr lang="pt-PT" sz="200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Após a inicialização, o</a:t>
            </a:r>
            <a:r>
              <a:rPr lang="pt-PT" sz="200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nó </a:t>
            </a:r>
            <a:r>
              <a:rPr lang="pt-PT" sz="2000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lang="pt-PT" sz="200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é o primeiro mínimo de Tentativa, o novo pivot, é incluído em Estável, inclui-se em Tentativa o novo nó </a:t>
            </a:r>
            <a:r>
              <a:rPr lang="pt-PT" sz="2000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r>
              <a:rPr lang="pt-PT" sz="200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diretamente ligado ao </a:t>
            </a:r>
            <a:r>
              <a:rPr lang="pt-PT" sz="2000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pivot</a:t>
            </a:r>
            <a:r>
              <a:rPr lang="pt-PT" sz="200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e atualiza-se a distância e o predecessor de </a:t>
            </a:r>
            <a:r>
              <a:rPr lang="pt-PT" sz="2000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</a:t>
            </a:r>
            <a:r>
              <a:rPr lang="pt-PT" sz="200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visto que se descobriu um melhor caminho para o mesmo via o pivot. Não há alterações em </a:t>
            </a:r>
            <a:r>
              <a:rPr lang="pt-PT" sz="2000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lang="pt-PT" sz="200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visto que não se descobriu nenhum caminho mais curto.</a:t>
            </a:r>
            <a:endParaRPr lang="pt-PT" sz="2000" i="0" u="none" strike="noStrike" cap="none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8357"/>
            <a:ext cx="9144000" cy="317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04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Segunda e Terceira Iterações</a:t>
            </a:r>
            <a:endParaRPr lang="pt-PT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Shape 651"/>
          <p:cNvSpPr txBox="1"/>
          <p:nvPr/>
        </p:nvSpPr>
        <p:spPr>
          <a:xfrm>
            <a:off x="304800" y="4733617"/>
            <a:ext cx="8610599" cy="15706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</a:pPr>
            <a:r>
              <a:rPr lang="pt-PT" sz="200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(2) e é o novo </a:t>
            </a:r>
            <a:r>
              <a:rPr lang="pt-PT" sz="2000" b="1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pivot, </a:t>
            </a:r>
            <a:r>
              <a:rPr lang="pt-PT" sz="200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é incluído em Estável</a:t>
            </a:r>
            <a:r>
              <a:rPr lang="pt-PT" sz="200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, inclui-se em tentativa o novo nó </a:t>
            </a:r>
            <a:r>
              <a:rPr lang="pt-PT" sz="2000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lang="pt-PT" sz="200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diretamente ligado ao </a:t>
            </a:r>
            <a:r>
              <a:rPr lang="pt-PT" sz="2000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pivot,</a:t>
            </a:r>
            <a:r>
              <a:rPr lang="pt-PT" sz="200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mas não se descobrem melhores caminhos para os outros nós. (3) </a:t>
            </a:r>
            <a:r>
              <a:rPr lang="pt-PT" sz="2000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r>
              <a:rPr lang="pt-PT" sz="200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é o novo pivot que é incluído em Estável, e atualizam-se as distâncias e os caminhos para </a:t>
            </a:r>
            <a:r>
              <a:rPr lang="pt-PT" sz="2000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lang="pt-PT" sz="200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e </a:t>
            </a:r>
            <a:r>
              <a:rPr lang="pt-PT" sz="2000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lang="pt-PT" sz="200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via o mesmo visto que são mais curtos.</a:t>
            </a:r>
            <a:endParaRPr lang="pt-PT" sz="2000" i="0" u="none" strike="noStrike" cap="none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6877"/>
            <a:ext cx="9144000" cy="326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69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Quarta e Quinta Iterações</a:t>
            </a:r>
            <a:endParaRPr lang="pt-PT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Shape 651"/>
          <p:cNvSpPr txBox="1"/>
          <p:nvPr/>
        </p:nvSpPr>
        <p:spPr>
          <a:xfrm>
            <a:off x="304800" y="4435021"/>
            <a:ext cx="8610599" cy="21943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</a:pPr>
            <a:r>
              <a:rPr lang="pt-PT" sz="200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(4) </a:t>
            </a:r>
            <a:r>
              <a:rPr lang="pt-PT" sz="2000" b="1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lang="pt-PT" sz="200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é o novo </a:t>
            </a:r>
            <a:r>
              <a:rPr lang="pt-PT" sz="2000" b="1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pivot, </a:t>
            </a:r>
            <a:r>
              <a:rPr lang="pt-PT" sz="200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é incluído em Estável</a:t>
            </a:r>
            <a:r>
              <a:rPr lang="pt-PT" sz="200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, mas não se descobrem mais nós a colocar em Tentativa, nem caminhos mais curtos para os outros nós. (5) </a:t>
            </a:r>
            <a:r>
              <a:rPr lang="pt-PT" sz="2000" b="1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lang="pt-PT" sz="200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é o novo pivot que é incluído em Estável e termina-se visto que Estável é igual ao conjunto de todos os nós N.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</a:pPr>
            <a:endParaRPr lang="pt-PT" sz="200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</a:pPr>
            <a:r>
              <a:rPr lang="pt-PT" sz="200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No fim conhece-se um árvore de cobertura de G de caminhos mais curtos com origem em a (</a:t>
            </a:r>
            <a:r>
              <a:rPr lang="pt-PT" sz="2000" b="1" i="0" u="none" strike="noStrike" cap="none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orig</a:t>
            </a:r>
            <a:r>
              <a:rPr lang="pt-PT" sz="200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).</a:t>
            </a:r>
            <a:endParaRPr lang="pt-PT" sz="2000" i="0" u="none" strike="noStrike" cap="none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0819"/>
            <a:ext cx="9144000" cy="324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0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dirty="0" smtClean="0">
                <a:solidFill>
                  <a:srgbClr val="0000FF"/>
                </a:solidFill>
                <a:sym typeface="Comic Sans MS"/>
              </a:rPr>
              <a:t>C</a:t>
            </a:r>
            <a:r>
              <a:rPr lang="pt-PT" dirty="0" smtClean="0"/>
              <a:t>omplexidade do A</a:t>
            </a:r>
            <a:r>
              <a:rPr lang="pt-PT" sz="3600" b="1" i="0" u="none" strike="noStrike" cap="none" dirty="0" smtClean="0">
                <a:solidFill>
                  <a:srgbClr val="0000FF"/>
                </a:solidFill>
                <a:sym typeface="Comic Sans MS"/>
              </a:rPr>
              <a:t>lgoritmo</a:t>
            </a:r>
            <a:endParaRPr lang="pt-PT" sz="3600" b="1" i="0" u="none" strike="noStrike" cap="none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658" name="Shape 658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32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Em cada uma das n iterações é necessário testar todos os nós que ainda não estão em S</a:t>
            </a:r>
          </a:p>
          <a:p>
            <a:pPr marL="223838" marR="0" lvl="0" indent="-2238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32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Do que resulta uma complexidade </a:t>
            </a:r>
            <a:r>
              <a:rPr lang="pt-PT" sz="3200" b="0" i="1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O(n</a:t>
            </a:r>
            <a:r>
              <a:rPr lang="pt-PT" sz="3200" b="0" i="1" u="none" strike="noStrike" cap="none" baseline="3000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pt-PT" sz="3200" b="0" i="1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  <a:p>
            <a:pPr marL="223838" marR="0" lvl="0" indent="-2238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32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Conseguem-se implementações mais otimizadas com custo </a:t>
            </a:r>
            <a:r>
              <a:rPr lang="pt-PT" sz="3200" b="0" i="1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O(n log n)</a:t>
            </a:r>
          </a:p>
          <a:p>
            <a:pPr marL="223838" marR="0" lvl="0" indent="-2238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32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De qualquer forma é um algoritmo pesado e que necessita de informação completa sobre a rede</a:t>
            </a:r>
          </a:p>
          <a:p>
            <a:pPr marL="223838" marR="0" lvl="0" indent="-2238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None/>
            </a:pPr>
            <a:endParaRPr lang="pt-PT" sz="3200" b="0" i="0" u="none" strike="noStrike" cap="none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59" name="Shape 659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 dirty="0" smtClean="0"/>
              <a:t>Que Métricas Usar?</a:t>
            </a:r>
            <a:endParaRPr lang="pt-PT" dirty="0"/>
          </a:p>
        </p:txBody>
      </p:sp>
      <p:sp>
        <p:nvSpPr>
          <p:cNvPr id="666" name="Shape 666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18</a:t>
            </a:fld>
            <a:endParaRPr lang="en-GB"/>
          </a:p>
        </p:txBody>
      </p:sp>
      <p:sp>
        <p:nvSpPr>
          <p:cNvPr id="667" name="Shape 667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7" marR="0" lvl="0" indent="-223837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dirty="0" smtClean="0"/>
              <a:t>Para a definição do custo de um canal poder-se-ia usar as suas características essenciais:</a:t>
            </a:r>
          </a:p>
          <a:p>
            <a:pPr marL="563562" marR="0" lvl="1" algn="l" rtl="0">
              <a:spcBef>
                <a:spcPts val="0"/>
              </a:spcBef>
              <a:spcAft>
                <a:spcPts val="0"/>
              </a:spcAft>
            </a:pPr>
            <a:r>
              <a:rPr lang="pt-PT" sz="2000" dirty="0" smtClean="0"/>
              <a:t>Débito e tempo de propagação</a:t>
            </a:r>
          </a:p>
          <a:p>
            <a:pPr marL="563562" marR="0" lvl="1" algn="l" rtl="0">
              <a:spcBef>
                <a:spcPts val="0"/>
              </a:spcBef>
              <a:spcAft>
                <a:spcPts val="0"/>
              </a:spcAft>
            </a:pPr>
            <a:r>
              <a:rPr lang="pt-PT" sz="2000" dirty="0" smtClean="0"/>
              <a:t>Taxa de erros e dimensão média da fila de espera</a:t>
            </a:r>
          </a:p>
          <a:p>
            <a:pPr marL="223837" marR="0" lvl="0" indent="-223837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dirty="0" smtClean="0"/>
              <a:t>A prática mostrou que se obtém melhor estabilidade na rede usando propriedades </a:t>
            </a:r>
            <a:r>
              <a:rPr lang="pt-PT" sz="2400" dirty="0" smtClean="0"/>
              <a:t>que não variam </a:t>
            </a:r>
            <a:r>
              <a:rPr lang="pt-PT" sz="2400" dirty="0" smtClean="0"/>
              <a:t>(ver a seguir)</a:t>
            </a:r>
          </a:p>
          <a:p>
            <a:pPr marL="223837" marR="0" lvl="0" indent="-223837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dirty="0" smtClean="0"/>
              <a:t>Por exemplo custo = referência / débito do canal</a:t>
            </a:r>
          </a:p>
          <a:p>
            <a:pPr marL="223837" marR="0" lvl="0" indent="-223837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endParaRPr lang="pt-PT" sz="2400" dirty="0" smtClean="0"/>
          </a:p>
          <a:p>
            <a:pPr marL="0" lvl="0" indent="457200" rtl="0">
              <a:spcBef>
                <a:spcPts val="200"/>
              </a:spcBef>
              <a:buNone/>
            </a:pPr>
            <a:r>
              <a:rPr lang="pt-PT" sz="2000" dirty="0" smtClean="0">
                <a:solidFill>
                  <a:schemeClr val="dk1"/>
                </a:solidFill>
              </a:rPr>
              <a:t>Exemplo: custo 	= 1 para 10 </a:t>
            </a:r>
            <a:r>
              <a:rPr lang="pt-PT" sz="2000" dirty="0" err="1" smtClean="0">
                <a:solidFill>
                  <a:schemeClr val="dk1"/>
                </a:solidFill>
              </a:rPr>
              <a:t>Gbps</a:t>
            </a:r>
            <a:r>
              <a:rPr lang="pt-PT" sz="2000" dirty="0">
                <a:solidFill>
                  <a:schemeClr val="dk1"/>
                </a:solidFill>
              </a:rPr>
              <a:t> </a:t>
            </a:r>
            <a:r>
              <a:rPr lang="pt-PT" sz="2000" dirty="0" smtClean="0">
                <a:solidFill>
                  <a:schemeClr val="dk1"/>
                </a:solidFill>
              </a:rPr>
              <a:t>(referência)</a:t>
            </a:r>
          </a:p>
          <a:p>
            <a:pPr marL="0" lvl="0" indent="457200" rtl="0">
              <a:spcBef>
                <a:spcPts val="200"/>
              </a:spcBef>
              <a:buNone/>
            </a:pPr>
            <a:r>
              <a:rPr lang="pt-PT" sz="2000" dirty="0">
                <a:solidFill>
                  <a:schemeClr val="dk1"/>
                </a:solidFill>
              </a:rPr>
              <a:t>	</a:t>
            </a:r>
            <a:r>
              <a:rPr lang="pt-PT" sz="2000" dirty="0" smtClean="0">
                <a:solidFill>
                  <a:schemeClr val="dk1"/>
                </a:solidFill>
              </a:rPr>
              <a:t>		= 10 para 1 </a:t>
            </a:r>
            <a:r>
              <a:rPr lang="pt-PT" sz="2000" dirty="0" err="1" smtClean="0">
                <a:solidFill>
                  <a:schemeClr val="dk1"/>
                </a:solidFill>
              </a:rPr>
              <a:t>Gbps</a:t>
            </a:r>
            <a:r>
              <a:rPr lang="pt-PT" sz="2000" dirty="0" smtClean="0">
                <a:solidFill>
                  <a:schemeClr val="dk1"/>
                </a:solidFill>
              </a:rPr>
              <a:t>, </a:t>
            </a:r>
          </a:p>
          <a:p>
            <a:pPr marL="0" lvl="0" indent="457200" rtl="0">
              <a:spcBef>
                <a:spcPts val="200"/>
              </a:spcBef>
              <a:buNone/>
            </a:pPr>
            <a:r>
              <a:rPr lang="pt-PT" sz="2000" dirty="0" smtClean="0">
                <a:solidFill>
                  <a:schemeClr val="dk1"/>
                </a:solidFill>
              </a:rPr>
              <a:t>                         	= 100 para 100 Mbps, </a:t>
            </a:r>
          </a:p>
          <a:p>
            <a:pPr marL="0" lvl="0" indent="457200" rtl="0">
              <a:spcBef>
                <a:spcPts val="200"/>
              </a:spcBef>
              <a:buNone/>
            </a:pPr>
            <a:r>
              <a:rPr lang="pt-PT" sz="2000" dirty="0" smtClean="0">
                <a:solidFill>
                  <a:schemeClr val="dk1"/>
                </a:solidFill>
              </a:rPr>
              <a:t>                         	= 1000 para 10 Mbps,</a:t>
            </a:r>
          </a:p>
          <a:p>
            <a:pPr marL="0" lvl="0" indent="457200" rtl="0">
              <a:spcBef>
                <a:spcPts val="200"/>
              </a:spcBef>
              <a:buNone/>
            </a:pPr>
            <a:r>
              <a:rPr lang="pt-PT" sz="2000" dirty="0">
                <a:solidFill>
                  <a:schemeClr val="dk1"/>
                </a:solidFill>
              </a:rPr>
              <a:t>	</a:t>
            </a:r>
            <a:r>
              <a:rPr lang="pt-PT" sz="2000" dirty="0" smtClean="0">
                <a:solidFill>
                  <a:schemeClr val="dk1"/>
                </a:solidFill>
              </a:rPr>
              <a:t>		= 10.000 para 1 Mbps</a:t>
            </a:r>
          </a:p>
          <a:p>
            <a:pPr marL="223837" marR="0" lvl="0" indent="-223837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None/>
            </a:pPr>
            <a:endParaRPr lang="pt-PT" sz="2400" b="0" i="0" u="none" strike="noStrike" cap="none" dirty="0">
              <a:solidFill>
                <a:srgbClr val="0000FF"/>
              </a:solidFill>
              <a:sym typeface="Comic Sans MS"/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/>
              <a:t>Métricas Variáveis e Instabilidade</a:t>
            </a:r>
          </a:p>
        </p:txBody>
      </p:sp>
      <p:sp>
        <p:nvSpPr>
          <p:cNvPr id="673" name="Shape 673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86" y="1066799"/>
            <a:ext cx="7431287" cy="5562601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pt-PT" dirty="0" smtClean="0"/>
              <a:t>Objetivos do Capítulo</a:t>
            </a:r>
            <a:endParaRPr lang="pt-PT" sz="3600" b="1" i="0" u="none" strike="noStrike" cap="none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3784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O encaminhamento </a:t>
            </a:r>
            <a:r>
              <a:rPr lang="pt-PT" sz="2400" dirty="0" smtClean="0"/>
              <a:t>numa rede de computadores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 tem de resolver o problema de determinar o caminho que um pacote deve seguir desde o computador de origem até ao destino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Numa rede em que existem vários caminhos possíveis existem muitas alternativas</a:t>
            </a:r>
          </a:p>
          <a:p>
            <a:pPr marL="223837" marR="0" lvl="0" indent="-223837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Neste capítulo vamos conhecer soluções denominadas Encaminhamento pelo Caminho Mais Curto</a:t>
            </a:r>
            <a:r>
              <a:rPr lang="pt-PT" sz="2400" dirty="0"/>
              <a:t> </a:t>
            </a:r>
            <a:endParaRPr lang="pt-PT" sz="2400" dirty="0" smtClean="0"/>
          </a:p>
          <a:p>
            <a:pPr marL="223837" marR="0" lvl="0" indent="-223837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dirty="0" smtClean="0"/>
              <a:t>Nesta </a:t>
            </a:r>
            <a:r>
              <a:rPr lang="pt-PT" sz="2400" dirty="0"/>
              <a:t>parte do capítulo vamos conhecer uma solução </a:t>
            </a:r>
            <a:r>
              <a:rPr lang="pt-PT" sz="2400" dirty="0" smtClean="0"/>
              <a:t>baseada </a:t>
            </a:r>
            <a:r>
              <a:rPr lang="pt-PT" sz="2400" dirty="0"/>
              <a:t>num algoritmo de teoria dos grafos</a:t>
            </a:r>
          </a:p>
          <a:p>
            <a:pPr marL="223837" marR="0" lvl="0" indent="-223837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endParaRPr lang="pt-PT" sz="2400" b="0" i="0" u="none" strike="noStrike" cap="none" dirty="0" smtClean="0">
              <a:solidFill>
                <a:srgbClr val="0000FF"/>
              </a:solidFill>
              <a:sym typeface="Comic Sans MS"/>
            </a:endParaRP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None/>
            </a:pPr>
            <a:endParaRPr lang="pt-PT" sz="2400" b="0" i="0" u="none" strike="noStrike" cap="none" dirty="0" smtClean="0">
              <a:solidFill>
                <a:srgbClr val="0000FF"/>
              </a:solidFill>
              <a:sym typeface="Comic Sans MS"/>
            </a:endParaRP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None/>
            </a:pPr>
            <a:endParaRPr lang="pt-PT" sz="2400" b="0" i="0" u="none" strike="noStrike" cap="none" dirty="0" smtClean="0">
              <a:solidFill>
                <a:srgbClr val="0000FF"/>
              </a:solidFill>
              <a:sym typeface="Comic Sans MS"/>
            </a:endParaRPr>
          </a:p>
          <a:p>
            <a:pPr marL="339725" marR="0" lvl="1" indent="-9525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endParaRPr lang="pt-PT" sz="1800" b="0" i="0" u="none" strike="noStrike" cap="none" dirty="0">
              <a:solidFill>
                <a:schemeClr val="dk2"/>
              </a:solidFill>
              <a:sym typeface="Comic Sans MS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6875463" y="6237287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Conclusões</a:t>
            </a:r>
          </a:p>
        </p:txBody>
      </p:sp>
      <p:sp>
        <p:nvSpPr>
          <p:cNvPr id="772" name="Shape 772"/>
          <p:cNvSpPr txBox="1">
            <a:spLocks noGrp="1"/>
          </p:cNvSpPr>
          <p:nvPr>
            <p:ph type="body" idx="1"/>
          </p:nvPr>
        </p:nvSpPr>
        <p:spPr>
          <a:xfrm>
            <a:off x="539750" y="1193062"/>
            <a:ext cx="8228100" cy="5111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Numa rede em malha (onde existem ciclos) é necessário escolher os caminhos seguidos pelos pacotes, pois </a:t>
            </a:r>
            <a:r>
              <a:rPr lang="en-GB" sz="2400"/>
              <a:t>existe mais do que um caminho para cada destino</a:t>
            </a:r>
          </a:p>
          <a:p>
            <a:pPr marL="563563" marR="0" lvl="1" indent="-233362" algn="l" rtl="0">
              <a:spcBef>
                <a:spcPts val="11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None/>
            </a:pPr>
            <a:endParaRPr sz="1100" b="0" i="0" u="none" strike="noStrike" cap="non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 algoritmo de Dijkstra, um algoritmo clássico de optimização em teoria dos grafos, fornece uma solução que permite determinar um caminho mais curto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Baseia-se </a:t>
            </a:r>
            <a:r>
              <a:rPr lang="en-GB" sz="2000"/>
              <a:t>em estabelecer um</a:t>
            </a:r>
            <a:r>
              <a:rPr lang="en-GB"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model</a:t>
            </a:r>
            <a:r>
              <a:rPr lang="en-GB" sz="2000"/>
              <a:t>o</a:t>
            </a:r>
            <a:r>
              <a:rPr lang="en-GB"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da rede como um grafo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Determina uma árvore de cobertura de caminhos mais curtos com base na origem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Tem uma complexidade aceitável para os computadores modernos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/>
              <a:t>Mas e</a:t>
            </a:r>
            <a:r>
              <a:rPr lang="en-GB"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xige uma visão completa da rede !</a:t>
            </a:r>
          </a:p>
        </p:txBody>
      </p:sp>
      <p:sp>
        <p:nvSpPr>
          <p:cNvPr id="773" name="Shape 773"/>
          <p:cNvSpPr txBox="1">
            <a:spLocks noGrp="1"/>
          </p:cNvSpPr>
          <p:nvPr>
            <p:ph type="sldNum" idx="12"/>
          </p:nvPr>
        </p:nvSpPr>
        <p:spPr>
          <a:xfrm>
            <a:off x="6875463" y="6237287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Shape 787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dirty="0" smtClean="0"/>
              <a:t>Comutadores Inteligentes ou </a:t>
            </a:r>
            <a:r>
              <a:rPr lang="pt-PT" i="1" dirty="0" smtClean="0"/>
              <a:t>Routers</a:t>
            </a:r>
            <a:endParaRPr lang="pt-PT" i="1" dirty="0"/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079659" y="6322142"/>
            <a:ext cx="914400" cy="3810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21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0" y="1460089"/>
            <a:ext cx="9107130" cy="3642852"/>
          </a:xfrm>
          <a:prstGeom prst="rect">
            <a:avLst/>
          </a:prstGeom>
        </p:spPr>
      </p:pic>
      <p:sp>
        <p:nvSpPr>
          <p:cNvPr id="21" name="Shape 651"/>
          <p:cNvSpPr txBox="1"/>
          <p:nvPr/>
        </p:nvSpPr>
        <p:spPr>
          <a:xfrm>
            <a:off x="383460" y="5325414"/>
            <a:ext cx="8610599" cy="11872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</a:pPr>
            <a:r>
              <a:rPr lang="pt-PT" sz="200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 FIB é como que um conjunto de tabuletas num cruzamento. Geralmente, a RIB assemelha-se mais a um mapa global da estrada que contém uma visão dos caminhos da origem até ao destino. </a:t>
            </a:r>
            <a:endParaRPr lang="pt-PT" sz="2000" i="0" u="none" strike="noStrike" cap="none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969325326"/>
      </p:ext>
    </p:extLst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Shape 808"/>
          <p:cNvSpPr txBox="1">
            <a:spLocks noGrp="1"/>
          </p:cNvSpPr>
          <p:nvPr>
            <p:ph type="title"/>
          </p:nvPr>
        </p:nvSpPr>
        <p:spPr>
          <a:xfrm>
            <a:off x="304800" y="230800"/>
            <a:ext cx="8381999" cy="10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dirty="0" smtClean="0"/>
              <a:t>Diferença entre RIB e FIB</a:t>
            </a:r>
            <a:endParaRPr lang="pt-PT" dirty="0"/>
          </a:p>
        </p:txBody>
      </p:sp>
      <p:sp>
        <p:nvSpPr>
          <p:cNvPr id="809" name="Shape 809"/>
          <p:cNvSpPr txBox="1">
            <a:spLocks noGrp="1"/>
          </p:cNvSpPr>
          <p:nvPr>
            <p:ph type="body" idx="1"/>
          </p:nvPr>
        </p:nvSpPr>
        <p:spPr>
          <a:xfrm>
            <a:off x="190499" y="1111835"/>
            <a:ext cx="8610599" cy="528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PT" sz="2000" b="0" i="1" u="none" strike="noStrike" cap="none" dirty="0" smtClean="0">
              <a:solidFill>
                <a:srgbClr val="0000FF"/>
              </a:solidFill>
              <a:sym typeface="Comic Sans MS"/>
            </a:endParaRPr>
          </a:p>
          <a:p>
            <a:pPr marL="223837" marR="0" lvl="0" indent="-223837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dirty="0" smtClean="0"/>
              <a:t>Tabela de encaminhamento ou RIB</a:t>
            </a:r>
          </a:p>
          <a:p>
            <a:pPr marL="563562" lvl="1" indent="-233362" rtl="0">
              <a:spcBef>
                <a:spcPts val="180"/>
              </a:spcBef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dirty="0" smtClean="0">
                <a:solidFill>
                  <a:schemeClr val="dk1"/>
                </a:solidFill>
              </a:rPr>
              <a:t>Contém a informação necessária ao funcionamento do protocolo de encaminhamento (</a:t>
            </a:r>
            <a:r>
              <a:rPr lang="pt-PT" sz="2000" i="1" dirty="0" err="1" smtClean="0">
                <a:solidFill>
                  <a:schemeClr val="dk1"/>
                </a:solidFill>
              </a:rPr>
              <a:t>routing</a:t>
            </a:r>
            <a:r>
              <a:rPr lang="pt-PT" sz="2000" dirty="0" smtClean="0">
                <a:solidFill>
                  <a:schemeClr val="dk1"/>
                </a:solidFill>
              </a:rPr>
              <a:t>) e permite preencher a FIB</a:t>
            </a:r>
          </a:p>
          <a:p>
            <a:pPr marL="563562" lvl="1" indent="-233362" rtl="0">
              <a:spcBef>
                <a:spcPts val="180"/>
              </a:spcBef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dirty="0" smtClean="0">
                <a:solidFill>
                  <a:schemeClr val="dk1"/>
                </a:solidFill>
              </a:rPr>
              <a:t>Em inglês diz-se </a:t>
            </a:r>
            <a:r>
              <a:rPr lang="pt-PT" sz="2000" i="1" dirty="0" err="1" smtClean="0">
                <a:solidFill>
                  <a:srgbClr val="0000FF"/>
                </a:solidFill>
              </a:rPr>
              <a:t>Routing</a:t>
            </a:r>
            <a:r>
              <a:rPr lang="pt-PT" sz="2000" i="1" dirty="0" smtClean="0">
                <a:solidFill>
                  <a:srgbClr val="0000FF"/>
                </a:solidFill>
              </a:rPr>
              <a:t> </a:t>
            </a:r>
            <a:r>
              <a:rPr lang="pt-PT" sz="2000" i="1" dirty="0" err="1" smtClean="0">
                <a:solidFill>
                  <a:srgbClr val="0000FF"/>
                </a:solidFill>
              </a:rPr>
              <a:t>table</a:t>
            </a:r>
            <a:r>
              <a:rPr lang="pt-PT" sz="2000" i="1" dirty="0" smtClean="0">
                <a:solidFill>
                  <a:srgbClr val="0000FF"/>
                </a:solidFill>
              </a:rPr>
              <a:t> ou RIB - </a:t>
            </a:r>
            <a:r>
              <a:rPr lang="pt-PT" sz="2000" i="1" dirty="0" err="1" smtClean="0">
                <a:solidFill>
                  <a:srgbClr val="0000FF"/>
                </a:solidFill>
              </a:rPr>
              <a:t>Routing</a:t>
            </a:r>
            <a:r>
              <a:rPr lang="pt-PT" sz="2000" i="1" dirty="0" smtClean="0">
                <a:solidFill>
                  <a:srgbClr val="0000FF"/>
                </a:solidFill>
              </a:rPr>
              <a:t> </a:t>
            </a:r>
            <a:r>
              <a:rPr lang="pt-PT" sz="2000" i="1" dirty="0" err="1" smtClean="0">
                <a:solidFill>
                  <a:srgbClr val="0000FF"/>
                </a:solidFill>
              </a:rPr>
              <a:t>Information</a:t>
            </a:r>
            <a:r>
              <a:rPr lang="pt-PT" sz="2000" i="1" dirty="0" smtClean="0">
                <a:solidFill>
                  <a:srgbClr val="0000FF"/>
                </a:solidFill>
              </a:rPr>
              <a:t> Base</a:t>
            </a:r>
          </a:p>
          <a:p>
            <a:pPr marL="0" lvl="0" indent="0" rtl="0">
              <a:spcBef>
                <a:spcPts val="180"/>
              </a:spcBef>
              <a:buNone/>
            </a:pPr>
            <a:endParaRPr lang="pt-PT" sz="2000" i="1" dirty="0" smtClean="0"/>
          </a:p>
          <a:p>
            <a:pPr lvl="0" indent="0" rtl="0">
              <a:spcBef>
                <a:spcPts val="0"/>
              </a:spcBef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dirty="0" smtClean="0"/>
              <a:t>Tabela de Comutação ou FIB</a:t>
            </a:r>
            <a:r>
              <a:rPr lang="pt-PT" sz="2400" i="1" dirty="0" smtClean="0"/>
              <a:t> (</a:t>
            </a:r>
            <a:r>
              <a:rPr lang="pt-PT" sz="2400" i="1" dirty="0" err="1" smtClean="0"/>
              <a:t>Forwarding</a:t>
            </a:r>
            <a:r>
              <a:rPr lang="pt-PT" sz="2400" i="1" dirty="0" smtClean="0"/>
              <a:t> </a:t>
            </a:r>
            <a:r>
              <a:rPr lang="pt-PT" sz="2400" i="1" dirty="0" err="1" smtClean="0"/>
              <a:t>Information</a:t>
            </a:r>
            <a:r>
              <a:rPr lang="pt-PT" sz="2400" i="1" dirty="0" smtClean="0"/>
              <a:t> Base)</a:t>
            </a:r>
          </a:p>
          <a:p>
            <a:pPr lvl="1" indent="330200" rtl="0">
              <a:spcBef>
                <a:spcPts val="180"/>
              </a:spcBef>
              <a:buClr>
                <a:schemeClr val="dk1"/>
              </a:buClr>
              <a:buSzPct val="100000"/>
              <a:buFont typeface="Helvetica Neue"/>
              <a:buChar char="–"/>
            </a:pPr>
            <a:r>
              <a:rPr lang="pt-PT" sz="2000" dirty="0" smtClean="0">
                <a:solidFill>
                  <a:schemeClr val="dk1"/>
                </a:solidFill>
              </a:rPr>
              <a:t>Tabela de comutação especial, construída em memória especialmente rápida nos comutadores de alta gama</a:t>
            </a:r>
          </a:p>
          <a:p>
            <a:pPr lvl="1" indent="330200" rtl="0">
              <a:spcBef>
                <a:spcPts val="180"/>
              </a:spcBef>
              <a:buClr>
                <a:schemeClr val="dk1"/>
              </a:buClr>
              <a:buSzPct val="100000"/>
              <a:buFont typeface="Helvetica Neue"/>
              <a:buChar char="–"/>
            </a:pPr>
            <a:r>
              <a:rPr lang="pt-PT" sz="2000" dirty="0" smtClean="0">
                <a:solidFill>
                  <a:schemeClr val="dk1"/>
                </a:solidFill>
              </a:rPr>
              <a:t>As suas linhas resumem-se a pares (destino, interface, custo)</a:t>
            </a:r>
          </a:p>
          <a:p>
            <a:pPr lvl="1" indent="330200" rtl="0">
              <a:spcBef>
                <a:spcPts val="180"/>
              </a:spcBef>
              <a:buClr>
                <a:schemeClr val="dk1"/>
              </a:buClr>
              <a:buSzPct val="100000"/>
              <a:buFont typeface="Helvetica Neue"/>
              <a:buChar char="–"/>
            </a:pPr>
            <a:r>
              <a:rPr lang="pt-PT" sz="2000" dirty="0" smtClean="0">
                <a:solidFill>
                  <a:schemeClr val="dk1"/>
                </a:solidFill>
              </a:rPr>
              <a:t>Em inglês diz-se </a:t>
            </a:r>
            <a:r>
              <a:rPr lang="pt-PT" sz="2000" i="1" dirty="0" err="1" smtClean="0">
                <a:solidFill>
                  <a:srgbClr val="0000FF"/>
                </a:solidFill>
              </a:rPr>
              <a:t>Forwarding</a:t>
            </a:r>
            <a:r>
              <a:rPr lang="pt-PT" sz="2000" i="1" dirty="0" smtClean="0">
                <a:solidFill>
                  <a:srgbClr val="0000FF"/>
                </a:solidFill>
              </a:rPr>
              <a:t> </a:t>
            </a:r>
            <a:r>
              <a:rPr lang="pt-PT" sz="2000" i="1" dirty="0" err="1" smtClean="0">
                <a:solidFill>
                  <a:srgbClr val="0000FF"/>
                </a:solidFill>
              </a:rPr>
              <a:t>Information</a:t>
            </a:r>
            <a:r>
              <a:rPr lang="pt-PT" sz="2000" i="1" dirty="0" smtClean="0">
                <a:solidFill>
                  <a:srgbClr val="0000FF"/>
                </a:solidFill>
              </a:rPr>
              <a:t> Base - FIB </a:t>
            </a:r>
          </a:p>
          <a:p>
            <a:pPr lvl="1" indent="330200" rtl="0">
              <a:spcBef>
                <a:spcPts val="180"/>
              </a:spcBef>
              <a:buClr>
                <a:schemeClr val="dk1"/>
              </a:buClr>
              <a:buSzPct val="100000"/>
              <a:buFont typeface="Helvetica Neue"/>
              <a:buChar char="–"/>
            </a:pPr>
            <a:r>
              <a:rPr lang="pt-PT" sz="2000" dirty="0" smtClean="0">
                <a:solidFill>
                  <a:schemeClr val="dk1"/>
                </a:solidFill>
              </a:rPr>
              <a:t>Às </a:t>
            </a:r>
            <a:r>
              <a:rPr lang="pt-PT" sz="2000" dirty="0">
                <a:solidFill>
                  <a:schemeClr val="dk1"/>
                </a:solidFill>
              </a:rPr>
              <a:t>vezes a FIB </a:t>
            </a:r>
            <a:r>
              <a:rPr lang="pt-PT" sz="2000" dirty="0" smtClean="0">
                <a:solidFill>
                  <a:schemeClr val="dk1"/>
                </a:solidFill>
              </a:rPr>
              <a:t>reside diretamente </a:t>
            </a:r>
            <a:r>
              <a:rPr lang="pt-PT" sz="2000" dirty="0">
                <a:solidFill>
                  <a:schemeClr val="dk1"/>
                </a:solidFill>
              </a:rPr>
              <a:t>nas placas que recebem os pacotes nos </a:t>
            </a:r>
            <a:r>
              <a:rPr lang="pt-PT" sz="2000" dirty="0" smtClean="0">
                <a:solidFill>
                  <a:schemeClr val="dk1"/>
                </a:solidFill>
              </a:rPr>
              <a:t>comutadores</a:t>
            </a:r>
            <a:endParaRPr lang="pt-PT" sz="2000" dirty="0">
              <a:solidFill>
                <a:schemeClr val="dk1"/>
              </a:solidFill>
            </a:endParaRPr>
          </a:p>
        </p:txBody>
      </p:sp>
      <p:sp>
        <p:nvSpPr>
          <p:cNvPr id="810" name="Shape 810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22</a:t>
            </a:fld>
            <a:endParaRPr lang="en-GB"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xfrm>
            <a:off x="304800" y="230800"/>
            <a:ext cx="8381999" cy="10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Terminologia dos Protocolos de Encaminhamento e dos Comutadores</a:t>
            </a:r>
            <a:endParaRPr lang="pt-PT" b="1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304800" y="1417750"/>
            <a:ext cx="8610599" cy="528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7" marR="0" lvl="0" indent="-223837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000" b="0" i="1" u="none" strike="noStrike" cap="none" baseline="0" dirty="0" smtClean="0">
                <a:solidFill>
                  <a:srgbClr val="0000FF"/>
                </a:solidFill>
                <a:sym typeface="Comic Sans MS"/>
              </a:rPr>
              <a:t>Data plane ou </a:t>
            </a:r>
            <a:r>
              <a:rPr lang="pt-PT" sz="2000" dirty="0" smtClean="0"/>
              <a:t>parte</a:t>
            </a:r>
            <a:r>
              <a:rPr lang="pt-PT" sz="2000" b="0" u="none" strike="noStrike" cap="none" baseline="0" dirty="0" smtClean="0">
                <a:solidFill>
                  <a:srgbClr val="0000FF"/>
                </a:solidFill>
                <a:sym typeface="Comic Sans MS"/>
              </a:rPr>
              <a:t> dos dados</a:t>
            </a:r>
            <a:r>
              <a:rPr lang="pt-PT" sz="2000" b="0" i="1" u="none" strike="noStrike" cap="none" baseline="0" dirty="0" smtClean="0">
                <a:solidFill>
                  <a:srgbClr val="0000FF"/>
                </a:solidFill>
                <a:sym typeface="Comic Sans MS"/>
              </a:rPr>
              <a:t> </a:t>
            </a:r>
            <a:r>
              <a:rPr lang="pt-PT" sz="20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(faceta </a:t>
            </a:r>
            <a:r>
              <a:rPr lang="pt-PT" sz="2000" dirty="0" smtClean="0"/>
              <a:t>relacionada com os</a:t>
            </a:r>
            <a:r>
              <a:rPr lang="pt-PT" sz="20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 pacotes de dados)</a:t>
            </a:r>
          </a:p>
          <a:p>
            <a:pPr marL="563562" marR="0" lvl="1" indent="-233362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Trata da problemática da comutação de pacotes entre a interface de entrada e a interface de saída</a:t>
            </a:r>
          </a:p>
          <a:p>
            <a:pPr marL="563562" marR="0" lvl="1" indent="-233362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Baseia-se numa tabela de comutação</a:t>
            </a:r>
          </a:p>
          <a:p>
            <a:pPr marL="563562" marR="0" lvl="1" indent="-233362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Em inglês diz-se </a:t>
            </a:r>
            <a:r>
              <a:rPr lang="pt-PT" sz="1800" b="0" i="1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Forwarding</a:t>
            </a:r>
            <a:r>
              <a:rPr lang="pt-PT" sz="1800" b="0" i="1" u="none" strike="noStrike" cap="none" baseline="0" dirty="0" smtClean="0">
                <a:solidFill>
                  <a:srgbClr val="0000FF"/>
                </a:solidFill>
                <a:sym typeface="Comic Sans MS"/>
              </a:rPr>
              <a:t> </a:t>
            </a:r>
            <a:r>
              <a:rPr lang="pt-PT" sz="1800" b="0" i="1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Information</a:t>
            </a:r>
            <a:r>
              <a:rPr lang="pt-PT" sz="1800" b="0" i="1" u="none" strike="noStrike" cap="none" baseline="0" dirty="0" smtClean="0">
                <a:solidFill>
                  <a:srgbClr val="0000FF"/>
                </a:solidFill>
                <a:sym typeface="Comic Sans MS"/>
              </a:rPr>
              <a:t> Base ou FIB</a:t>
            </a:r>
            <a:r>
              <a:rPr lang="pt-PT" sz="18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 </a:t>
            </a:r>
          </a:p>
          <a:p>
            <a:pPr marL="563562" marR="0" lvl="1" indent="-233362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Esta tabela é consultada para decidir </a:t>
            </a:r>
            <a:r>
              <a:rPr lang="pt-PT" sz="1800" dirty="0" smtClean="0"/>
              <a:t>como transmitir cada</a:t>
            </a:r>
            <a:r>
              <a:rPr lang="pt-PT" sz="18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 pacote</a:t>
            </a:r>
          </a:p>
          <a:p>
            <a:pPr marL="223837" marR="0" lvl="0" indent="-223837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000" b="0" i="1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Control</a:t>
            </a:r>
            <a:r>
              <a:rPr lang="pt-PT" sz="2000" b="0" i="1" u="none" strike="noStrike" cap="none" baseline="0" dirty="0" smtClean="0">
                <a:solidFill>
                  <a:srgbClr val="0000FF"/>
                </a:solidFill>
                <a:sym typeface="Comic Sans MS"/>
              </a:rPr>
              <a:t> plane ou </a:t>
            </a:r>
            <a:r>
              <a:rPr lang="pt-PT" sz="2000" dirty="0" smtClean="0"/>
              <a:t>parte </a:t>
            </a:r>
            <a:r>
              <a:rPr lang="pt-PT" sz="2000" b="0" u="none" strike="noStrike" cap="none" baseline="0" dirty="0" smtClean="0">
                <a:solidFill>
                  <a:srgbClr val="0000FF"/>
                </a:solidFill>
                <a:sym typeface="Comic Sans MS"/>
              </a:rPr>
              <a:t>do controlo</a:t>
            </a:r>
            <a:r>
              <a:rPr lang="pt-PT" sz="2000" b="0" i="1" u="none" strike="noStrike" cap="none" baseline="0" dirty="0" smtClean="0">
                <a:solidFill>
                  <a:srgbClr val="0000FF"/>
                </a:solidFill>
                <a:sym typeface="Comic Sans MS"/>
              </a:rPr>
              <a:t> </a:t>
            </a:r>
            <a:r>
              <a:rPr lang="pt-PT" sz="20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(faceta de controlo)</a:t>
            </a:r>
          </a:p>
          <a:p>
            <a:pPr marL="563562" marR="0" lvl="1" indent="-233362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Trata da problemática da </a:t>
            </a:r>
            <a:r>
              <a:rPr lang="pt-PT" sz="1800" dirty="0" smtClean="0"/>
              <a:t>informação e protocolos necessários</a:t>
            </a:r>
            <a:r>
              <a:rPr lang="pt-PT" sz="18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 </a:t>
            </a:r>
            <a:r>
              <a:rPr lang="pt-PT" sz="1800" dirty="0" smtClean="0"/>
              <a:t>ao</a:t>
            </a:r>
            <a:r>
              <a:rPr lang="pt-PT" sz="18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 controlo do equipamento de comutação</a:t>
            </a:r>
          </a:p>
          <a:p>
            <a:pPr marL="563562" marR="0" lvl="1" indent="-233362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Nomeadamente </a:t>
            </a:r>
            <a:r>
              <a:rPr lang="pt-PT" sz="1800" dirty="0" smtClean="0"/>
              <a:t>tudo o que lhes permite adquirirem a informação necessária para preencherem a </a:t>
            </a:r>
            <a:r>
              <a:rPr lang="pt-PT" sz="1800" i="1" dirty="0" smtClean="0">
                <a:solidFill>
                  <a:srgbClr val="0000FF"/>
                </a:solidFill>
              </a:rPr>
              <a:t>FIB (</a:t>
            </a:r>
            <a:r>
              <a:rPr lang="pt-PT" sz="1800" i="1" dirty="0" err="1" smtClean="0">
                <a:solidFill>
                  <a:srgbClr val="0000FF"/>
                </a:solidFill>
              </a:rPr>
              <a:t>Forward</a:t>
            </a:r>
            <a:r>
              <a:rPr lang="pt-PT" sz="1800" i="1" dirty="0" smtClean="0">
                <a:solidFill>
                  <a:srgbClr val="0000FF"/>
                </a:solidFill>
              </a:rPr>
              <a:t> </a:t>
            </a:r>
            <a:r>
              <a:rPr lang="pt-PT" sz="1800" i="1" dirty="0" err="1" smtClean="0">
                <a:solidFill>
                  <a:srgbClr val="0000FF"/>
                </a:solidFill>
              </a:rPr>
              <a:t>Information</a:t>
            </a:r>
            <a:r>
              <a:rPr lang="pt-PT" sz="1800" i="1" dirty="0" smtClean="0">
                <a:solidFill>
                  <a:srgbClr val="0000FF"/>
                </a:solidFill>
              </a:rPr>
              <a:t> Base)</a:t>
            </a:r>
          </a:p>
          <a:p>
            <a:pPr marL="563562" marR="0" lvl="1" indent="-233362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Utiliza estruturas de dados dependentes do protocolo e algoritmo usado </a:t>
            </a:r>
            <a:r>
              <a:rPr lang="pt-PT" sz="1800" dirty="0" smtClean="0"/>
              <a:t>Estas designam-se por </a:t>
            </a:r>
            <a:r>
              <a:rPr lang="pt-PT" sz="1800" i="1" dirty="0" smtClean="0">
                <a:solidFill>
                  <a:srgbClr val="0000FF"/>
                </a:solidFill>
              </a:rPr>
              <a:t>RIB (</a:t>
            </a:r>
            <a:r>
              <a:rPr lang="pt-PT" sz="1800" i="1" dirty="0" err="1" smtClean="0">
                <a:solidFill>
                  <a:srgbClr val="0000FF"/>
                </a:solidFill>
              </a:rPr>
              <a:t>Routing</a:t>
            </a:r>
            <a:r>
              <a:rPr lang="pt-PT" sz="1800" i="1" dirty="0" smtClean="0">
                <a:solidFill>
                  <a:srgbClr val="0000FF"/>
                </a:solidFill>
              </a:rPr>
              <a:t> </a:t>
            </a:r>
            <a:r>
              <a:rPr lang="pt-PT" sz="1800" i="1" dirty="0" err="1" smtClean="0">
                <a:solidFill>
                  <a:srgbClr val="0000FF"/>
                </a:solidFill>
              </a:rPr>
              <a:t>Information</a:t>
            </a:r>
            <a:r>
              <a:rPr lang="pt-PT" sz="1800" i="1" dirty="0" smtClean="0">
                <a:solidFill>
                  <a:srgbClr val="0000FF"/>
                </a:solidFill>
              </a:rPr>
              <a:t> Base)</a:t>
            </a:r>
          </a:p>
          <a:p>
            <a:pPr marL="563562" marR="0" lvl="1" indent="-233362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i="1" dirty="0" smtClean="0">
                <a:solidFill>
                  <a:schemeClr val="tx1"/>
                </a:solidFill>
              </a:rPr>
              <a:t>Com encaminhamento estático, a RIB é preenchida à mão.</a:t>
            </a:r>
          </a:p>
          <a:p>
            <a:pPr marL="563562" marR="0" lvl="1" indent="-119062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endParaRPr lang="pt-PT" sz="1800" b="0" i="1" u="none" strike="noStrike" cap="none" baseline="0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276" name="Shape 276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87755373"/>
      </p:ext>
    </p:extLst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 txBox="1">
            <a:spLocks noGrp="1"/>
          </p:cNvSpPr>
          <p:nvPr>
            <p:ph type="body" idx="1"/>
          </p:nvPr>
        </p:nvSpPr>
        <p:spPr>
          <a:xfrm>
            <a:off x="507200" y="1972150"/>
            <a:ext cx="7940400" cy="42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7" marR="0" lvl="0" indent="-223837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dirty="0" smtClean="0"/>
              <a:t>Admitindo que cada comutador conhece o grafo da rede, isto é, o seu estado completo, o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 algoritmo de </a:t>
            </a:r>
            <a:r>
              <a:rPr lang="pt-PT" sz="2400" b="0" i="0" u="none" strike="noStrike" cap="none" dirty="0" err="1" smtClean="0">
                <a:solidFill>
                  <a:srgbClr val="0000FF"/>
                </a:solidFill>
                <a:sym typeface="Comic Sans MS"/>
              </a:rPr>
              <a:t>Dijkstra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 permitiria </a:t>
            </a:r>
            <a:r>
              <a:rPr lang="pt-PT" sz="2400" dirty="0" smtClean="0"/>
              <a:t>tomar decisões sobre o encaminhamento dos pacotes</a:t>
            </a:r>
          </a:p>
          <a:p>
            <a:pPr marL="223837" marR="0" lvl="0" indent="-223837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A técnica </a:t>
            </a:r>
            <a:r>
              <a:rPr lang="pt-PT" sz="2400" dirty="0" smtClean="0"/>
              <a:t>conhecida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 por </a:t>
            </a:r>
            <a:r>
              <a:rPr lang="pt-PT" sz="2400" b="0" i="1" u="none" strike="noStrike" cap="none" dirty="0" smtClean="0">
                <a:solidFill>
                  <a:srgbClr val="0000FF"/>
                </a:solidFill>
                <a:sym typeface="Comic Sans MS"/>
              </a:rPr>
              <a:t>Link </a:t>
            </a:r>
            <a:r>
              <a:rPr lang="pt-PT" sz="2400" b="0" i="1" u="none" strike="noStrike" cap="none" dirty="0" err="1" smtClean="0">
                <a:solidFill>
                  <a:srgbClr val="0000FF"/>
                </a:solidFill>
                <a:sym typeface="Comic Sans MS"/>
              </a:rPr>
              <a:t>State</a:t>
            </a:r>
            <a:r>
              <a:rPr lang="pt-PT" sz="2400" b="0" i="1" u="none" strike="noStrike" cap="none" dirty="0" smtClean="0">
                <a:solidFill>
                  <a:srgbClr val="0000FF"/>
                </a:solidFill>
                <a:sym typeface="Comic Sans MS"/>
              </a:rPr>
              <a:t> </a:t>
            </a:r>
            <a:r>
              <a:rPr lang="pt-PT" sz="2400" b="0" i="1" u="none" strike="noStrike" cap="none" dirty="0" err="1" smtClean="0">
                <a:solidFill>
                  <a:srgbClr val="0000FF"/>
                </a:solidFill>
                <a:sym typeface="Comic Sans MS"/>
              </a:rPr>
              <a:t>Routing</a:t>
            </a:r>
            <a:r>
              <a:rPr lang="pt-PT" sz="2400" b="0" i="1" u="none" strike="noStrike" cap="none" dirty="0" smtClean="0">
                <a:solidFill>
                  <a:srgbClr val="0000FF"/>
                </a:solidFill>
                <a:sym typeface="Comic Sans MS"/>
              </a:rPr>
              <a:t> 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permite que todos os nós da rede conheçam a configuração completa da mesma e possam estar de acordo na escolha dos caminhos que os pacotes devem seguir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dirty="0" smtClean="0"/>
              <a:t>Baseia-se na difusão de anúncios de estado (LSA </a:t>
            </a:r>
            <a:r>
              <a:rPr lang="pt-PT" sz="2400" i="1" dirty="0" smtClean="0"/>
              <a:t>Link </a:t>
            </a:r>
            <a:r>
              <a:rPr lang="pt-PT" sz="2400" i="1" dirty="0" err="1" smtClean="0"/>
              <a:t>State</a:t>
            </a:r>
            <a:r>
              <a:rPr lang="pt-PT" sz="2400" i="1" dirty="0" smtClean="0"/>
              <a:t> </a:t>
            </a:r>
            <a:r>
              <a:rPr lang="pt-PT" sz="2400" i="1" dirty="0" err="1" smtClean="0"/>
              <a:t>Announcements</a:t>
            </a:r>
            <a:r>
              <a:rPr lang="pt-PT" sz="2400" dirty="0" smtClean="0"/>
              <a:t>) entre os comutadores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None/>
            </a:pPr>
            <a:endParaRPr lang="pt-PT" sz="2400" b="0" i="0" u="none" strike="noStrike" cap="none" dirty="0" smtClean="0">
              <a:solidFill>
                <a:srgbClr val="0000FF"/>
              </a:solidFill>
              <a:sym typeface="Comic Sans MS"/>
            </a:endParaRP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None/>
            </a:pPr>
            <a:endParaRPr lang="pt-PT" sz="2400" b="0" i="0" u="none" strike="noStrike" cap="none" dirty="0" smtClean="0">
              <a:solidFill>
                <a:srgbClr val="0000FF"/>
              </a:solidFill>
              <a:sym typeface="Comic Sans MS"/>
            </a:endParaRPr>
          </a:p>
          <a:p>
            <a:pPr marL="339725" marR="0" lvl="1" indent="-9525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endParaRPr lang="pt-PT" sz="1800" b="0" i="0" u="none" strike="noStrike" cap="none" dirty="0">
              <a:solidFill>
                <a:schemeClr val="dk2"/>
              </a:solidFill>
              <a:sym typeface="Comic Sans MS"/>
            </a:endParaRPr>
          </a:p>
        </p:txBody>
      </p:sp>
      <p:sp>
        <p:nvSpPr>
          <p:cNvPr id="780" name="Shape 780"/>
          <p:cNvSpPr txBox="1">
            <a:spLocks noGrp="1"/>
          </p:cNvSpPr>
          <p:nvPr>
            <p:ph type="sldNum" idx="12"/>
          </p:nvPr>
        </p:nvSpPr>
        <p:spPr>
          <a:xfrm>
            <a:off x="6875463" y="6237287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1" name="Shape 781"/>
          <p:cNvSpPr txBox="1">
            <a:spLocks noGrp="1"/>
          </p:cNvSpPr>
          <p:nvPr>
            <p:ph type="title"/>
          </p:nvPr>
        </p:nvSpPr>
        <p:spPr>
          <a:xfrm>
            <a:off x="151925" y="381000"/>
            <a:ext cx="8725499" cy="149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pt-PT" dirty="0" smtClean="0"/>
              <a:t>Encaminhamento com Base no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pt-PT" dirty="0" smtClean="0"/>
              <a:t>Estado dos Canais</a:t>
            </a:r>
            <a:endParaRPr lang="pt-PT" dirty="0"/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Shape 815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1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Link-</a:t>
            </a:r>
            <a:r>
              <a:rPr lang="pt-PT" sz="3600" b="1" i="1" u="none" strike="noStrike" cap="none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</a:t>
            </a:r>
            <a:r>
              <a:rPr lang="pt-PT" sz="3600" b="1" i="1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3600" b="1" i="1" u="none" strike="noStrike" cap="none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Routing</a:t>
            </a:r>
            <a:endParaRPr lang="pt-PT" sz="3600" b="1" i="1" u="none" strike="noStrike" cap="none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16" name="Shape 816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7" name="Shape 817"/>
          <p:cNvSpPr txBox="1"/>
          <p:nvPr/>
        </p:nvSpPr>
        <p:spPr>
          <a:xfrm>
            <a:off x="395536" y="1196751"/>
            <a:ext cx="8610599" cy="53784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 algoritmo de </a:t>
            </a:r>
            <a:r>
              <a:rPr lang="pt-PT" sz="2400" b="0" i="0" u="none" strike="noStrike" cap="none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Dijkstra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pressupõe que cada nó conhece o grafo da rede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Como à partida só é fácil cada nó conhecer a sua vizinhança — que canais e que vizinhos tem — é necessário encontrar uma forma de cada </a:t>
            </a:r>
            <a:r>
              <a:rPr lang="pt-PT" sz="240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comutador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ficar a conhecer a visão completa da rede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1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Link </a:t>
            </a:r>
            <a:r>
              <a:rPr lang="pt-PT" sz="2400" b="0" i="1" u="none" strike="noStrike" cap="none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</a:t>
            </a:r>
            <a:r>
              <a:rPr lang="pt-PT" sz="2400" b="0" i="1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400" b="0" i="1" u="none" strike="noStrike" cap="none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Routing</a:t>
            </a:r>
            <a:r>
              <a:rPr lang="pt-PT" sz="2400" b="0" i="1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baseia-se na ideia de que se cada nó difundir de forma fiável para todos os outros a sua visão sobre a vizinhança, então todos ficarão com uma visão (consistente e correta) da rede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None/>
            </a:pPr>
            <a:endParaRPr lang="pt-PT" sz="2400" b="0" i="0" u="none" strike="noStrike" cap="none" dirty="0" smtClean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39725" marR="0" lvl="1" indent="-9525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endParaRPr lang="pt-PT" sz="1800" b="0" i="0" u="none" strike="noStrike" cap="none" dirty="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Como Funciona um Comutador LS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7965621" y="6242246"/>
            <a:ext cx="914400" cy="3810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26</a:t>
            </a:fld>
            <a:endParaRPr lang="en-GB" dirty="0"/>
          </a:p>
        </p:txBody>
      </p:sp>
      <p:sp>
        <p:nvSpPr>
          <p:cNvPr id="225" name="Shape 225"/>
          <p:cNvSpPr/>
          <p:nvPr/>
        </p:nvSpPr>
        <p:spPr>
          <a:xfrm>
            <a:off x="1120175" y="3055025"/>
            <a:ext cx="6709375" cy="3484499"/>
          </a:xfrm>
          <a:prstGeom prst="wedgeRoundRectCallout">
            <a:avLst>
              <a:gd name="adj1" fmla="val 5921"/>
              <a:gd name="adj2" fmla="val -65774"/>
              <a:gd name="adj3" fmla="val 0"/>
            </a:avLst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226" name="Shape 226"/>
          <p:cNvGraphicFramePr/>
          <p:nvPr>
            <p:extLst>
              <p:ext uri="{D42A27DB-BD31-4B8C-83A1-F6EECF244321}">
                <p14:modId xmlns:p14="http://schemas.microsoft.com/office/powerpoint/2010/main" val="245613280"/>
              </p:ext>
            </p:extLst>
          </p:nvPr>
        </p:nvGraphicFramePr>
        <p:xfrm>
          <a:off x="4920475" y="3616887"/>
          <a:ext cx="2517189" cy="26084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9063"/>
                <a:gridCol w="1082133"/>
                <a:gridCol w="595993"/>
              </a:tblGrid>
              <a:tr h="509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 b="1"/>
                        <a:t>Destino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 b="1" dirty="0" err="1" smtClean="0"/>
                        <a:t>Custo</a:t>
                      </a:r>
                      <a:endParaRPr lang="en-GB" sz="1000" b="1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 b="1"/>
                        <a:t>Canal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9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A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 dirty="0" smtClean="0"/>
                        <a:t>100</a:t>
                      </a:r>
                      <a:endParaRPr lang="en-GB" sz="1000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C1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9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B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 dirty="0" smtClean="0"/>
                        <a:t>50</a:t>
                      </a:r>
                      <a:endParaRPr lang="en-GB" sz="1000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C2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9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C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 dirty="0" smtClean="0"/>
                        <a:t>1000</a:t>
                      </a:r>
                      <a:endParaRPr lang="en-GB" sz="1000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C3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9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D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 dirty="0" smtClean="0"/>
                        <a:t>10</a:t>
                      </a:r>
                      <a:endParaRPr lang="en-GB" sz="1000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C2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9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....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...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...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9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M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 dirty="0" smtClean="0"/>
                        <a:t>200</a:t>
                      </a:r>
                      <a:endParaRPr lang="en-GB" sz="1000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 dirty="0"/>
                        <a:t>C4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27" name="Shape 227"/>
          <p:cNvCxnSpPr/>
          <p:nvPr/>
        </p:nvCxnSpPr>
        <p:spPr>
          <a:xfrm>
            <a:off x="2199875" y="1943825"/>
            <a:ext cx="1403100" cy="3201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8" name="Shape 228"/>
          <p:cNvCxnSpPr/>
          <p:nvPr/>
        </p:nvCxnSpPr>
        <p:spPr>
          <a:xfrm>
            <a:off x="4753650" y="2341050"/>
            <a:ext cx="1401299" cy="2526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9" name="Shape 229"/>
          <p:cNvCxnSpPr/>
          <p:nvPr/>
        </p:nvCxnSpPr>
        <p:spPr>
          <a:xfrm rot="10800000" flipH="1">
            <a:off x="4761325" y="1858999"/>
            <a:ext cx="1431300" cy="405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0" name="Shape 230"/>
          <p:cNvCxnSpPr/>
          <p:nvPr/>
        </p:nvCxnSpPr>
        <p:spPr>
          <a:xfrm rot="10800000" flipH="1">
            <a:off x="2237550" y="2378725"/>
            <a:ext cx="1404900" cy="233699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31" name="Shape 231"/>
          <p:cNvSpPr txBox="1"/>
          <p:nvPr/>
        </p:nvSpPr>
        <p:spPr>
          <a:xfrm>
            <a:off x="2341150" y="1689550"/>
            <a:ext cx="828599" cy="32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Canal C1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2341150" y="2190375"/>
            <a:ext cx="828599" cy="32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Canal C2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5174800" y="1689550"/>
            <a:ext cx="828599" cy="32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Canal C3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5213350" y="2136150"/>
            <a:ext cx="828599" cy="32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Canal C4</a:t>
            </a:r>
          </a:p>
        </p:txBody>
      </p:sp>
      <p:pic>
        <p:nvPicPr>
          <p:cNvPr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6022" y="1765375"/>
            <a:ext cx="1592499" cy="106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 txBox="1"/>
          <p:nvPr/>
        </p:nvSpPr>
        <p:spPr>
          <a:xfrm>
            <a:off x="4602450" y="3099025"/>
            <a:ext cx="2301299" cy="40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 b="1"/>
              <a:t>Tabela de comutação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1000" b="1"/>
              <a:t>(FIB - Forwarding Information Base)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1531950" y="3099025"/>
            <a:ext cx="3221699" cy="40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 b="1"/>
              <a:t>Base de dados de LSA, tabela de vizinhos  e tabela de encaminhamento (RIB - routing information base)</a:t>
            </a:r>
          </a:p>
        </p:txBody>
      </p:sp>
      <p:graphicFrame>
        <p:nvGraphicFramePr>
          <p:cNvPr id="238" name="Shape 238"/>
          <p:cNvGraphicFramePr/>
          <p:nvPr>
            <p:extLst>
              <p:ext uri="{D42A27DB-BD31-4B8C-83A1-F6EECF244321}">
                <p14:modId xmlns:p14="http://schemas.microsoft.com/office/powerpoint/2010/main" val="717880681"/>
              </p:ext>
            </p:extLst>
          </p:nvPr>
        </p:nvGraphicFramePr>
        <p:xfrm>
          <a:off x="1658750" y="3634050"/>
          <a:ext cx="2943700" cy="26058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96809"/>
                <a:gridCol w="544841"/>
                <a:gridCol w="707923"/>
                <a:gridCol w="694127"/>
              </a:tblGrid>
              <a:tr h="5712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900" b="1"/>
                        <a:t>Comutador originador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900" b="1" dirty="0"/>
                        <a:t>Seq.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900" b="1"/>
                        <a:t>TTL (horas)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900" b="1"/>
                        <a:t>Tipo e valor do LSA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5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Comut. A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3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9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...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5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Comut. A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15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9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...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5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Comut. B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56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10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...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5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Comut. C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2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10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...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5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...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…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...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...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1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Comut. D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 dirty="0"/>
                        <a:t>19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 dirty="0"/>
                        <a:t>9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000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9" name="Shape 239"/>
          <p:cNvSpPr txBox="1"/>
          <p:nvPr/>
        </p:nvSpPr>
        <p:spPr>
          <a:xfrm>
            <a:off x="3602975" y="1369450"/>
            <a:ext cx="1189800" cy="32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 b="1"/>
              <a:t>Comutador K</a:t>
            </a:r>
          </a:p>
        </p:txBody>
      </p:sp>
    </p:spTree>
    <p:extLst>
      <p:ext uri="{BB962C8B-B14F-4D97-AF65-F5344CB8AC3E}">
        <p14:creationId xmlns:p14="http://schemas.microsoft.com/office/powerpoint/2010/main" val="196361872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Shape 787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dirty="0" smtClean="0"/>
              <a:t>RIB de um Comutador LS</a:t>
            </a:r>
            <a:endParaRPr lang="pt-PT" dirty="0"/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27</a:t>
            </a:fld>
            <a:endParaRPr lang="en-GB"/>
          </a:p>
        </p:txBody>
      </p:sp>
      <p:cxnSp>
        <p:nvCxnSpPr>
          <p:cNvPr id="791" name="Shape 791"/>
          <p:cNvCxnSpPr/>
          <p:nvPr/>
        </p:nvCxnSpPr>
        <p:spPr>
          <a:xfrm>
            <a:off x="2333880" y="1754136"/>
            <a:ext cx="1403100" cy="3201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92" name="Shape 792"/>
          <p:cNvCxnSpPr/>
          <p:nvPr/>
        </p:nvCxnSpPr>
        <p:spPr>
          <a:xfrm>
            <a:off x="4887655" y="2151361"/>
            <a:ext cx="1401299" cy="2526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93" name="Shape 793"/>
          <p:cNvCxnSpPr/>
          <p:nvPr/>
        </p:nvCxnSpPr>
        <p:spPr>
          <a:xfrm rot="10800000" flipH="1">
            <a:off x="4895330" y="1669310"/>
            <a:ext cx="1431300" cy="405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94" name="Shape 794"/>
          <p:cNvCxnSpPr/>
          <p:nvPr/>
        </p:nvCxnSpPr>
        <p:spPr>
          <a:xfrm rot="10800000" flipH="1">
            <a:off x="2371555" y="2189036"/>
            <a:ext cx="1404900" cy="233699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95" name="Shape 795"/>
          <p:cNvSpPr txBox="1"/>
          <p:nvPr/>
        </p:nvSpPr>
        <p:spPr>
          <a:xfrm>
            <a:off x="2475155" y="1499861"/>
            <a:ext cx="828599" cy="32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Canal C1</a:t>
            </a:r>
          </a:p>
        </p:txBody>
      </p:sp>
      <p:sp>
        <p:nvSpPr>
          <p:cNvPr id="796" name="Shape 796"/>
          <p:cNvSpPr txBox="1"/>
          <p:nvPr/>
        </p:nvSpPr>
        <p:spPr>
          <a:xfrm>
            <a:off x="2475155" y="2000686"/>
            <a:ext cx="828599" cy="32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Canal C2</a:t>
            </a:r>
          </a:p>
        </p:txBody>
      </p:sp>
      <p:sp>
        <p:nvSpPr>
          <p:cNvPr id="797" name="Shape 797"/>
          <p:cNvSpPr txBox="1"/>
          <p:nvPr/>
        </p:nvSpPr>
        <p:spPr>
          <a:xfrm>
            <a:off x="5308805" y="1499861"/>
            <a:ext cx="828599" cy="32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Canal C3</a:t>
            </a:r>
          </a:p>
        </p:txBody>
      </p:sp>
      <p:sp>
        <p:nvSpPr>
          <p:cNvPr id="798" name="Shape 798"/>
          <p:cNvSpPr txBox="1"/>
          <p:nvPr/>
        </p:nvSpPr>
        <p:spPr>
          <a:xfrm>
            <a:off x="5347355" y="1946461"/>
            <a:ext cx="828599" cy="32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Canal C4</a:t>
            </a:r>
          </a:p>
        </p:txBody>
      </p:sp>
      <p:pic>
        <p:nvPicPr>
          <p:cNvPr id="799" name="Shape 7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027" y="1575686"/>
            <a:ext cx="1592499" cy="1061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02" name="Shape 802"/>
          <p:cNvGraphicFramePr/>
          <p:nvPr>
            <p:extLst>
              <p:ext uri="{D42A27DB-BD31-4B8C-83A1-F6EECF244321}">
                <p14:modId xmlns:p14="http://schemas.microsoft.com/office/powerpoint/2010/main" val="2138575871"/>
              </p:ext>
            </p:extLst>
          </p:nvPr>
        </p:nvGraphicFramePr>
        <p:xfrm>
          <a:off x="1556724" y="2762461"/>
          <a:ext cx="6451651" cy="2410476"/>
        </p:xfrm>
        <a:graphic>
          <a:graphicData uri="http://schemas.openxmlformats.org/drawingml/2006/table">
            <a:tbl>
              <a:tblPr>
                <a:noFill/>
                <a:tableStyleId>{F53063A6-02A5-42E7-A0AE-05631EEE8BE5}</a:tableStyleId>
              </a:tblPr>
              <a:tblGrid>
                <a:gridCol w="2184686"/>
                <a:gridCol w="1051816"/>
                <a:gridCol w="1563329"/>
                <a:gridCol w="1651820"/>
              </a:tblGrid>
              <a:tr h="58182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 sz="1200" b="1" noProof="0" dirty="0" smtClean="0"/>
                        <a:t>Comutador originador</a:t>
                      </a:r>
                      <a:r>
                        <a:rPr lang="pt-PT" sz="1200" b="1" baseline="0" noProof="0" dirty="0" smtClean="0"/>
                        <a:t> do LSA</a:t>
                      </a:r>
                      <a:endParaRPr lang="pt-PT" sz="1200" b="1" noProof="0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 sz="1200" b="1" noProof="0" dirty="0" smtClean="0"/>
                        <a:t>Sequência</a:t>
                      </a:r>
                      <a:endParaRPr lang="pt-PT" sz="1200" b="1" noProof="0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 sz="1200" b="1" noProof="0" dirty="0" smtClean="0"/>
                        <a:t>TTL (horas)</a:t>
                      </a:r>
                      <a:endParaRPr lang="pt-PT" sz="1200" b="1" noProof="0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 sz="1200" b="1" noProof="0" dirty="0" smtClean="0"/>
                        <a:t>Tipo e valor do LSA</a:t>
                      </a:r>
                      <a:endParaRPr lang="pt-PT" sz="1200" b="1" noProof="0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867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 sz="1200" b="1" noProof="0" dirty="0" smtClean="0"/>
                        <a:t>Comutador a</a:t>
                      </a:r>
                      <a:endParaRPr lang="pt-PT" sz="1200" b="1" noProof="0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 sz="1200" b="1" noProof="0" dirty="0" smtClean="0"/>
                        <a:t>3</a:t>
                      </a:r>
                      <a:endParaRPr lang="pt-PT" sz="1200" b="1" noProof="0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 sz="1200" b="1" noProof="0" dirty="0" smtClean="0"/>
                        <a:t>9</a:t>
                      </a:r>
                      <a:endParaRPr lang="pt-PT" sz="1200" b="1" noProof="0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 sz="1200" b="1" noProof="0" dirty="0" smtClean="0"/>
                        <a:t>...</a:t>
                      </a:r>
                      <a:endParaRPr lang="pt-PT" sz="1200" b="1" noProof="0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867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 sz="1200" b="1" noProof="0" dirty="0" smtClean="0"/>
                        <a:t>Comutador a</a:t>
                      </a:r>
                      <a:endParaRPr lang="pt-PT" sz="1200" b="1" noProof="0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 sz="1200" b="1" noProof="0" dirty="0" smtClean="0"/>
                        <a:t>15</a:t>
                      </a:r>
                      <a:endParaRPr lang="pt-PT" sz="1200" b="1" noProof="0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 sz="1200" b="1" noProof="0" dirty="0" smtClean="0"/>
                        <a:t>9</a:t>
                      </a:r>
                      <a:endParaRPr lang="pt-PT" sz="1200" b="1" noProof="0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 sz="1200" b="1" noProof="0" dirty="0" smtClean="0"/>
                        <a:t>...</a:t>
                      </a:r>
                      <a:endParaRPr lang="pt-PT" sz="1200" b="1" noProof="0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867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 sz="1200" b="1" noProof="0" dirty="0" smtClean="0"/>
                        <a:t>Comutador b</a:t>
                      </a:r>
                      <a:endParaRPr lang="pt-PT" sz="1200" b="1" noProof="0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 sz="1200" b="1" noProof="0" dirty="0" smtClean="0"/>
                        <a:t>56</a:t>
                      </a:r>
                      <a:endParaRPr lang="pt-PT" sz="1200" b="1" noProof="0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 sz="1200" b="1" noProof="0" dirty="0" smtClean="0"/>
                        <a:t>10</a:t>
                      </a:r>
                      <a:endParaRPr lang="pt-PT" sz="1200" b="1" noProof="0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 sz="1200" b="1" noProof="0" dirty="0" smtClean="0"/>
                        <a:t>...</a:t>
                      </a:r>
                      <a:endParaRPr lang="pt-PT" sz="1200" b="1" noProof="0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867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 sz="1200" b="1" noProof="0" dirty="0" smtClean="0"/>
                        <a:t>...</a:t>
                      </a:r>
                      <a:endParaRPr lang="pt-PT" sz="1200" b="1" noProof="0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 sz="1200" b="1" noProof="0" dirty="0" smtClean="0"/>
                        <a:t>…</a:t>
                      </a:r>
                      <a:endParaRPr lang="pt-PT" sz="1200" b="1" noProof="0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 sz="1200" b="1" noProof="0" dirty="0" smtClean="0"/>
                        <a:t>...</a:t>
                      </a:r>
                      <a:endParaRPr lang="pt-PT" sz="1200" b="1" noProof="0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 sz="1200" b="1" noProof="0" dirty="0" smtClean="0"/>
                        <a:t>...</a:t>
                      </a:r>
                      <a:endParaRPr lang="pt-PT" sz="1200" b="1" noProof="0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867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 sz="1200" b="1" noProof="0" dirty="0" smtClean="0"/>
                        <a:t>Comutador f</a:t>
                      </a:r>
                      <a:endParaRPr lang="pt-PT" sz="1200" b="1" noProof="0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 sz="1200" b="1" noProof="0" dirty="0" smtClean="0"/>
                        <a:t>19</a:t>
                      </a:r>
                      <a:endParaRPr lang="pt-PT" sz="1200" b="1" noProof="0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PT" sz="1200" b="1" noProof="0" dirty="0" smtClean="0"/>
                        <a:t>9</a:t>
                      </a:r>
                      <a:endParaRPr lang="pt-PT" sz="1200" b="1" noProof="0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pt-PT" sz="1200" b="1" noProof="0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03" name="Shape 803"/>
          <p:cNvSpPr txBox="1"/>
          <p:nvPr/>
        </p:nvSpPr>
        <p:spPr>
          <a:xfrm>
            <a:off x="3736980" y="1179761"/>
            <a:ext cx="1189800" cy="32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 b="1" dirty="0" err="1"/>
              <a:t>Comutador</a:t>
            </a:r>
            <a:r>
              <a:rPr lang="en-GB" sz="1000" b="1" dirty="0"/>
              <a:t> d</a:t>
            </a:r>
          </a:p>
        </p:txBody>
      </p:sp>
      <p:sp>
        <p:nvSpPr>
          <p:cNvPr id="19" name="Shape 651"/>
          <p:cNvSpPr txBox="1"/>
          <p:nvPr/>
        </p:nvSpPr>
        <p:spPr>
          <a:xfrm>
            <a:off x="304800" y="5442172"/>
            <a:ext cx="8610599" cy="11872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</a:pPr>
            <a:r>
              <a:rPr lang="pt-PT" sz="160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Neste caso a RIB chama-se </a:t>
            </a:r>
            <a:r>
              <a:rPr lang="en-GB" sz="160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Link State Database </a:t>
            </a:r>
            <a:r>
              <a:rPr lang="en-GB" sz="160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ou</a:t>
            </a:r>
            <a:r>
              <a:rPr lang="en-GB" sz="160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Adjacencies Database </a:t>
            </a:r>
            <a:r>
              <a:rPr lang="pt-PT" sz="160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 contém os anúncios de adjacência de todos os comutadores. Quando a rede está estável, está tabela é igual em todos os comutadores da rede usando replicação fiável dos anúncios de adjacência ou </a:t>
            </a:r>
            <a:r>
              <a:rPr lang="en-GB" sz="160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LSAs (Link State Announcements).</a:t>
            </a:r>
            <a:endParaRPr lang="en-GB" sz="1600" i="0" u="none" strike="noStrike" cap="none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10887421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Shape 823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4320" b="1" i="1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Link-State Routing</a:t>
            </a:r>
          </a:p>
        </p:txBody>
      </p:sp>
      <p:sp>
        <p:nvSpPr>
          <p:cNvPr id="824" name="Shape 824"/>
          <p:cNvSpPr txBox="1">
            <a:spLocks noGrp="1"/>
          </p:cNvSpPr>
          <p:nvPr>
            <p:ph type="body" idx="1"/>
          </p:nvPr>
        </p:nvSpPr>
        <p:spPr>
          <a:xfrm>
            <a:off x="467543" y="1412775"/>
            <a:ext cx="8229600" cy="48887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0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Cada nó (</a:t>
            </a:r>
            <a:r>
              <a:rPr lang="pt-PT" sz="2000" b="0" i="1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router</a:t>
            </a:r>
            <a:r>
              <a:rPr lang="pt-PT" sz="20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 sabe quais são os seus canais e o respetivo estado</a:t>
            </a:r>
          </a:p>
          <a:p>
            <a:pPr marL="563563" marR="0" lvl="1" indent="-23336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O canal está </a:t>
            </a:r>
            <a:r>
              <a:rPr lang="pt-PT" sz="2000" b="0" i="1" u="none" strike="noStrike" cap="none" dirty="0" err="1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up</a:t>
            </a:r>
            <a:r>
              <a:rPr lang="pt-PT" sz="20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ou </a:t>
            </a:r>
            <a:r>
              <a:rPr lang="pt-PT" sz="2000" b="0" i="1" u="none" strike="noStrike" cap="none" dirty="0" err="1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down</a:t>
            </a:r>
            <a:r>
              <a:rPr lang="pt-PT" sz="2000" b="0" i="1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0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</a:p>
          <a:p>
            <a:pPr marL="563563" marR="0" lvl="1" indent="-23336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O custo do canal</a:t>
            </a:r>
          </a:p>
          <a:p>
            <a:pPr marL="223838" marR="0" lvl="0" indent="-22383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0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Cada nó (</a:t>
            </a:r>
            <a:r>
              <a:rPr lang="pt-PT" sz="2000" b="0" i="1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router</a:t>
            </a:r>
            <a:r>
              <a:rPr lang="pt-PT" sz="20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  executa um </a:t>
            </a:r>
            <a:r>
              <a:rPr lang="pt-PT" sz="2000" b="0" i="1" u="none" strike="noStrike" cap="none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broadcast</a:t>
            </a:r>
            <a:r>
              <a:rPr lang="pt-PT" sz="2000" b="0" i="1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,</a:t>
            </a:r>
            <a:r>
              <a:rPr lang="pt-PT" sz="20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através de inundação fiável, do estado do canal (</a:t>
            </a:r>
            <a:r>
              <a:rPr lang="pt-PT" sz="2000" b="0" i="1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link </a:t>
            </a:r>
            <a:r>
              <a:rPr lang="pt-PT" sz="2000" b="0" i="1" u="none" strike="noStrike" cap="none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</a:t>
            </a:r>
            <a:r>
              <a:rPr lang="pt-PT" sz="2000" b="0" i="1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000" b="0" i="1" u="none" strike="noStrike" cap="none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reliable</a:t>
            </a:r>
            <a:r>
              <a:rPr lang="pt-PT" sz="2000" b="0" i="1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000" b="0" i="1" u="none" strike="noStrike" cap="none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broadcast</a:t>
            </a:r>
            <a:r>
              <a:rPr lang="pt-PT" sz="2000" b="0" i="1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  <a:p>
            <a:pPr marL="563563" marR="0" lvl="1" indent="-23336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Para que cada nó fique com uma visão completa da rede</a:t>
            </a:r>
          </a:p>
          <a:p>
            <a:pPr marL="223838" marR="0" lvl="0" indent="-22383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0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Cada nó executa o algoritmo de </a:t>
            </a:r>
            <a:r>
              <a:rPr lang="pt-PT" sz="2000" b="0" i="0" u="none" strike="noStrike" cap="none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Dijkstra</a:t>
            </a:r>
            <a:endParaRPr lang="pt-PT" sz="2000" b="0" i="0" u="none" strike="noStrike" cap="none" dirty="0" smtClean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563563" marR="0" lvl="1" indent="-23336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Calcula os caminhos </a:t>
            </a:r>
            <a:r>
              <a:rPr lang="pt-PT" sz="2000" b="0" i="0" u="none" strike="noStrike" cap="none" dirty="0" err="1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óptimos</a:t>
            </a:r>
            <a:r>
              <a:rPr lang="pt-PT" sz="20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(</a:t>
            </a:r>
            <a:r>
              <a:rPr lang="pt-PT" sz="2000" b="0" i="1" u="none" strike="noStrike" cap="none" dirty="0" err="1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shortest</a:t>
            </a:r>
            <a:r>
              <a:rPr lang="pt-PT" sz="2000" b="0" i="1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000" b="0" i="1" u="none" strike="noStrike" cap="none" dirty="0" err="1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paths</a:t>
            </a:r>
            <a:r>
              <a:rPr lang="pt-PT" sz="20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  <a:p>
            <a:pPr marL="563563" marR="0" lvl="1" indent="-23336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… e reconstrói a sua tabela de encaminhamento</a:t>
            </a:r>
          </a:p>
          <a:p>
            <a:pPr marL="223838" marR="0" lvl="0" indent="-22383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0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Protocolos concretos que usam este método</a:t>
            </a:r>
          </a:p>
          <a:p>
            <a:pPr marL="563563" marR="0" lvl="1" indent="-23336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Open </a:t>
            </a:r>
            <a:r>
              <a:rPr lang="pt-PT" sz="2000" b="0" i="0" u="none" strike="noStrike" cap="none" dirty="0" err="1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Shortest</a:t>
            </a:r>
            <a:r>
              <a:rPr lang="pt-PT" sz="20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000" b="0" i="0" u="none" strike="noStrike" cap="none" dirty="0" err="1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Path</a:t>
            </a:r>
            <a:r>
              <a:rPr lang="pt-PT" sz="20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000" b="0" i="0" u="none" strike="noStrike" cap="none" dirty="0" err="1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First</a:t>
            </a:r>
            <a:r>
              <a:rPr lang="pt-PT" sz="20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(OSPF)</a:t>
            </a:r>
          </a:p>
          <a:p>
            <a:pPr marL="563563" marR="0" lvl="1" indent="-23336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dirty="0" err="1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Intermediate</a:t>
            </a:r>
            <a:r>
              <a:rPr lang="pt-PT" sz="20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000" b="0" i="0" u="none" strike="noStrike" cap="none" dirty="0" err="1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System</a:t>
            </a:r>
            <a:r>
              <a:rPr lang="pt-PT" sz="20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</a:t>
            </a:r>
            <a:r>
              <a:rPr lang="pt-PT" sz="2000" b="0" i="0" u="none" strike="noStrike" cap="none" dirty="0" err="1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Intermediate</a:t>
            </a:r>
            <a:r>
              <a:rPr lang="pt-PT" sz="20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000" b="0" i="0" u="none" strike="noStrike" cap="none" dirty="0" err="1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System</a:t>
            </a:r>
            <a:r>
              <a:rPr lang="pt-PT" sz="20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(IS-IS)</a:t>
            </a:r>
            <a:endParaRPr lang="pt-PT" sz="2000" b="0" i="0" u="none" strike="noStrike" cap="none" dirty="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Shape 829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0" name="Shape 830"/>
          <p:cNvSpPr txBox="1">
            <a:spLocks noGrp="1"/>
          </p:cNvSpPr>
          <p:nvPr>
            <p:ph type="title"/>
          </p:nvPr>
        </p:nvSpPr>
        <p:spPr>
          <a:xfrm>
            <a:off x="323528" y="476672"/>
            <a:ext cx="8381999" cy="5458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Protocolo </a:t>
            </a:r>
            <a:r>
              <a:rPr lang="pt-PT" sz="3600" b="1" i="0" u="none" strike="noStrike" cap="none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Hello</a:t>
            </a:r>
            <a:endParaRPr lang="pt-PT" sz="3600" b="1" i="0" u="none" strike="noStrike" cap="none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31" name="Shape 831"/>
          <p:cNvSpPr txBox="1">
            <a:spLocks noGrp="1"/>
          </p:cNvSpPr>
          <p:nvPr>
            <p:ph type="body" idx="1"/>
          </p:nvPr>
        </p:nvSpPr>
        <p:spPr>
          <a:xfrm>
            <a:off x="441210" y="3452132"/>
            <a:ext cx="8610599" cy="2808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800" b="0" i="0" u="none" strike="noStrike" cap="none" dirty="0" smtClean="0">
                <a:solidFill>
                  <a:srgbClr val="0000FF"/>
                </a:solidFill>
                <a:sym typeface="Comic Sans MS"/>
              </a:rPr>
              <a:t>Sondas periódicas (</a:t>
            </a:r>
            <a:r>
              <a:rPr lang="pt-PT" sz="2800" b="0" i="1" u="none" strike="noStrike" cap="none" dirty="0" err="1" smtClean="0">
                <a:solidFill>
                  <a:srgbClr val="0000FF"/>
                </a:solidFill>
                <a:sym typeface="Comic Sans MS"/>
              </a:rPr>
              <a:t>beaconing</a:t>
            </a:r>
            <a:r>
              <a:rPr lang="pt-PT" sz="2800" b="0" i="0" u="none" strike="noStrike" cap="none" dirty="0" smtClean="0">
                <a:solidFill>
                  <a:srgbClr val="0000FF"/>
                </a:solidFill>
                <a:sym typeface="Comic Sans MS"/>
              </a:rPr>
              <a:t>)</a:t>
            </a:r>
          </a:p>
          <a:p>
            <a:pPr marL="563563" marR="0" lvl="1" indent="-2333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400" b="0" i="0" u="none" strike="noStrike" cap="none" dirty="0" smtClean="0">
                <a:solidFill>
                  <a:schemeClr val="dk2"/>
                </a:solidFill>
                <a:sym typeface="Comic Sans MS"/>
              </a:rPr>
              <a:t>Envio periódico de mensagens “</a:t>
            </a:r>
            <a:r>
              <a:rPr lang="pt-PT" sz="2400" b="0" i="0" u="none" strike="noStrike" cap="none" dirty="0" err="1" smtClean="0">
                <a:solidFill>
                  <a:schemeClr val="dk2"/>
                </a:solidFill>
                <a:sym typeface="Comic Sans MS"/>
              </a:rPr>
              <a:t>hello</a:t>
            </a:r>
            <a:r>
              <a:rPr lang="pt-PT" sz="2400" b="0" i="0" u="none" strike="noStrike" cap="none" dirty="0" smtClean="0">
                <a:solidFill>
                  <a:schemeClr val="dk2"/>
                </a:solidFill>
                <a:sym typeface="Comic Sans MS"/>
              </a:rPr>
              <a:t>” </a:t>
            </a:r>
          </a:p>
          <a:p>
            <a:pPr marL="563563" marR="0" lvl="1" indent="-2333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400" b="0" i="0" u="none" strike="noStrike" cap="none" dirty="0" smtClean="0">
                <a:solidFill>
                  <a:schemeClr val="dk2"/>
                </a:solidFill>
                <a:sym typeface="Comic Sans MS"/>
              </a:rPr>
              <a:t>Deteção de falhas após um certo número de ausência de resposta</a:t>
            </a:r>
          </a:p>
          <a:p>
            <a:pPr marL="223837" marR="0" lvl="0" indent="-223837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800" b="0" i="0" u="none" strike="noStrike" cap="none" dirty="0" smtClean="0">
                <a:solidFill>
                  <a:srgbClr val="0000FF"/>
                </a:solidFill>
                <a:sym typeface="Comic Sans MS"/>
              </a:rPr>
              <a:t>Alguns canais detetam avarias e lançam alarmes</a:t>
            </a:r>
          </a:p>
          <a:p>
            <a:pPr marL="563562" marR="0" lvl="1" algn="l" rtl="0"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dirty="0" smtClean="0"/>
              <a:t>Ausência de portadora por exemplo</a:t>
            </a:r>
          </a:p>
          <a:p>
            <a:pPr marL="339725" marR="0" lvl="1" indent="-9525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endParaRPr lang="pt-PT" sz="2400" b="0" i="0" u="none" strike="noStrike" cap="none" dirty="0">
              <a:solidFill>
                <a:schemeClr val="dk2"/>
              </a:solidFill>
              <a:sym typeface="Comic Sans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877" y="1253072"/>
            <a:ext cx="4813300" cy="19685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5730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l"/>
            <a:r>
              <a:rPr lang="en-US" sz="2400" i="1" dirty="0">
                <a:solidFill>
                  <a:schemeClr val="tx1"/>
                </a:solidFill>
              </a:rPr>
              <a:t>Make everything as simple as possible, but not simpler.</a:t>
            </a:r>
            <a:br>
              <a:rPr lang="en-US" sz="2400" i="1" dirty="0">
                <a:solidFill>
                  <a:schemeClr val="tx1"/>
                </a:solidFill>
              </a:rPr>
            </a:br>
            <a:r>
              <a:rPr lang="en-US" sz="2400" i="1" dirty="0" smtClean="0">
                <a:solidFill>
                  <a:schemeClr val="tx1"/>
                </a:solidFill>
              </a:rPr>
              <a:t/>
            </a:r>
            <a:br>
              <a:rPr lang="en-US" sz="2400" i="1" dirty="0" smtClean="0">
                <a:solidFill>
                  <a:schemeClr val="tx1"/>
                </a:solidFill>
              </a:rPr>
            </a:br>
            <a:r>
              <a:rPr lang="en-US" sz="2400" i="1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– </a:t>
            </a:r>
            <a:r>
              <a:rPr lang="en-US" sz="2400" dirty="0" err="1">
                <a:solidFill>
                  <a:schemeClr val="tx1"/>
                </a:solidFill>
              </a:rPr>
              <a:t>Autor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i="1" dirty="0">
                <a:solidFill>
                  <a:schemeClr val="tx1"/>
                </a:solidFill>
              </a:rPr>
              <a:t>Albert Einstein (1879-1955) </a:t>
            </a: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070726"/>
      </p:ext>
    </p:extLst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Shape 840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Difusão fiável</a:t>
            </a:r>
            <a:endParaRPr lang="pt-PT" sz="3600" b="1" i="0" u="none" strike="noStrike" cap="none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41" name="Shape 841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 </a:t>
            </a:r>
            <a:r>
              <a:rPr lang="pt-PT" sz="2400" b="0" i="1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Link-</a:t>
            </a:r>
            <a:r>
              <a:rPr lang="pt-PT" sz="2400" b="0" i="1" u="none" strike="noStrike" cap="none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</a:t>
            </a:r>
            <a:r>
              <a:rPr lang="pt-PT" sz="2400" b="0" i="1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400" b="0" i="1" u="none" strike="noStrike" cap="none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Routing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inicialmente cada nó difunde os canais que conhece e o seu estado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Os canais e o seu estado estão na </a:t>
            </a:r>
            <a:r>
              <a:rPr lang="pt-PT" sz="2000" b="0" i="1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Link-</a:t>
            </a:r>
            <a:r>
              <a:rPr lang="pt-PT" sz="2000" b="0" i="1" u="none" strike="noStrike" cap="none" dirty="0" err="1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</a:t>
            </a:r>
            <a:r>
              <a:rPr lang="pt-PT" sz="2000" b="0" i="1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000" b="0" i="1" u="none" strike="noStrike" cap="none" dirty="0" err="1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Database</a:t>
            </a:r>
            <a:endParaRPr lang="pt-PT" sz="2000" b="0" i="1" u="none" strike="noStrike" cap="none" dirty="0" smtClean="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Sempre que o estado de um canal se altera, é necessário que o nó responsável pelo canal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Difunda a alteração a todos os outros nós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Como garantir que as notícias chegam a todos ?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Difusão fiável (</a:t>
            </a:r>
            <a:r>
              <a:rPr lang="pt-PT" sz="2400" b="0" i="1" u="none" strike="noStrike" cap="none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reliable</a:t>
            </a:r>
            <a:r>
              <a:rPr lang="pt-PT" sz="2400" b="0" i="1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400" b="0" i="1" u="none" strike="noStrike" cap="none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flooding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Cada nó numera sequencialmente cada mensagem que envia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As mensagens são difundidas por inundação (</a:t>
            </a:r>
            <a:r>
              <a:rPr lang="pt-PT" sz="2000" b="0" i="1" u="none" strike="noStrike" cap="none" dirty="0" err="1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flooding</a:t>
            </a:r>
            <a:r>
              <a:rPr lang="pt-PT" sz="20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Um nó passa a todos os vizinhos a mensagem que recebe exceto ao vizinho de que a recebeu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O número de sequência e a identificação do originador são usadas para detetar os duplicados e as faltas</a:t>
            </a:r>
            <a:endParaRPr lang="pt-PT" sz="2000" b="0" i="0" u="none" strike="noStrike" cap="none" dirty="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42" name="Shape 842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Shape 847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9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dirty="0" smtClean="0"/>
              <a:t>LSA - Link </a:t>
            </a:r>
            <a:r>
              <a:rPr lang="pt-PT" dirty="0" err="1" smtClean="0"/>
              <a:t>State</a:t>
            </a:r>
            <a:r>
              <a:rPr lang="pt-PT" dirty="0" smtClean="0"/>
              <a:t> </a:t>
            </a:r>
            <a:r>
              <a:rPr lang="pt-PT" dirty="0" err="1" smtClean="0"/>
              <a:t>Announcement</a:t>
            </a:r>
            <a:endParaRPr lang="pt-PT" dirty="0"/>
          </a:p>
        </p:txBody>
      </p:sp>
      <p:sp>
        <p:nvSpPr>
          <p:cNvPr id="848" name="Shape 848"/>
          <p:cNvSpPr txBox="1">
            <a:spLocks noGrp="1"/>
          </p:cNvSpPr>
          <p:nvPr>
            <p:ph type="body" idx="1"/>
          </p:nvPr>
        </p:nvSpPr>
        <p:spPr>
          <a:xfrm>
            <a:off x="532050" y="1329350"/>
            <a:ext cx="7927499" cy="5300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7" marR="0" lvl="0" indent="-223837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dirty="0" smtClean="0"/>
              <a:t>Cada comutador emite </a:t>
            </a:r>
            <a:r>
              <a:rPr lang="pt-PT" sz="2400" dirty="0" err="1" smtClean="0"/>
              <a:t>LSAs</a:t>
            </a:r>
            <a:endParaRPr lang="pt-PT" sz="2400" dirty="0" smtClean="0"/>
          </a:p>
          <a:p>
            <a:pPr marL="563562" marR="0" lvl="1" indent="-2206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dirty="0" smtClean="0"/>
              <a:t>No início a dizer quais são os canais que conhece (e.g. canal de a para b operacional e com custo 100)</a:t>
            </a:r>
          </a:p>
          <a:p>
            <a:pPr marL="563562" marR="0" lvl="1" indent="-2206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dirty="0" smtClean="0"/>
              <a:t>Mas também a dizer os destinos que serve (e.g. os computadores a ele ligados: c1, c2, c3, ...)</a:t>
            </a:r>
          </a:p>
          <a:p>
            <a:pPr marL="563562" marR="0" lvl="1" indent="-2206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dirty="0" smtClean="0"/>
              <a:t>A seguir sempre que há uma alteração </a:t>
            </a:r>
            <a:r>
              <a:rPr lang="pt-PT" sz="1800" dirty="0" smtClean="0">
                <a:solidFill>
                  <a:schemeClr val="dk1"/>
                </a:solidFill>
              </a:rPr>
              <a:t>(e.g. canal de a para a </a:t>
            </a:r>
            <a:r>
              <a:rPr lang="pt-PT" sz="1800" dirty="0" err="1" smtClean="0">
                <a:solidFill>
                  <a:schemeClr val="dk1"/>
                </a:solidFill>
              </a:rPr>
              <a:t>down</a:t>
            </a:r>
            <a:r>
              <a:rPr lang="pt-PT" sz="1800" dirty="0" smtClean="0">
                <a:solidFill>
                  <a:schemeClr val="dk1"/>
                </a:solidFill>
              </a:rPr>
              <a:t> ou com custo </a:t>
            </a:r>
            <a:r>
              <a:rPr lang="pt-PT" dirty="0" smtClean="0">
                <a:solidFill>
                  <a:schemeClr val="dk1"/>
                </a:solidFill>
              </a:rPr>
              <a:t>∞ </a:t>
            </a:r>
            <a:r>
              <a:rPr lang="pt-PT" sz="1800" dirty="0" smtClean="0">
                <a:solidFill>
                  <a:schemeClr val="dk1"/>
                </a:solidFill>
              </a:rPr>
              <a:t>) a alteração é difundida</a:t>
            </a:r>
          </a:p>
          <a:p>
            <a:pPr marL="223837" marR="0" lvl="0" indent="-223837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dirty="0" smtClean="0"/>
              <a:t>Cada comutador tem um identificador único</a:t>
            </a:r>
          </a:p>
          <a:p>
            <a:pPr marL="563562" marR="0" lvl="1" indent="-2206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dirty="0" smtClean="0"/>
              <a:t>Todos os </a:t>
            </a:r>
            <a:r>
              <a:rPr lang="pt-PT" sz="1800" dirty="0" err="1" smtClean="0"/>
              <a:t>LSAs</a:t>
            </a:r>
            <a:r>
              <a:rPr lang="pt-PT" sz="1800" dirty="0" smtClean="0"/>
              <a:t> têm o identificador do emissor original (o originador ou “dono” do LSA)</a:t>
            </a:r>
          </a:p>
          <a:p>
            <a:pPr marL="563562" marR="0" lvl="1" indent="-2206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dirty="0" smtClean="0"/>
              <a:t>Todos os </a:t>
            </a:r>
            <a:r>
              <a:rPr lang="pt-PT" sz="1800" dirty="0" err="1" smtClean="0"/>
              <a:t>LSAs</a:t>
            </a:r>
            <a:r>
              <a:rPr lang="pt-PT" sz="1800" dirty="0" smtClean="0"/>
              <a:t> têm um número de sequência por ordem crescente colocado pelo seu originador</a:t>
            </a:r>
            <a:endParaRPr lang="pt-PT" sz="1800" dirty="0"/>
          </a:p>
        </p:txBody>
      </p:sp>
      <p:sp>
        <p:nvSpPr>
          <p:cNvPr id="849" name="Shape 849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Shape 854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9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dirty="0" smtClean="0"/>
              <a:t>Link </a:t>
            </a:r>
            <a:r>
              <a:rPr lang="pt-PT" dirty="0" err="1" smtClean="0"/>
              <a:t>State</a:t>
            </a:r>
            <a:r>
              <a:rPr lang="pt-PT" dirty="0" smtClean="0"/>
              <a:t> </a:t>
            </a:r>
            <a:r>
              <a:rPr lang="pt-PT" dirty="0" err="1" smtClean="0"/>
              <a:t>Database</a:t>
            </a:r>
            <a:endParaRPr lang="pt-PT" dirty="0"/>
          </a:p>
        </p:txBody>
      </p:sp>
      <p:sp>
        <p:nvSpPr>
          <p:cNvPr id="855" name="Shape 855"/>
          <p:cNvSpPr txBox="1">
            <a:spLocks noGrp="1"/>
          </p:cNvSpPr>
          <p:nvPr>
            <p:ph type="body" idx="1"/>
          </p:nvPr>
        </p:nvSpPr>
        <p:spPr>
          <a:xfrm>
            <a:off x="304800" y="1091975"/>
            <a:ext cx="8529484" cy="5451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PT" sz="1400" dirty="0" smtClean="0"/>
          </a:p>
          <a:p>
            <a:pPr marL="223837" marR="0" lvl="0" indent="-223837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dirty="0" smtClean="0"/>
              <a:t>O recetor de um LSA</a:t>
            </a:r>
          </a:p>
          <a:p>
            <a:pPr marL="563562" marR="0" lvl="1" indent="-2206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dirty="0" smtClean="0"/>
              <a:t>Fica a saber que o originador existe (que até pode não ser seu vizinho direto)</a:t>
            </a:r>
          </a:p>
          <a:p>
            <a:pPr marL="563562" marR="0" lvl="1" indent="-2206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dirty="0" smtClean="0"/>
              <a:t>Fica a saber se já conhece ou não esse LSA pelo seu número de sequência</a:t>
            </a:r>
          </a:p>
          <a:p>
            <a:pPr marL="563562" marR="0" lvl="1" indent="-2206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dirty="0" smtClean="0"/>
              <a:t>Só lhe interessa guardar a última versão</a:t>
            </a:r>
          </a:p>
          <a:p>
            <a:pPr marL="563562" marR="0" lvl="1" indent="-2206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dirty="0" smtClean="0"/>
              <a:t>O conjunto dos últimos </a:t>
            </a:r>
            <a:r>
              <a:rPr lang="pt-PT" sz="1800" dirty="0" err="1" smtClean="0"/>
              <a:t>LSAs</a:t>
            </a:r>
            <a:r>
              <a:rPr lang="pt-PT" sz="1800" dirty="0" smtClean="0"/>
              <a:t> recebidos ficam na LSA </a:t>
            </a:r>
            <a:r>
              <a:rPr lang="pt-PT" sz="1800" dirty="0" err="1" smtClean="0"/>
              <a:t>database</a:t>
            </a:r>
            <a:endParaRPr lang="pt-PT" sz="1800" dirty="0" smtClean="0"/>
          </a:p>
          <a:p>
            <a:pPr marL="223837" lvl="0" indent="-223837" rtl="0">
              <a:spcBef>
                <a:spcPts val="1200"/>
              </a:spcBef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dirty="0" smtClean="0"/>
              <a:t>A LSA </a:t>
            </a:r>
            <a:r>
              <a:rPr lang="pt-PT" sz="2400" dirty="0" err="1" smtClean="0"/>
              <a:t>database</a:t>
            </a:r>
            <a:r>
              <a:rPr lang="pt-PT" sz="2400" dirty="0" smtClean="0"/>
              <a:t> de cada comutador contém a sua visão da rede</a:t>
            </a:r>
          </a:p>
          <a:p>
            <a:pPr marL="563562" lvl="1" indent="-220662" rtl="0">
              <a:spcBef>
                <a:spcPts val="1200"/>
              </a:spcBef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dirty="0" smtClean="0"/>
              <a:t>Funciona como um sistema de emissão de notícias</a:t>
            </a:r>
          </a:p>
          <a:p>
            <a:pPr marL="563562" lvl="1" indent="-220662" rtl="0">
              <a:spcBef>
                <a:spcPts val="1200"/>
              </a:spcBef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dirty="0" smtClean="0"/>
              <a:t>A base de dados de notícias representa o último estado do sistema conhecido</a:t>
            </a:r>
          </a:p>
          <a:p>
            <a:pPr marL="563562" lvl="1" indent="-220662" rtl="0">
              <a:spcBef>
                <a:spcPts val="1200"/>
              </a:spcBef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dirty="0" smtClean="0"/>
              <a:t>A base de dados está replicada em todos os comutadores</a:t>
            </a:r>
            <a:endParaRPr lang="pt-PT" sz="1800" dirty="0"/>
          </a:p>
        </p:txBody>
      </p:sp>
      <p:sp>
        <p:nvSpPr>
          <p:cNvPr id="856" name="Shape 856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Shape 954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33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5" name="Shape 955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dirty="0" smtClean="0">
                <a:solidFill>
                  <a:srgbClr val="0000FF"/>
                </a:solidFill>
                <a:sym typeface="Comic Sans MS"/>
              </a:rPr>
              <a:t>Fiabilidade da </a:t>
            </a:r>
            <a:r>
              <a:rPr lang="pt-PT" dirty="0" smtClean="0"/>
              <a:t>D</a:t>
            </a:r>
            <a:r>
              <a:rPr lang="pt-PT" sz="3600" b="1" i="0" u="none" strike="noStrike" cap="none" dirty="0" smtClean="0">
                <a:solidFill>
                  <a:srgbClr val="0000FF"/>
                </a:solidFill>
                <a:sym typeface="Comic Sans MS"/>
              </a:rPr>
              <a:t>ifusão</a:t>
            </a:r>
            <a:endParaRPr lang="pt-PT" sz="3600" b="1" i="0" u="none" strike="noStrike" cap="none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956" name="Shape 956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1" u="none" strike="noStrike" cap="none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Reliable</a:t>
            </a:r>
            <a:r>
              <a:rPr lang="pt-PT" sz="2400" b="0" i="1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400" b="0" i="1" u="none" strike="noStrike" cap="none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flooding</a:t>
            </a:r>
            <a:endParaRPr lang="pt-PT" sz="2400" b="0" i="1" u="none" strike="noStrike" cap="none" dirty="0" smtClean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Assegura que todos os nós recebem as notícias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… na sua última versão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Desafios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1" u="none" strike="noStrike" cap="none" dirty="0" err="1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Packet</a:t>
            </a:r>
            <a:r>
              <a:rPr lang="pt-PT" sz="2000" b="0" i="1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000" b="0" i="1" u="none" strike="noStrike" cap="none" dirty="0" err="1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loss</a:t>
            </a:r>
            <a:endParaRPr lang="pt-PT" sz="2000" b="0" i="1" u="none" strike="noStrike" cap="none" dirty="0" smtClean="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Chegadas fora de ordem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Soluções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1" u="none" strike="noStrike" cap="none" dirty="0" err="1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Acknowledgments</a:t>
            </a:r>
            <a:r>
              <a:rPr lang="pt-PT" sz="20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e retransmissões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Números de sequência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Time-to-live (TTL) em cada pacote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Se houver inconsistência dos números de sequência, os nós sincronizam-se para a versão comum mais avançada</a:t>
            </a:r>
          </a:p>
          <a:p>
            <a:pPr marL="339725" marR="0" lvl="1" indent="-95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endParaRPr lang="pt-PT" sz="2000" b="0" i="0" u="none" strike="noStrike" cap="none" dirty="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Shape 962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 dirty="0" smtClean="0"/>
              <a:t>Algoritmo de Difusão Fiável de LSA</a:t>
            </a:r>
            <a:endParaRPr lang="pt-PT" dirty="0"/>
          </a:p>
        </p:txBody>
      </p:sp>
      <p:sp>
        <p:nvSpPr>
          <p:cNvPr id="963" name="Shape 963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34</a:t>
            </a:fld>
            <a:endParaRPr lang="en-GB"/>
          </a:p>
        </p:txBody>
      </p:sp>
      <p:sp>
        <p:nvSpPr>
          <p:cNvPr id="964" name="Shape 964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7" marR="0" lvl="0" indent="-223837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dirty="0" smtClean="0"/>
              <a:t>LSA (</a:t>
            </a:r>
            <a:r>
              <a:rPr lang="pt-PT" sz="2400" dirty="0" err="1" smtClean="0"/>
              <a:t>Orig</a:t>
            </a:r>
            <a:r>
              <a:rPr lang="pt-PT" sz="2400" dirty="0" smtClean="0"/>
              <a:t>, s, notícia) </a:t>
            </a:r>
          </a:p>
          <a:p>
            <a:pPr marL="563562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dirty="0" err="1" smtClean="0"/>
              <a:t>Orig</a:t>
            </a:r>
            <a:r>
              <a:rPr lang="pt-PT" sz="2000" dirty="0" smtClean="0"/>
              <a:t> é o originador do LSA</a:t>
            </a:r>
          </a:p>
          <a:p>
            <a:pPr marL="563562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dirty="0" smtClean="0"/>
              <a:t>s é o número de sequência</a:t>
            </a:r>
          </a:p>
          <a:p>
            <a:pPr marL="563562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dirty="0" smtClean="0"/>
              <a:t>notícia é o valor do LSA</a:t>
            </a:r>
          </a:p>
          <a:p>
            <a:pPr marL="457200" marR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lang="pt-PT" sz="2000" dirty="0" smtClean="0"/>
          </a:p>
          <a:p>
            <a:pPr lvl="0" indent="0" rtl="0">
              <a:spcBef>
                <a:spcPts val="0"/>
              </a:spcBef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dirty="0" smtClean="0"/>
              <a:t>A envia LSA(</a:t>
            </a:r>
            <a:r>
              <a:rPr lang="pt-PT" sz="2400" dirty="0" err="1" smtClean="0"/>
              <a:t>Orig</a:t>
            </a:r>
            <a:r>
              <a:rPr lang="pt-PT" sz="2400" dirty="0" smtClean="0"/>
              <a:t>, s, notícia) ao seu vizinho B</a:t>
            </a:r>
          </a:p>
          <a:p>
            <a:pPr lvl="1" indent="330200" rtl="0">
              <a:spcBef>
                <a:spcPts val="200"/>
              </a:spcBef>
              <a:buClr>
                <a:schemeClr val="dk1"/>
              </a:buClr>
              <a:buSzPct val="100000"/>
              <a:buFont typeface="Helvetica Neue"/>
              <a:buChar char="–"/>
            </a:pPr>
            <a:r>
              <a:rPr lang="pt-PT" sz="2000" dirty="0" smtClean="0">
                <a:solidFill>
                  <a:schemeClr val="dk1"/>
                </a:solidFill>
              </a:rPr>
              <a:t>B verifica se conhece </a:t>
            </a:r>
            <a:r>
              <a:rPr lang="pt-PT" sz="2000" dirty="0" err="1" smtClean="0">
                <a:solidFill>
                  <a:schemeClr val="dk1"/>
                </a:solidFill>
              </a:rPr>
              <a:t>Orig</a:t>
            </a:r>
            <a:r>
              <a:rPr lang="pt-PT" sz="2000" dirty="0" smtClean="0">
                <a:solidFill>
                  <a:schemeClr val="dk1"/>
                </a:solidFill>
              </a:rPr>
              <a:t> e se não conhece, executa </a:t>
            </a:r>
            <a:r>
              <a:rPr lang="pt-PT" sz="2000" dirty="0" err="1" smtClean="0">
                <a:solidFill>
                  <a:schemeClr val="dk1"/>
                </a:solidFill>
              </a:rPr>
              <a:t>database.put</a:t>
            </a:r>
            <a:r>
              <a:rPr lang="pt-PT" sz="2000" dirty="0" smtClean="0">
                <a:solidFill>
                  <a:schemeClr val="dk1"/>
                </a:solidFill>
              </a:rPr>
              <a:t>(</a:t>
            </a:r>
            <a:r>
              <a:rPr lang="pt-PT" sz="2000" dirty="0" err="1" smtClean="0">
                <a:solidFill>
                  <a:schemeClr val="dk1"/>
                </a:solidFill>
              </a:rPr>
              <a:t>Orig</a:t>
            </a:r>
            <a:r>
              <a:rPr lang="pt-PT" sz="2000" dirty="0" smtClean="0">
                <a:solidFill>
                  <a:schemeClr val="dk1"/>
                </a:solidFill>
              </a:rPr>
              <a:t>, s, notícia), envia ACK a A e faz </a:t>
            </a:r>
            <a:r>
              <a:rPr lang="pt-PT" sz="2000" dirty="0" err="1" smtClean="0">
                <a:solidFill>
                  <a:schemeClr val="dk1"/>
                </a:solidFill>
              </a:rPr>
              <a:t>flooding</a:t>
            </a:r>
            <a:r>
              <a:rPr lang="pt-PT" sz="2000" dirty="0" smtClean="0">
                <a:solidFill>
                  <a:schemeClr val="dk1"/>
                </a:solidFill>
              </a:rPr>
              <a:t> do LSA</a:t>
            </a:r>
          </a:p>
          <a:p>
            <a:pPr lvl="1" indent="330200" rtl="0">
              <a:spcBef>
                <a:spcPts val="200"/>
              </a:spcBef>
              <a:buClr>
                <a:schemeClr val="dk1"/>
              </a:buClr>
              <a:buSzPct val="100000"/>
              <a:buFont typeface="Helvetica Neue"/>
              <a:buChar char="–"/>
            </a:pPr>
            <a:r>
              <a:rPr lang="pt-PT" sz="2000" dirty="0" smtClean="0">
                <a:solidFill>
                  <a:schemeClr val="dk1"/>
                </a:solidFill>
              </a:rPr>
              <a:t>Se conhece vai buscar o número de sequência do último LSA de </a:t>
            </a:r>
            <a:r>
              <a:rPr lang="pt-PT" sz="2000" dirty="0" err="1" smtClean="0">
                <a:solidFill>
                  <a:schemeClr val="dk1"/>
                </a:solidFill>
              </a:rPr>
              <a:t>Orig</a:t>
            </a:r>
            <a:r>
              <a:rPr lang="pt-PT" sz="2000" dirty="0" smtClean="0">
                <a:solidFill>
                  <a:schemeClr val="dk1"/>
                </a:solidFill>
              </a:rPr>
              <a:t> que conhece (seja i esse número)</a:t>
            </a:r>
          </a:p>
          <a:p>
            <a:pPr lvl="1" indent="330200" rtl="0">
              <a:spcBef>
                <a:spcPts val="200"/>
              </a:spcBef>
              <a:buClr>
                <a:schemeClr val="dk1"/>
              </a:buClr>
              <a:buSzPct val="100000"/>
              <a:buFont typeface="Helvetica Neue"/>
              <a:buChar char="–"/>
            </a:pPr>
            <a:r>
              <a:rPr lang="pt-PT" sz="2000" dirty="0" smtClean="0">
                <a:solidFill>
                  <a:schemeClr val="dk1"/>
                </a:solidFill>
              </a:rPr>
              <a:t>Se i = s, o LSA é um duplicado, envia ACK a A</a:t>
            </a:r>
          </a:p>
          <a:p>
            <a:pPr lvl="1" indent="330200" rtl="0">
              <a:spcBef>
                <a:spcPts val="200"/>
              </a:spcBef>
              <a:buClr>
                <a:schemeClr val="dk1"/>
              </a:buClr>
              <a:buSzPct val="100000"/>
              <a:buFont typeface="Helvetica Neue"/>
              <a:buChar char="–"/>
            </a:pPr>
            <a:r>
              <a:rPr lang="pt-PT" sz="2000" dirty="0" smtClean="0">
                <a:solidFill>
                  <a:schemeClr val="dk1"/>
                </a:solidFill>
              </a:rPr>
              <a:t>Se i &gt; s, A está atrasado e B envia-lhe o seu último LSA conhecido sobre </a:t>
            </a:r>
            <a:r>
              <a:rPr lang="pt-PT" sz="2000" dirty="0" err="1" smtClean="0">
                <a:solidFill>
                  <a:schemeClr val="dk1"/>
                </a:solidFill>
              </a:rPr>
              <a:t>Orig</a:t>
            </a:r>
            <a:endParaRPr lang="pt-PT" sz="2000" dirty="0" smtClean="0">
              <a:solidFill>
                <a:schemeClr val="dk1"/>
              </a:solidFill>
            </a:endParaRPr>
          </a:p>
          <a:p>
            <a:pPr lvl="1" indent="330200" rtl="0">
              <a:spcBef>
                <a:spcPts val="200"/>
              </a:spcBef>
              <a:buClr>
                <a:schemeClr val="dk1"/>
              </a:buClr>
              <a:buSzPct val="100000"/>
              <a:buFont typeface="Helvetica Neue"/>
              <a:buChar char="–"/>
            </a:pPr>
            <a:r>
              <a:rPr lang="pt-PT" sz="2000" dirty="0" smtClean="0">
                <a:solidFill>
                  <a:schemeClr val="dk1"/>
                </a:solidFill>
              </a:rPr>
              <a:t>Se i &lt; s, B está receber notícias novas, </a:t>
            </a:r>
            <a:r>
              <a:rPr lang="pt-PT" sz="2000" dirty="0" err="1" smtClean="0">
                <a:solidFill>
                  <a:schemeClr val="dk1"/>
                </a:solidFill>
              </a:rPr>
              <a:t>database.put</a:t>
            </a:r>
            <a:r>
              <a:rPr lang="pt-PT" sz="2000" dirty="0" smtClean="0">
                <a:solidFill>
                  <a:schemeClr val="dk1"/>
                </a:solidFill>
              </a:rPr>
              <a:t>(</a:t>
            </a:r>
            <a:r>
              <a:rPr lang="pt-PT" sz="2000" dirty="0" err="1" smtClean="0">
                <a:solidFill>
                  <a:schemeClr val="dk1"/>
                </a:solidFill>
              </a:rPr>
              <a:t>Orig</a:t>
            </a:r>
            <a:r>
              <a:rPr lang="pt-PT" sz="2000" dirty="0" smtClean="0">
                <a:solidFill>
                  <a:schemeClr val="dk1"/>
                </a:solidFill>
              </a:rPr>
              <a:t>, s, notícia), envia ACK a A e faz </a:t>
            </a:r>
            <a:r>
              <a:rPr lang="pt-PT" sz="2000" dirty="0" err="1" smtClean="0">
                <a:solidFill>
                  <a:schemeClr val="dk1"/>
                </a:solidFill>
              </a:rPr>
              <a:t>flooding</a:t>
            </a:r>
            <a:r>
              <a:rPr lang="pt-PT" sz="2000" dirty="0" smtClean="0">
                <a:solidFill>
                  <a:schemeClr val="dk1"/>
                </a:solidFill>
              </a:rPr>
              <a:t> do LSA</a:t>
            </a:r>
          </a:p>
          <a:p>
            <a:pPr marL="0" lvl="0" indent="0" rtl="0">
              <a:spcBef>
                <a:spcPts val="200"/>
              </a:spcBef>
              <a:buNone/>
            </a:pPr>
            <a:endParaRPr lang="pt-PT" sz="2000" dirty="0" smtClean="0">
              <a:solidFill>
                <a:schemeClr val="dk1"/>
              </a:solidFill>
            </a:endParaRPr>
          </a:p>
          <a:p>
            <a:pPr marL="330200" marR="0" lvl="1" indent="0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endParaRPr lang="pt-PT" sz="2000" b="0" i="0" u="none" strike="noStrike" cap="none" dirty="0">
              <a:solidFill>
                <a:schemeClr val="dk2"/>
              </a:solidFill>
              <a:sym typeface="Comic Sans M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0387"/>
            <a:ext cx="8381999" cy="685799"/>
          </a:xfrm>
        </p:spPr>
        <p:txBody>
          <a:bodyPr/>
          <a:lstStyle/>
          <a:p>
            <a:r>
              <a:rPr lang="pt-PT" dirty="0" smtClean="0"/>
              <a:t>Disseminação Fiável e Partições</a:t>
            </a:r>
            <a:endParaRPr lang="pt-PT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Shape 651"/>
          <p:cNvSpPr txBox="1"/>
          <p:nvPr/>
        </p:nvSpPr>
        <p:spPr>
          <a:xfrm>
            <a:off x="304800" y="4715385"/>
            <a:ext cx="8610599" cy="18197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</a:pPr>
            <a:r>
              <a:rPr lang="pt-PT" sz="200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Quando se dá uma partição, os comutadores de cada lado, logo que recebem o anúncio de que o canal que liga c a d foi abaixo, passam a considerar os comutadores da outra partição à distância infinita.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</a:pPr>
            <a:r>
              <a:rPr lang="pt-PT" sz="200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Ambas as partições passam a evoluir independentemente. Quando o canal volta a estar operacional, é necessário ressincronizar as duas partições imediatamente.</a:t>
            </a:r>
            <a:endParaRPr lang="pt-PT" sz="2000" i="0" u="none" strike="noStrike" cap="none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799"/>
            <a:ext cx="91440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07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Shape 970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dirty="0" smtClean="0"/>
              <a:t>Alterações do Estado da Rede</a:t>
            </a:r>
            <a:endParaRPr lang="pt-PT" dirty="0"/>
          </a:p>
        </p:txBody>
      </p:sp>
      <p:sp>
        <p:nvSpPr>
          <p:cNvPr id="971" name="Shape 971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36</a:t>
            </a:fld>
            <a:endParaRPr lang="en-GB"/>
          </a:p>
        </p:txBody>
      </p:sp>
      <p:sp>
        <p:nvSpPr>
          <p:cNvPr id="972" name="Shape 972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223837" marR="0" lvl="0" indent="-223837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dirty="0" smtClean="0"/>
              <a:t>Na sequência de uma alteração de estado, os nós ficam com visões distintas do estado da rede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sz="2400" dirty="0" smtClean="0"/>
          </a:p>
          <a:p>
            <a:pPr marL="563562" marR="0" lvl="1" indent="-258762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–"/>
            </a:pPr>
            <a:r>
              <a:rPr lang="pt-PT" sz="2400" dirty="0" smtClean="0"/>
              <a:t>Têm tabelas de encaminhamento inconsistentes e os pacotes podem entrar em ciclo</a:t>
            </a:r>
            <a:endParaRPr lang="pt-PT" dirty="0" smtClean="0"/>
          </a:p>
          <a:p>
            <a:pPr marL="563562" marR="0" lvl="1" indent="-258762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–"/>
            </a:pPr>
            <a:r>
              <a:rPr lang="pt-PT" sz="2400" dirty="0" smtClean="0"/>
              <a:t>O TTL dos pacotes garante que estes não ficam eternamente no interior da rede</a:t>
            </a:r>
          </a:p>
          <a:p>
            <a:pPr marL="563562" marR="0" lvl="1" indent="-258762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–"/>
            </a:pPr>
            <a:r>
              <a:rPr lang="pt-PT" dirty="0" smtClean="0"/>
              <a:t>Mas durante essa instabilidade perdem-se pacotes e desperdiça-se capacidade da rede</a:t>
            </a:r>
            <a:endParaRPr lang="pt-PT" sz="2400" dirty="0" smtClean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sz="2400" dirty="0" smtClean="0"/>
          </a:p>
          <a:p>
            <a:pPr marL="223837" marR="0" lvl="0" indent="-223837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dirty="0" smtClean="0"/>
              <a:t>Diz-se que a rede converge quando todos os nós refletem a mesma visão da rede e têm tabelas de encaminhamento coerentes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Shape 977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37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8" name="Shape 978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dirty="0" smtClean="0"/>
              <a:t>Noção de </a:t>
            </a:r>
            <a:r>
              <a:rPr lang="pt-PT" sz="3600" b="1" i="0" u="none" strike="noStrike" cap="none" dirty="0" smtClean="0">
                <a:solidFill>
                  <a:srgbClr val="0000FF"/>
                </a:solidFill>
                <a:sym typeface="Comic Sans MS"/>
              </a:rPr>
              <a:t>Convergência da Rede</a:t>
            </a:r>
            <a:endParaRPr lang="pt-PT" sz="3600" b="1" i="0" u="none" strike="noStrike" cap="none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979" name="Shape 979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b="0" i="0" u="none" strike="noStrike" cap="none" dirty="0" smtClean="0">
                <a:solidFill>
                  <a:srgbClr val="0000FF"/>
                </a:solidFill>
                <a:sym typeface="Comic Sans MS"/>
              </a:rPr>
              <a:t>O tempo que demora a que todos os nós tenham a mesma visão da rede e tabelas de encaminhamento coerentes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b="0" i="0" u="none" strike="noStrike" cap="none" dirty="0" smtClean="0">
                <a:solidFill>
                  <a:schemeClr val="dk2"/>
                </a:solidFill>
                <a:sym typeface="Comic Sans MS"/>
              </a:rPr>
              <a:t>Depende do tempo de deteção das alterações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b="0" i="0" u="none" strike="noStrike" cap="none" dirty="0" smtClean="0">
                <a:solidFill>
                  <a:schemeClr val="dk2"/>
                </a:solidFill>
                <a:sym typeface="Comic Sans MS"/>
              </a:rPr>
              <a:t>do tempo de propagação das mensagens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b="0" i="0" u="none" strike="noStrike" cap="none" dirty="0" smtClean="0">
                <a:solidFill>
                  <a:schemeClr val="dk2"/>
                </a:solidFill>
                <a:sym typeface="Comic Sans MS"/>
              </a:rPr>
              <a:t>do tempo de execuç</a:t>
            </a:r>
            <a:r>
              <a:rPr lang="pt-PT" dirty="0" smtClean="0"/>
              <a:t>ão do algoritmo de </a:t>
            </a:r>
            <a:r>
              <a:rPr lang="pt-PT" b="0" i="0" u="none" strike="noStrike" cap="none" dirty="0" err="1" smtClean="0">
                <a:solidFill>
                  <a:schemeClr val="dk2"/>
                </a:solidFill>
                <a:sym typeface="Comic Sans MS"/>
              </a:rPr>
              <a:t>Dijkstra</a:t>
            </a:r>
            <a:endParaRPr lang="pt-PT" b="0" i="0" u="none" strike="noStrike" cap="none" dirty="0" smtClean="0">
              <a:solidFill>
                <a:schemeClr val="dk2"/>
              </a:solidFill>
              <a:sym typeface="Comic Sans MS"/>
            </a:endParaRP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b="0" i="0" u="none" strike="noStrike" cap="none" dirty="0" smtClean="0">
                <a:solidFill>
                  <a:schemeClr val="dk2"/>
                </a:solidFill>
                <a:sym typeface="Comic Sans MS"/>
              </a:rPr>
              <a:t>e do tempo </a:t>
            </a:r>
            <a:r>
              <a:rPr lang="pt-PT" dirty="0" smtClean="0"/>
              <a:t>necessário para alterar</a:t>
            </a:r>
            <a:r>
              <a:rPr lang="pt-PT" b="0" i="0" u="none" strike="noStrike" cap="none" dirty="0" smtClean="0">
                <a:solidFill>
                  <a:schemeClr val="dk2"/>
                </a:solidFill>
                <a:sym typeface="Comic Sans MS"/>
              </a:rPr>
              <a:t> as novas tabelas de encaminhamento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b="0" i="0" u="none" strike="noStrike" cap="none" dirty="0" smtClean="0">
                <a:solidFill>
                  <a:schemeClr val="dk2"/>
                </a:solidFill>
                <a:sym typeface="Comic Sans MS"/>
              </a:rPr>
              <a:t>em nós de grande capacidade e redes realistas é hoje em dia inferior a 1 segundo</a:t>
            </a:r>
            <a:endParaRPr lang="pt-PT" b="0" i="0" u="none" strike="noStrike" cap="none" dirty="0">
              <a:solidFill>
                <a:schemeClr val="dk2"/>
              </a:solidFill>
              <a:sym typeface="Comic Sans M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Avarias, Ciclos e Convergência</a:t>
            </a:r>
            <a:endParaRPr lang="pt-PT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38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Shape 651"/>
          <p:cNvSpPr txBox="1"/>
          <p:nvPr/>
        </p:nvSpPr>
        <p:spPr>
          <a:xfrm>
            <a:off x="304800" y="4900967"/>
            <a:ext cx="8610599" cy="17284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</a:pPr>
            <a:r>
              <a:rPr lang="pt-PT" sz="200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Inicialmente a envia pacotes para b via c. Após a avaria do canal c para d, o nó c passa a enviar os pacotes para b via a. Enquanto a não souber da avaria continua a enviar os pacotes para b via c e esses pacotes entram em ciclo, perdem-se e desperdiçam a capacidade do canal de c para a. Quando a rede converge, a vai para b pelo canal direto.</a:t>
            </a:r>
            <a:endParaRPr lang="pt-PT" sz="2000" i="0" u="none" strike="noStrike" cap="none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4021"/>
            <a:ext cx="91440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9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Shape 1080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Conclusões</a:t>
            </a:r>
            <a:endParaRPr lang="pt-PT" sz="3600" b="1" i="0" u="none" strike="noStrike" cap="none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81" name="Shape 1081"/>
          <p:cNvSpPr txBox="1">
            <a:spLocks noGrp="1"/>
          </p:cNvSpPr>
          <p:nvPr>
            <p:ph type="body" idx="1"/>
          </p:nvPr>
        </p:nvSpPr>
        <p:spPr>
          <a:xfrm>
            <a:off x="539750" y="1341437"/>
            <a:ext cx="8228013" cy="46799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O algoritmo de </a:t>
            </a:r>
            <a:r>
              <a:rPr lang="pt-PT" sz="2400" b="0" i="0" u="none" strike="noStrike" cap="none" dirty="0" err="1" smtClean="0">
                <a:solidFill>
                  <a:srgbClr val="0000FF"/>
                </a:solidFill>
                <a:sym typeface="Comic Sans MS"/>
              </a:rPr>
              <a:t>Dijkstra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 permite calcular os caminhos mais curtos a partir de um qualquer nó do grafo da rede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Mas requer que </a:t>
            </a:r>
            <a:r>
              <a:rPr lang="pt-PT" sz="2400" dirty="0" smtClean="0"/>
              <a:t>cada comutador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 conheça toda a rede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1" u="none" strike="noStrike" cap="none" dirty="0" smtClean="0">
                <a:solidFill>
                  <a:srgbClr val="0000FF"/>
                </a:solidFill>
                <a:sym typeface="Comic Sans MS"/>
              </a:rPr>
              <a:t>Link-</a:t>
            </a:r>
            <a:r>
              <a:rPr lang="pt-PT" sz="2400" b="0" i="1" u="none" strike="noStrike" cap="none" dirty="0" err="1" smtClean="0">
                <a:solidFill>
                  <a:srgbClr val="0000FF"/>
                </a:solidFill>
                <a:sym typeface="Comic Sans MS"/>
              </a:rPr>
              <a:t>State</a:t>
            </a:r>
            <a:r>
              <a:rPr lang="pt-PT" sz="2400" b="0" i="1" u="none" strike="noStrike" cap="none" dirty="0" smtClean="0">
                <a:solidFill>
                  <a:srgbClr val="0000FF"/>
                </a:solidFill>
                <a:sym typeface="Comic Sans MS"/>
              </a:rPr>
              <a:t> </a:t>
            </a:r>
            <a:r>
              <a:rPr lang="pt-PT" sz="2400" b="0" i="1" u="none" strike="noStrike" cap="none" dirty="0" err="1" smtClean="0">
                <a:solidFill>
                  <a:srgbClr val="0000FF"/>
                </a:solidFill>
                <a:sym typeface="Comic Sans MS"/>
              </a:rPr>
              <a:t>Routing</a:t>
            </a:r>
            <a:r>
              <a:rPr lang="pt-PT" sz="2400" b="0" i="1" u="none" strike="noStrike" cap="none" dirty="0" smtClean="0">
                <a:solidFill>
                  <a:srgbClr val="0000FF"/>
                </a:solidFill>
                <a:sym typeface="Comic Sans MS"/>
              </a:rPr>
              <a:t> 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baseia-se na utilização de difusão fiável para propagar para todos os </a:t>
            </a:r>
            <a:r>
              <a:rPr lang="pt-PT" sz="2400" dirty="0" smtClean="0"/>
              <a:t>comutadores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 a visão completa do estado da rede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É um algoritmo distribuído que introduz inconsistências durante a convergência, mas esta pode ser relativamente rápida</a:t>
            </a:r>
            <a:endParaRPr lang="pt-PT" sz="2400" b="0" i="0" u="none" strike="noStrike" cap="none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1082" name="Shape 1082"/>
          <p:cNvSpPr txBox="1">
            <a:spLocks noGrp="1"/>
          </p:cNvSpPr>
          <p:nvPr>
            <p:ph type="sldNum" idx="12"/>
          </p:nvPr>
        </p:nvSpPr>
        <p:spPr>
          <a:xfrm>
            <a:off x="6875463" y="6237287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39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81000" y="50183"/>
            <a:ext cx="8229600" cy="82066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2800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 Problema Geral do Encaminhamento</a:t>
            </a:r>
            <a:endParaRPr lang="pt-PT" sz="2800" b="1" i="0" u="none" strike="noStrike" cap="none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2031213" y="1860515"/>
            <a:ext cx="5123087" cy="2885975"/>
          </a:xfrm>
          <a:prstGeom prst="cloud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137" y="2745508"/>
            <a:ext cx="657953" cy="595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6595" y="1562858"/>
            <a:ext cx="574984" cy="803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2717" y="1422919"/>
            <a:ext cx="574984" cy="803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4859" y="4591875"/>
            <a:ext cx="657953" cy="595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6445" y="4591876"/>
            <a:ext cx="657952" cy="595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4110" y="2616075"/>
            <a:ext cx="799321" cy="396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29440" y="2616075"/>
            <a:ext cx="799321" cy="396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34763" y="3719522"/>
            <a:ext cx="799321" cy="396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98057" y="3984225"/>
            <a:ext cx="799321" cy="396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4286" y="1088079"/>
            <a:ext cx="574984" cy="803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38248" y="3704316"/>
            <a:ext cx="657952" cy="595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3369" y="4839206"/>
            <a:ext cx="657953" cy="5958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Shape 106"/>
          <p:cNvCxnSpPr>
            <a:endCxn id="93" idx="1"/>
          </p:cNvCxnSpPr>
          <p:nvPr/>
        </p:nvCxnSpPr>
        <p:spPr>
          <a:xfrm flipV="1">
            <a:off x="5872784" y="1964401"/>
            <a:ext cx="1193811" cy="706402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07" name="Shape 107"/>
          <p:cNvCxnSpPr>
            <a:stCxn id="95" idx="3"/>
          </p:cNvCxnSpPr>
          <p:nvPr/>
        </p:nvCxnSpPr>
        <p:spPr>
          <a:xfrm rot="10800000" flipH="1">
            <a:off x="2192812" y="3917782"/>
            <a:ext cx="1615800" cy="972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08" name="Shape 108"/>
          <p:cNvCxnSpPr>
            <a:stCxn id="101" idx="0"/>
          </p:cNvCxnSpPr>
          <p:nvPr/>
        </p:nvCxnSpPr>
        <p:spPr>
          <a:xfrm rot="10800000">
            <a:off x="5674618" y="2914425"/>
            <a:ext cx="323100" cy="1069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09" name="Shape 109"/>
          <p:cNvCxnSpPr>
            <a:stCxn id="97" idx="0"/>
          </p:cNvCxnSpPr>
          <p:nvPr/>
        </p:nvCxnSpPr>
        <p:spPr>
          <a:xfrm flipH="1" flipV="1">
            <a:off x="6167469" y="4203651"/>
            <a:ext cx="657952" cy="38822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10" name="Shape 110"/>
          <p:cNvCxnSpPr/>
          <p:nvPr/>
        </p:nvCxnSpPr>
        <p:spPr>
          <a:xfrm flipV="1">
            <a:off x="6238911" y="4060939"/>
            <a:ext cx="950196" cy="6170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11" name="Shape 111"/>
          <p:cNvCxnSpPr>
            <a:stCxn id="92" idx="3"/>
            <a:endCxn id="98" idx="1"/>
          </p:cNvCxnSpPr>
          <p:nvPr/>
        </p:nvCxnSpPr>
        <p:spPr>
          <a:xfrm rot="10800000" flipH="1">
            <a:off x="1793090" y="2814514"/>
            <a:ext cx="821100" cy="228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12" name="Shape 112"/>
          <p:cNvCxnSpPr>
            <a:stCxn id="102" idx="2"/>
            <a:endCxn id="98" idx="0"/>
          </p:cNvCxnSpPr>
          <p:nvPr/>
        </p:nvCxnSpPr>
        <p:spPr>
          <a:xfrm flipH="1">
            <a:off x="3013771" y="1891164"/>
            <a:ext cx="258007" cy="72491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13" name="Shape 113"/>
          <p:cNvCxnSpPr/>
          <p:nvPr/>
        </p:nvCxnSpPr>
        <p:spPr>
          <a:xfrm flipH="1" flipV="1">
            <a:off x="2526405" y="2164359"/>
            <a:ext cx="296620" cy="44645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16" name="Shape 116"/>
          <p:cNvCxnSpPr>
            <a:stCxn id="98" idx="3"/>
            <a:endCxn id="100" idx="0"/>
          </p:cNvCxnSpPr>
          <p:nvPr/>
        </p:nvCxnSpPr>
        <p:spPr>
          <a:xfrm>
            <a:off x="3413431" y="2814493"/>
            <a:ext cx="820993" cy="90502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17" name="Shape 117"/>
          <p:cNvCxnSpPr/>
          <p:nvPr/>
        </p:nvCxnSpPr>
        <p:spPr>
          <a:xfrm rot="10800000">
            <a:off x="4496442" y="3888207"/>
            <a:ext cx="1101599" cy="2279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18" name="Shape 118"/>
          <p:cNvCxnSpPr>
            <a:endCxn id="99" idx="1"/>
          </p:cNvCxnSpPr>
          <p:nvPr/>
        </p:nvCxnSpPr>
        <p:spPr>
          <a:xfrm>
            <a:off x="3348140" y="2796793"/>
            <a:ext cx="1881300" cy="17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19" name="Shape 119"/>
          <p:cNvCxnSpPr>
            <a:stCxn id="100" idx="0"/>
          </p:cNvCxnSpPr>
          <p:nvPr/>
        </p:nvCxnSpPr>
        <p:spPr>
          <a:xfrm rot="10800000" flipH="1">
            <a:off x="4234424" y="2836022"/>
            <a:ext cx="1019100" cy="883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20" name="Shape 120"/>
          <p:cNvCxnSpPr>
            <a:stCxn id="104" idx="0"/>
          </p:cNvCxnSpPr>
          <p:nvPr/>
        </p:nvCxnSpPr>
        <p:spPr>
          <a:xfrm flipH="1" flipV="1">
            <a:off x="4504393" y="3970715"/>
            <a:ext cx="717953" cy="86849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" name="Shape 106"/>
          <p:cNvSpPr txBox="1">
            <a:spLocks/>
          </p:cNvSpPr>
          <p:nvPr/>
        </p:nvSpPr>
        <p:spPr>
          <a:xfrm>
            <a:off x="680538" y="5575912"/>
            <a:ext cx="7814533" cy="10452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tabLst/>
              <a:defRPr/>
            </a:pPr>
            <a:r>
              <a:rPr lang="pt-PT" sz="200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Consiste em escolher um caminho ótimo para os pacotes entre a origem e o destino, que pode ser o mais “direto”, mas nem sempre, dependendo da carga da competição pelo mesmo.</a:t>
            </a:r>
            <a:endParaRPr lang="pt-PT" sz="200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8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1317" y="4736790"/>
            <a:ext cx="657953" cy="5958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120"/>
          <p:cNvCxnSpPr>
            <a:stCxn id="38" idx="0"/>
          </p:cNvCxnSpPr>
          <p:nvPr/>
        </p:nvCxnSpPr>
        <p:spPr>
          <a:xfrm flipV="1">
            <a:off x="3230294" y="4008666"/>
            <a:ext cx="715736" cy="72812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pic>
        <p:nvPicPr>
          <p:cNvPr id="45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5140" y="4825607"/>
            <a:ext cx="657953" cy="5958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" name="Shape 120"/>
          <p:cNvCxnSpPr>
            <a:stCxn id="45" idx="0"/>
          </p:cNvCxnSpPr>
          <p:nvPr/>
        </p:nvCxnSpPr>
        <p:spPr>
          <a:xfrm flipH="1" flipV="1">
            <a:off x="4163739" y="3997588"/>
            <a:ext cx="378" cy="82801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pic>
        <p:nvPicPr>
          <p:cNvPr id="51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344" y="869438"/>
            <a:ext cx="574984" cy="8030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" name="Shape 112"/>
          <p:cNvCxnSpPr>
            <a:stCxn id="51" idx="2"/>
            <a:endCxn id="99" idx="0"/>
          </p:cNvCxnSpPr>
          <p:nvPr/>
        </p:nvCxnSpPr>
        <p:spPr>
          <a:xfrm flipH="1">
            <a:off x="5629101" y="1672523"/>
            <a:ext cx="201735" cy="943552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935103098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2800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Formulação do Problema do Encaminhamento</a:t>
            </a:r>
            <a:endParaRPr lang="pt-PT" sz="2800" b="1" i="0" u="none" strike="noStrike" cap="none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0901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Uma rede pode ser modelizada por um grafo, isto é, por um conjunto de nós e um conjunto de arcos, os canais, que interligam os nós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O problema do encaminhamento é o seguinte: dados quaisquer dois nós X e Y que caminho deve seguir </a:t>
            </a:r>
            <a:r>
              <a:rPr lang="pt-PT" sz="2400" dirty="0" smtClean="0"/>
              <a:t>cada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 pacote com origem em X e destino Y?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Se existe mais do que um caminho possível, qual deles escolher?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dirty="0" smtClean="0">
                <a:solidFill>
                  <a:schemeClr val="dk2"/>
                </a:solidFill>
                <a:sym typeface="Comic Sans MS"/>
              </a:rPr>
              <a:t>Um grafo em que entre quaisquer dois nós X e Y só existe um caminho único é uma árvore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dirty="0" smtClean="0">
                <a:solidFill>
                  <a:schemeClr val="dk2"/>
                </a:solidFill>
                <a:sym typeface="Comic Sans MS"/>
              </a:rPr>
              <a:t>No caso geral o grafo tem a configuração de uma malha e disponibiliza caminhos alternativos</a:t>
            </a:r>
            <a:endParaRPr lang="pt-PT" sz="2000" b="0" i="0" u="none" strike="noStrike" cap="none" dirty="0">
              <a:solidFill>
                <a:schemeClr val="dk2"/>
              </a:solidFill>
              <a:sym typeface="Comic Sans MS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 Problema e uma Solução Possível</a:t>
            </a:r>
            <a:endParaRPr lang="pt-PT" b="1" i="0" u="none" strike="noStrike" cap="none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0901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indent="-190038"/>
            <a:r>
              <a:rPr lang="pt-PT" sz="2400" dirty="0" smtClean="0"/>
              <a:t>O problema do encaminhamento numa rede de comutação de pacotes é um problema fundamental das redes de computadores que envolve facetas de modelização e otimização, algorítmicas, de engenharia para sua concretização, operacionais, e de planeamento e gestão. </a:t>
            </a:r>
          </a:p>
          <a:p>
            <a:pPr indent="-190038"/>
            <a:endParaRPr lang="pt-PT" sz="2400" dirty="0" smtClean="0"/>
          </a:p>
          <a:p>
            <a:pPr indent="-190038"/>
            <a:r>
              <a:rPr lang="pt-PT" sz="2400" dirty="0" smtClean="0"/>
              <a:t>Uma primeira solução de compromisso relativamente comum consiste em usar encaminhamento pelo caminho mais curto. </a:t>
            </a:r>
            <a:r>
              <a:rPr lang="pt-PT" sz="2400" b="1" dirty="0" smtClean="0"/>
              <a:t>Esta solução é aceitável quando os caminhos mais curtos estão bem dimensionados para o tráfego existente. </a:t>
            </a:r>
            <a:endParaRPr lang="pt-PT" sz="2400" dirty="0"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5645017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dirty="0" smtClean="0">
                <a:solidFill>
                  <a:srgbClr val="0000FF"/>
                </a:solidFill>
                <a:sym typeface="Comic Sans MS"/>
              </a:rPr>
              <a:t>Modelização de </a:t>
            </a:r>
            <a:r>
              <a:rPr lang="pt-PT" dirty="0" smtClean="0"/>
              <a:t>R</a:t>
            </a:r>
            <a:r>
              <a:rPr lang="pt-PT" sz="3600" b="1" i="0" u="none" strike="noStrike" cap="none" dirty="0" smtClean="0">
                <a:solidFill>
                  <a:srgbClr val="0000FF"/>
                </a:solidFill>
                <a:sym typeface="Comic Sans MS"/>
              </a:rPr>
              <a:t>edes com </a:t>
            </a:r>
            <a:r>
              <a:rPr lang="pt-PT" dirty="0" smtClean="0"/>
              <a:t>G</a:t>
            </a:r>
            <a:r>
              <a:rPr lang="pt-PT" sz="3600" b="1" i="0" u="none" strike="noStrike" cap="none" dirty="0" smtClean="0">
                <a:solidFill>
                  <a:srgbClr val="0000FF"/>
                </a:solidFill>
                <a:sym typeface="Comic Sans MS"/>
              </a:rPr>
              <a:t>rafos</a:t>
            </a:r>
            <a:endParaRPr lang="pt-PT" sz="3600" b="1" i="0" u="none" strike="noStrike" cap="none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04800" y="1264778"/>
            <a:ext cx="8610599" cy="49836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b="0" i="0" u="none" strike="noStrike" cap="none" dirty="0" smtClean="0">
                <a:solidFill>
                  <a:srgbClr val="0000FF"/>
                </a:solidFill>
                <a:sym typeface="Comic Sans MS"/>
              </a:rPr>
              <a:t>Os nós do grafo são os equipamentos de comutação de pacotes da rede, os nós de comutação, os arcos são os canais</a:t>
            </a:r>
          </a:p>
          <a:p>
            <a:pPr marL="223838" marR="0" lvl="0" indent="-223838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b="0" i="0" u="none" strike="noStrike" cap="none" dirty="0" smtClean="0">
                <a:solidFill>
                  <a:srgbClr val="0000FF"/>
                </a:solidFill>
                <a:sym typeface="Comic Sans MS"/>
              </a:rPr>
              <a:t>Custo de um canal é um valor positivo que permite comparar arcos e caminhos</a:t>
            </a:r>
          </a:p>
          <a:p>
            <a:pPr marL="223838" marR="0" lvl="0" indent="-223838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b="0" i="0" u="none" strike="noStrike" cap="none" dirty="0" smtClean="0">
                <a:solidFill>
                  <a:srgbClr val="0000FF"/>
                </a:solidFill>
                <a:sym typeface="Comic Sans MS"/>
              </a:rPr>
              <a:t>A função que a cada canal associa um custo </a:t>
            </a:r>
            <a:r>
              <a:rPr lang="pt-PT" dirty="0" smtClean="0"/>
              <a:t>é</a:t>
            </a:r>
            <a:r>
              <a:rPr lang="pt-PT" b="0" i="0" u="none" strike="noStrike" cap="none" dirty="0" smtClean="0">
                <a:solidFill>
                  <a:srgbClr val="0000FF"/>
                </a:solidFill>
                <a:sym typeface="Comic Sans MS"/>
              </a:rPr>
              <a:t> designa</a:t>
            </a:r>
            <a:r>
              <a:rPr lang="pt-PT" dirty="0" smtClean="0"/>
              <a:t>da</a:t>
            </a:r>
            <a:r>
              <a:rPr lang="pt-PT" b="0" i="0" u="none" strike="noStrike" cap="none" dirty="0" smtClean="0">
                <a:solidFill>
                  <a:srgbClr val="0000FF"/>
                </a:solidFill>
                <a:sym typeface="Comic Sans MS"/>
              </a:rPr>
              <a:t> por métrica do encaminhamento</a:t>
            </a:r>
          </a:p>
          <a:p>
            <a:pPr marL="223838" marR="0" lvl="0" indent="-223838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b="0" i="0" u="none" strike="noStrike" cap="none" dirty="0" smtClean="0">
                <a:solidFill>
                  <a:srgbClr val="0000FF"/>
                </a:solidFill>
                <a:sym typeface="Comic Sans MS"/>
              </a:rPr>
              <a:t>Os canais dizem-se simétricos se o custo é independente da direção do tráfego, o que é uma situação comum</a:t>
            </a:r>
            <a:endParaRPr lang="pt-PT" b="0" i="0" u="none" strike="noStrike" cap="none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36885719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dirty="0" smtClean="0">
                <a:solidFill>
                  <a:srgbClr val="0000FF"/>
                </a:solidFill>
                <a:sym typeface="Comic Sans MS"/>
              </a:rPr>
              <a:t>Modelização de </a:t>
            </a:r>
            <a:r>
              <a:rPr lang="pt-PT" dirty="0" smtClean="0"/>
              <a:t>R</a:t>
            </a:r>
            <a:r>
              <a:rPr lang="pt-PT" sz="3600" b="1" i="0" u="none" strike="noStrike" cap="none" dirty="0" smtClean="0">
                <a:solidFill>
                  <a:srgbClr val="0000FF"/>
                </a:solidFill>
                <a:sym typeface="Comic Sans MS"/>
              </a:rPr>
              <a:t>edes com </a:t>
            </a:r>
            <a:r>
              <a:rPr lang="pt-PT" dirty="0" smtClean="0"/>
              <a:t>G</a:t>
            </a:r>
            <a:r>
              <a:rPr lang="pt-PT" sz="3600" b="1" i="0" u="none" strike="noStrike" cap="none" dirty="0" smtClean="0">
                <a:solidFill>
                  <a:srgbClr val="0000FF"/>
                </a:solidFill>
                <a:sym typeface="Comic Sans MS"/>
              </a:rPr>
              <a:t>rafos</a:t>
            </a:r>
            <a:endParaRPr lang="pt-PT" sz="3600" b="1" i="0" u="none" strike="noStrike" cap="none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1499"/>
            <a:ext cx="9144000" cy="36322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dirty="0" smtClean="0">
                <a:solidFill>
                  <a:srgbClr val="0000FF"/>
                </a:solidFill>
                <a:sym typeface="Comic Sans MS"/>
              </a:rPr>
              <a:t>SPR – </a:t>
            </a:r>
            <a:r>
              <a:rPr lang="pt-PT" sz="3600" b="1" i="1" u="none" strike="noStrike" cap="none" dirty="0" err="1" smtClean="0">
                <a:solidFill>
                  <a:srgbClr val="0000FF"/>
                </a:solidFill>
                <a:sym typeface="Comic Sans MS"/>
              </a:rPr>
              <a:t>Shortest</a:t>
            </a:r>
            <a:r>
              <a:rPr lang="pt-PT" sz="3600" b="1" i="1" u="none" strike="noStrike" cap="none" dirty="0" smtClean="0">
                <a:solidFill>
                  <a:srgbClr val="0000FF"/>
                </a:solidFill>
                <a:sym typeface="Comic Sans MS"/>
              </a:rPr>
              <a:t> </a:t>
            </a:r>
            <a:r>
              <a:rPr lang="pt-PT" sz="3600" b="1" i="1" u="none" strike="noStrike" cap="none" dirty="0" err="1" smtClean="0">
                <a:solidFill>
                  <a:srgbClr val="0000FF"/>
                </a:solidFill>
                <a:sym typeface="Comic Sans MS"/>
              </a:rPr>
              <a:t>Path</a:t>
            </a:r>
            <a:r>
              <a:rPr lang="pt-PT" sz="3600" b="1" i="1" u="none" strike="noStrike" cap="none" dirty="0" smtClean="0">
                <a:solidFill>
                  <a:srgbClr val="0000FF"/>
                </a:solidFill>
                <a:sym typeface="Comic Sans MS"/>
              </a:rPr>
              <a:t> </a:t>
            </a:r>
            <a:r>
              <a:rPr lang="pt-PT" sz="3600" b="1" i="1" u="none" strike="noStrike" cap="none" dirty="0" err="1" smtClean="0">
                <a:solidFill>
                  <a:srgbClr val="0000FF"/>
                </a:solidFill>
                <a:sym typeface="Comic Sans MS"/>
              </a:rPr>
              <a:t>Routi</a:t>
            </a:r>
            <a:r>
              <a:rPr lang="pt-PT" i="1" dirty="0" err="1" smtClean="0"/>
              <a:t>ng</a:t>
            </a:r>
            <a:endParaRPr lang="pt-PT" i="1" dirty="0"/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800" b="0" i="0" u="none" strike="noStrike" cap="none" dirty="0" smtClean="0">
                <a:solidFill>
                  <a:srgbClr val="0000FF"/>
                </a:solidFill>
                <a:sym typeface="Comic Sans MS"/>
              </a:rPr>
              <a:t>Problema clássico de otimização em teoria dos grafos</a:t>
            </a:r>
          </a:p>
          <a:p>
            <a:pPr marL="223838" marR="0" lvl="0" indent="-2238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800" b="0" i="0" u="none" strike="noStrike" cap="none" dirty="0" smtClean="0">
                <a:solidFill>
                  <a:srgbClr val="0000FF"/>
                </a:solidFill>
                <a:sym typeface="Comic Sans MS"/>
              </a:rPr>
              <a:t>Algoritmo clássico – </a:t>
            </a:r>
            <a:r>
              <a:rPr lang="pt-PT" dirty="0" smtClean="0"/>
              <a:t>proposto por</a:t>
            </a:r>
            <a:r>
              <a:rPr lang="pt-PT" sz="2800" b="0" i="0" u="none" strike="noStrike" cap="none" dirty="0" smtClean="0">
                <a:solidFill>
                  <a:srgbClr val="0000FF"/>
                </a:solidFill>
                <a:sym typeface="Comic Sans MS"/>
              </a:rPr>
              <a:t>  </a:t>
            </a:r>
            <a:r>
              <a:rPr lang="pt-PT" sz="2800" b="0" i="0" u="none" strike="noStrike" cap="none" dirty="0" err="1" smtClean="0">
                <a:solidFill>
                  <a:srgbClr val="0000FF"/>
                </a:solidFill>
                <a:sym typeface="Comic Sans MS"/>
              </a:rPr>
              <a:t>Dijkstra</a:t>
            </a:r>
            <a:endParaRPr lang="pt-PT" sz="2800" b="0" i="0" u="none" strike="noStrike" cap="none" dirty="0" smtClean="0">
              <a:solidFill>
                <a:srgbClr val="0000FF"/>
              </a:solidFill>
              <a:sym typeface="Comic Sans MS"/>
            </a:endParaRPr>
          </a:p>
          <a:p>
            <a:pPr marL="223837" marR="0" lvl="0" indent="-223837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800" b="0" i="0" u="none" strike="noStrike" cap="none" dirty="0" smtClean="0">
                <a:solidFill>
                  <a:srgbClr val="0000FF"/>
                </a:solidFill>
                <a:sym typeface="Comic Sans MS"/>
              </a:rPr>
              <a:t>Dado um nó origem</a:t>
            </a:r>
            <a:r>
              <a:rPr lang="pt-PT" dirty="0" smtClean="0"/>
              <a:t> </a:t>
            </a:r>
            <a:r>
              <a:rPr lang="pt-PT" sz="2800" b="0" i="0" u="none" strike="noStrike" cap="none" dirty="0" smtClean="0">
                <a:solidFill>
                  <a:srgbClr val="0000FF"/>
                </a:solidFill>
                <a:sym typeface="Comic Sans MS"/>
              </a:rPr>
              <a:t>determina o caminho mais curto para todos os outros nós</a:t>
            </a:r>
          </a:p>
          <a:p>
            <a:pPr marL="223837" marR="0" lvl="0" indent="-223837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dirty="0" smtClean="0"/>
              <a:t>A noção de comprimento de um canal é diferente da noção de custo de um canal, no entanto, vamos assumir que são equivalentes, admitindo que o custo de um arco está de alguma forma relacionado com o seu comprimento</a:t>
            </a:r>
          </a:p>
          <a:p>
            <a:pPr marL="339725" marR="0" lvl="1" indent="-9525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endParaRPr lang="pt-PT" sz="2400" b="0" i="0" u="none" strike="noStrike" cap="none" dirty="0" smtClean="0">
              <a:solidFill>
                <a:srgbClr val="000000"/>
              </a:solidFill>
              <a:sym typeface="Comic Sans MS"/>
            </a:endParaRPr>
          </a:p>
          <a:p>
            <a:pPr marL="563563" marR="0" lvl="1" indent="-2333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None/>
            </a:pPr>
            <a:endParaRPr lang="pt-PT" sz="2400" b="0" i="0" u="none" strike="noStrike" cap="none" dirty="0">
              <a:solidFill>
                <a:schemeClr val="dk2"/>
              </a:solidFill>
              <a:sym typeface="Comic Sans MS"/>
            </a:endParaRPr>
          </a:p>
        </p:txBody>
      </p:sp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s426">
  <a:themeElements>
    <a:clrScheme name="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F47A00"/>
      </a:accent1>
      <a:accent2>
        <a:srgbClr val="000066"/>
      </a:accent2>
      <a:accent3>
        <a:srgbClr val="FFFFFF"/>
      </a:accent3>
      <a:accent4>
        <a:srgbClr val="000000"/>
      </a:accent4>
      <a:accent5>
        <a:srgbClr val="F8BEAA"/>
      </a:accent5>
      <a:accent6>
        <a:srgbClr val="00005C"/>
      </a:accent6>
      <a:hlink>
        <a:srgbClr val="A50021"/>
      </a:hlink>
      <a:folHlink>
        <a:srgbClr val="008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</TotalTime>
  <Words>2988</Words>
  <Application>Microsoft Macintosh PowerPoint</Application>
  <PresentationFormat>On-screen Show (4:3)</PresentationFormat>
  <Paragraphs>379</Paragraphs>
  <Slides>39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Comic Sans MS</vt:lpstr>
      <vt:lpstr>Helvetica Neue</vt:lpstr>
      <vt:lpstr>Noto Symbol</vt:lpstr>
      <vt:lpstr>Tahoma</vt:lpstr>
      <vt:lpstr>Times New Roman</vt:lpstr>
      <vt:lpstr>cs426</vt:lpstr>
      <vt:lpstr> Redes de Computadores  Encaminhamento pelo Caminho mais Curto  (1) Link State Routing </vt:lpstr>
      <vt:lpstr>Objetivos do Capítulo</vt:lpstr>
      <vt:lpstr>Make everything as simple as possible, but not simpler.    – Autor: Albert Einstein (1879-1955)  </vt:lpstr>
      <vt:lpstr>O Problema Geral do Encaminhamento</vt:lpstr>
      <vt:lpstr>Formulação do Problema do Encaminhamento</vt:lpstr>
      <vt:lpstr>O Problema e uma Solução Possível</vt:lpstr>
      <vt:lpstr>Modelização de Redes com Grafos</vt:lpstr>
      <vt:lpstr>Modelização de Redes com Grafos</vt:lpstr>
      <vt:lpstr>SPR – Shortest Path Routing</vt:lpstr>
      <vt:lpstr>Dados G = (N,E,cost) e orig</vt:lpstr>
      <vt:lpstr>Variáveis Auxiliares</vt:lpstr>
      <vt:lpstr>Algoritmo de Dijkstra</vt:lpstr>
      <vt:lpstr>Dados</vt:lpstr>
      <vt:lpstr>Inicialização e Primeira Iteração</vt:lpstr>
      <vt:lpstr>Segunda e Terceira Iterações</vt:lpstr>
      <vt:lpstr>Quarta e Quinta Iterações</vt:lpstr>
      <vt:lpstr>Complexidade do Algoritmo</vt:lpstr>
      <vt:lpstr>Que Métricas Usar?</vt:lpstr>
      <vt:lpstr>Métricas Variáveis e Instabilidade</vt:lpstr>
      <vt:lpstr>Conclusões</vt:lpstr>
      <vt:lpstr>Comutadores Inteligentes ou Routers</vt:lpstr>
      <vt:lpstr>Diferença entre RIB e FIB</vt:lpstr>
      <vt:lpstr>Terminologia dos Protocolos de Encaminhamento e dos Comutadores</vt:lpstr>
      <vt:lpstr>Encaminhamento com Base no  Estado dos Canais</vt:lpstr>
      <vt:lpstr>Link-State Routing</vt:lpstr>
      <vt:lpstr>Como Funciona um Comutador LS</vt:lpstr>
      <vt:lpstr>RIB de um Comutador LS</vt:lpstr>
      <vt:lpstr>Link-State Routing</vt:lpstr>
      <vt:lpstr>Protocolo Hello</vt:lpstr>
      <vt:lpstr>Difusão fiável</vt:lpstr>
      <vt:lpstr>LSA - Link State Announcement</vt:lpstr>
      <vt:lpstr>Link State Database</vt:lpstr>
      <vt:lpstr>Fiabilidade da Difusão</vt:lpstr>
      <vt:lpstr>Algoritmo de Difusão Fiável de LSA</vt:lpstr>
      <vt:lpstr>Disseminação Fiável e Partições</vt:lpstr>
      <vt:lpstr>Alterações do Estado da Rede</vt:lpstr>
      <vt:lpstr>Noção de Convergência da Rede</vt:lpstr>
      <vt:lpstr>Avarias, Ciclos e Convergência</vt:lpstr>
      <vt:lpstr>Conclusões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Redes de Computadores  Encaminhamento com Replicação do Estado da Rede nos Comutadores </dc:title>
  <cp:lastModifiedBy>Microsoft Office User</cp:lastModifiedBy>
  <cp:revision>47</cp:revision>
  <cp:lastPrinted>2017-11-20T10:38:06Z</cp:lastPrinted>
  <dcterms:modified xsi:type="dcterms:W3CDTF">2017-11-20T10:38:19Z</dcterms:modified>
</cp:coreProperties>
</file>