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</p:sldMasterIdLst>
  <p:notesMasterIdLst>
    <p:notesMasterId r:id="rId30"/>
  </p:notesMasterIdLst>
  <p:sldIdLst>
    <p:sldId id="285" r:id="rId3"/>
    <p:sldId id="257" r:id="rId4"/>
    <p:sldId id="287" r:id="rId5"/>
    <p:sldId id="258" r:id="rId6"/>
    <p:sldId id="259" r:id="rId7"/>
    <p:sldId id="288" r:id="rId8"/>
    <p:sldId id="292" r:id="rId9"/>
    <p:sldId id="260" r:id="rId10"/>
    <p:sldId id="264" r:id="rId11"/>
    <p:sldId id="269" r:id="rId12"/>
    <p:sldId id="293" r:id="rId13"/>
    <p:sldId id="296" r:id="rId14"/>
    <p:sldId id="294" r:id="rId15"/>
    <p:sldId id="295" r:id="rId16"/>
    <p:sldId id="298" r:id="rId17"/>
    <p:sldId id="29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59874-DF6E-4152-BDFE-D7F2B4583413}">
  <a:tblStyle styleId="{F4459874-DF6E-4152-BDFE-D7F2B4583413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0A94BD1-E0A6-47F7-9C4B-773A45A2F027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B13FBB0-53A8-4706-85E8-EBB62C665526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B711896-8AD8-4CBB-8AB1-64CDFF700E11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9"/>
    <p:restoredTop sz="95385"/>
  </p:normalViewPr>
  <p:slideViewPr>
    <p:cSldViewPr snapToGrid="0" snapToObjects="1">
      <p:cViewPr>
        <p:scale>
          <a:sx n="140" d="100"/>
          <a:sy n="140" d="100"/>
        </p:scale>
        <p:origin x="49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7682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3714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5" name="Shape 60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3" name="Shape 61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2" name="Shape 64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 lang="en-GB" sz="13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9" name="Shape 64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lang="en-GB" sz="13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37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6520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11055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1866900" y="-342899"/>
            <a:ext cx="54863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676774" y="2466975"/>
            <a:ext cx="6324600" cy="2152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95274" y="3905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5576887" y="6467475"/>
            <a:ext cx="2895600" cy="28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xfrm>
            <a:off x="46863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4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47625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3"/>
          </p:nvPr>
        </p:nvSpPr>
        <p:spPr>
          <a:xfrm>
            <a:off x="457200" y="4038600"/>
            <a:ext cx="84582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153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228600" y="38481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de suporte às aulas de Redes de Computadores de J. Legatheaux Martins  –  Copyright DI - FCT/ UNL 	           –  Aplicações Internet  /   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0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8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6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4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4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4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4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4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699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 rot="5400000">
            <a:off x="1866900" y="-342899"/>
            <a:ext cx="54863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 rot="5400000">
            <a:off x="4676849" y="2467050"/>
            <a:ext cx="6324600" cy="21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 rot="5400000">
            <a:off x="295199" y="390449"/>
            <a:ext cx="6324600" cy="630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5576887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863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26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7625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57200" y="4038600"/>
            <a:ext cx="84582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1537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228600" y="38481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de suporte às aulas de Redes de Computadores de J. Legatheaux Martins  –  Copyright DI - FCT/ UNL 	           –  Aplicações Internet  /   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0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8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6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4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4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4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4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4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marR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marR="0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428625" y="620725"/>
            <a:ext cx="8334300" cy="36710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/>
            </a:r>
            <a:b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</a:b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Redes de Computadores</a:t>
            </a:r>
            <a:b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</a:b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/>
            </a:r>
            <a:b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</a:br>
            <a:r>
              <a:rPr lang="pt-PT" dirty="0" smtClean="0"/>
              <a:t>Encaminhamento pelo</a:t>
            </a:r>
            <a:br>
              <a:rPr lang="pt-PT" dirty="0" smtClean="0"/>
            </a:br>
            <a:r>
              <a:rPr lang="pt-PT" dirty="0" smtClean="0"/>
              <a:t>Caminho mais Curto</a:t>
            </a:r>
            <a:br>
              <a:rPr lang="pt-PT" dirty="0" smtClean="0"/>
            </a:br>
            <a:r>
              <a:rPr lang="pt-PT" dirty="0"/>
              <a:t/>
            </a:r>
            <a:br>
              <a:rPr lang="pt-PT" dirty="0"/>
            </a:br>
            <a:r>
              <a:rPr lang="pt-PT" dirty="0" smtClean="0"/>
              <a:t>(2) </a:t>
            </a:r>
            <a:r>
              <a:rPr lang="pt-PT" i="1" dirty="0" err="1" smtClean="0"/>
              <a:t>Belman</a:t>
            </a:r>
            <a:r>
              <a:rPr lang="pt-PT" i="1" dirty="0"/>
              <a:t>-</a:t>
            </a:r>
            <a:r>
              <a:rPr lang="pt-PT" i="1" dirty="0" smtClean="0"/>
              <a:t>Ford </a:t>
            </a:r>
            <a:r>
              <a:rPr lang="pt-PT" i="1" dirty="0" err="1" smtClean="0"/>
              <a:t>Routing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/>
            </a:r>
            <a:b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</a:br>
            <a:endParaRPr lang="pt-PT" sz="3600" b="1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914400" y="4291780"/>
            <a:ext cx="7680300" cy="19456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endParaRPr lang="pt-PT" sz="2400" b="0" i="0" u="none" strike="noStrike" cap="none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4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Departamento de Informática da</a:t>
            </a: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4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FCT/UNL</a:t>
            </a:r>
            <a:endParaRPr lang="pt-PT" sz="24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67322192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1786200" y="1654725"/>
            <a:ext cx="2297099" cy="366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791" y="106914"/>
                </a:moveTo>
                <a:lnTo>
                  <a:pt x="117914" y="120000"/>
                </a:ln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8244"/>
                </a:ln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323528" y="188640"/>
            <a:ext cx="8381999" cy="959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Funcionamento </a:t>
            </a:r>
            <a:r>
              <a:rPr lang="pt-PT" dirty="0" smtClean="0"/>
              <a:t>D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istribuído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2181225" y="1378650"/>
            <a:ext cx="6276000" cy="412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pt-PT" sz="200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000" b="1" dirty="0" smtClean="0">
                <a:solidFill>
                  <a:srgbClr val="2D2D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(a) </a:t>
            </a:r>
            <a:r>
              <a:rPr lang="pt-PT" sz="2000" i="0" u="none" strike="noStrike" cap="none" baseline="0" dirty="0" smtClean="0">
                <a:latin typeface="Comic Sans MS"/>
                <a:ea typeface="Comic Sans MS"/>
                <a:cs typeface="Comic Sans MS"/>
                <a:sym typeface="Comic Sans MS"/>
              </a:rPr>
              <a:t>Esperar</a:t>
            </a:r>
            <a:r>
              <a:rPr lang="pt-PT" sz="1800" i="0" u="none" strike="noStrike" cap="none" baseline="0" dirty="0" smtClean="0">
                <a:latin typeface="Comic Sans MS"/>
                <a:ea typeface="Comic Sans MS"/>
                <a:cs typeface="Comic Sans MS"/>
                <a:sym typeface="Comic Sans MS"/>
              </a:rPr>
              <a:t> por</a:t>
            </a:r>
            <a:r>
              <a:rPr lang="pt-PT" sz="1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alguma alteração do custo de um canal ou por mensagem de um vizinho com um vetor de dist</a:t>
            </a:r>
            <a:r>
              <a:rPr lang="pt-PT" sz="18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âncias (</a:t>
            </a:r>
            <a:r>
              <a:rPr lang="pt-PT" sz="1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VD)</a:t>
            </a:r>
          </a:p>
          <a:p>
            <a:pPr marR="0" lvl="0" algn="l" rtl="0">
              <a:spcBef>
                <a:spcPts val="1000"/>
              </a:spcBef>
              <a:spcAft>
                <a:spcPts val="0"/>
              </a:spcAft>
              <a:buNone/>
            </a:pPr>
            <a:endParaRPr lang="pt-PT" sz="180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000" b="1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(b) </a:t>
            </a:r>
            <a:r>
              <a:rPr lang="pt-PT" sz="2000" i="0" u="none" strike="noStrike" cap="none" baseline="0" dirty="0" smtClean="0">
                <a:latin typeface="Comic Sans MS"/>
                <a:ea typeface="Comic Sans MS"/>
                <a:cs typeface="Comic Sans MS"/>
                <a:sym typeface="Comic Sans MS"/>
              </a:rPr>
              <a:t>Recalcular</a:t>
            </a:r>
            <a:r>
              <a:rPr lang="pt-PT" sz="1800" i="0" u="none" strike="noStrike" cap="none" baseline="0" dirty="0" smtClean="0">
                <a:latin typeface="Comic Sans MS"/>
                <a:ea typeface="Comic Sans MS"/>
                <a:cs typeface="Comic Sans MS"/>
                <a:sym typeface="Comic Sans MS"/>
              </a:rPr>
              <a:t> vetor de distâncias VD local e atualizar a tabela de encaminhamento</a:t>
            </a:r>
          </a:p>
          <a:p>
            <a:pPr marR="0" lvl="0" algn="l" rtl="0">
              <a:spcBef>
                <a:spcPts val="1000"/>
              </a:spcBef>
              <a:spcAft>
                <a:spcPts val="0"/>
              </a:spcAft>
              <a:buNone/>
            </a:pPr>
            <a:endParaRPr lang="pt-PT" sz="1800" dirty="0" smtClean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000" b="1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(c) </a:t>
            </a:r>
            <a:r>
              <a:rPr lang="pt-PT" sz="2000" i="0" u="none" strike="noStrike" cap="none" baseline="0" dirty="0" smtClean="0">
                <a:latin typeface="Comic Sans MS"/>
                <a:ea typeface="Comic Sans MS"/>
                <a:cs typeface="Comic Sans MS"/>
                <a:sym typeface="Comic Sans MS"/>
              </a:rPr>
              <a:t>Se</a:t>
            </a:r>
            <a:r>
              <a:rPr lang="pt-PT" sz="1800" i="0" u="none" strike="noStrike" cap="none" baseline="0" dirty="0" smtClean="0">
                <a:latin typeface="Comic Sans MS"/>
                <a:ea typeface="Comic Sans MS"/>
                <a:cs typeface="Comic Sans MS"/>
                <a:sym typeface="Comic Sans MS"/>
              </a:rPr>
              <a:t> alguma entrada do VD se modificou, </a:t>
            </a:r>
            <a:r>
              <a:rPr lang="pt-PT" sz="2000" dirty="0" smtClean="0"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lang="pt-PT" sz="2000" i="0" u="none" strike="noStrike" cap="none" baseline="0" dirty="0" smtClean="0">
                <a:latin typeface="Comic Sans MS"/>
                <a:ea typeface="Comic Sans MS"/>
                <a:cs typeface="Comic Sans MS"/>
                <a:sym typeface="Comic Sans MS"/>
              </a:rPr>
              <a:t>nviá-lo </a:t>
            </a:r>
            <a:r>
              <a:rPr lang="pt-PT" sz="1800" i="0" u="none" strike="noStrike" cap="none" baseline="0" dirty="0" smtClean="0">
                <a:latin typeface="Comic Sans MS"/>
                <a:ea typeface="Comic Sans MS"/>
                <a:cs typeface="Comic Sans MS"/>
                <a:sym typeface="Comic Sans MS"/>
              </a:rPr>
              <a:t> para os vizinhos</a:t>
            </a:r>
            <a:r>
              <a:rPr lang="pt-PT" sz="1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lang="pt-PT" sz="20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99" name="Shape 299"/>
          <p:cNvCxnSpPr/>
          <p:nvPr/>
        </p:nvCxnSpPr>
        <p:spPr>
          <a:xfrm>
            <a:off x="4086450" y="2672803"/>
            <a:ext cx="0" cy="529799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0" name="Shape 300"/>
          <p:cNvCxnSpPr/>
          <p:nvPr/>
        </p:nvCxnSpPr>
        <p:spPr>
          <a:xfrm>
            <a:off x="4081425" y="3833646"/>
            <a:ext cx="6900" cy="477899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01" name="Shape 301"/>
          <p:cNvSpPr txBox="1"/>
          <p:nvPr/>
        </p:nvSpPr>
        <p:spPr>
          <a:xfrm>
            <a:off x="2379897" y="1102196"/>
            <a:ext cx="187803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 cada nó:</a:t>
            </a:r>
            <a:endParaRPr lang="pt-PT" sz="24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689716" y="5503055"/>
            <a:ext cx="7920900" cy="101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tempo que as etapas (b) e (c) levam a executar é diferente em cada nó e desconhecido a priori, apenas se sabe que há progresso em cada nó </a:t>
            </a:r>
            <a:endParaRPr lang="pt-PT" sz="20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 de Execução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9" y="2006599"/>
            <a:ext cx="69088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0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Processamento do Primeiro Anúncio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574800"/>
            <a:ext cx="8229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4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735900" cy="685799"/>
          </a:xfrm>
        </p:spPr>
        <p:txBody>
          <a:bodyPr/>
          <a:lstStyle/>
          <a:p>
            <a:r>
              <a:rPr lang="pt-PT" sz="3200" dirty="0" smtClean="0"/>
              <a:t>Estado das Tabelas Após uma Iteração</a:t>
            </a:r>
            <a:endParaRPr lang="pt-PT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835149"/>
            <a:ext cx="84946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6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Processamento do </a:t>
            </a:r>
            <a:r>
              <a:rPr lang="pt-PT" dirty="0" smtClean="0"/>
              <a:t>Segundo </a:t>
            </a:r>
            <a:r>
              <a:rPr lang="pt-PT" dirty="0"/>
              <a:t>Anúncio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49399"/>
            <a:ext cx="87376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6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Convergência do Protocolo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23528" y="1308100"/>
            <a:ext cx="8610599" cy="53030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protocolo Vetor de Distâncias </a:t>
            </a:r>
            <a:r>
              <a:rPr lang="pt-PT" sz="240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requer</a:t>
            </a:r>
            <a:r>
              <a:rPr lang="pt-PT" sz="2400" i="0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i="0" u="none" strike="noStrike" cap="none" dirty="0" smtClean="0">
                <a:solidFill>
                  <a:srgbClr val="0000FF"/>
                </a:solidFill>
                <a:sym typeface="Comic Sans MS"/>
              </a:rPr>
              <a:t>em cada nó um processamento bastante simples</a:t>
            </a:r>
          </a:p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Quando a rede é ativada, os</a:t>
            </a:r>
            <a:r>
              <a:rPr lang="pt-PT" sz="2400" i="0" u="none" strike="noStrike" cap="none" dirty="0" smtClean="0">
                <a:solidFill>
                  <a:srgbClr val="0000FF"/>
                </a:solidFill>
                <a:sym typeface="Comic Sans MS"/>
              </a:rPr>
              <a:t> anúncios propagam-se rapidamente e todos os nós passam a conhecer o melhor caminho para cada destino</a:t>
            </a:r>
          </a:p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/>
              <a:t>A</a:t>
            </a:r>
            <a:r>
              <a:rPr lang="pt-PT" sz="2400" i="0" u="none" strike="noStrike" cap="none" dirty="0" smtClean="0">
                <a:solidFill>
                  <a:srgbClr val="0000FF"/>
                </a:solidFill>
                <a:sym typeface="Comic Sans MS"/>
              </a:rPr>
              <a:t> convergência apenas está dependente do diâmetro da rede e é rápida</a:t>
            </a:r>
          </a:p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Infelizmente, quando o custo de um canal aumenta, pode desencadear um fenómeno chamado contagem para o infinito</a:t>
            </a:r>
          </a:p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Esta característica também se designa por “As boas notícias andam rápido mas as más devagar”</a:t>
            </a:r>
          </a:p>
        </p:txBody>
      </p:sp>
    </p:spTree>
    <p:extLst>
      <p:ext uri="{BB962C8B-B14F-4D97-AF65-F5344CB8AC3E}">
        <p14:creationId xmlns:p14="http://schemas.microsoft.com/office/powerpoint/2010/main" val="32247902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500"/>
            <a:ext cx="9144000" cy="31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320675" y="1219200"/>
            <a:ext cx="8610599" cy="337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Basta que c anuncie a b e que este anuncie a a que o destino x está acessível para que a distância e o caminho para x seja conhecido por toda a rede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Este comportamento chama-se “As boas notícias </a:t>
            </a:r>
            <a:r>
              <a:rPr lang="pt-PT" sz="2000" dirty="0" smtClean="0"/>
              <a:t>correm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depressa” (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good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news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travel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fast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)</a:t>
            </a:r>
            <a:endParaRPr lang="pt-PT" sz="20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505" name="Shape 50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6" name="Shape 506"/>
          <p:cNvCxnSpPr>
            <a:endCxn id="507" idx="1"/>
          </p:cNvCxnSpPr>
          <p:nvPr/>
        </p:nvCxnSpPr>
        <p:spPr>
          <a:xfrm>
            <a:off x="1844548" y="5257800"/>
            <a:ext cx="14921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08" name="Shape 508"/>
          <p:cNvCxnSpPr>
            <a:stCxn id="507" idx="3"/>
            <a:endCxn id="509" idx="1"/>
          </p:cNvCxnSpPr>
          <p:nvPr/>
        </p:nvCxnSpPr>
        <p:spPr>
          <a:xfrm>
            <a:off x="4063549" y="5257800"/>
            <a:ext cx="122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10" name="Shape 510"/>
          <p:cNvSpPr txBox="1"/>
          <p:nvPr/>
        </p:nvSpPr>
        <p:spPr>
          <a:xfrm>
            <a:off x="5491955" y="5410200"/>
            <a:ext cx="3140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 lang="en-GB" sz="1600" b="1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7394200" y="5486400"/>
            <a:ext cx="3347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lang="en-GB" sz="1600" b="1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2" name="Shape 512"/>
          <p:cNvSpPr txBox="1"/>
          <p:nvPr/>
        </p:nvSpPr>
        <p:spPr>
          <a:xfrm>
            <a:off x="3518921" y="5486400"/>
            <a:ext cx="3128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 lang="en-GB" sz="1600" b="1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3" name="Shape 513"/>
          <p:cNvSpPr txBox="1"/>
          <p:nvPr/>
        </p:nvSpPr>
        <p:spPr>
          <a:xfrm>
            <a:off x="1378558" y="5486400"/>
            <a:ext cx="3326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 lang="en-GB" sz="1600" b="1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14" name="Shape 5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523" y="5015525"/>
            <a:ext cx="726800" cy="4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Shape 5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748" y="5015525"/>
            <a:ext cx="726800" cy="4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Shape 5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561" y="5015525"/>
            <a:ext cx="726800" cy="4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123" y="5015525"/>
            <a:ext cx="726800" cy="4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As </a:t>
            </a:r>
            <a:r>
              <a:rPr lang="pt-PT" dirty="0" smtClean="0"/>
              <a:t>B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oas </a:t>
            </a:r>
            <a:r>
              <a:rPr lang="pt-PT" dirty="0" smtClean="0"/>
              <a:t>N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otícias </a:t>
            </a:r>
            <a:r>
              <a:rPr lang="pt-PT" dirty="0" smtClean="0"/>
              <a:t>Correm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dirty="0" smtClean="0"/>
              <a:t>D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epressa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cxnSp>
        <p:nvCxnSpPr>
          <p:cNvPr id="517" name="Shape 517"/>
          <p:cNvCxnSpPr>
            <a:stCxn id="509" idx="3"/>
            <a:endCxn id="515" idx="1"/>
          </p:cNvCxnSpPr>
          <p:nvPr/>
        </p:nvCxnSpPr>
        <p:spPr>
          <a:xfrm>
            <a:off x="6012361" y="5257800"/>
            <a:ext cx="112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6" name="Shape 537"/>
          <p:cNvSpPr txBox="1"/>
          <p:nvPr/>
        </p:nvSpPr>
        <p:spPr>
          <a:xfrm>
            <a:off x="3966567" y="4273801"/>
            <a:ext cx="14921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6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Anúncios</a:t>
            </a:r>
            <a:endParaRPr lang="pt-PT" sz="16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" name="Shape 539"/>
          <p:cNvCxnSpPr/>
          <p:nvPr/>
        </p:nvCxnSpPr>
        <p:spPr>
          <a:xfrm rot="10800000">
            <a:off x="3908912" y="4803800"/>
            <a:ext cx="1554899" cy="39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" name="Shape 559"/>
          <p:cNvSpPr txBox="1"/>
          <p:nvPr/>
        </p:nvSpPr>
        <p:spPr>
          <a:xfrm>
            <a:off x="2954802" y="5928018"/>
            <a:ext cx="36834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6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Eventual tráfego de pacotes para x</a:t>
            </a:r>
            <a:endParaRPr lang="pt-PT" sz="16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" name="Shape 560"/>
          <p:cNvCxnSpPr/>
          <p:nvPr/>
        </p:nvCxnSpPr>
        <p:spPr>
          <a:xfrm>
            <a:off x="3996552" y="5832908"/>
            <a:ext cx="1599899" cy="11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560"/>
          <p:cNvCxnSpPr/>
          <p:nvPr/>
        </p:nvCxnSpPr>
        <p:spPr>
          <a:xfrm>
            <a:off x="5856528" y="5830139"/>
            <a:ext cx="1599899" cy="11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560"/>
          <p:cNvCxnSpPr/>
          <p:nvPr/>
        </p:nvCxnSpPr>
        <p:spPr>
          <a:xfrm>
            <a:off x="1858786" y="5839283"/>
            <a:ext cx="1599899" cy="11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539"/>
          <p:cNvCxnSpPr/>
          <p:nvPr/>
        </p:nvCxnSpPr>
        <p:spPr>
          <a:xfrm rot="10800000">
            <a:off x="5901528" y="4812667"/>
            <a:ext cx="1554899" cy="39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539"/>
          <p:cNvCxnSpPr/>
          <p:nvPr/>
        </p:nvCxnSpPr>
        <p:spPr>
          <a:xfrm rot="10800000">
            <a:off x="1781848" y="4773251"/>
            <a:ext cx="1554899" cy="39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6105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Ma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s as </a:t>
            </a:r>
            <a:r>
              <a:rPr lang="pt-PT" dirty="0" smtClean="0"/>
              <a:t>M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ás </a:t>
            </a:r>
            <a:r>
              <a:rPr lang="pt-PT" dirty="0" smtClean="0"/>
              <a:t>N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otícias </a:t>
            </a:r>
            <a:r>
              <a:rPr lang="pt-PT" dirty="0" smtClean="0"/>
              <a:t>A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ndam </a:t>
            </a:r>
            <a:r>
              <a:rPr lang="pt-PT" dirty="0" smtClean="0"/>
              <a:t>D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evagar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290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1857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1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Quando o custo de um canal aumenta, o algoritmo propaga a nova informação lentamente e às vezes de forma errada</a:t>
            </a:r>
          </a:p>
          <a:p>
            <a:pPr marL="223837" marR="0" lvl="0" indent="-1857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1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 exemplo, se o canal entre x e c passar de custo 1 a infinito, mas c usar o fato de que b também lhe anuncia que conhece um caminho para x, ou se c guardou o vetor de distancias que b lhe enviou antes, c pode, erradamente, pensar que pode chegar a x via b</a:t>
            </a:r>
          </a:p>
          <a:p>
            <a:pPr marL="223837" marR="0" lvl="0" indent="-1857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1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isto acontecer aparecerá um </a:t>
            </a:r>
            <a:r>
              <a:rPr lang="pt-PT" sz="18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ping</a:t>
            </a:r>
            <a:r>
              <a:rPr lang="pt-PT" sz="18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18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pong</a:t>
            </a:r>
            <a:r>
              <a:rPr lang="pt-PT" sz="18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anúncios entre b e c e um ciclo no encaminhamento (para um buraco negro), que se costuma chamar um </a:t>
            </a:r>
            <a:r>
              <a:rPr lang="pt-PT" sz="18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routing</a:t>
            </a:r>
            <a:r>
              <a:rPr lang="pt-PT" sz="18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18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</a:t>
            </a:r>
            <a:r>
              <a:rPr lang="pt-PT" sz="18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/ </a:t>
            </a:r>
            <a:r>
              <a:rPr lang="pt-PT" sz="18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routing</a:t>
            </a:r>
            <a:r>
              <a:rPr lang="pt-PT" sz="18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18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black</a:t>
            </a:r>
            <a:r>
              <a:rPr lang="pt-PT" sz="18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18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hole</a:t>
            </a:r>
            <a:endParaRPr lang="pt-PT" sz="1800" b="0" i="1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4" name="Shape 524"/>
          <p:cNvSpPr txBox="1">
            <a:spLocks noGrp="1"/>
          </p:cNvSpPr>
          <p:nvPr>
            <p:ph type="sldNum" idx="12"/>
          </p:nvPr>
        </p:nvSpPr>
        <p:spPr>
          <a:xfrm>
            <a:off x="7911698" y="6266717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25" name="Shape 525"/>
          <p:cNvCxnSpPr>
            <a:endCxn id="526" idx="1"/>
          </p:cNvCxnSpPr>
          <p:nvPr/>
        </p:nvCxnSpPr>
        <p:spPr>
          <a:xfrm>
            <a:off x="1895323" y="5084576"/>
            <a:ext cx="14921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7" name="Shape 527"/>
          <p:cNvCxnSpPr>
            <a:stCxn id="526" idx="3"/>
            <a:endCxn id="528" idx="1"/>
          </p:cNvCxnSpPr>
          <p:nvPr/>
        </p:nvCxnSpPr>
        <p:spPr>
          <a:xfrm>
            <a:off x="4114324" y="5084576"/>
            <a:ext cx="122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5542730" y="5236976"/>
            <a:ext cx="3140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 lang="en-GB" sz="1600" b="1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0" name="Shape 530"/>
          <p:cNvSpPr txBox="1"/>
          <p:nvPr/>
        </p:nvSpPr>
        <p:spPr>
          <a:xfrm>
            <a:off x="7444975" y="5313176"/>
            <a:ext cx="3347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lang="en-GB" sz="1600" b="1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2" name="Shape 532"/>
          <p:cNvSpPr txBox="1"/>
          <p:nvPr/>
        </p:nvSpPr>
        <p:spPr>
          <a:xfrm>
            <a:off x="1429333" y="5313176"/>
            <a:ext cx="3326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 lang="en-GB" sz="1600" b="1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33" name="Shape 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298" y="4842301"/>
            <a:ext cx="726800" cy="4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Shape 5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523" y="4842301"/>
            <a:ext cx="726800" cy="4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Shape 5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336" y="4842301"/>
            <a:ext cx="726800" cy="4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4898" y="4842301"/>
            <a:ext cx="726800" cy="48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5" name="Shape 535"/>
          <p:cNvCxnSpPr>
            <a:stCxn id="528" idx="3"/>
            <a:endCxn id="534" idx="1"/>
          </p:cNvCxnSpPr>
          <p:nvPr/>
        </p:nvCxnSpPr>
        <p:spPr>
          <a:xfrm>
            <a:off x="6063136" y="5084576"/>
            <a:ext cx="112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36" name="Shape 536"/>
          <p:cNvSpPr/>
          <p:nvPr/>
        </p:nvSpPr>
        <p:spPr>
          <a:xfrm>
            <a:off x="6371125" y="4836951"/>
            <a:ext cx="451386" cy="484542"/>
          </a:xfrm>
          <a:prstGeom prst="irregularSeal1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 txBox="1"/>
          <p:nvPr/>
        </p:nvSpPr>
        <p:spPr>
          <a:xfrm>
            <a:off x="3966567" y="4273801"/>
            <a:ext cx="14921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6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Anúncios</a:t>
            </a:r>
            <a:endParaRPr lang="pt-PT" sz="16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38" name="Shape 538"/>
          <p:cNvCxnSpPr/>
          <p:nvPr/>
        </p:nvCxnSpPr>
        <p:spPr>
          <a:xfrm>
            <a:off x="3916512" y="4647088"/>
            <a:ext cx="1599899" cy="111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9" name="Shape 539"/>
          <p:cNvCxnSpPr/>
          <p:nvPr/>
        </p:nvCxnSpPr>
        <p:spPr>
          <a:xfrm rot="10800000">
            <a:off x="3908912" y="4803800"/>
            <a:ext cx="1554899" cy="39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Shape 532"/>
          <p:cNvSpPr txBox="1"/>
          <p:nvPr/>
        </p:nvSpPr>
        <p:spPr>
          <a:xfrm>
            <a:off x="3621885" y="5321493"/>
            <a:ext cx="3326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 lang="en-GB" sz="1600" b="1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" name="Shape 559"/>
          <p:cNvSpPr txBox="1"/>
          <p:nvPr/>
        </p:nvSpPr>
        <p:spPr>
          <a:xfrm>
            <a:off x="2954802" y="5928018"/>
            <a:ext cx="36834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6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Eventual tráfego de pacotes para x</a:t>
            </a:r>
            <a:endParaRPr lang="pt-PT" sz="16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" name="Shape 560"/>
          <p:cNvCxnSpPr/>
          <p:nvPr/>
        </p:nvCxnSpPr>
        <p:spPr>
          <a:xfrm>
            <a:off x="4009064" y="5629150"/>
            <a:ext cx="1599899" cy="11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561"/>
          <p:cNvCxnSpPr/>
          <p:nvPr/>
        </p:nvCxnSpPr>
        <p:spPr>
          <a:xfrm rot="10800000">
            <a:off x="4001464" y="5785862"/>
            <a:ext cx="1554899" cy="3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307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111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1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Com efeito 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b 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pode acreditar que há um melhor caminho para 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x 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via 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</a:t>
            </a:r>
            <a:r>
              <a:rPr lang="pt-PT" sz="1800" dirty="0" smtClean="0"/>
              <a:t>, 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mas 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 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acha que é via 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b 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que chega a 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x</a:t>
            </a:r>
            <a:endParaRPr lang="pt-PT" sz="18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111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1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Por cada vetor de distancias trocado entre ambos, o custo para chegar a 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x 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vai aumentando de uma unidade (admitindo que o custo de cada canal </a:t>
            </a:r>
            <a:r>
              <a:rPr lang="pt-PT" sz="1800" dirty="0" smtClean="0"/>
              <a:t>é 1)</a:t>
            </a:r>
          </a:p>
          <a:p>
            <a:pPr marL="223838" marR="0" lvl="0" indent="-2111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1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 o ciclo só vai parar quando o custo chegar a “infinito”</a:t>
            </a:r>
          </a:p>
          <a:p>
            <a:pPr marL="223838" marR="0" lvl="0" indent="-2111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1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Este comportamento chama-se “As más notícias andam devagar” (</a:t>
            </a:r>
            <a:r>
              <a:rPr lang="pt-PT" sz="18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bad</a:t>
            </a:r>
            <a:r>
              <a:rPr lang="pt-PT" sz="18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18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news</a:t>
            </a:r>
            <a:r>
              <a:rPr lang="pt-PT" sz="18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18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travel</a:t>
            </a:r>
            <a:r>
              <a:rPr lang="pt-PT" sz="18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18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slowly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) ou contagem para infinito (</a:t>
            </a:r>
            <a:r>
              <a:rPr lang="pt-PT" sz="18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count</a:t>
            </a:r>
            <a:r>
              <a:rPr lang="pt-PT" sz="18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to </a:t>
            </a:r>
            <a:r>
              <a:rPr lang="pt-PT" sz="18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infinity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)</a:t>
            </a:r>
          </a:p>
          <a:p>
            <a:pPr marL="339725" marR="0" lvl="1" indent="-9525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18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8000999" y="63485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6105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Contagem para o Infinito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cxnSp>
        <p:nvCxnSpPr>
          <p:cNvPr id="23" name="Shape 525"/>
          <p:cNvCxnSpPr/>
          <p:nvPr/>
        </p:nvCxnSpPr>
        <p:spPr>
          <a:xfrm>
            <a:off x="1895323" y="5084576"/>
            <a:ext cx="14921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" name="Shape 527"/>
          <p:cNvCxnSpPr/>
          <p:nvPr/>
        </p:nvCxnSpPr>
        <p:spPr>
          <a:xfrm>
            <a:off x="4114324" y="5084576"/>
            <a:ext cx="122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" name="Shape 529"/>
          <p:cNvSpPr txBox="1"/>
          <p:nvPr/>
        </p:nvSpPr>
        <p:spPr>
          <a:xfrm>
            <a:off x="5542730" y="5236976"/>
            <a:ext cx="3140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 lang="en-GB" sz="1600" b="1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" name="Shape 530"/>
          <p:cNvSpPr txBox="1"/>
          <p:nvPr/>
        </p:nvSpPr>
        <p:spPr>
          <a:xfrm>
            <a:off x="7444975" y="5313176"/>
            <a:ext cx="3347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lang="en-GB" sz="1600" b="1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" name="Shape 532"/>
          <p:cNvSpPr txBox="1"/>
          <p:nvPr/>
        </p:nvSpPr>
        <p:spPr>
          <a:xfrm>
            <a:off x="1429333" y="5313176"/>
            <a:ext cx="3326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 lang="en-GB" sz="1600" b="1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" name="Shape 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298" y="4842301"/>
            <a:ext cx="726800" cy="4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5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523" y="4842301"/>
            <a:ext cx="726800" cy="4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5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336" y="4842301"/>
            <a:ext cx="726800" cy="4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4898" y="4842301"/>
            <a:ext cx="726800" cy="48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Shape 535"/>
          <p:cNvCxnSpPr/>
          <p:nvPr/>
        </p:nvCxnSpPr>
        <p:spPr>
          <a:xfrm>
            <a:off x="6063136" y="5084576"/>
            <a:ext cx="112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" name="Shape 536"/>
          <p:cNvSpPr/>
          <p:nvPr/>
        </p:nvSpPr>
        <p:spPr>
          <a:xfrm>
            <a:off x="6371125" y="4836951"/>
            <a:ext cx="451386" cy="484542"/>
          </a:xfrm>
          <a:prstGeom prst="irregularSeal1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537"/>
          <p:cNvSpPr txBox="1"/>
          <p:nvPr/>
        </p:nvSpPr>
        <p:spPr>
          <a:xfrm>
            <a:off x="3966567" y="4273801"/>
            <a:ext cx="14921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6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Anúncios</a:t>
            </a:r>
            <a:endParaRPr lang="pt-PT" sz="16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5" name="Shape 538"/>
          <p:cNvCxnSpPr/>
          <p:nvPr/>
        </p:nvCxnSpPr>
        <p:spPr>
          <a:xfrm>
            <a:off x="3916512" y="4647088"/>
            <a:ext cx="1599899" cy="111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" name="Shape 539"/>
          <p:cNvCxnSpPr/>
          <p:nvPr/>
        </p:nvCxnSpPr>
        <p:spPr>
          <a:xfrm rot="10800000">
            <a:off x="3908912" y="4803800"/>
            <a:ext cx="1554899" cy="39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" name="Shape 532"/>
          <p:cNvSpPr txBox="1"/>
          <p:nvPr/>
        </p:nvSpPr>
        <p:spPr>
          <a:xfrm>
            <a:off x="3621885" y="5321493"/>
            <a:ext cx="3326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 lang="en-GB" sz="1600" b="1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" name="Shape 559"/>
          <p:cNvSpPr txBox="1"/>
          <p:nvPr/>
        </p:nvSpPr>
        <p:spPr>
          <a:xfrm>
            <a:off x="2954802" y="5928018"/>
            <a:ext cx="36834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6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Eventual tráfego de pacotes para x</a:t>
            </a:r>
            <a:endParaRPr lang="pt-PT" sz="16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9" name="Shape 560"/>
          <p:cNvCxnSpPr/>
          <p:nvPr/>
        </p:nvCxnSpPr>
        <p:spPr>
          <a:xfrm>
            <a:off x="4009064" y="5629150"/>
            <a:ext cx="1599899" cy="11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0" name="Shape 561"/>
          <p:cNvCxnSpPr/>
          <p:nvPr/>
        </p:nvCxnSpPr>
        <p:spPr>
          <a:xfrm rot="10800000">
            <a:off x="4001464" y="5785862"/>
            <a:ext cx="1554899" cy="3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Objetivos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378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1984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Em alternativa à técnica </a:t>
            </a:r>
            <a:r>
              <a:rPr lang="pt-PT" sz="2400" b="1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Link-</a:t>
            </a:r>
            <a:r>
              <a:rPr lang="pt-PT" sz="2400" b="1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State</a:t>
            </a:r>
            <a:r>
              <a:rPr lang="pt-PT" sz="2400" b="1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1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Routing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é possível usar outro algoritmo de encaminhamento distribuído</a:t>
            </a:r>
            <a:r>
              <a:rPr lang="pt-PT" sz="2400" dirty="0" smtClean="0"/>
              <a:t>. 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mesmo baseia-se na troca de informação entre vizinhos diretos sobre </a:t>
            </a:r>
            <a:r>
              <a:rPr lang="pt-PT" sz="2400" dirty="0" smtClean="0"/>
              <a:t>os </a:t>
            </a:r>
            <a:r>
              <a:rPr lang="pt-PT" sz="2400" b="1" dirty="0" smtClean="0"/>
              <a:t>destinos</a:t>
            </a:r>
            <a:r>
              <a:rPr lang="pt-PT" sz="2400" dirty="0" smtClean="0"/>
              <a:t> a que cada um é capaz de chegar</a:t>
            </a:r>
          </a:p>
          <a:p>
            <a:pPr marL="223837" marR="0" lvl="0" indent="-1984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 partir da visão dos destinos vistos pelos vizinhos, é possível um nó construir a sua própria visão e pass</a:t>
            </a:r>
            <a:r>
              <a:rPr lang="pt-PT" sz="2400" dirty="0" smtClean="0"/>
              <a:t>á-la também aos seus vizinhos</a:t>
            </a:r>
          </a:p>
          <a:p>
            <a:pPr marL="223837" marR="0" lvl="0" indent="-1984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Se os nós forem passando esta informação uns aos outros, acabarão todos por ficar a saber a melhor maneira de chegar a cada destino</a:t>
            </a:r>
          </a:p>
          <a:p>
            <a:pPr marL="223838" marR="0" lvl="0" indent="-1984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Este tipo de aproximação permitiu construir um algoritmo de encaminhamento, designado </a:t>
            </a:r>
            <a:r>
              <a:rPr lang="pt-PT" sz="2400" b="1" i="1" dirty="0" smtClean="0"/>
              <a:t>Vetor de Distâncias</a:t>
            </a:r>
            <a:endParaRPr lang="pt-PT" sz="2400" b="1" i="1" dirty="0"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8381999" cy="707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Soluç</a:t>
            </a:r>
            <a:r>
              <a:rPr lang="pt-PT" dirty="0" smtClean="0"/>
              <a:t>ões</a:t>
            </a:r>
            <a:endParaRPr lang="pt-PT" dirty="0"/>
          </a:p>
        </p:txBody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304800" y="1088125"/>
            <a:ext cx="8610599" cy="554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2E2EFF"/>
              </a:buClr>
              <a:buSzPct val="100000"/>
              <a:buFont typeface="Comic Sans MS"/>
              <a:buChar char="•"/>
            </a:pPr>
            <a:r>
              <a:rPr lang="pt-PT" sz="2400" b="1" i="0" u="none" strike="noStrike" cap="none" baseline="0" dirty="0" smtClean="0">
                <a:solidFill>
                  <a:srgbClr val="2E2EFF"/>
                </a:solidFill>
                <a:sym typeface="Comic Sans MS"/>
              </a:rPr>
              <a:t>“Infinito” é modelizad</a:t>
            </a:r>
            <a:r>
              <a:rPr lang="pt-PT" sz="2400" b="1" dirty="0" smtClean="0">
                <a:solidFill>
                  <a:srgbClr val="2E2EFF"/>
                </a:solidFill>
              </a:rPr>
              <a:t>o</a:t>
            </a:r>
            <a:r>
              <a:rPr lang="pt-PT" sz="2400" b="1" i="0" u="none" strike="noStrike" cap="none" baseline="0" dirty="0" smtClean="0">
                <a:solidFill>
                  <a:srgbClr val="2E2EFF"/>
                </a:solidFill>
                <a:sym typeface="Comic Sans MS"/>
              </a:rPr>
              <a:t> por um número relativamente baixo </a:t>
            </a:r>
            <a:r>
              <a:rPr lang="pt-PT" sz="2000" b="0" i="0" u="none" strike="noStrike" cap="none" baseline="0" dirty="0" smtClean="0">
                <a:solidFill>
                  <a:srgbClr val="2E2EFF"/>
                </a:solidFill>
                <a:sym typeface="Comic Sans MS"/>
              </a:rPr>
              <a:t>para aumentar a velocidade de convergência (tal solução implica que este algoritmo não pode ser aplicado a situações em que o diâmetro da rede é muito grande ou os custos representam o d</a:t>
            </a:r>
            <a:r>
              <a:rPr lang="pt-PT" sz="2000" dirty="0" smtClean="0">
                <a:solidFill>
                  <a:srgbClr val="2E2EFF"/>
                </a:solidFill>
              </a:rPr>
              <a:t>ébito</a:t>
            </a:r>
            <a:r>
              <a:rPr lang="pt-PT" sz="2000" b="0" i="0" u="none" strike="noStrike" cap="none" baseline="0" dirty="0" smtClean="0">
                <a:solidFill>
                  <a:srgbClr val="2E2EFF"/>
                </a:solidFill>
                <a:sym typeface="Comic Sans MS"/>
              </a:rPr>
              <a:t>)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1"/>
                </a:solidFill>
                <a:sym typeface="Comic Sans MS"/>
              </a:rPr>
              <a:t>Por exemplo, no protocolo RIP, que utiliza o algoritmo </a:t>
            </a:r>
            <a:r>
              <a:rPr lang="pt-PT" sz="1800" b="0" i="0" u="none" strike="noStrike" cap="none" baseline="0" dirty="0" err="1" smtClean="0">
                <a:solidFill>
                  <a:schemeClr val="dk1"/>
                </a:solidFill>
                <a:sym typeface="Comic Sans MS"/>
              </a:rPr>
              <a:t>vector</a:t>
            </a:r>
            <a:r>
              <a:rPr lang="pt-PT" sz="1800" b="0" i="0" u="none" strike="noStrike" cap="none" baseline="0" dirty="0" smtClean="0">
                <a:solidFill>
                  <a:schemeClr val="dk1"/>
                </a:solidFill>
                <a:sym typeface="Comic Sans MS"/>
              </a:rPr>
              <a:t> de distancias e todos os canais t</a:t>
            </a:r>
            <a:r>
              <a:rPr lang="pt-PT" sz="1800" dirty="0" smtClean="0">
                <a:solidFill>
                  <a:schemeClr val="dk1"/>
                </a:solidFill>
              </a:rPr>
              <a:t>êm custo 1</a:t>
            </a:r>
            <a:r>
              <a:rPr lang="pt-PT" sz="1800" b="0" i="0" u="none" strike="noStrike" cap="none" baseline="0" dirty="0" smtClean="0">
                <a:solidFill>
                  <a:schemeClr val="dk1"/>
                </a:solidFill>
                <a:sym typeface="Comic Sans MS"/>
              </a:rPr>
              <a:t>, “infinito” = 16</a:t>
            </a:r>
          </a:p>
          <a:p>
            <a:pPr marL="563563" marR="0" lvl="1" indent="-1190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1800" b="0" i="0" u="none" strike="noStrike" cap="none" baseline="0" dirty="0" smtClean="0">
              <a:solidFill>
                <a:schemeClr val="dk1"/>
              </a:solidFill>
              <a:sym typeface="Comic Sans MS"/>
            </a:endParaRP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2E2EFF"/>
              </a:buClr>
              <a:buSzPct val="100000"/>
              <a:buFont typeface="Comic Sans MS"/>
              <a:buChar char="•"/>
            </a:pPr>
            <a:r>
              <a:rPr lang="pt-PT" sz="2400" b="1" i="0" u="none" strike="noStrike" cap="none" baseline="0" dirty="0" smtClean="0">
                <a:solidFill>
                  <a:srgbClr val="2E2EFF"/>
                </a:solidFill>
                <a:sym typeface="Comic Sans MS"/>
              </a:rPr>
              <a:t>“Split </a:t>
            </a:r>
            <a:r>
              <a:rPr lang="pt-PT" sz="2400" b="1" i="0" u="none" strike="noStrike" cap="none" baseline="0" dirty="0" err="1" smtClean="0">
                <a:solidFill>
                  <a:srgbClr val="2E2EFF"/>
                </a:solidFill>
                <a:sym typeface="Comic Sans MS"/>
              </a:rPr>
              <a:t>horizon</a:t>
            </a:r>
            <a:r>
              <a:rPr lang="pt-PT" sz="2400" b="1" i="0" u="none" strike="noStrike" cap="none" baseline="0" dirty="0" smtClean="0">
                <a:solidFill>
                  <a:srgbClr val="2E2EFF"/>
                </a:solidFill>
                <a:sym typeface="Comic Sans MS"/>
              </a:rPr>
              <a:t> </a:t>
            </a:r>
            <a:r>
              <a:rPr lang="pt-PT" sz="2400" b="1" i="0" u="none" strike="noStrike" cap="none" baseline="0" dirty="0" err="1" smtClean="0">
                <a:solidFill>
                  <a:srgbClr val="2E2EFF"/>
                </a:solidFill>
                <a:sym typeface="Comic Sans MS"/>
              </a:rPr>
              <a:t>with</a:t>
            </a:r>
            <a:r>
              <a:rPr lang="pt-PT" sz="2400" b="1" i="0" u="none" strike="noStrike" cap="none" baseline="0" dirty="0" smtClean="0">
                <a:solidFill>
                  <a:srgbClr val="2E2EFF"/>
                </a:solidFill>
                <a:sym typeface="Comic Sans MS"/>
              </a:rPr>
              <a:t> </a:t>
            </a:r>
            <a:r>
              <a:rPr lang="pt-PT" sz="2400" b="1" i="0" u="none" strike="noStrike" cap="none" baseline="0" dirty="0" err="1" smtClean="0">
                <a:solidFill>
                  <a:srgbClr val="2E2EFF"/>
                </a:solidFill>
                <a:sym typeface="Comic Sans MS"/>
              </a:rPr>
              <a:t>poisoned</a:t>
            </a:r>
            <a:r>
              <a:rPr lang="pt-PT" sz="2400" b="1" i="0" u="none" strike="noStrike" cap="none" baseline="0" dirty="0" smtClean="0">
                <a:solidFill>
                  <a:srgbClr val="2E2EFF"/>
                </a:solidFill>
                <a:sym typeface="Comic Sans MS"/>
              </a:rPr>
              <a:t> reverse” </a:t>
            </a:r>
            <a:r>
              <a:rPr lang="pt-PT" sz="2000" b="0" i="0" u="none" strike="noStrike" cap="none" baseline="0" dirty="0" smtClean="0">
                <a:solidFill>
                  <a:srgbClr val="2E2EFF"/>
                </a:solidFill>
                <a:sym typeface="Comic Sans MS"/>
              </a:rPr>
              <a:t>– um nó R1 anuncia ao nó  R2 todos os destinos para os quais R1 usa R2 como melhor caminho </a:t>
            </a:r>
            <a:r>
              <a:rPr lang="pt-PT" sz="2000" dirty="0" smtClean="0">
                <a:solidFill>
                  <a:srgbClr val="2E2EFF"/>
                </a:solidFill>
              </a:rPr>
              <a:t>à distância infinito;</a:t>
            </a:r>
            <a:r>
              <a:rPr lang="pt-PT" sz="2000" b="0" i="0" u="none" strike="noStrike" cap="none" baseline="0" dirty="0" smtClean="0">
                <a:solidFill>
                  <a:srgbClr val="2E2EFF"/>
                </a:solidFill>
                <a:sym typeface="Comic Sans MS"/>
              </a:rPr>
              <a:t> ou seja, R1 anuncia a R2 com distância infinito tudo aquilo que R1 acha que está por detrás de R2. Por outras palavras, não tenho nada de novo a anunciar aos nós que uso para enviar pacotes para </a:t>
            </a:r>
            <a:r>
              <a:rPr lang="pt-PT" sz="2000" dirty="0" smtClean="0">
                <a:solidFill>
                  <a:srgbClr val="2E2EFF"/>
                </a:solidFill>
              </a:rPr>
              <a:t>um dado destino</a:t>
            </a:r>
          </a:p>
          <a:p>
            <a:pPr marL="223838" marR="0" lvl="0" indent="-198438" algn="l" rtl="0">
              <a:spcBef>
                <a:spcPts val="1200"/>
              </a:spcBef>
              <a:spcAft>
                <a:spcPts val="0"/>
              </a:spcAft>
              <a:buClr>
                <a:srgbClr val="2E2EFF"/>
              </a:buClr>
              <a:buSzPct val="100000"/>
              <a:buFont typeface="Comic Sans MS"/>
              <a:buChar char="•"/>
            </a:pPr>
            <a:r>
              <a:rPr lang="pt-PT" sz="2000" dirty="0" smtClean="0">
                <a:solidFill>
                  <a:srgbClr val="2E2EFF"/>
                </a:solidFill>
              </a:rPr>
              <a:t>Outras soluções baseadas em temporizadores (não tratadas nesta disciplina)</a:t>
            </a:r>
          </a:p>
          <a:p>
            <a:pPr marL="223838" marR="0" lvl="0" indent="-96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2000" b="0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571" name="Shape 57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Shape 57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000" dirty="0" smtClean="0"/>
              <a:t>Anúncios Envenenados no Sentido Inverso</a:t>
            </a:r>
            <a:endParaRPr lang="pt-PT" sz="3000" dirty="0"/>
          </a:p>
        </p:txBody>
      </p:sp>
      <p:sp>
        <p:nvSpPr>
          <p:cNvPr id="594" name="Shape 594"/>
          <p:cNvSpPr txBox="1"/>
          <p:nvPr/>
        </p:nvSpPr>
        <p:spPr>
          <a:xfrm>
            <a:off x="341986" y="1224501"/>
            <a:ext cx="8483600" cy="218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PT" sz="24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b vai para x via c, então anuncia a c que vê x à distância infinito.</a:t>
            </a:r>
          </a:p>
          <a:p>
            <a:pPr rtl="0">
              <a:spcBef>
                <a:spcPts val="0"/>
              </a:spcBef>
              <a:buNone/>
            </a:pPr>
            <a:endParaRPr lang="pt-PT" sz="240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0"/>
              </a:spcBef>
              <a:buNone/>
            </a:pPr>
            <a:r>
              <a:rPr lang="pt-PT" sz="24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Desta forma c nunca usará o caminho via b para alcançar x.</a:t>
            </a:r>
            <a:endParaRPr lang="pt-PT" sz="240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" name="Shape 525"/>
          <p:cNvCxnSpPr/>
          <p:nvPr/>
        </p:nvCxnSpPr>
        <p:spPr>
          <a:xfrm>
            <a:off x="1895323" y="4717474"/>
            <a:ext cx="14921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" name="Shape 527"/>
          <p:cNvCxnSpPr/>
          <p:nvPr/>
        </p:nvCxnSpPr>
        <p:spPr>
          <a:xfrm>
            <a:off x="4114324" y="4717474"/>
            <a:ext cx="122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3" name="Shape 529"/>
          <p:cNvSpPr txBox="1"/>
          <p:nvPr/>
        </p:nvSpPr>
        <p:spPr>
          <a:xfrm>
            <a:off x="5542730" y="4869874"/>
            <a:ext cx="3140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 lang="en-GB" sz="1600" b="1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" name="Shape 530"/>
          <p:cNvSpPr txBox="1"/>
          <p:nvPr/>
        </p:nvSpPr>
        <p:spPr>
          <a:xfrm>
            <a:off x="7444975" y="4946074"/>
            <a:ext cx="3347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lang="en-GB" sz="1600" b="1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" name="Shape 532"/>
          <p:cNvSpPr txBox="1"/>
          <p:nvPr/>
        </p:nvSpPr>
        <p:spPr>
          <a:xfrm>
            <a:off x="1429333" y="4946074"/>
            <a:ext cx="3326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 lang="en-GB" sz="1600" b="1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" name="Shape 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298" y="4475199"/>
            <a:ext cx="726800" cy="4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5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523" y="4475199"/>
            <a:ext cx="726800" cy="4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5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336" y="4475199"/>
            <a:ext cx="726800" cy="4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4898" y="4475199"/>
            <a:ext cx="726800" cy="48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Shape 535"/>
          <p:cNvCxnSpPr/>
          <p:nvPr/>
        </p:nvCxnSpPr>
        <p:spPr>
          <a:xfrm>
            <a:off x="6063136" y="4717474"/>
            <a:ext cx="112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" name="Shape 536"/>
          <p:cNvSpPr/>
          <p:nvPr/>
        </p:nvSpPr>
        <p:spPr>
          <a:xfrm>
            <a:off x="6371125" y="4469849"/>
            <a:ext cx="451386" cy="484542"/>
          </a:xfrm>
          <a:prstGeom prst="irregularSeal1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537"/>
          <p:cNvSpPr txBox="1"/>
          <p:nvPr/>
        </p:nvSpPr>
        <p:spPr>
          <a:xfrm>
            <a:off x="3422014" y="2991372"/>
            <a:ext cx="2323543" cy="38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6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pt-PT" sz="16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16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à </a:t>
            </a:r>
            <a:r>
              <a:rPr lang="pt-PT" sz="16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distância infinito</a:t>
            </a:r>
            <a:endParaRPr lang="pt-PT" sz="16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3" name="Shape 538"/>
          <p:cNvCxnSpPr/>
          <p:nvPr/>
        </p:nvCxnSpPr>
        <p:spPr>
          <a:xfrm>
            <a:off x="3891883" y="3387891"/>
            <a:ext cx="1599899" cy="111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539"/>
          <p:cNvCxnSpPr/>
          <p:nvPr/>
        </p:nvCxnSpPr>
        <p:spPr>
          <a:xfrm rot="10800000">
            <a:off x="3833992" y="3855201"/>
            <a:ext cx="1554899" cy="39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532"/>
          <p:cNvSpPr txBox="1"/>
          <p:nvPr/>
        </p:nvSpPr>
        <p:spPr>
          <a:xfrm>
            <a:off x="3621885" y="4954391"/>
            <a:ext cx="3326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 lang="en-GB" sz="1600" b="1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" name="Shape 559"/>
          <p:cNvSpPr txBox="1"/>
          <p:nvPr/>
        </p:nvSpPr>
        <p:spPr>
          <a:xfrm>
            <a:off x="2883574" y="5319752"/>
            <a:ext cx="36834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6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Tráfego de pacotes para x</a:t>
            </a:r>
            <a:endParaRPr lang="pt-PT" sz="16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7" name="Shape 560"/>
          <p:cNvCxnSpPr/>
          <p:nvPr/>
        </p:nvCxnSpPr>
        <p:spPr>
          <a:xfrm>
            <a:off x="4009064" y="5262048"/>
            <a:ext cx="1599899" cy="11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537"/>
          <p:cNvSpPr txBox="1"/>
          <p:nvPr/>
        </p:nvSpPr>
        <p:spPr>
          <a:xfrm>
            <a:off x="3802739" y="3502489"/>
            <a:ext cx="1617406" cy="391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6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pt-PT" sz="16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16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à distância 1</a:t>
            </a:r>
            <a:endParaRPr lang="pt-PT" sz="16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1" name="Shape 539"/>
          <p:cNvCxnSpPr/>
          <p:nvPr/>
        </p:nvCxnSpPr>
        <p:spPr>
          <a:xfrm rot="10800000">
            <a:off x="3865246" y="4348212"/>
            <a:ext cx="1554899" cy="39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" name="Shape 537"/>
          <p:cNvSpPr txBox="1"/>
          <p:nvPr/>
        </p:nvSpPr>
        <p:spPr>
          <a:xfrm>
            <a:off x="3461205" y="3939070"/>
            <a:ext cx="2323543" cy="38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6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pt-PT" sz="16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160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à </a:t>
            </a:r>
            <a:r>
              <a:rPr lang="pt-PT" sz="160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distância infinito</a:t>
            </a:r>
            <a:endParaRPr lang="pt-PT" sz="16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Detalhes de Implementação</a:t>
            </a:r>
          </a:p>
        </p:txBody>
      </p:sp>
      <p:sp>
        <p:nvSpPr>
          <p:cNvPr id="600" name="Shape 60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  <p:sp>
        <p:nvSpPr>
          <p:cNvPr id="601" name="Shape 601"/>
          <p:cNvSpPr txBox="1">
            <a:spLocks noGrp="1"/>
          </p:cNvSpPr>
          <p:nvPr>
            <p:ph type="body" idx="4294967295"/>
          </p:nvPr>
        </p:nvSpPr>
        <p:spPr>
          <a:xfrm>
            <a:off x="395525" y="1200425"/>
            <a:ext cx="8484000" cy="534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492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/>
              <a:t>Os anúncios podem ser passados entre nós de comutação de forma fiável ou não fiável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23837" marR="0" lvl="0" indent="-2492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/>
              <a:t>A solução mais simples é usar UDP, mas nesse caso podem perder-se anúncios; uma solução simples consiste em repetir os anúncios periodicamente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23837" marR="0" lvl="0" indent="-2492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/>
              <a:t>Quando os anúncios são passados de forma fiável (e.g. TCP) podem transmitir-se apenas as alterações e não todo o vetor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23837" marR="0" lvl="0" indent="-2492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/>
              <a:t>Sempre que um nó concluí que há alterações pode desencadear imediatamente um anúncio para que o algoritmo convirja mais rapidamente</a:t>
            </a:r>
          </a:p>
          <a:p>
            <a:pPr marL="223837" marR="0" lvl="0" indent="-96837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sz="2400" b="0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marR="0" lvl="0" indent="-9683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marR="0" lvl="0" indent="-20637" algn="l" rtl="0"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sz="2400" b="0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marR="0" lvl="0" indent="-20637" algn="l" rtl="0"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sz="2400" b="0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Tempos e Contagem para o Infinito</a:t>
            </a:r>
          </a:p>
        </p:txBody>
      </p:sp>
      <p:sp>
        <p:nvSpPr>
          <p:cNvPr id="608" name="Shape 60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23</a:t>
            </a:fld>
            <a:endParaRPr lang="en-GB"/>
          </a:p>
        </p:txBody>
      </p:sp>
      <p:sp>
        <p:nvSpPr>
          <p:cNvPr id="609" name="Shape 609"/>
          <p:cNvSpPr txBox="1">
            <a:spLocks noGrp="1"/>
          </p:cNvSpPr>
          <p:nvPr>
            <p:ph type="body" idx="4294967295"/>
          </p:nvPr>
        </p:nvSpPr>
        <p:spPr>
          <a:xfrm>
            <a:off x="426350" y="924925"/>
            <a:ext cx="8484000" cy="54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23837" marR="0" lvl="0" indent="-2492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/>
              <a:t>Não está definida uma ordem de processamento: um comutador processa primeiro todos os anúncios recebidos ou logo que um anúncio é processado, e há alterações, envia imediatamente novos anúncios?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23837" marR="0" lvl="0" indent="-2492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/>
              <a:t>A velocidade de propagação das novidades depende dos nós, da rede e das características da rede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23837" marR="0" lvl="0" indent="-2492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/>
              <a:t>Se a transmissão de anúncios for por meios não fiáveis, o tempo para que alguma novidade seja propagada aumenta, pois a mesma só será recebida da próxima vez que houver um anúncio periódico. Por outro lado, se um pacote se perder esse tempo também aumenta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342900" y="234938"/>
            <a:ext cx="8614434" cy="8461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i="1" dirty="0" err="1" smtClean="0"/>
              <a:t>Poison</a:t>
            </a:r>
            <a:r>
              <a:rPr lang="pt-PT" i="1" dirty="0" smtClean="0"/>
              <a:t> Reverse</a:t>
            </a:r>
            <a:r>
              <a:rPr lang="pt-PT" dirty="0" smtClean="0"/>
              <a:t> é Suficiente 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?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342900" y="1081075"/>
            <a:ext cx="8458200" cy="785825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i="1" dirty="0" err="1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Poison</a:t>
            </a:r>
            <a:r>
              <a:rPr lang="pt-PT" sz="2000" i="1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reverse</a:t>
            </a:r>
            <a:r>
              <a:rPr lang="pt-PT" sz="200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não é suficiente para garantir que não aparecem episódios de contagem para o infinito. Ver o seguinte exemplo.</a:t>
            </a:r>
            <a:endParaRPr lang="pt-PT" sz="2000" dirty="0">
              <a:solidFill>
                <a:srgbClr val="2E2E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260501" y="4497634"/>
            <a:ext cx="8622998" cy="2271466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pt-PT" sz="2000" b="0" i="0" u="none" strike="noStrike" cap="none" baseline="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recebe de </a:t>
            </a:r>
            <a:r>
              <a:rPr lang="pt-PT" sz="200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pt-PT" sz="2000" b="0" i="0" u="none" strike="noStrike" cap="none" baseline="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anúncios de acessibilidade de </a:t>
            </a:r>
            <a:r>
              <a:rPr lang="pt-PT" sz="200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pt-PT" sz="2000" b="0" i="0" u="none" strike="noStrike" cap="none" baseline="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pt-PT" sz="2000" b="0" i="1" u="none" strike="noStrike" cap="none" baseline="0" dirty="0" err="1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split</a:t>
            </a:r>
            <a:r>
              <a:rPr lang="pt-PT" sz="2000" b="0" i="1" u="none" strike="noStrike" cap="none" baseline="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baseline="0" dirty="0" err="1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horizon</a:t>
            </a:r>
            <a:r>
              <a:rPr lang="pt-PT" sz="2000" b="0" i="1" u="none" strike="noStrike" cap="none" baseline="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0" u="none" strike="noStrike" cap="none" baseline="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 bloqueia este anúncio pois </a:t>
            </a:r>
            <a:r>
              <a:rPr lang="pt-PT" sz="200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pt-PT" sz="2000" b="0" i="0" u="none" strike="noStrike" cap="none" baseline="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usa </a:t>
            </a:r>
            <a:r>
              <a:rPr lang="pt-PT" sz="200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pt-PT" sz="2000" b="0" i="0" u="none" strike="noStrike" cap="none" baseline="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para chegar a x)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sz="2000" b="0" i="0" u="none" strike="noStrike" cap="none" baseline="0" dirty="0" smtClean="0">
              <a:solidFill>
                <a:srgbClr val="2E2E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Caso a ligação </a:t>
            </a:r>
            <a:r>
              <a:rPr lang="pt-PT" sz="2000" b="0" i="0" u="none" strike="noStrike" cap="none" baseline="0" dirty="0" err="1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ax</a:t>
            </a:r>
            <a:r>
              <a:rPr lang="pt-PT" sz="2000" b="0" i="0" u="none" strike="noStrike" cap="none" baseline="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vá abaixo, </a:t>
            </a:r>
            <a:r>
              <a:rPr lang="pt-PT" sz="200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pt-PT" sz="2000" b="0" i="0" u="none" strike="noStrike" cap="none" baseline="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pode receber essa informação de </a:t>
            </a:r>
            <a:r>
              <a:rPr lang="pt-PT" sz="200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pt-PT" sz="2000" b="0" i="0" u="none" strike="noStrike" cap="none" baseline="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mas antes de </a:t>
            </a:r>
            <a:r>
              <a:rPr lang="pt-PT" sz="200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pt-PT" sz="2000" b="0" i="0" u="none" strike="noStrike" cap="none" baseline="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também a receber de </a:t>
            </a:r>
            <a:r>
              <a:rPr lang="pt-PT" sz="200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pt-PT" sz="2000" b="0" i="0" u="none" strike="noStrike" cap="none" baseline="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pt-PT" sz="2000" b="0" i="0" u="none" strike="noStrike" cap="none" baseline="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 pode </a:t>
            </a:r>
            <a:r>
              <a:rPr lang="pt-PT" sz="2000" b="0" i="0" u="none" strike="noStrike" cap="none" baseline="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anunciar a b a acessibilidade de x através de si </a:t>
            </a:r>
            <a:r>
              <a:rPr lang="pt-PT" sz="2000" b="0" i="0" u="none" strike="noStrike" cap="none" baseline="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(isto é, o </a:t>
            </a:r>
            <a:r>
              <a:rPr lang="pt-PT" sz="2000" b="0" i="0" u="none" strike="noStrike" cap="none" baseline="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caminho via d que </a:t>
            </a:r>
            <a:r>
              <a:rPr lang="pt-PT" sz="200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pt-PT" sz="2000" b="0" i="0" u="none" strike="noStrike" cap="none" baseline="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ainda não sabe que também est</a:t>
            </a:r>
            <a:r>
              <a:rPr lang="pt-PT" sz="200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á</a:t>
            </a:r>
            <a:r>
              <a:rPr lang="pt-PT" sz="2000" b="0" i="0" u="none" strike="noStrike" cap="none" baseline="0" dirty="0" smtClean="0">
                <a:solidFill>
                  <a:srgbClr val="2E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inacessível).</a:t>
            </a:r>
            <a:endParaRPr lang="pt-PT" sz="2000" b="0" i="0" u="none" strike="noStrike" cap="none" baseline="0" dirty="0">
              <a:solidFill>
                <a:srgbClr val="2E2E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6" name="Shape 63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866900"/>
            <a:ext cx="7975600" cy="25273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title"/>
          </p:nvPr>
        </p:nvSpPr>
        <p:spPr>
          <a:xfrm>
            <a:off x="395536" y="260647"/>
            <a:ext cx="8229600" cy="9248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4000" dirty="0" smtClean="0"/>
              <a:t>Resumo</a:t>
            </a:r>
            <a:endParaRPr lang="pt-PT" sz="4000" dirty="0"/>
          </a:p>
        </p:txBody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395524" y="1200425"/>
            <a:ext cx="8484000" cy="509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dirty="0" smtClean="0"/>
              <a:t>Os nós passam aos seus vizinhos a sua visão da rede em anúncios que lhes permitem aprender que existem novos destinos ou melhores caminhos do que os que já conheciam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000" dirty="0" smtClean="0"/>
          </a:p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dirty="0" smtClean="0"/>
              <a:t>Quando o processo estabiliza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, o algoritmo </a:t>
            </a:r>
            <a:r>
              <a:rPr lang="pt-PT" sz="2000" dirty="0" smtClean="0"/>
              <a:t>permite a cada nó conhecer um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caminho </a:t>
            </a:r>
            <a:r>
              <a:rPr lang="pt-PT" sz="2000" dirty="0" smtClean="0"/>
              <a:t>mais curto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para cada destino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Cada nó passa </a:t>
            </a:r>
            <a:r>
              <a:rPr lang="pt-PT" sz="2000" dirty="0" smtClean="0"/>
              <a:t>alguma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informação que conhece sobre todos os destinos, mas apenas aos seus vizinhos, e o cálculo para atualização das tabelas é trivial.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algoritmo caracteriza-se pela simplicidade, baixa ocupação de memória, e poucos tipos de mensagens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Cada nó processa o algoritmo de forma assíncrona e autónoma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 menos do problema da convergência (“durante a propagaç</a:t>
            </a:r>
            <a:r>
              <a:rPr lang="pt-PT" sz="2000" dirty="0" smtClean="0"/>
              <a:t>ão de 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más notícias”), é um algoritmo </a:t>
            </a:r>
            <a:r>
              <a:rPr lang="pt-PT" sz="2000" dirty="0" smtClean="0"/>
              <a:t>muito simples</a:t>
            </a:r>
          </a:p>
          <a:p>
            <a:pPr marL="223838" marR="0" lvl="0" indent="-96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20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968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endParaRPr lang="pt-PT" sz="20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0638" algn="l" rtl="0"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32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0638" algn="l" rtl="0"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3200" b="0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Conclusões </a:t>
            </a:r>
            <a:r>
              <a:rPr lang="pt-PT" dirty="0" smtClean="0"/>
              <a:t>S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obre o Algoritmo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É um algoritmo muito simples do ponto de vista computacional</a:t>
            </a:r>
          </a:p>
          <a:p>
            <a:pPr marL="563562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Converge rapidamente face a “boas notícias”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85714"/>
              <a:buFont typeface="Helvetica Neue"/>
              <a:buChar char="–"/>
            </a:pPr>
            <a:r>
              <a:rPr lang="pt-PT" dirty="0" smtClean="0"/>
              <a:t>É computacionalmente trivial e requer poucos recursos de memória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Mas tem o problema da “contagem para infinito”</a:t>
            </a:r>
          </a:p>
          <a:p>
            <a:pPr marL="223837" marR="0" lvl="0" indent="-2238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Solução adequada </a:t>
            </a:r>
            <a:r>
              <a:rPr lang="pt-PT" dirty="0" smtClean="0"/>
              <a:t>em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redes simples e de pequeno diâmetro, mas</a:t>
            </a:r>
          </a:p>
          <a:p>
            <a:pPr marL="563562" marR="0" lvl="1" algn="l" rtl="0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85714"/>
              <a:buFont typeface="Helvetica Neue"/>
              <a:buChar char="–"/>
            </a:pPr>
            <a:r>
              <a:rPr lang="pt-PT" dirty="0" smtClean="0"/>
              <a:t> Em redes com muitos destinos a dimensão dos anúncios cresce</a:t>
            </a:r>
          </a:p>
          <a:p>
            <a:pPr marL="563562" marR="0" lvl="1" algn="l" rtl="0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85714"/>
              <a:buFont typeface="Helvetica Neue"/>
              <a:buChar char="–"/>
            </a:pPr>
            <a:r>
              <a:rPr lang="pt-PT" dirty="0" smtClean="0"/>
              <a:t> Em redes com muitos canais e instabilidade, a convergência (de más notícias) é lenta.</a:t>
            </a:r>
            <a:endParaRPr lang="pt-PT" dirty="0"/>
          </a:p>
        </p:txBody>
      </p:sp>
      <p:sp>
        <p:nvSpPr>
          <p:cNvPr id="653" name="Shape 65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Shape 65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Conclusões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encaminhamento baseia-se em algoritmos distribuídos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Para reagir a alterações da configuração da rede e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Computar os caminhos mais curtos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Dois algoritmos principais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Dijkstra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→ link-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state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routing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(e.g., OSPF e IS-IS)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Bellman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-Ford →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distance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vector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routing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(e.g., RIP)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Convergência – quando há uma alteração na rede, quanto tempo levam todos os nós a atuar de acordo com a mesma?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É necessário transitar de uma topologia para outra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Durante a transição podem surgir inconsistências e perdem-se pacotes pelo que a transição deve ser rápida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Trata-se de uma questão crítica para o funcionamento de uma rede de grande dimens</a:t>
            </a:r>
            <a:r>
              <a:rPr lang="pt-PT" sz="2000" dirty="0" smtClean="0"/>
              <a:t>ão</a:t>
            </a:r>
            <a:endParaRPr lang="pt-PT" sz="200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573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/>
            <a:r>
              <a:rPr lang="en-US" sz="2400" i="1" dirty="0">
                <a:solidFill>
                  <a:schemeClr val="tx1"/>
                </a:solidFill>
              </a:rPr>
              <a:t>Make everything as simple as possible, but not simpler.</a:t>
            </a:r>
            <a:br>
              <a:rPr lang="en-US" sz="2400" i="1" dirty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/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en-US" sz="2400" dirty="0" err="1">
                <a:solidFill>
                  <a:schemeClr val="tx1"/>
                </a:solidFill>
              </a:rPr>
              <a:t>Autor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i="1" dirty="0">
                <a:solidFill>
                  <a:schemeClr val="tx1"/>
                </a:solidFill>
              </a:rPr>
              <a:t>Albert Einstein (1879-1955)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06853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743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200" dirty="0" smtClean="0"/>
              <a:t>Ideia Base: </a:t>
            </a:r>
            <a:r>
              <a:rPr lang="pt-PT" sz="3200" smtClean="0"/>
              <a:t>Anúncios para a </a:t>
            </a:r>
            <a:r>
              <a:rPr lang="pt-PT" sz="3200" dirty="0" smtClean="0"/>
              <a:t>Vizinhança</a:t>
            </a:r>
            <a:endParaRPr lang="pt-PT" sz="3200" dirty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23528" y="1524000"/>
            <a:ext cx="8610599" cy="50871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492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Filosofia de base do algoritmo</a:t>
            </a:r>
          </a:p>
          <a:p>
            <a:pPr marL="563562" marR="0" lvl="1" indent="-2587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/>
              <a:t>Se um nó dá acesso direto ao destino D</a:t>
            </a:r>
          </a:p>
          <a:p>
            <a:pPr marL="563562" marR="0" lvl="1" indent="-2587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/>
              <a:t>pode dizer aos vizinhos: “D é acessível por mim à distância 0”</a:t>
            </a:r>
          </a:p>
          <a:p>
            <a:pPr marL="563562" marR="0" lvl="1" indent="-2587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/>
              <a:t>e os vizinhos podem dizer aos vizinhos: “D é acessível por mim à distância …”</a:t>
            </a:r>
          </a:p>
          <a:p>
            <a:pPr marL="563563" marR="0" lvl="1" indent="-2587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/>
              <a:t>até que todos os nós sabem que existe o destino D e podem selecionar o melhor vizinho para lá chegar</a:t>
            </a:r>
          </a:p>
          <a:p>
            <a:pPr marL="223837" marR="0" lvl="0" indent="-2492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dirty="0" smtClean="0"/>
              <a:t>Os anúncios de vizinhança também se designam </a:t>
            </a:r>
            <a:r>
              <a:rPr lang="pt-PT" sz="2000" i="1" dirty="0" err="1" smtClean="0"/>
              <a:t>Reachability</a:t>
            </a:r>
            <a:r>
              <a:rPr lang="pt-PT" sz="2000" i="1" dirty="0" smtClean="0"/>
              <a:t> </a:t>
            </a:r>
            <a:r>
              <a:rPr lang="pt-PT" sz="2000" i="1" dirty="0" err="1" smtClean="0"/>
              <a:t>Annoucements</a:t>
            </a:r>
            <a:r>
              <a:rPr lang="pt-PT" sz="2000" i="1" dirty="0" smtClean="0"/>
              <a:t>, Anúncios de visibilidade</a:t>
            </a:r>
            <a:r>
              <a:rPr lang="pt-PT" sz="2000" dirty="0" smtClean="0"/>
              <a:t> ou Vetores de Distâncias, daí o nome do algoritmo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85714"/>
              <a:buFont typeface="Comic Sans MS"/>
              <a:buChar char="•"/>
            </a:pPr>
            <a:r>
              <a:rPr lang="pt-PT" sz="2000" dirty="0" smtClean="0"/>
              <a:t>Às vezes o algoritmo também é conhecido pelo nome dos seus primeiros inventores: </a:t>
            </a:r>
            <a:r>
              <a:rPr lang="pt-PT" sz="2000" dirty="0" err="1" smtClean="0"/>
              <a:t>Bellman</a:t>
            </a:r>
            <a:r>
              <a:rPr lang="pt-PT" sz="2000" dirty="0" smtClean="0"/>
              <a:t>-Ford</a:t>
            </a:r>
            <a:endParaRPr lang="pt-PT" sz="2000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Algoritmo </a:t>
            </a:r>
            <a:r>
              <a:rPr lang="pt-PT" sz="3600" b="1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Bellman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-Ford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23528" y="1124744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Filosofia de base do algoritmo</a:t>
            </a:r>
          </a:p>
          <a:p>
            <a:pPr marL="563562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Se os vizinhos de um </a:t>
            </a:r>
            <a:r>
              <a:rPr lang="pt-PT" sz="1800" dirty="0" smtClean="0"/>
              <a:t>nó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lhe comunicarem os destinos a que dão acesso, então:</a:t>
            </a:r>
          </a:p>
          <a:p>
            <a:pPr marL="563562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smtClean="0"/>
              <a:t>esse </a:t>
            </a:r>
            <a:r>
              <a:rPr lang="pt-PT" sz="1800" dirty="0" smtClean="0">
                <a:solidFill>
                  <a:schemeClr val="dk1"/>
                </a:solidFill>
              </a:rPr>
              <a:t>nó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fica a saber as diferentes maneiras de chegar até esses destinos</a:t>
            </a:r>
          </a:p>
          <a:p>
            <a:pPr marL="563562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smtClean="0"/>
              <a:t>s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e sempre que vão alargando os seus horizontes, os n</a:t>
            </a:r>
            <a:r>
              <a:rPr lang="pt-PT" sz="1800" dirty="0" smtClean="0"/>
              <a:t>ós 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passarem de novo essa informação aos seus vizinhos,</a:t>
            </a:r>
            <a:r>
              <a:rPr lang="pt-PT" dirty="0" smtClean="0"/>
              <a:t> </a:t>
            </a:r>
            <a:r>
              <a:rPr lang="pt-PT" sz="1800" dirty="0" smtClean="0"/>
              <a:t>e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ntão todos os </a:t>
            </a:r>
            <a:r>
              <a:rPr lang="pt-PT" sz="1800" dirty="0" smtClean="0">
                <a:solidFill>
                  <a:schemeClr val="dk1"/>
                </a:solidFill>
              </a:rPr>
              <a:t>nós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passarão a conhecer formas de chegar a todos os destinos existentes 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Mas como selecionar o melhor caminho para um destino D que não é local ?</a:t>
            </a:r>
          </a:p>
          <a:p>
            <a:pPr marL="563562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Cada nó anuncia o custo que acha que tem para chegar a cada destino D que conhece</a:t>
            </a:r>
          </a:p>
          <a:p>
            <a:pPr marL="563562" lvl="1" indent="-233362">
              <a:spcBef>
                <a:spcPts val="180"/>
              </a:spcBef>
              <a:buSzPct val="100000"/>
            </a:pPr>
            <a:r>
              <a:rPr lang="pt-PT" sz="1800" dirty="0" smtClean="0"/>
              <a:t>Para cada destino D, um nó s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eleciona o vizinho V que</a:t>
            </a:r>
            <a:r>
              <a:rPr lang="pt-PT" sz="1800" dirty="0" smtClean="0"/>
              <a:t> minimiza: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custo para chegar a V mais 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 custo 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que V anuncia para</a:t>
            </a:r>
            <a:r>
              <a:rPr lang="pt-PT" sz="1800" b="0" i="0" u="none" strike="noStrike" cap="none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chegar 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9518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Vetor de Distâncias</a:t>
            </a:r>
            <a:endParaRPr lang="pt-PT"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97100"/>
            <a:ext cx="4572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709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Processamento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um Anúncio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06401" y="1219201"/>
            <a:ext cx="8610599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pt-PT" sz="2400" dirty="0" smtClean="0"/>
              <a:t>x — nó que enviou o anúncio</a:t>
            </a:r>
            <a:br>
              <a:rPr lang="pt-PT" sz="2400" dirty="0" smtClean="0"/>
            </a:br>
            <a:r>
              <a:rPr lang="pt-PT" sz="2400" dirty="0" smtClean="0"/>
              <a:t>d —</a:t>
            </a:r>
            <a:r>
              <a:rPr lang="pt-PT" sz="2400" dirty="0" err="1" smtClean="0"/>
              <a:t>distance</a:t>
            </a:r>
            <a:r>
              <a:rPr lang="pt-PT" sz="2400" dirty="0" smtClean="0"/>
              <a:t> ou custo para chegar a x</a:t>
            </a:r>
            <a:br>
              <a:rPr lang="pt-PT" sz="2400" dirty="0" smtClean="0"/>
            </a:br>
            <a:r>
              <a:rPr lang="pt-PT" sz="2400" dirty="0" err="1" smtClean="0"/>
              <a:t>reachability</a:t>
            </a:r>
            <a:r>
              <a:rPr lang="pt-PT" sz="2400" dirty="0" smtClean="0"/>
              <a:t> [1..k] — anúncio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pt-PT" sz="2400" dirty="0" err="1" smtClean="0"/>
              <a:t>distance</a:t>
            </a:r>
            <a:r>
              <a:rPr lang="pt-PT" sz="2400" dirty="0" smtClean="0"/>
              <a:t>[1..k] —</a:t>
            </a:r>
            <a:r>
              <a:rPr lang="pt-PT" sz="2400" dirty="0" err="1" smtClean="0"/>
              <a:t>distance</a:t>
            </a:r>
            <a:r>
              <a:rPr lang="pt-PT" sz="2400" dirty="0" smtClean="0"/>
              <a:t> to </a:t>
            </a:r>
            <a:r>
              <a:rPr lang="pt-PT" sz="2400" dirty="0" err="1" smtClean="0"/>
              <a:t>each</a:t>
            </a:r>
            <a:r>
              <a:rPr lang="pt-PT" sz="2400" dirty="0" smtClean="0"/>
              <a:t> node</a:t>
            </a:r>
            <a:br>
              <a:rPr lang="pt-PT" sz="2400" dirty="0" smtClean="0"/>
            </a:br>
            <a:r>
              <a:rPr lang="pt-PT" sz="2400" dirty="0" err="1" smtClean="0"/>
              <a:t>nexthop</a:t>
            </a:r>
            <a:r>
              <a:rPr lang="pt-PT" sz="2400" dirty="0" smtClean="0"/>
              <a:t>[1..k] — vizinho </a:t>
            </a:r>
            <a:r>
              <a:rPr lang="pt-PT" sz="2400" dirty="0" err="1" smtClean="0"/>
              <a:t>seleccionado</a:t>
            </a:r>
            <a:r>
              <a:rPr lang="pt-PT" sz="2400" dirty="0" smtClean="0"/>
              <a:t> para chegar a cada nó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pt-PT" sz="2400" dirty="0" smtClean="0"/>
              <a:t>	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pt-PT" sz="2400" dirty="0" smtClean="0"/>
              <a:t>for i  in 1..k do { 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pt-PT" sz="2400" dirty="0" smtClean="0"/>
              <a:t>	</a:t>
            </a:r>
            <a:r>
              <a:rPr lang="pt-PT" sz="2400" dirty="0" err="1" smtClean="0"/>
              <a:t>if</a:t>
            </a:r>
            <a:r>
              <a:rPr lang="pt-PT" sz="2400" dirty="0" smtClean="0"/>
              <a:t> ( </a:t>
            </a:r>
            <a:r>
              <a:rPr lang="pt-PT" sz="2400" dirty="0" err="1" smtClean="0"/>
              <a:t>reachability</a:t>
            </a:r>
            <a:r>
              <a:rPr lang="pt-PT" sz="2400" dirty="0" smtClean="0"/>
              <a:t>[i] + d &lt; </a:t>
            </a:r>
            <a:r>
              <a:rPr lang="pt-PT" sz="2400" dirty="0" err="1" smtClean="0"/>
              <a:t>distance</a:t>
            </a:r>
            <a:r>
              <a:rPr lang="pt-PT" sz="2400" dirty="0" smtClean="0"/>
              <a:t>[i] )   {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pt-PT" sz="2400" dirty="0" smtClean="0"/>
              <a:t>		</a:t>
            </a:r>
            <a:r>
              <a:rPr lang="pt-PT" sz="2400" dirty="0" err="1" smtClean="0"/>
              <a:t>distance</a:t>
            </a:r>
            <a:r>
              <a:rPr lang="pt-PT" sz="2400" dirty="0" smtClean="0"/>
              <a:t>[i] = </a:t>
            </a:r>
            <a:r>
              <a:rPr lang="pt-PT" sz="2400" dirty="0" err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reachability</a:t>
            </a:r>
            <a:r>
              <a:rPr lang="pt-PT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[i] + d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pt-PT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		</a:t>
            </a:r>
            <a:r>
              <a:rPr lang="pt-PT" sz="2400" dirty="0" err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nexthop</a:t>
            </a:r>
            <a:r>
              <a:rPr lang="pt-PT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[i] = x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pt-PT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	}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748787126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Vetores de </a:t>
            </a:r>
            <a:r>
              <a:rPr lang="pt-PT" dirty="0" smtClean="0"/>
              <a:t>D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ist</a:t>
            </a:r>
            <a:r>
              <a:rPr lang="pt-PT" dirty="0" smtClean="0"/>
              <a:t>â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ncias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23528" y="1308100"/>
            <a:ext cx="8610599" cy="53030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Cada nó X </a:t>
            </a:r>
            <a:r>
              <a:rPr lang="pt-PT" sz="2400" dirty="0" smtClean="0"/>
              <a:t>tem uma tabela de vizinhos diretos e o custo para lhes chegar e</a:t>
            </a:r>
            <a:r>
              <a:rPr lang="pt-PT" sz="240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uma tabela com os destinos que conhece</a:t>
            </a:r>
            <a:r>
              <a:rPr lang="pt-PT" sz="2400" dirty="0" smtClean="0"/>
              <a:t>, </a:t>
            </a:r>
            <a:r>
              <a:rPr lang="pt-PT" sz="240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os custos para lá chegar</a:t>
            </a:r>
            <a:r>
              <a:rPr lang="pt-PT" sz="2400" dirty="0" smtClean="0"/>
              <a:t> e as interfaces que correspondem ao início desse caminho</a:t>
            </a:r>
            <a:endParaRPr lang="pt-PT" sz="2400" i="0" u="none" strike="noStrike" cap="none" baseline="0" dirty="0" smtClean="0">
              <a:solidFill>
                <a:srgbClr val="FF0000"/>
              </a:solidFill>
              <a:sym typeface="Comic Sans MS"/>
            </a:endParaRPr>
          </a:p>
          <a:p>
            <a:pPr marL="223837" marR="0" lvl="0" indent="-223837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Cada nó X anuncia aos vizinhos </a:t>
            </a:r>
            <a:r>
              <a:rPr lang="pt-PT" sz="2400" i="0" u="none" strike="noStrike" cap="none" baseline="0" dirty="0" smtClean="0">
                <a:solidFill>
                  <a:schemeClr val="accent6">
                    <a:lumMod val="50000"/>
                    <a:lumOff val="50000"/>
                  </a:schemeClr>
                </a:solidFill>
                <a:sym typeface="Comic Sans MS"/>
              </a:rPr>
              <a:t>um an</a:t>
            </a:r>
            <a:r>
              <a:rPr lang="pt-PT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úncio com um </a:t>
            </a:r>
            <a:r>
              <a:rPr lang="pt-PT" sz="2400" i="0" u="none" strike="noStrike" cap="none" baseline="0" dirty="0" smtClean="0">
                <a:solidFill>
                  <a:schemeClr val="accent6">
                    <a:lumMod val="50000"/>
                    <a:lumOff val="50000"/>
                  </a:schemeClr>
                </a:solidFill>
                <a:sym typeface="Comic Sans MS"/>
              </a:rPr>
              <a:t>vetor de distâncias de si até aos outros nós da rede que conhece</a:t>
            </a:r>
          </a:p>
          <a:p>
            <a:pPr marL="223837" marR="0" lvl="0" indent="-223837" algn="l" rtl="0">
              <a:spcBef>
                <a:spcPts val="11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Sempre que recebe um vetor de distancias dos vizinhos, o nó X guarda-o e atualiza a sua maneira de alcançar os diferentes destinos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Assim, cada nó atualiza a sua tabela de encaminhamento e o vetor de dist</a:t>
            </a:r>
            <a:r>
              <a:rPr lang="pt-PT" sz="2400" dirty="0" smtClean="0"/>
              <a:t>âncias que passará aos seus vizinhos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Como Funciona um Comutador VD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sp>
        <p:nvSpPr>
          <p:cNvPr id="247" name="Shape 247"/>
          <p:cNvSpPr/>
          <p:nvPr/>
        </p:nvSpPr>
        <p:spPr>
          <a:xfrm>
            <a:off x="1120175" y="3055025"/>
            <a:ext cx="6576025" cy="3484499"/>
          </a:xfrm>
          <a:prstGeom prst="wedgeRoundRectCallout">
            <a:avLst>
              <a:gd name="adj1" fmla="val 5921"/>
              <a:gd name="adj2" fmla="val -65774"/>
              <a:gd name="adj3" fmla="val 0"/>
            </a:avLst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49" name="Shape 249"/>
          <p:cNvCxnSpPr/>
          <p:nvPr/>
        </p:nvCxnSpPr>
        <p:spPr>
          <a:xfrm>
            <a:off x="2199875" y="1943825"/>
            <a:ext cx="1403100" cy="320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0" name="Shape 250"/>
          <p:cNvCxnSpPr/>
          <p:nvPr/>
        </p:nvCxnSpPr>
        <p:spPr>
          <a:xfrm>
            <a:off x="4753650" y="2341050"/>
            <a:ext cx="1401299" cy="252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4761325" y="1858999"/>
            <a:ext cx="1431300" cy="405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2" name="Shape 252"/>
          <p:cNvCxnSpPr/>
          <p:nvPr/>
        </p:nvCxnSpPr>
        <p:spPr>
          <a:xfrm rot="10800000" flipH="1">
            <a:off x="2237550" y="2378725"/>
            <a:ext cx="1404900" cy="2336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3" name="Shape 253"/>
          <p:cNvSpPr txBox="1"/>
          <p:nvPr/>
        </p:nvSpPr>
        <p:spPr>
          <a:xfrm>
            <a:off x="2341150" y="1689550"/>
            <a:ext cx="828599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Canal C1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2341150" y="2190375"/>
            <a:ext cx="828599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Canal C2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5174800" y="1689550"/>
            <a:ext cx="828599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Canal C3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5213350" y="2136150"/>
            <a:ext cx="828599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Canal C4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022" y="1765375"/>
            <a:ext cx="1592499" cy="10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4602450" y="3099025"/>
            <a:ext cx="2301299" cy="4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Tabela de comutação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(FIB - Forwarding Information Base)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412550" y="3099025"/>
            <a:ext cx="3227999" cy="4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 sz="1000" b="1"/>
              <a:t>Tabelas de encaminhamento, anúncios, vizinhos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(RIB - Routing Information Base)</a:t>
            </a:r>
          </a:p>
        </p:txBody>
      </p:sp>
      <p:graphicFrame>
        <p:nvGraphicFramePr>
          <p:cNvPr id="260" name="Shape 260"/>
          <p:cNvGraphicFramePr/>
          <p:nvPr>
            <p:extLst>
              <p:ext uri="{D42A27DB-BD31-4B8C-83A1-F6EECF244321}">
                <p14:modId xmlns:p14="http://schemas.microsoft.com/office/powerpoint/2010/main" val="2067812639"/>
              </p:ext>
            </p:extLst>
          </p:nvPr>
        </p:nvGraphicFramePr>
        <p:xfrm>
          <a:off x="1412550" y="3634050"/>
          <a:ext cx="3228050" cy="2582750"/>
        </p:xfrm>
        <a:graphic>
          <a:graphicData uri="http://schemas.openxmlformats.org/drawingml/2006/table">
            <a:tbl>
              <a:tblPr>
                <a:noFill/>
                <a:tableStyleId>{FB711896-8AD8-4CBB-8AB1-64CDFF700E11}</a:tableStyleId>
              </a:tblPr>
              <a:tblGrid>
                <a:gridCol w="1083325"/>
                <a:gridCol w="734900"/>
                <a:gridCol w="703775"/>
                <a:gridCol w="706050"/>
              </a:tblGrid>
              <a:tr h="5712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900" b="1"/>
                        <a:t>Destino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900" b="1"/>
                        <a:t>Tipo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900" b="1" dirty="0" smtClean="0"/>
                        <a:t>Interface</a:t>
                      </a:r>
                      <a:endParaRPr lang="en-GB" sz="900" b="1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900" b="1"/>
                        <a:t>Custo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...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–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B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...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C2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9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...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C3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10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D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...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C2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....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...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...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...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M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C4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9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1" name="Shape 261"/>
          <p:cNvSpPr txBox="1"/>
          <p:nvPr/>
        </p:nvSpPr>
        <p:spPr>
          <a:xfrm>
            <a:off x="3602975" y="1369450"/>
            <a:ext cx="1189800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Comutador K</a:t>
            </a:r>
          </a:p>
        </p:txBody>
      </p:sp>
      <p:graphicFrame>
        <p:nvGraphicFramePr>
          <p:cNvPr id="19" name="Shape 260"/>
          <p:cNvGraphicFramePr/>
          <p:nvPr>
            <p:extLst>
              <p:ext uri="{D42A27DB-BD31-4B8C-83A1-F6EECF244321}">
                <p14:modId xmlns:p14="http://schemas.microsoft.com/office/powerpoint/2010/main" val="709865602"/>
              </p:ext>
            </p:extLst>
          </p:nvPr>
        </p:nvGraphicFramePr>
        <p:xfrm>
          <a:off x="5160925" y="3634050"/>
          <a:ext cx="2357475" cy="2582750"/>
        </p:xfrm>
        <a:graphic>
          <a:graphicData uri="http://schemas.openxmlformats.org/drawingml/2006/table">
            <a:tbl>
              <a:tblPr>
                <a:noFill/>
                <a:tableStyleId>{FB711896-8AD8-4CBB-8AB1-64CDFF700E11}</a:tableStyleId>
              </a:tblPr>
              <a:tblGrid>
                <a:gridCol w="1024371"/>
                <a:gridCol w="672704"/>
                <a:gridCol w="660400"/>
              </a:tblGrid>
              <a:tr h="5712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900" b="1"/>
                        <a:t>Destino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900" b="1" dirty="0" smtClean="0"/>
                        <a:t>Interface</a:t>
                      </a:r>
                      <a:endParaRPr lang="en-GB" sz="900" b="1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900" b="1"/>
                        <a:t>Custo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–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B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C2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9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C3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10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D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C2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....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...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...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M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C4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9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1941</Words>
  <Application>Microsoft Macintosh PowerPoint</Application>
  <PresentationFormat>On-screen Show (4:3)</PresentationFormat>
  <Paragraphs>252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Comic Sans MS</vt:lpstr>
      <vt:lpstr>Helvetica Neue</vt:lpstr>
      <vt:lpstr>Noto Symbol</vt:lpstr>
      <vt:lpstr>Tahoma</vt:lpstr>
      <vt:lpstr>Times New Roman</vt:lpstr>
      <vt:lpstr>Arial</vt:lpstr>
      <vt:lpstr>cs426</vt:lpstr>
      <vt:lpstr>cs426</vt:lpstr>
      <vt:lpstr> Redes de Computadores  Encaminhamento pelo Caminho mais Curto  (2) Belman-Ford Routing </vt:lpstr>
      <vt:lpstr>Objetivos</vt:lpstr>
      <vt:lpstr>Make everything as simple as possible, but not simpler.    – Autor: Albert Einstein (1879-1955)  </vt:lpstr>
      <vt:lpstr>Ideia Base: Anúncios para a Vizinhança</vt:lpstr>
      <vt:lpstr>Algoritmo Bellman-Ford</vt:lpstr>
      <vt:lpstr>Vetor de Distâncias</vt:lpstr>
      <vt:lpstr>Processamento de um Anúncio</vt:lpstr>
      <vt:lpstr>Vetores de Distâncias</vt:lpstr>
      <vt:lpstr>Como Funciona um Comutador VD</vt:lpstr>
      <vt:lpstr>Funcionamento Distribuído</vt:lpstr>
      <vt:lpstr>Exemplo de Execução</vt:lpstr>
      <vt:lpstr>Processamento do Primeiro Anúncio</vt:lpstr>
      <vt:lpstr>Estado das Tabelas Após uma Iteração</vt:lpstr>
      <vt:lpstr>Processamento do Segundo Anúncio</vt:lpstr>
      <vt:lpstr>Convergência do Protocolo</vt:lpstr>
      <vt:lpstr>Exemplos</vt:lpstr>
      <vt:lpstr>As Boas Notícias Correm Depressa</vt:lpstr>
      <vt:lpstr>Mas as Más Notícias Andam Devagar</vt:lpstr>
      <vt:lpstr>Contagem para o Infinito</vt:lpstr>
      <vt:lpstr>Soluções</vt:lpstr>
      <vt:lpstr>Anúncios Envenenados no Sentido Inverso</vt:lpstr>
      <vt:lpstr>Detalhes de Implementação</vt:lpstr>
      <vt:lpstr>Tempos e Contagem para o Infinito</vt:lpstr>
      <vt:lpstr>Poison Reverse é Suficiente ?</vt:lpstr>
      <vt:lpstr>Resumo</vt:lpstr>
      <vt:lpstr>Conclusões Sobre o Algoritmo</vt:lpstr>
      <vt:lpstr>Conclusões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Redes de Computadores   Encaminhamento pelo Algoritmo Bellman-Ford ou  Vetor de Distâncias </dc:title>
  <cp:lastModifiedBy>Jose Legatheaux</cp:lastModifiedBy>
  <cp:revision>26</cp:revision>
  <dcterms:modified xsi:type="dcterms:W3CDTF">2016-11-22T19:57:19Z</dcterms:modified>
</cp:coreProperties>
</file>