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8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90" r:id="rId15"/>
    <p:sldId id="270" r:id="rId16"/>
    <p:sldId id="273" r:id="rId17"/>
    <p:sldId id="274" r:id="rId18"/>
    <p:sldId id="291" r:id="rId19"/>
    <p:sldId id="275" r:id="rId20"/>
    <p:sldId id="279" r:id="rId21"/>
    <p:sldId id="283" r:id="rId22"/>
    <p:sldId id="284" r:id="rId23"/>
    <p:sldId id="276" r:id="rId24"/>
    <p:sldId id="280" r:id="rId25"/>
    <p:sldId id="281" r:id="rId26"/>
    <p:sldId id="282" r:id="rId27"/>
    <p:sldId id="285" r:id="rId28"/>
    <p:sldId id="286" r:id="rId29"/>
    <p:sldId id="287" r:id="rId30"/>
    <p:sldId id="288" r:id="rId31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165"/>
  </p:normalViewPr>
  <p:slideViewPr>
    <p:cSldViewPr snapToGrid="0" snapToObjects="1">
      <p:cViewPr varScale="1">
        <p:scale>
          <a:sx n="60" d="100"/>
          <a:sy n="6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364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74725" y="4559300"/>
            <a:ext cx="5365799" cy="432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00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727075"/>
            <a:ext cx="4781550" cy="3586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74725" y="4559300"/>
            <a:ext cx="5365749" cy="432117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9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23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4212" y="549275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</a:t>
            </a:r>
            <a:r>
              <a:rPr lang="pt-PT" dirty="0" smtClean="0"/>
              <a:t>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IP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56930" y="4098851"/>
            <a:ext cx="7680325" cy="1961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14312" y="427037"/>
            <a:ext cx="8715374" cy="856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 </a:t>
            </a:r>
            <a:r>
              <a:rPr lang="pt-PT" dirty="0" smtClean="0"/>
              <a:t>IP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 Endereços </a:t>
            </a:r>
            <a:r>
              <a:rPr lang="pt-PT" dirty="0" smtClean="0"/>
              <a:t>Mac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85410" y="1485514"/>
            <a:ext cx="8358299" cy="5099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 IP: 32 (IPv4) ou 128 bits (IPv6) 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Endereços do nível rede afetados com uma estrutura hierárquica e ligados à localização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Identificam origem/destino dos </a:t>
            </a:r>
            <a:r>
              <a:rPr lang="pt-PT" sz="24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datagramas</a:t>
            </a:r>
            <a:r>
              <a:rPr lang="pt-PT" sz="24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 IP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 LAN (ou MAC, Data-Link ou de nível canal) 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Indicam origem e destino de</a:t>
            </a:r>
            <a:r>
              <a:rPr lang="pt-PT" sz="2400" b="0" i="0" u="none" strike="noStrike" cap="none" dirty="0" smtClean="0">
                <a:solidFill>
                  <a:srgbClr val="000000"/>
                </a:solidFill>
                <a:sym typeface="Comic Sans MS"/>
              </a:rPr>
              <a:t> um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00"/>
                </a:solidFill>
                <a:sym typeface="Comic Sans MS"/>
              </a:rPr>
              <a:t>frame</a:t>
            </a: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 num canal </a:t>
            </a:r>
            <a:r>
              <a:rPr lang="pt-PT" sz="2400" b="0" i="0" u="none" strike="noStrike" cap="none" baseline="0" dirty="0" err="1" smtClean="0">
                <a:solidFill>
                  <a:srgbClr val="000000"/>
                </a:solidFill>
                <a:sym typeface="Comic Sans MS"/>
              </a:rPr>
              <a:t>multi-ponto</a:t>
            </a:r>
            <a:endParaRPr lang="pt-PT" sz="2400" b="0" i="0" u="none" strike="noStrike" cap="none" baseline="0" dirty="0" smtClean="0">
              <a:solidFill>
                <a:srgbClr val="000000"/>
              </a:solidFill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Têm 48 bits 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00"/>
                </a:solidFill>
                <a:sym typeface="Comic Sans MS"/>
              </a:rPr>
              <a:t>Únicos à saída da fábrica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Helvetica Neue"/>
              <a:buChar char="–"/>
            </a:pPr>
            <a:r>
              <a:rPr lang="pt-PT" dirty="0" smtClean="0">
                <a:solidFill>
                  <a:srgbClr val="000000"/>
                </a:solidFill>
              </a:rPr>
              <a:t>Com mais bits até poderiam ser aleatórios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Helvetica Neue"/>
              <a:buChar char="–"/>
            </a:pPr>
            <a:r>
              <a:rPr lang="pt-PT" dirty="0" smtClean="0">
                <a:solidFill>
                  <a:srgbClr val="000000"/>
                </a:solidFill>
              </a:rPr>
              <a:t>Usá-los na Internet seria difícil ou mesmo impossível devido à escalabilidade do encaminhamento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66700" y="217574"/>
            <a:ext cx="8381999" cy="874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 IP (IPv4)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66700" y="1101790"/>
            <a:ext cx="8610599" cy="1788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Um número único com 32 bits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Identifica uma interface de um computador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Representado na notação:  193 . 1</a:t>
            </a:r>
            <a:r>
              <a:rPr lang="pt-PT" dirty="0" smtClean="0"/>
              <a:t>36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. 1</a:t>
            </a:r>
            <a:r>
              <a:rPr lang="pt-PT" dirty="0" smtClean="0"/>
              <a:t>26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. </a:t>
            </a:r>
            <a:r>
              <a:rPr lang="pt-PT" dirty="0" smtClean="0"/>
              <a:t>43</a:t>
            </a:r>
            <a:endParaRPr lang="pt-PT" dirty="0"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9" y="3150897"/>
            <a:ext cx="5397500" cy="2565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 em detalhe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Para os computadores e os utilizadores os endereços IP parecem não ter estrutura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Mas a rede necessita de encaminhar pacotes com base no endereço IP de destino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Sem alguma estrutura ou hierarquia, as tabelas de encaminhamentos seriam da dimensão do número de computadores ativos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reachable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Mas i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sso significaria que </a:t>
            </a:r>
            <a:r>
              <a:rPr lang="pt-PT" sz="2400" dirty="0" smtClean="0"/>
              <a:t>os comutadores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tinham de ter </a:t>
            </a:r>
            <a:r>
              <a:rPr lang="pt-PT" sz="2400" dirty="0" smtClean="0"/>
              <a:t>tabelas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com milhões de endereços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Porque não fazer como com os endereços das casas que têm uma hierarquia (país, cidade, rua, prédio, ...) ?</a:t>
            </a: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endereços IP são hierárquicos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740199" cy="26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Parte dita prefixo de rede e parte dita número do computador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200" dirty="0" smtClean="0"/>
          </a:p>
          <a:p>
            <a:pPr marL="223838" marR="0" lvl="0" indent="-1857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dirty="0" smtClean="0"/>
              <a:t>Também se costuma dizer a parte da rede (</a:t>
            </a:r>
            <a:r>
              <a:rPr lang="pt-PT" sz="2200" i="1" dirty="0" smtClean="0"/>
              <a:t>network</a:t>
            </a:r>
            <a:r>
              <a:rPr lang="pt-PT" sz="2200" dirty="0" smtClean="0"/>
              <a:t>) e a parte do computador (</a:t>
            </a:r>
            <a:r>
              <a:rPr lang="pt-PT" sz="2200" i="1" dirty="0" err="1" smtClean="0"/>
              <a:t>host</a:t>
            </a:r>
            <a:r>
              <a:rPr lang="pt-PT" sz="2200" dirty="0" smtClean="0"/>
              <a:t>)</a:t>
            </a:r>
          </a:p>
          <a:p>
            <a:pPr marL="223838" marR="0" lvl="0" indent="-1857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193.134.158.0/24 é um prefixo com 24 bits</a:t>
            </a:r>
            <a:endParaRPr lang="pt-PT" sz="22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cxnSp>
        <p:nvCxnSpPr>
          <p:cNvPr id="317" name="Shape 317"/>
          <p:cNvCxnSpPr/>
          <p:nvPr/>
        </p:nvCxnSpPr>
        <p:spPr>
          <a:xfrm>
            <a:off x="915466" y="5573439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Shape 318"/>
          <p:cNvSpPr/>
          <p:nvPr/>
        </p:nvSpPr>
        <p:spPr>
          <a:xfrm>
            <a:off x="2247374" y="5878250"/>
            <a:ext cx="2195400" cy="4623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Network (24 bits)</a:t>
            </a:r>
            <a:r>
              <a:rPr lang="en-GB" sz="2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319" name="Shape 319"/>
          <p:cNvCxnSpPr/>
          <p:nvPr/>
        </p:nvCxnSpPr>
        <p:spPr>
          <a:xfrm rot="10800000">
            <a:off x="915467" y="5814739"/>
            <a:ext cx="5470525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8049192" y="5546539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6393928" y="5484539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Shape 322"/>
          <p:cNvSpPr/>
          <p:nvPr/>
        </p:nvSpPr>
        <p:spPr>
          <a:xfrm>
            <a:off x="6411112" y="5939762"/>
            <a:ext cx="1620900" cy="4623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Host (8 bits)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323" name="Shape 323"/>
          <p:cNvCxnSpPr/>
          <p:nvPr/>
        </p:nvCxnSpPr>
        <p:spPr>
          <a:xfrm rot="10800000" flipH="1">
            <a:off x="6385992" y="5811739"/>
            <a:ext cx="1663200" cy="30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6393913" y="652706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843417" y="4860214"/>
            <a:ext cx="7143750" cy="488950"/>
            <a:chOff x="428" y="903"/>
            <a:chExt cx="4500" cy="307"/>
          </a:xfrm>
        </p:grpSpPr>
        <p:sp>
          <p:nvSpPr>
            <p:cNvPr id="326" name="Shape 326"/>
            <p:cNvSpPr/>
            <p:nvPr/>
          </p:nvSpPr>
          <p:spPr>
            <a:xfrm>
              <a:off x="428" y="907"/>
              <a:ext cx="4500" cy="2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7" name="Shape 327"/>
            <p:cNvCxnSpPr/>
            <p:nvPr/>
          </p:nvCxnSpPr>
          <p:spPr>
            <a:xfrm>
              <a:off x="2728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1592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3895" y="911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Shape 330"/>
          <p:cNvSpPr/>
          <p:nvPr/>
        </p:nvSpPr>
        <p:spPr>
          <a:xfrm>
            <a:off x="859291" y="4842751"/>
            <a:ext cx="1812900" cy="585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11000001</a:t>
            </a:r>
          </a:p>
        </p:txBody>
      </p:sp>
      <p:sp>
        <p:nvSpPr>
          <p:cNvPr id="331" name="Shape 331"/>
          <p:cNvSpPr/>
          <p:nvPr/>
        </p:nvSpPr>
        <p:spPr>
          <a:xfrm>
            <a:off x="2713500" y="4842751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1001</a:t>
            </a:r>
          </a:p>
        </p:txBody>
      </p:sp>
      <p:sp>
        <p:nvSpPr>
          <p:cNvPr id="332" name="Shape 332"/>
          <p:cNvSpPr/>
          <p:nvPr/>
        </p:nvSpPr>
        <p:spPr>
          <a:xfrm>
            <a:off x="4542291" y="4855451"/>
            <a:ext cx="1809899" cy="5793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11110</a:t>
            </a:r>
          </a:p>
        </p:txBody>
      </p:sp>
      <p:sp>
        <p:nvSpPr>
          <p:cNvPr id="333" name="Shape 333"/>
          <p:cNvSpPr/>
          <p:nvPr/>
        </p:nvSpPr>
        <p:spPr>
          <a:xfrm>
            <a:off x="6352200" y="4884575"/>
            <a:ext cx="14948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411030" y="3524400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211231" y="3524400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064067" y="3489201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26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015097" y="3489200"/>
            <a:ext cx="5831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43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1758891" y="3946401"/>
            <a:ext cx="0" cy="7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9" name="Shape 339"/>
          <p:cNvCxnSpPr/>
          <p:nvPr/>
        </p:nvCxnSpPr>
        <p:spPr>
          <a:xfrm>
            <a:off x="3571271" y="3956448"/>
            <a:ext cx="0" cy="7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0" name="Shape 340"/>
          <p:cNvCxnSpPr/>
          <p:nvPr/>
        </p:nvCxnSpPr>
        <p:spPr>
          <a:xfrm>
            <a:off x="5457767" y="3946401"/>
            <a:ext cx="0" cy="7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1" name="Shape 341"/>
          <p:cNvCxnSpPr/>
          <p:nvPr/>
        </p:nvCxnSpPr>
        <p:spPr>
          <a:xfrm>
            <a:off x="7204017" y="3946401"/>
            <a:ext cx="0" cy="7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Prefixos IP são hierárquicos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740199" cy="174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endereços IP estão organizados</a:t>
            </a:r>
            <a:r>
              <a:rPr lang="pt-PT" sz="2200" b="0" i="0" u="none" strike="noStrike" cap="none" dirty="0" smtClean="0">
                <a:solidFill>
                  <a:srgbClr val="0000FF"/>
                </a:solidFill>
                <a:sym typeface="Comic Sans MS"/>
              </a:rPr>
              <a:t> em intervalos da dimensão de potencias de dois</a:t>
            </a:r>
          </a:p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aseline="0" dirty="0" smtClean="0"/>
              <a:t>Quanto maior o /número menor a dimensão do prefixo</a:t>
            </a:r>
          </a:p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="0" i="0" u="none" strike="noStrike" cap="none" dirty="0" smtClean="0">
                <a:solidFill>
                  <a:srgbClr val="0000FF"/>
                </a:solidFill>
                <a:sym typeface="Comic Sans MS"/>
              </a:rPr>
              <a:t>Os prefixos estão organizados em subconjuntos</a:t>
            </a:r>
            <a:endParaRPr lang="pt-PT" sz="22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6393913" y="652706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9" y="3068753"/>
            <a:ext cx="7962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725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Prefixos IP e </a:t>
            </a:r>
            <a:r>
              <a:rPr lang="en-GB"/>
              <a:t>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áscaras</a:t>
            </a:r>
          </a:p>
        </p:txBody>
      </p:sp>
      <p:sp>
        <p:nvSpPr>
          <p:cNvPr id="348" name="Shape 348"/>
          <p:cNvSpPr/>
          <p:nvPr/>
        </p:nvSpPr>
        <p:spPr>
          <a:xfrm>
            <a:off x="1448852" y="3378249"/>
            <a:ext cx="7143600" cy="50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Shape 349"/>
          <p:cNvCxnSpPr/>
          <p:nvPr/>
        </p:nvCxnSpPr>
        <p:spPr>
          <a:xfrm>
            <a:off x="5100102" y="3371912"/>
            <a:ext cx="0" cy="50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>
            <a:off x="3296702" y="3371912"/>
            <a:ext cx="0" cy="520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6954302" y="3384612"/>
            <a:ext cx="0" cy="50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Shape 352"/>
          <p:cNvSpPr/>
          <p:nvPr/>
        </p:nvSpPr>
        <p:spPr>
          <a:xfrm>
            <a:off x="5335852" y="3387762"/>
            <a:ext cx="1382700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11111111</a:t>
            </a:r>
          </a:p>
        </p:txBody>
      </p:sp>
      <p:sp>
        <p:nvSpPr>
          <p:cNvPr id="353" name="Shape 353"/>
          <p:cNvSpPr/>
          <p:nvPr/>
        </p:nvSpPr>
        <p:spPr>
          <a:xfrm>
            <a:off x="6954302" y="3394062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00000000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>
            <a:off x="2382227" y="4087087"/>
            <a:ext cx="0" cy="461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5" name="Shape 355"/>
          <p:cNvCxnSpPr/>
          <p:nvPr/>
        </p:nvCxnSpPr>
        <p:spPr>
          <a:xfrm rot="10800000">
            <a:off x="4307864" y="4087087"/>
            <a:ext cx="0" cy="461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6" name="Shape 356"/>
          <p:cNvCxnSpPr/>
          <p:nvPr/>
        </p:nvCxnSpPr>
        <p:spPr>
          <a:xfrm rot="10800000">
            <a:off x="6081102" y="4087087"/>
            <a:ext cx="0" cy="461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>
            <a:off x="7827352" y="4087087"/>
            <a:ext cx="0" cy="461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2085677" y="4621837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255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010452" y="4621837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255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810677" y="4621837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255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650940" y="4618687"/>
            <a:ext cx="3528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53107" y="1607812"/>
            <a:ext cx="1746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215498" y="4548774"/>
            <a:ext cx="16221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Máscara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1448769" y="2602876"/>
            <a:ext cx="7143750" cy="488950"/>
            <a:chOff x="428" y="903"/>
            <a:chExt cx="4500" cy="307"/>
          </a:xfrm>
        </p:grpSpPr>
        <p:sp>
          <p:nvSpPr>
            <p:cNvPr id="366" name="Shape 366"/>
            <p:cNvSpPr/>
            <p:nvPr/>
          </p:nvSpPr>
          <p:spPr>
            <a:xfrm>
              <a:off x="428" y="907"/>
              <a:ext cx="4500" cy="2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2728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1592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3895" y="911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0" name="Shape 370"/>
          <p:cNvSpPr/>
          <p:nvPr/>
        </p:nvSpPr>
        <p:spPr>
          <a:xfrm>
            <a:off x="1464643" y="2585413"/>
            <a:ext cx="1812900" cy="585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11000001</a:t>
            </a:r>
          </a:p>
        </p:txBody>
      </p:sp>
      <p:sp>
        <p:nvSpPr>
          <p:cNvPr id="371" name="Shape 371"/>
          <p:cNvSpPr/>
          <p:nvPr/>
        </p:nvSpPr>
        <p:spPr>
          <a:xfrm>
            <a:off x="3318852" y="2585413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1001</a:t>
            </a:r>
          </a:p>
        </p:txBody>
      </p:sp>
      <p:sp>
        <p:nvSpPr>
          <p:cNvPr id="372" name="Shape 372"/>
          <p:cNvSpPr/>
          <p:nvPr/>
        </p:nvSpPr>
        <p:spPr>
          <a:xfrm>
            <a:off x="5147643" y="2598113"/>
            <a:ext cx="1809899" cy="5793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11110</a:t>
            </a:r>
          </a:p>
        </p:txBody>
      </p:sp>
      <p:sp>
        <p:nvSpPr>
          <p:cNvPr id="373" name="Shape 373"/>
          <p:cNvSpPr/>
          <p:nvPr/>
        </p:nvSpPr>
        <p:spPr>
          <a:xfrm>
            <a:off x="6957552" y="2627237"/>
            <a:ext cx="14948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183570" y="1638562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983770" y="1638562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836606" y="1603363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26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7615212" y="1603362"/>
            <a:ext cx="5831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43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2372702" y="1965736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4185080" y="1971453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0" name="Shape 380"/>
          <p:cNvCxnSpPr/>
          <p:nvPr/>
        </p:nvCxnSpPr>
        <p:spPr>
          <a:xfrm>
            <a:off x="6071577" y="1965736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1" name="Shape 381"/>
          <p:cNvCxnSpPr/>
          <p:nvPr/>
        </p:nvCxnSpPr>
        <p:spPr>
          <a:xfrm>
            <a:off x="7817827" y="1965736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2" name="Shape 382"/>
          <p:cNvSpPr/>
          <p:nvPr/>
        </p:nvSpPr>
        <p:spPr>
          <a:xfrm>
            <a:off x="3624927" y="3421362"/>
            <a:ext cx="1382700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11111111</a:t>
            </a:r>
          </a:p>
        </p:txBody>
      </p:sp>
      <p:sp>
        <p:nvSpPr>
          <p:cNvPr id="383" name="Shape 383"/>
          <p:cNvSpPr/>
          <p:nvPr/>
        </p:nvSpPr>
        <p:spPr>
          <a:xfrm>
            <a:off x="1703652" y="3384712"/>
            <a:ext cx="1382700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11111111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945963" y="5620099"/>
            <a:ext cx="6996299" cy="8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Prefixo</a:t>
            </a:r>
            <a:r>
              <a:rPr lang="en-GB" sz="3000" b="1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193.136.126.0/24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b="1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Máscara</a:t>
            </a:r>
            <a:r>
              <a:rPr lang="en-GB" sz="3000" b="1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GB" sz="3000" b="1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255.255.255.0</a:t>
            </a:r>
            <a:endParaRPr lang="en-GB" sz="30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840349" y="2927450"/>
            <a:ext cx="5164500" cy="20684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dirty="0" err="1"/>
              <a:t>Endereço</a:t>
            </a:r>
            <a:r>
              <a:rPr lang="en-GB" sz="3200" dirty="0"/>
              <a:t> </a:t>
            </a:r>
            <a:r>
              <a:rPr lang="en-GB" sz="3200" dirty="0" err="1" smtClean="0"/>
              <a:t>ou</a:t>
            </a:r>
            <a:r>
              <a:rPr lang="en-GB" sz="3200" dirty="0" smtClean="0"/>
              <a:t> </a:t>
            </a:r>
            <a:r>
              <a:rPr lang="en-GB" sz="3200" dirty="0" err="1" smtClean="0"/>
              <a:t>Prefixo</a:t>
            </a:r>
            <a:r>
              <a:rPr lang="en-GB" sz="3200" dirty="0" smtClean="0"/>
              <a:t> da </a:t>
            </a:r>
            <a:r>
              <a:rPr lang="en-GB" sz="3200" dirty="0" err="1"/>
              <a:t>Rede</a:t>
            </a:r>
            <a:endParaRPr lang="en-GB" sz="3200" dirty="0"/>
          </a:p>
        </p:txBody>
      </p:sp>
      <p:sp>
        <p:nvSpPr>
          <p:cNvPr id="445" name="Shape 445"/>
          <p:cNvSpPr/>
          <p:nvPr/>
        </p:nvSpPr>
        <p:spPr>
          <a:xfrm>
            <a:off x="1296662" y="4044962"/>
            <a:ext cx="7143600" cy="507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Shape 446"/>
          <p:cNvCxnSpPr/>
          <p:nvPr/>
        </p:nvCxnSpPr>
        <p:spPr>
          <a:xfrm>
            <a:off x="4947912" y="4038625"/>
            <a:ext cx="0" cy="50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>
            <a:off x="3144512" y="4038625"/>
            <a:ext cx="0" cy="520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>
            <a:off x="6802112" y="4051325"/>
            <a:ext cx="0" cy="50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Shape 449"/>
          <p:cNvSpPr/>
          <p:nvPr/>
        </p:nvSpPr>
        <p:spPr>
          <a:xfrm>
            <a:off x="5183648" y="4054475"/>
            <a:ext cx="1570799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</a:p>
        </p:txBody>
      </p:sp>
      <p:sp>
        <p:nvSpPr>
          <p:cNvPr id="450" name="Shape 450"/>
          <p:cNvSpPr/>
          <p:nvPr/>
        </p:nvSpPr>
        <p:spPr>
          <a:xfrm>
            <a:off x="6802112" y="4060775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00000000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073859" y="5856025"/>
            <a:ext cx="6996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Notação:  193.136.120.0 / 21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1296579" y="3269589"/>
            <a:ext cx="7143750" cy="488950"/>
            <a:chOff x="428" y="903"/>
            <a:chExt cx="4500" cy="307"/>
          </a:xfrm>
        </p:grpSpPr>
        <p:sp>
          <p:nvSpPr>
            <p:cNvPr id="453" name="Shape 453"/>
            <p:cNvSpPr/>
            <p:nvPr/>
          </p:nvSpPr>
          <p:spPr>
            <a:xfrm>
              <a:off x="428" y="907"/>
              <a:ext cx="4500" cy="2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4" name="Shape 454"/>
            <p:cNvCxnSpPr/>
            <p:nvPr/>
          </p:nvCxnSpPr>
          <p:spPr>
            <a:xfrm>
              <a:off x="2728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Shape 455"/>
            <p:cNvCxnSpPr/>
            <p:nvPr/>
          </p:nvCxnSpPr>
          <p:spPr>
            <a:xfrm>
              <a:off x="1592" y="903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Shape 456"/>
            <p:cNvCxnSpPr/>
            <p:nvPr/>
          </p:nvCxnSpPr>
          <p:spPr>
            <a:xfrm>
              <a:off x="3895" y="911"/>
              <a:ext cx="0" cy="29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7" name="Shape 457"/>
          <p:cNvSpPr/>
          <p:nvPr/>
        </p:nvSpPr>
        <p:spPr>
          <a:xfrm>
            <a:off x="1312454" y="3252126"/>
            <a:ext cx="1812900" cy="5858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11000001</a:t>
            </a:r>
          </a:p>
        </p:txBody>
      </p:sp>
      <p:sp>
        <p:nvSpPr>
          <p:cNvPr id="458" name="Shape 458"/>
          <p:cNvSpPr/>
          <p:nvPr/>
        </p:nvSpPr>
        <p:spPr>
          <a:xfrm>
            <a:off x="3166662" y="3252126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1001</a:t>
            </a:r>
          </a:p>
        </p:txBody>
      </p:sp>
      <p:sp>
        <p:nvSpPr>
          <p:cNvPr id="459" name="Shape 459"/>
          <p:cNvSpPr/>
          <p:nvPr/>
        </p:nvSpPr>
        <p:spPr>
          <a:xfrm>
            <a:off x="5151486" y="3261750"/>
            <a:ext cx="1570799" cy="5793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01111110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031381" y="2305275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831581" y="2305275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5684417" y="2270076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126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431650" y="2317200"/>
            <a:ext cx="688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43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220512" y="2632449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5" name="Shape 465"/>
          <p:cNvCxnSpPr/>
          <p:nvPr/>
        </p:nvCxnSpPr>
        <p:spPr>
          <a:xfrm>
            <a:off x="4032891" y="2638166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6" name="Shape 466"/>
          <p:cNvCxnSpPr/>
          <p:nvPr/>
        </p:nvCxnSpPr>
        <p:spPr>
          <a:xfrm>
            <a:off x="5919387" y="2632449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7" name="Shape 467"/>
          <p:cNvCxnSpPr/>
          <p:nvPr/>
        </p:nvCxnSpPr>
        <p:spPr>
          <a:xfrm>
            <a:off x="7665637" y="2632449"/>
            <a:ext cx="0" cy="4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8" name="Shape 468"/>
          <p:cNvSpPr/>
          <p:nvPr/>
        </p:nvSpPr>
        <p:spPr>
          <a:xfrm>
            <a:off x="3472737" y="4088075"/>
            <a:ext cx="1382700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11111111</a:t>
            </a:r>
          </a:p>
        </p:txBody>
      </p:sp>
      <p:sp>
        <p:nvSpPr>
          <p:cNvPr id="469" name="Shape 469"/>
          <p:cNvSpPr/>
          <p:nvPr/>
        </p:nvSpPr>
        <p:spPr>
          <a:xfrm>
            <a:off x="1551462" y="4051425"/>
            <a:ext cx="1382700" cy="489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11111111</a:t>
            </a:r>
          </a:p>
        </p:txBody>
      </p:sp>
      <p:sp>
        <p:nvSpPr>
          <p:cNvPr id="470" name="Shape 470"/>
          <p:cNvSpPr/>
          <p:nvPr/>
        </p:nvSpPr>
        <p:spPr>
          <a:xfrm>
            <a:off x="6802112" y="3313212"/>
            <a:ext cx="1904999" cy="476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00101011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708300" y="1327875"/>
            <a:ext cx="7902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 de Rede: Endereço / Dimensão do Prefixo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x="8440337" y="4898512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Shape 473"/>
          <p:cNvCxnSpPr/>
          <p:nvPr/>
        </p:nvCxnSpPr>
        <p:spPr>
          <a:xfrm flipH="1">
            <a:off x="5277087" y="5195837"/>
            <a:ext cx="642300" cy="7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>
            <a:off x="1391825" y="4881787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Shape 475"/>
          <p:cNvSpPr/>
          <p:nvPr/>
        </p:nvSpPr>
        <p:spPr>
          <a:xfrm>
            <a:off x="2193850" y="4936625"/>
            <a:ext cx="29891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Prefixo da rede</a:t>
            </a:r>
            <a:r>
              <a:rPr lang="en-GB" sz="24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cxnSp>
        <p:nvCxnSpPr>
          <p:cNvPr id="476" name="Shape 476"/>
          <p:cNvCxnSpPr/>
          <p:nvPr/>
        </p:nvCxnSpPr>
        <p:spPr>
          <a:xfrm>
            <a:off x="1391825" y="5156425"/>
            <a:ext cx="490499" cy="32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77" name="Shape 477"/>
          <p:cNvCxnSpPr/>
          <p:nvPr/>
        </p:nvCxnSpPr>
        <p:spPr>
          <a:xfrm>
            <a:off x="6046475" y="5198100"/>
            <a:ext cx="490499" cy="32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6004837" y="4937750"/>
            <a:ext cx="0" cy="533399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7798037" y="5192712"/>
            <a:ext cx="642300" cy="7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80" name="Shape 480"/>
          <p:cNvSpPr/>
          <p:nvPr/>
        </p:nvSpPr>
        <p:spPr>
          <a:xfrm>
            <a:off x="6373231" y="4967987"/>
            <a:ext cx="1485600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</a:t>
            </a:r>
            <a:r>
              <a:rPr lang="en-GB" sz="240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</a:t>
            </a:r>
            <a:r>
              <a:rPr lang="en-GB"/>
              <a:t>e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mpl</a:t>
            </a:r>
            <a:r>
              <a:rPr lang="en-GB"/>
              <a:t>o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73225" y="1219200"/>
            <a:ext cx="8861100" cy="523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dirty="0" err="1"/>
              <a:t>Vários</a:t>
            </a:r>
            <a:r>
              <a:rPr lang="en-GB" sz="28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bloc</a:t>
            </a:r>
            <a:r>
              <a:rPr lang="en-GB" dirty="0" err="1"/>
              <a:t>os</a:t>
            </a:r>
            <a:r>
              <a:rPr lang="en-GB" sz="28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/16 </a:t>
            </a:r>
            <a:r>
              <a:rPr lang="en-GB" sz="28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agrega</a:t>
            </a:r>
            <a:r>
              <a:rPr lang="en-GB" dirty="0" err="1" smtClean="0"/>
              <a:t>dos</a:t>
            </a:r>
            <a:endParaRPr lang="en-GB" dirty="0" smtClean="0"/>
          </a:p>
          <a:p>
            <a:pPr marL="223837" marR="0" lvl="0" indent="-223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dirty="0"/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 dirty="0"/>
              <a:t>A 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FCCN </a:t>
            </a:r>
            <a:r>
              <a:rPr lang="en-GB" dirty="0"/>
              <a:t>tem o </a:t>
            </a:r>
            <a:r>
              <a:rPr lang="en-GB" dirty="0" err="1"/>
              <a:t>bloco</a:t>
            </a:r>
            <a:r>
              <a:rPr lang="en-GB" dirty="0"/>
              <a:t> 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193.136.0.0/15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2"/>
                </a:solidFill>
              </a:rPr>
              <a:t>correspondente</a:t>
            </a:r>
            <a:r>
              <a:rPr lang="en-GB" sz="2400" dirty="0">
                <a:solidFill>
                  <a:schemeClr val="dk2"/>
                </a:solidFill>
              </a:rPr>
              <a:t> a 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193.136.0.0/16 </a:t>
            </a:r>
            <a:r>
              <a:rPr lang="en-GB" dirty="0">
                <a:solidFill>
                  <a:srgbClr val="000000"/>
                </a:solidFill>
              </a:rPr>
              <a:t>e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193.137.0.0/16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dirty="0"/>
          </a:p>
          <a:p>
            <a:pPr marL="223837" marR="0" lvl="0" indent="-22383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dirty="0"/>
              <a:t>A </a:t>
            </a:r>
            <a:r>
              <a:rPr lang="en-GB" sz="28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 </a:t>
            </a:r>
            <a:r>
              <a:rPr lang="en-GB" dirty="0"/>
              <a:t>tem o </a:t>
            </a:r>
            <a:r>
              <a:rPr lang="en-GB" dirty="0" err="1"/>
              <a:t>equivalente</a:t>
            </a:r>
            <a:r>
              <a:rPr lang="en-GB" dirty="0"/>
              <a:t> a 8 </a:t>
            </a:r>
            <a:r>
              <a:rPr lang="en-GB" dirty="0" err="1"/>
              <a:t>blocos</a:t>
            </a:r>
            <a:r>
              <a:rPr lang="en-GB" dirty="0"/>
              <a:t> de /24 </a:t>
            </a:r>
            <a:r>
              <a:rPr lang="en-GB" dirty="0" err="1" smtClean="0"/>
              <a:t>agregados</a:t>
            </a:r>
            <a:endParaRPr dirty="0"/>
          </a:p>
          <a:p>
            <a:pPr marL="563563" marR="0" lvl="1" indent="-2333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 has 193.136.120.0/21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dk2"/>
                </a:solidFill>
              </a:rPr>
              <a:t>correspondente</a:t>
            </a:r>
            <a:r>
              <a:rPr lang="en-GB" sz="2400" dirty="0">
                <a:solidFill>
                  <a:schemeClr val="dk2"/>
                </a:solidFill>
              </a:rPr>
              <a:t> a 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</a:t>
            </a:r>
            <a:r>
              <a:rPr lang="en-GB" dirty="0"/>
              <a:t>120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.0/24 </a:t>
            </a:r>
            <a:r>
              <a:rPr lang="en-GB" dirty="0">
                <a:solidFill>
                  <a:srgbClr val="000000"/>
                </a:solidFill>
              </a:rPr>
              <a:t>a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193.136.</a:t>
            </a:r>
            <a:r>
              <a:rPr lang="en-GB" dirty="0"/>
              <a:t>127.0</a:t>
            </a:r>
            <a:r>
              <a:rPr lang="en-GB" sz="2400" b="0" i="0" u="none" strike="noStrike" cap="none" baseline="0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/24</a:t>
            </a:r>
          </a:p>
          <a:p>
            <a:pPr marL="563563" marR="0" lvl="1" indent="-8096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sz="24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Noção de Rede é um Conceito Recursivo</a:t>
            </a:r>
            <a:endParaRPr lang="pt-PT" sz="28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740199" cy="17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universo de todas as redes da Internet tem um endereço correspondente a um prefixo de comprimento nulo</a:t>
            </a:r>
          </a:p>
          <a:p>
            <a:pPr marL="223837" marR="0" lvl="0" indent="-1857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200" dirty="0" smtClean="0"/>
              <a:t>A rede de uma instituição é um </a:t>
            </a:r>
            <a:r>
              <a:rPr lang="pt-PT" sz="2200" dirty="0" err="1" smtClean="0"/>
              <a:t>sub-prefixo</a:t>
            </a:r>
            <a:r>
              <a:rPr lang="pt-PT" sz="2200" dirty="0" smtClean="0"/>
              <a:t> do prefixo de um ISP ou de um prefixo “</a:t>
            </a:r>
            <a:r>
              <a:rPr lang="pt-PT" sz="2200" i="1" dirty="0" err="1" smtClean="0"/>
              <a:t>provider</a:t>
            </a:r>
            <a:r>
              <a:rPr lang="pt-PT" sz="2200" i="1" dirty="0" smtClean="0"/>
              <a:t> </a:t>
            </a:r>
            <a:r>
              <a:rPr lang="pt-PT" sz="2200" i="1" dirty="0" err="1" smtClean="0"/>
              <a:t>independent</a:t>
            </a:r>
            <a:r>
              <a:rPr lang="pt-PT" sz="2200" dirty="0" smtClean="0"/>
              <a:t>”</a:t>
            </a:r>
            <a:endParaRPr lang="pt-PT" sz="22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6393913" y="652706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9" y="2921000"/>
            <a:ext cx="7658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91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8144608" y="64770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304800" y="213514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Afetação de Endereços IP</a:t>
            </a:r>
            <a:endParaRPr lang="pt-PT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66346" y="961291"/>
            <a:ext cx="8381999" cy="176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prefixos são afetados hierarquicamente pela 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ICANN/IANA às</a:t>
            </a:r>
          </a:p>
          <a:p>
            <a:pPr marL="223838" lvl="3" indent="-223838"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RIRs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pt-PT" sz="1800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Regional Internet </a:t>
            </a:r>
            <a:r>
              <a:rPr lang="pt-PT" sz="18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Registries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que por sua vez afetam </a:t>
            </a: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sub-prefixos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aos </a:t>
            </a: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ISPs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(as </a:t>
            </a: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RIRs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podem afetar endereços “</a:t>
            </a:r>
            <a:r>
              <a:rPr lang="pt-PT" sz="18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provider</a:t>
            </a:r>
            <a:r>
              <a:rPr lang="pt-PT" sz="1800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diretamente a instituições)</a:t>
            </a:r>
          </a:p>
          <a:p>
            <a:pPr marL="223838" lvl="3" indent="-223838"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ISPs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afetam depois </a:t>
            </a:r>
            <a:r>
              <a:rPr lang="pt-PT" sz="18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sub-prefixos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aos seus clientes e os clientes às suas sub-redes e computadores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8" y="2725615"/>
            <a:ext cx="7765562" cy="37293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do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Capítulo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619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funcionamento da Internet exige que os computadores tenham endereços compat</a:t>
            </a:r>
            <a:r>
              <a:rPr lang="pt-PT" sz="3000" dirty="0" smtClean="0"/>
              <a:t>íveis com o protocolo </a:t>
            </a:r>
            <a:r>
              <a:rPr lang="pt-PT" sz="3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IP</a:t>
            </a:r>
          </a:p>
          <a:p>
            <a:pPr marL="223838" marR="0" lvl="0" indent="-2619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sistemas de endereçamento têm um grande impacto na administração, gestão e escalabilidade de uma rede</a:t>
            </a:r>
          </a:p>
          <a:p>
            <a:pPr marL="223838" marR="0" lvl="0" indent="-2619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000" dirty="0" smtClean="0"/>
              <a:t>Saber c</a:t>
            </a:r>
            <a:r>
              <a:rPr lang="pt-PT" sz="3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omo são construídos e afetados os endereços IP é o objeto desta lição</a:t>
            </a:r>
          </a:p>
          <a:p>
            <a:pPr marL="0" marR="0" lvl="1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3000" dirty="0" smtClean="0"/>
          </a:p>
          <a:p>
            <a:pPr marL="339725" marR="0" lvl="1" indent="-9525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3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Explicações</a:t>
            </a:r>
            <a:endParaRPr lang="pt-PT" dirty="0"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Separa</a:t>
            </a:r>
            <a:r>
              <a:rPr lang="pt-PT" sz="2700" dirty="0" smtClean="0"/>
              <a:t>ção do controlo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Prefix</a:t>
            </a:r>
            <a:r>
              <a:rPr lang="pt-PT" sz="2300" dirty="0" smtClean="0"/>
              <a:t>os: afetados a uma instituição ou a uma </a:t>
            </a:r>
            <a:r>
              <a:rPr lang="pt-PT" sz="2300" dirty="0" err="1" smtClean="0"/>
              <a:t>subrede</a:t>
            </a:r>
            <a:endParaRPr lang="pt-PT" sz="2300" dirty="0" smtClean="0"/>
          </a:p>
          <a:p>
            <a:pPr marL="563563" marR="0" lvl="1" indent="-22701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Endereços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: </a:t>
            </a:r>
            <a:r>
              <a:rPr lang="pt-PT" sz="2300" dirty="0" smtClean="0"/>
              <a:t>afetados pela instituição aos seus computadores</a:t>
            </a:r>
          </a:p>
          <a:p>
            <a:pPr marL="223838" marR="0" lvl="0" indent="-2174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dirty="0" smtClean="0"/>
              <a:t>Quem afeta prefixos IP</a:t>
            </a:r>
            <a:r>
              <a:rPr lang="pt-PT" sz="27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?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Internet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Corporation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for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Assigned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Names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and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Numbers</a:t>
            </a:r>
            <a:endParaRPr lang="pt-PT" sz="23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911225" marR="0" lvl="2" indent="-23177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pt-PT" sz="1900" dirty="0" smtClean="0"/>
              <a:t>Afeta blocos de endereços às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Regional Internet </a:t>
            </a:r>
            <a:r>
              <a:rPr lang="pt-PT" sz="19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Registries</a:t>
            </a:r>
            <a:endParaRPr lang="pt-PT" sz="19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2701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Regional Internet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Registries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RIRs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911225" marR="0" lvl="2" indent="-23177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E.g., RIPE (</a:t>
            </a:r>
            <a:r>
              <a:rPr lang="pt-PT" sz="19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Réseaux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IP </a:t>
            </a:r>
            <a:r>
              <a:rPr lang="pt-PT" sz="19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Européens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lvl="2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pt-PT" sz="1900" dirty="0" smtClean="0">
                <a:solidFill>
                  <a:schemeClr val="dk1"/>
                </a:solidFill>
              </a:rPr>
              <a:t>Afetam blocos de endereços a </a:t>
            </a:r>
            <a:r>
              <a:rPr lang="pt-PT" sz="1900" dirty="0" err="1" smtClean="0">
                <a:solidFill>
                  <a:schemeClr val="dk1"/>
                </a:solidFill>
              </a:rPr>
              <a:t>subregiões</a:t>
            </a:r>
            <a:r>
              <a:rPr lang="pt-PT" sz="1900" dirty="0" smtClean="0">
                <a:solidFill>
                  <a:schemeClr val="dk1"/>
                </a:solidFill>
              </a:rPr>
              <a:t> </a:t>
            </a:r>
          </a:p>
          <a:p>
            <a:pPr marL="911225" marR="0" lvl="2" indent="-23177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pt-PT" sz="1900" dirty="0" smtClean="0">
                <a:solidFill>
                  <a:schemeClr val="dk1"/>
                </a:solidFill>
              </a:rPr>
              <a:t>Afetam prefixos aos 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Internet </a:t>
            </a:r>
            <a:r>
              <a:rPr lang="pt-PT" sz="19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Service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9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Providers</a:t>
            </a:r>
            <a:r>
              <a:rPr lang="pt-PT" sz="19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900" dirty="0" smtClean="0"/>
              <a:t>e às instituições grandes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Internet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Service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Providers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(</a:t>
            </a:r>
            <a:r>
              <a:rPr lang="pt-PT" sz="23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ISPs</a:t>
            </a: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lvl="2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Noto Symbol"/>
              <a:buChar char="•"/>
            </a:pPr>
            <a:r>
              <a:rPr lang="pt-PT" sz="1900" dirty="0" smtClean="0">
                <a:solidFill>
                  <a:schemeClr val="dk1"/>
                </a:solidFill>
              </a:rPr>
              <a:t>Afetam prefixos aos seus clientes</a:t>
            </a:r>
            <a:endParaRPr lang="pt-PT"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Encaminhamento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266700" y="1444575"/>
            <a:ext cx="8610599" cy="488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/>
              <a:t>Cada comutador tem uma</a:t>
            </a:r>
            <a:r>
              <a:rPr lang="en-GB"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tabela de encaminhamento que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/>
              <a:t>Mapeia prefixos para interfaces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/>
              <a:t>Quando recebe um pacote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/>
              <a:t>Procura nessa tabela a entrada correspondente ao prefixo que contém o endereço de destino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/>
              <a:t>E envia o pacote pela interface indicada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/>
              <a:t>Mas se a um endereço podem corresponder várias entradas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/>
              <a:t>Qual delas deve escolher ?</a:t>
            </a: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425" y="913325"/>
            <a:ext cx="1927949" cy="2214574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4959800" y="3643325"/>
            <a:ext cx="5878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Longest Prefix Match Forwarding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9" y="1964593"/>
            <a:ext cx="5994400" cy="3390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118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/>
              <a:t>A Escalabilidade Baseia-se na Agregação</a:t>
            </a:r>
          </a:p>
        </p:txBody>
      </p:sp>
      <p:sp>
        <p:nvSpPr>
          <p:cNvPr id="511" name="Shape 511"/>
          <p:cNvSpPr/>
          <p:nvPr/>
        </p:nvSpPr>
        <p:spPr>
          <a:xfrm>
            <a:off x="482950" y="4007325"/>
            <a:ext cx="2167799" cy="934799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520450" y="4284225"/>
            <a:ext cx="2023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193.136.120.0/21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867850" y="2267250"/>
            <a:ext cx="3183300" cy="93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Visão dos comutadores da rede </a:t>
            </a:r>
            <a:r>
              <a:rPr lang="en-GB" sz="1800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core</a:t>
            </a: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Internet: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193.136.0.0/15 é a FCCN</a:t>
            </a:r>
          </a:p>
        </p:txBody>
      </p:sp>
      <p:cxnSp>
        <p:nvCxnSpPr>
          <p:cNvPr id="514" name="Shape 514"/>
          <p:cNvCxnSpPr>
            <a:stCxn id="515" idx="4"/>
            <a:endCxn id="511" idx="0"/>
          </p:cNvCxnSpPr>
          <p:nvPr/>
        </p:nvCxnSpPr>
        <p:spPr>
          <a:xfrm flipH="1">
            <a:off x="1566849" y="3082200"/>
            <a:ext cx="10839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>
            <a:stCxn id="515" idx="4"/>
            <a:endCxn id="517" idx="0"/>
          </p:cNvCxnSpPr>
          <p:nvPr/>
        </p:nvCxnSpPr>
        <p:spPr>
          <a:xfrm>
            <a:off x="2650749" y="3082200"/>
            <a:ext cx="12171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8" name="Shape 518"/>
          <p:cNvCxnSpPr>
            <a:stCxn id="515" idx="4"/>
            <a:endCxn id="519" idx="0"/>
          </p:cNvCxnSpPr>
          <p:nvPr/>
        </p:nvCxnSpPr>
        <p:spPr>
          <a:xfrm>
            <a:off x="2650749" y="3082200"/>
            <a:ext cx="35181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7" name="Shape 517"/>
          <p:cNvSpPr/>
          <p:nvPr/>
        </p:nvSpPr>
        <p:spPr>
          <a:xfrm>
            <a:off x="2783950" y="4007312"/>
            <a:ext cx="2167799" cy="934799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2821450" y="4284225"/>
            <a:ext cx="21677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193.136.128.0/24</a:t>
            </a:r>
          </a:p>
        </p:txBody>
      </p:sp>
      <p:sp>
        <p:nvSpPr>
          <p:cNvPr id="519" name="Shape 519"/>
          <p:cNvSpPr/>
          <p:nvPr/>
        </p:nvSpPr>
        <p:spPr>
          <a:xfrm>
            <a:off x="5084950" y="4007325"/>
            <a:ext cx="2167799" cy="934799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5122450" y="4284225"/>
            <a:ext cx="21302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193.136.135.0/24</a:t>
            </a:r>
          </a:p>
        </p:txBody>
      </p:sp>
      <p:sp>
        <p:nvSpPr>
          <p:cNvPr id="515" name="Shape 515"/>
          <p:cNvSpPr/>
          <p:nvPr/>
        </p:nvSpPr>
        <p:spPr>
          <a:xfrm>
            <a:off x="1566850" y="2147400"/>
            <a:ext cx="2167799" cy="934799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728250" y="2431487"/>
            <a:ext cx="1845000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193.136.0.0/15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2056225" y="5108125"/>
            <a:ext cx="4994999" cy="129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Visão na rede da FCCN: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193.136.120.0/21 é a FCT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193.136.135.0/24 é a …….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04800" y="1471800"/>
            <a:ext cx="8610599" cy="44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Hierar</a:t>
            </a:r>
            <a:r>
              <a:rPr lang="pt-PT" dirty="0" smtClean="0"/>
              <a:t>quia estrita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Ótima para a escalabilidade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Não obriga toda a gente a conhecer todos os outros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Redu</a:t>
            </a:r>
            <a:r>
              <a:rPr lang="pt-PT" dirty="0" smtClean="0"/>
              <a:t>z o tamanho das tabelas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Reduz o número de atualizações quando alguma coisa muda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H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ierar</a:t>
            </a:r>
            <a:r>
              <a:rPr lang="pt-PT" dirty="0" smtClean="0"/>
              <a:t>quia não uniforme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( </a:t>
            </a:r>
            <a:r>
              <a:rPr lang="pt-PT" dirty="0" smtClean="0"/>
              <a:t>…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./</a:t>
            </a:r>
            <a:r>
              <a:rPr lang="pt-PT" sz="28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xx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)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pt-PT" dirty="0" smtClean="0"/>
              <a:t>É muito útil pois as redes são de diferentes dimensões</a:t>
            </a:r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E assim evita que as tabelas cresçam muito</a:t>
            </a:r>
            <a:endParaRPr lang="pt-PT" dirty="0"/>
          </a:p>
        </p:txBody>
      </p:sp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304800" y="284400"/>
            <a:ext cx="8381999" cy="118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dirty="0" smtClean="0"/>
              <a:t>A Escalabilidade Baseia-se na Hierarquia</a:t>
            </a:r>
            <a:endParaRPr lang="pt-PT" sz="3000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No Concreto Não é Bem Assim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85"/>
            <a:ext cx="9144000" cy="63081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381000" y="232125"/>
            <a:ext cx="8381999" cy="93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400" dirty="0" err="1" smtClean="0"/>
              <a:t>Multi-Homing</a:t>
            </a:r>
            <a:r>
              <a:rPr lang="pt-PT" sz="2400" dirty="0" smtClean="0"/>
              <a:t>: A Agregação Deixou de Ser Possível</a:t>
            </a:r>
            <a:endParaRPr lang="pt-PT" sz="2400" dirty="0"/>
          </a:p>
        </p:txBody>
      </p:sp>
      <p:sp>
        <p:nvSpPr>
          <p:cNvPr id="570" name="Shape 570"/>
          <p:cNvSpPr/>
          <p:nvPr/>
        </p:nvSpPr>
        <p:spPr>
          <a:xfrm>
            <a:off x="752950" y="4296362"/>
            <a:ext cx="2167799" cy="934799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1591799" y="1173938"/>
            <a:ext cx="5960399" cy="118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Visão dos comutadores da rede core da Internet: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193.136.0.0/15 é a FCCN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193.136.120.0/21 é a FCT/UNL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é atingível via a FCCN e o ISP2</a:t>
            </a:r>
            <a:endParaRPr lang="pt-PT" sz="18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2" name="Shape 572"/>
          <p:cNvCxnSpPr>
            <a:stCxn id="573" idx="4"/>
            <a:endCxn id="570" idx="0"/>
          </p:cNvCxnSpPr>
          <p:nvPr/>
        </p:nvCxnSpPr>
        <p:spPr>
          <a:xfrm flipH="1">
            <a:off x="1836949" y="3726150"/>
            <a:ext cx="1067700" cy="5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4" name="Shape 574"/>
          <p:cNvCxnSpPr>
            <a:stCxn id="573" idx="4"/>
            <a:endCxn id="575" idx="0"/>
          </p:cNvCxnSpPr>
          <p:nvPr/>
        </p:nvCxnSpPr>
        <p:spPr>
          <a:xfrm>
            <a:off x="2904649" y="3726150"/>
            <a:ext cx="1233300" cy="5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5" name="Shape 575"/>
          <p:cNvSpPr/>
          <p:nvPr/>
        </p:nvSpPr>
        <p:spPr>
          <a:xfrm>
            <a:off x="3053950" y="4296350"/>
            <a:ext cx="2167799" cy="934799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587450" y="2791350"/>
            <a:ext cx="12333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FCCN</a:t>
            </a:r>
          </a:p>
        </p:txBody>
      </p:sp>
      <p:sp>
        <p:nvSpPr>
          <p:cNvPr id="573" name="Shape 573"/>
          <p:cNvSpPr/>
          <p:nvPr/>
        </p:nvSpPr>
        <p:spPr>
          <a:xfrm>
            <a:off x="1820750" y="2791350"/>
            <a:ext cx="2167799" cy="934799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1982150" y="3075437"/>
            <a:ext cx="1845000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193.136.0.0/15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3126250" y="4573262"/>
            <a:ext cx="20231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193.136.120.0/21</a:t>
            </a:r>
          </a:p>
        </p:txBody>
      </p:sp>
      <p:sp>
        <p:nvSpPr>
          <p:cNvPr id="579" name="Shape 579"/>
          <p:cNvSpPr/>
          <p:nvPr/>
        </p:nvSpPr>
        <p:spPr>
          <a:xfrm>
            <a:off x="5836800" y="2791350"/>
            <a:ext cx="2167799" cy="934799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5998200" y="3075437"/>
            <a:ext cx="1845000" cy="36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150.100.0.0/15</a:t>
            </a:r>
          </a:p>
        </p:txBody>
      </p:sp>
      <p:cxnSp>
        <p:nvCxnSpPr>
          <p:cNvPr id="581" name="Shape 581"/>
          <p:cNvCxnSpPr>
            <a:stCxn id="579" idx="4"/>
            <a:endCxn id="575" idx="0"/>
          </p:cNvCxnSpPr>
          <p:nvPr/>
        </p:nvCxnSpPr>
        <p:spPr>
          <a:xfrm flipH="1">
            <a:off x="4137899" y="3726150"/>
            <a:ext cx="2782800" cy="5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2" name="Shape 582"/>
          <p:cNvSpPr txBox="1"/>
          <p:nvPr/>
        </p:nvSpPr>
        <p:spPr>
          <a:xfrm>
            <a:off x="4603500" y="2689275"/>
            <a:ext cx="12333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ISP2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752950" y="5366700"/>
            <a:ext cx="7857599" cy="118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resto da Internet necessita de saber que o prefixo 193.136.120.0/21 é acessível via a FCCN e o ISP2.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tabelas de encaminhamento passaram a ter que ter duas entradas distintas para prefixos em que um é um subconjunto do outro.</a:t>
            </a:r>
            <a:endParaRPr lang="pt-PT" sz="18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A Quem Pertence um Endereço?</a:t>
            </a:r>
            <a:endParaRPr lang="pt-PT" dirty="0"/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266700" y="1428475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Address</a:t>
            </a:r>
            <a:r>
              <a:rPr lang="pt-PT" sz="32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2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registries</a:t>
            </a:r>
            <a:endParaRPr lang="pt-PT" sz="32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dirty="0" smtClean="0"/>
              <a:t>Existem diretorias públicas dos prefixos dos diferentes </a:t>
            </a:r>
            <a:r>
              <a:rPr lang="pt-PT" sz="2800" dirty="0" err="1" smtClean="0"/>
              <a:t>ISPs</a:t>
            </a:r>
            <a:endParaRPr lang="pt-PT" sz="2800" dirty="0" smtClean="0"/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800" dirty="0" smtClean="0"/>
              <a:t>Em geral estão desatualizadas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3200" dirty="0" smtClean="0"/>
              <a:t>Como consultá-las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UNIX: “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whois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 –h 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whois.ripe.net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 193.136.12</a:t>
            </a:r>
            <a:r>
              <a:rPr lang="pt-PT" sz="2800" dirty="0" smtClean="0">
                <a:solidFill>
                  <a:schemeClr val="dk1"/>
                </a:solidFill>
              </a:rPr>
              <a:t>6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.</a:t>
            </a:r>
            <a:r>
              <a:rPr lang="pt-PT" sz="2800" dirty="0" smtClean="0">
                <a:solidFill>
                  <a:schemeClr val="dk1"/>
                </a:solidFill>
              </a:rPr>
              <a:t>43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”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http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://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www.ripe.net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/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whois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/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http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://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www.geektools.com</a:t>
            </a: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/</a:t>
            </a:r>
            <a:r>
              <a:rPr lang="pt-PT" sz="2800" b="0" i="0" u="none" strike="noStrike" cap="none" baseline="0" dirty="0" err="1" smtClean="0">
                <a:solidFill>
                  <a:schemeClr val="dk1"/>
                </a:solidFill>
                <a:sym typeface="Comic Sans MS"/>
              </a:rPr>
              <a:t>whois.php</a:t>
            </a:r>
            <a:endParaRPr lang="pt-PT" sz="2800" b="0" i="0" u="none" strike="noStrike" cap="none" baseline="0" dirty="0" smtClean="0">
              <a:solidFill>
                <a:schemeClr val="dk1"/>
              </a:solidFill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2800" b="0" i="0" u="none" strike="noStrike" cap="none" baseline="0" dirty="0" smtClean="0">
                <a:solidFill>
                  <a:schemeClr val="dk1"/>
                </a:solidFill>
                <a:sym typeface="Comic Sans MS"/>
              </a:rPr>
              <a:t>…</a:t>
            </a:r>
          </a:p>
          <a:p>
            <a:pPr marL="2032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32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Exemplo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$ </a:t>
            </a:r>
            <a:r>
              <a:rPr lang="en-GB" sz="1800" b="1" dirty="0" err="1">
                <a:solidFill>
                  <a:srgbClr val="000000"/>
                </a:solidFill>
              </a:rPr>
              <a:t>whois</a:t>
            </a:r>
            <a:r>
              <a:rPr lang="en-GB" sz="1800" b="1" dirty="0">
                <a:solidFill>
                  <a:srgbClr val="000000"/>
                </a:solidFill>
              </a:rPr>
              <a:t> -h </a:t>
            </a:r>
            <a:r>
              <a:rPr lang="en-GB" sz="1800" b="1" dirty="0" err="1">
                <a:solidFill>
                  <a:srgbClr val="000000"/>
                </a:solidFill>
              </a:rPr>
              <a:t>whois.ripe.net</a:t>
            </a:r>
            <a:r>
              <a:rPr lang="en-GB" sz="1800" b="1" dirty="0">
                <a:solidFill>
                  <a:srgbClr val="000000"/>
                </a:solidFill>
              </a:rPr>
              <a:t> 193.136.126.43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 dirty="0">
                <a:solidFill>
                  <a:srgbClr val="000000"/>
                </a:solidFill>
              </a:rPr>
              <a:t>% This is the RIPE Database query service.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% The objects are in RPSL format.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 err="1">
                <a:solidFill>
                  <a:srgbClr val="000000"/>
                </a:solidFill>
              </a:rPr>
              <a:t>inetnum</a:t>
            </a:r>
            <a:r>
              <a:rPr lang="en-GB" sz="1800" b="1" dirty="0">
                <a:solidFill>
                  <a:srgbClr val="000000"/>
                </a:solidFill>
              </a:rPr>
              <a:t>:	193.136.120.0 - 193.136.127.255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 err="1">
                <a:solidFill>
                  <a:srgbClr val="000000"/>
                </a:solidFill>
              </a:rPr>
              <a:t>netname</a:t>
            </a:r>
            <a:r>
              <a:rPr lang="en-GB" sz="1800" b="1" dirty="0">
                <a:solidFill>
                  <a:srgbClr val="000000"/>
                </a:solidFill>
              </a:rPr>
              <a:t>:	PT-FCT-UNL-1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 err="1">
                <a:solidFill>
                  <a:srgbClr val="000000"/>
                </a:solidFill>
              </a:rPr>
              <a:t>descr</a:t>
            </a:r>
            <a:r>
              <a:rPr lang="en-GB" sz="1800" b="1" dirty="0">
                <a:solidFill>
                  <a:srgbClr val="000000"/>
                </a:solidFill>
              </a:rPr>
              <a:t>: 		</a:t>
            </a:r>
            <a:r>
              <a:rPr lang="en-GB" sz="1800" b="1" dirty="0" err="1">
                <a:solidFill>
                  <a:srgbClr val="000000"/>
                </a:solidFill>
              </a:rPr>
              <a:t>Faculdade</a:t>
            </a:r>
            <a:r>
              <a:rPr lang="en-GB" sz="1800" b="1" dirty="0">
                <a:solidFill>
                  <a:srgbClr val="000000"/>
                </a:solidFill>
              </a:rPr>
              <a:t> de </a:t>
            </a:r>
            <a:r>
              <a:rPr lang="en-GB" sz="1800" b="1" dirty="0" err="1">
                <a:solidFill>
                  <a:srgbClr val="000000"/>
                </a:solidFill>
              </a:rPr>
              <a:t>Ciencias</a:t>
            </a:r>
            <a:r>
              <a:rPr lang="en-GB" sz="1800" b="1" dirty="0">
                <a:solidFill>
                  <a:srgbClr val="000000"/>
                </a:solidFill>
              </a:rPr>
              <a:t> e </a:t>
            </a:r>
            <a:r>
              <a:rPr lang="en-GB" sz="1800" b="1" dirty="0" err="1">
                <a:solidFill>
                  <a:srgbClr val="000000"/>
                </a:solidFill>
              </a:rPr>
              <a:t>Tecnologia</a:t>
            </a:r>
            <a:r>
              <a:rPr lang="en-GB" sz="1800" b="1" dirty="0">
                <a:solidFill>
                  <a:srgbClr val="000000"/>
                </a:solidFill>
              </a:rPr>
              <a:t> da </a:t>
            </a:r>
            <a:r>
              <a:rPr lang="en-GB" sz="1800" b="1" dirty="0" err="1">
                <a:solidFill>
                  <a:srgbClr val="000000"/>
                </a:solidFill>
              </a:rPr>
              <a:t>Universidade</a:t>
            </a:r>
            <a:r>
              <a:rPr lang="en-GB" sz="1800" b="1" dirty="0">
                <a:solidFill>
                  <a:srgbClr val="000000"/>
                </a:solidFill>
              </a:rPr>
              <a:t> Nova ...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country:	PT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admin-c: 	RCUN1-RIPE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tech-c: 	RCUN1-RIPE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status: 		ASSIGNED PA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org: 		ORG-UNDL3-RIPE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remarks: 	SERVIP-UNL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000000"/>
                </a:solidFill>
              </a:rPr>
              <a:t>remarks: 	created 19931130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 b="1" dirty="0" err="1">
                <a:solidFill>
                  <a:srgbClr val="000000"/>
                </a:solidFill>
              </a:rPr>
              <a:t>mnt</a:t>
            </a:r>
            <a:r>
              <a:rPr lang="en-GB" sz="1800" b="1" dirty="0">
                <a:solidFill>
                  <a:srgbClr val="000000"/>
                </a:solidFill>
              </a:rPr>
              <a:t>-by:  	AS1930-MNT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Geolocalizaçao de um Endereço IP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Existem também bases de dados de localização dos endereços IP: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75" y="3284525"/>
            <a:ext cx="8159825" cy="19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An </a:t>
            </a:r>
            <a:r>
              <a:rPr lang="en-US" sz="2400" i="1" dirty="0">
                <a:solidFill>
                  <a:schemeClr val="tx1"/>
                </a:solidFill>
              </a:rPr>
              <a:t>expert is a man who made all the mistakes, which can be made, in a very narrow field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Niels Bohr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58787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539750" y="1341451"/>
            <a:ext cx="8228100" cy="524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endereços IP têm duas partes, o prefixo e o número de computador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prefixos estão associados a um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sub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parte da Internet (e.g. ISP, instituição, edifício, rede sem fios, ...)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conceito é hierárquico pois um conjunto com um único prefixo a certo nível pode decompor-se em mais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sub</a:t>
            </a:r>
            <a:r>
              <a:rPr lang="pt-PT" sz="2400" dirty="0" err="1"/>
              <a:t>-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prefixos</a:t>
            </a: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decomposição acaba </a:t>
            </a:r>
            <a:r>
              <a:rPr lang="pt-PT" sz="2400" dirty="0" smtClean="0"/>
              <a:t>nos prefixos dos canais (ver adiante)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Esta hierarquia é fundamental para a escalabilidade do encaminhamento na Internet</a:t>
            </a: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39" name="Shape 639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Endereços de Rede</a:t>
            </a:r>
            <a:endParaRPr lang="pt-PT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39059" y="1193956"/>
            <a:ext cx="8763000" cy="185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lvl="0" indent="-160337">
              <a:spcBef>
                <a:spcPts val="0"/>
              </a:spcBef>
              <a:buSzPct val="100000"/>
            </a:pPr>
            <a:r>
              <a:rPr lang="pt-PT" sz="1800" dirty="0" smtClean="0"/>
              <a:t>Para se poder enviar pacotes para um computador, é necessário indicar, </a:t>
            </a:r>
            <a:r>
              <a:rPr lang="pt-PT" sz="1800" dirty="0"/>
              <a:t>através de símbolos, </a:t>
            </a:r>
            <a:r>
              <a:rPr lang="pt-PT" sz="1800" dirty="0" smtClean="0"/>
              <a:t>uma forma de designar um ponto de ligação de uma das suas interfaces à rede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223837" marR="0" lvl="0" indent="-1603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dirty="0" smtClean="0"/>
              <a:t>Cada interface deve ter um endereço de rede distinto</a:t>
            </a:r>
            <a:endParaRPr lang="pt-PT" sz="1800" dirty="0"/>
          </a:p>
        </p:txBody>
      </p:sp>
      <p:sp>
        <p:nvSpPr>
          <p:cNvPr id="105" name="Shape 105"/>
          <p:cNvSpPr/>
          <p:nvPr/>
        </p:nvSpPr>
        <p:spPr>
          <a:xfrm>
            <a:off x="2933986" y="3618823"/>
            <a:ext cx="3600395" cy="2355803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250" y="4341235"/>
            <a:ext cx="462390" cy="4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417" y="3823478"/>
            <a:ext cx="404082" cy="65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154" y="3261616"/>
            <a:ext cx="404082" cy="65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163" y="5848410"/>
            <a:ext cx="462390" cy="4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60" y="3010424"/>
            <a:ext cx="462390" cy="4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024" y="5848410"/>
            <a:ext cx="462390" cy="48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3630" y="4235580"/>
            <a:ext cx="561739" cy="3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609" y="4235580"/>
            <a:ext cx="561739" cy="3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1470" y="5136314"/>
            <a:ext cx="561739" cy="3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0662" y="5352389"/>
            <a:ext cx="561739" cy="3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469" y="3073252"/>
            <a:ext cx="404082" cy="65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788" y="5123902"/>
            <a:ext cx="462390" cy="48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38" y="6033166"/>
            <a:ext cx="462390" cy="4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42" y="3073242"/>
            <a:ext cx="462390" cy="486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>
            <a:endCxn id="107" idx="1"/>
          </p:cNvCxnSpPr>
          <p:nvPr/>
        </p:nvCxnSpPr>
        <p:spPr>
          <a:xfrm rot="10800000" flipH="1">
            <a:off x="5665917" y="4151254"/>
            <a:ext cx="868500" cy="24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1" name="Shape 121"/>
          <p:cNvCxnSpPr>
            <a:stCxn id="109" idx="3"/>
          </p:cNvCxnSpPr>
          <p:nvPr/>
        </p:nvCxnSpPr>
        <p:spPr>
          <a:xfrm rot="10800000" flipH="1">
            <a:off x="3047554" y="5298088"/>
            <a:ext cx="1135499" cy="79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2" name="Shape 122"/>
          <p:cNvCxnSpPr>
            <a:stCxn id="115" idx="0"/>
          </p:cNvCxnSpPr>
          <p:nvPr/>
        </p:nvCxnSpPr>
        <p:spPr>
          <a:xfrm rot="10800000">
            <a:off x="5494432" y="4479089"/>
            <a:ext cx="227100" cy="87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3" name="Shape 123"/>
          <p:cNvCxnSpPr>
            <a:stCxn id="111" idx="0"/>
          </p:cNvCxnSpPr>
          <p:nvPr/>
        </p:nvCxnSpPr>
        <p:spPr>
          <a:xfrm rot="10800000">
            <a:off x="5962119" y="5471310"/>
            <a:ext cx="341100" cy="37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 rot="10800000" flipH="1">
            <a:off x="5973118" y="5414885"/>
            <a:ext cx="585899" cy="5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5" name="Shape 125"/>
          <p:cNvCxnSpPr>
            <a:stCxn id="106" idx="3"/>
            <a:endCxn id="112" idx="1"/>
          </p:cNvCxnSpPr>
          <p:nvPr/>
        </p:nvCxnSpPr>
        <p:spPr>
          <a:xfrm rot="10800000" flipH="1">
            <a:off x="2766640" y="4397513"/>
            <a:ext cx="576899" cy="18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6" name="Shape 126"/>
          <p:cNvCxnSpPr>
            <a:stCxn id="116" idx="2"/>
            <a:endCxn id="112" idx="0"/>
          </p:cNvCxnSpPr>
          <p:nvPr/>
        </p:nvCxnSpPr>
        <p:spPr>
          <a:xfrm flipH="1">
            <a:off x="3624511" y="3728804"/>
            <a:ext cx="186000" cy="50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7" name="Shape 127"/>
          <p:cNvCxnSpPr>
            <a:stCxn id="112" idx="0"/>
            <a:endCxn id="108" idx="2"/>
          </p:cNvCxnSpPr>
          <p:nvPr/>
        </p:nvCxnSpPr>
        <p:spPr>
          <a:xfrm rot="10800000">
            <a:off x="3165200" y="3917280"/>
            <a:ext cx="459300" cy="31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8" name="Shape 128"/>
          <p:cNvCxnSpPr>
            <a:stCxn id="112" idx="0"/>
            <a:endCxn id="110" idx="2"/>
          </p:cNvCxnSpPr>
          <p:nvPr/>
        </p:nvCxnSpPr>
        <p:spPr>
          <a:xfrm rot="10800000" flipH="1">
            <a:off x="3624500" y="3496680"/>
            <a:ext cx="860400" cy="73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9" name="Shape 129"/>
          <p:cNvCxnSpPr>
            <a:endCxn id="119" idx="2"/>
          </p:cNvCxnSpPr>
          <p:nvPr/>
        </p:nvCxnSpPr>
        <p:spPr>
          <a:xfrm rot="10800000" flipH="1">
            <a:off x="5516537" y="3559599"/>
            <a:ext cx="616200" cy="71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719724" y="4433078"/>
            <a:ext cx="466499" cy="82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4666352" y="5274125"/>
            <a:ext cx="774300" cy="18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2" name="Shape 132"/>
          <p:cNvCxnSpPr>
            <a:endCxn id="113" idx="1"/>
          </p:cNvCxnSpPr>
          <p:nvPr/>
        </p:nvCxnSpPr>
        <p:spPr>
          <a:xfrm>
            <a:off x="3859509" y="4383147"/>
            <a:ext cx="1322100" cy="1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3" name="Shape 133"/>
          <p:cNvCxnSpPr>
            <a:stCxn id="114" idx="0"/>
          </p:cNvCxnSpPr>
          <p:nvPr/>
        </p:nvCxnSpPr>
        <p:spPr>
          <a:xfrm rot="10800000" flipH="1">
            <a:off x="4482340" y="4415414"/>
            <a:ext cx="716100" cy="72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4" name="Shape 134"/>
          <p:cNvCxnSpPr>
            <a:stCxn id="118" idx="0"/>
            <a:endCxn id="114" idx="1"/>
          </p:cNvCxnSpPr>
          <p:nvPr/>
        </p:nvCxnSpPr>
        <p:spPr>
          <a:xfrm rot="10800000" flipH="1">
            <a:off x="3953033" y="5298166"/>
            <a:ext cx="248400" cy="73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Os endereços têm de ser distintos globalmente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É desejável </a:t>
            </a:r>
            <a:r>
              <a:rPr lang="pt-PT" sz="2400" dirty="0" smtClean="0">
                <a:solidFill>
                  <a:srgbClr val="FF0000"/>
                </a:solidFill>
              </a:rPr>
              <a:t>evitar</a:t>
            </a:r>
            <a:r>
              <a:rPr lang="pt-PT" sz="2400" dirty="0" smtClean="0"/>
              <a:t> que tenham de ser afetados </a:t>
            </a:r>
            <a:r>
              <a:rPr lang="pt-PT" sz="2400" dirty="0" smtClean="0">
                <a:solidFill>
                  <a:srgbClr val="FF0000"/>
                </a:solidFill>
              </a:rPr>
              <a:t>manualmente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É desejável </a:t>
            </a:r>
            <a:r>
              <a:rPr lang="pt-PT" sz="2400" dirty="0" smtClean="0">
                <a:solidFill>
                  <a:srgbClr val="FF0000"/>
                </a:solidFill>
              </a:rPr>
              <a:t>evitar</a:t>
            </a:r>
            <a:r>
              <a:rPr lang="pt-PT" sz="2400" dirty="0" smtClean="0"/>
              <a:t> que tenham todos de ser afetados centralmente um a um, por uma </a:t>
            </a:r>
            <a:r>
              <a:rPr lang="pt-PT" sz="2400" dirty="0" smtClean="0">
                <a:solidFill>
                  <a:srgbClr val="FF0000"/>
                </a:solidFill>
              </a:rPr>
              <a:t>autoridade global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Devem </a:t>
            </a:r>
            <a:r>
              <a:rPr lang="pt-PT" sz="2400" dirty="0" smtClean="0">
                <a:solidFill>
                  <a:srgbClr val="FF0000"/>
                </a:solidFill>
              </a:rPr>
              <a:t>facilitar a implementação</a:t>
            </a:r>
            <a:r>
              <a:rPr lang="pt-PT" sz="2400" dirty="0" smtClean="0"/>
              <a:t> dos comutadores de pacotes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Idealmente deve-se evitar que os comutadores tenham de ter </a:t>
            </a:r>
            <a:r>
              <a:rPr lang="pt-PT" sz="2400" i="1" dirty="0" err="1" smtClean="0">
                <a:solidFill>
                  <a:srgbClr val="FF0000"/>
                </a:solidFill>
              </a:rPr>
              <a:t>forwarding</a:t>
            </a:r>
            <a:r>
              <a:rPr lang="pt-PT" sz="2400" i="1" dirty="0" smtClean="0">
                <a:solidFill>
                  <a:srgbClr val="FF0000"/>
                </a:solidFill>
              </a:rPr>
              <a:t> </a:t>
            </a:r>
            <a:r>
              <a:rPr lang="pt-PT" sz="2400" i="1" dirty="0" err="1" smtClean="0">
                <a:solidFill>
                  <a:srgbClr val="FF0000"/>
                </a:solidFill>
              </a:rPr>
              <a:t>tables</a:t>
            </a:r>
            <a:r>
              <a:rPr lang="pt-PT" sz="2400" dirty="0" smtClean="0">
                <a:solidFill>
                  <a:srgbClr val="FF0000"/>
                </a:solidFill>
              </a:rPr>
              <a:t> muito grandes e difíceis de gerir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Solução Mais Simples Seria ….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20000"/>
              <a:buFont typeface="Comic Sans MS"/>
              <a:buChar char="•"/>
            </a:pPr>
            <a:r>
              <a:rPr lang="en-GB" sz="2000">
                <a:solidFill>
                  <a:srgbClr val="0000FF"/>
                </a:solidFill>
              </a:rPr>
              <a:t>Ge</a:t>
            </a:r>
            <a:r>
              <a:rPr lang="en-GB" sz="2000"/>
              <a:t>rá-los aleatoriamente com base num grande número de bits (e.g. 128, 256, … bits) como as chaves criptográficas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20000"/>
              <a:buFont typeface="Comic Sans MS"/>
              <a:buChar char="•"/>
            </a:pPr>
            <a:r>
              <a:rPr lang="en-GB" sz="2000"/>
              <a:t>O método seria descentralizado e permitiria grande autonomia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20000"/>
              <a:buFont typeface="Comic Sans MS"/>
              <a:buChar char="•"/>
            </a:pPr>
            <a:r>
              <a:rPr lang="en-GB" sz="2000"/>
              <a:t>Mas as tabelas de encaminhamento teriam dimensão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1828800" lvl="0" indent="0" rtl="0">
              <a:spcBef>
                <a:spcPts val="0"/>
              </a:spcBef>
              <a:buNone/>
            </a:pPr>
            <a:r>
              <a:rPr lang="en-GB" sz="2400" i="1">
                <a:solidFill>
                  <a:srgbClr val="0000FF"/>
                </a:solidFill>
              </a:rPr>
              <a:t>O </a:t>
            </a:r>
            <a:r>
              <a:rPr lang="en-GB" sz="2400">
                <a:solidFill>
                  <a:srgbClr val="0000FF"/>
                </a:solidFill>
              </a:rPr>
              <a:t>(# comput</a:t>
            </a:r>
            <a:r>
              <a:rPr lang="en-GB" sz="2400"/>
              <a:t>adores</a:t>
            </a:r>
            <a:r>
              <a:rPr lang="en-GB" sz="2400">
                <a:solidFill>
                  <a:srgbClr val="0000FF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/>
              <a:t>Não pode ser usada na grande maioria das situações</a:t>
            </a:r>
            <a:r>
              <a:rPr lang="en-GB" sz="2000">
                <a:solidFill>
                  <a:srgbClr val="0000FF"/>
                </a:solidFill>
              </a:rPr>
              <a:t> (</a:t>
            </a:r>
            <a:r>
              <a:rPr lang="en-GB" sz="2000"/>
              <a:t>endereço muito grande (?)</a:t>
            </a:r>
            <a:r>
              <a:rPr lang="en-GB" sz="2000">
                <a:solidFill>
                  <a:srgbClr val="0000FF"/>
                </a:solidFill>
              </a:rPr>
              <a:t>, dimens</a:t>
            </a:r>
            <a:r>
              <a:rPr lang="en-GB" sz="2000"/>
              <a:t>ão dos cabeçalhos (?), dimensão das tabelas</a:t>
            </a:r>
            <a:r>
              <a:rPr lang="en-GB" sz="2000">
                <a:solidFill>
                  <a:srgbClr val="0000FF"/>
                </a:solidFill>
              </a:rPr>
              <a:t>, </a:t>
            </a:r>
            <a:r>
              <a:rPr lang="en-GB" sz="2000"/>
              <a:t>custo da sua actualização quando há alterações</a:t>
            </a:r>
            <a:r>
              <a:rPr lang="en-GB" sz="2000">
                <a:solidFill>
                  <a:srgbClr val="0000FF"/>
                </a:solidFill>
              </a:rPr>
              <a:t>, …)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Hier</a:t>
            </a:r>
            <a:r>
              <a:rPr lang="pt-PT" sz="4000" dirty="0" smtClean="0"/>
              <a:t>a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rquias S</a:t>
            </a:r>
            <a:r>
              <a:rPr lang="pt-PT" sz="4000" dirty="0" smtClean="0"/>
              <a:t>ão uma Boa Ideia</a:t>
            </a:r>
            <a:endParaRPr lang="pt-PT" sz="4000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39750" y="1219200"/>
            <a:ext cx="8464500" cy="533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Nos nomes DNS: </a:t>
            </a:r>
            <a:r>
              <a:rPr lang="pt-PT" sz="2800" b="0" i="0" u="none" strike="noStrike" cap="none" baseline="0" dirty="0" err="1" smtClean="0">
                <a:solidFill>
                  <a:srgbClr val="CC0000"/>
                </a:solidFill>
                <a:sym typeface="Comic Sans MS"/>
              </a:rPr>
              <a:t>www.</a:t>
            </a:r>
            <a:r>
              <a:rPr lang="pt-PT" sz="28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fct.unl.pt</a:t>
            </a:r>
            <a:endParaRPr lang="pt-PT" sz="28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Domínio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: afetado pelo administrador da UNL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CC0000"/>
                </a:solidFill>
                <a:sym typeface="Comic Sans MS"/>
              </a:rPr>
              <a:t>Computador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: afetado pelo administrador da FCT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 IP: 1</a:t>
            </a:r>
            <a:r>
              <a:rPr lang="pt-PT" dirty="0" smtClean="0">
                <a:solidFill>
                  <a:srgbClr val="0000FF"/>
                </a:solidFill>
              </a:rPr>
              <a:t>93.136.126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.</a:t>
            </a:r>
            <a:r>
              <a:rPr lang="pt-PT" dirty="0" smtClean="0">
                <a:solidFill>
                  <a:srgbClr val="CC0000"/>
                </a:solidFill>
              </a:rPr>
              <a:t>43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Prefixo: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afetados pelo ICANN, regional Internet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registries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, pelos </a:t>
            </a:r>
            <a:r>
              <a:rPr lang="pt-PT" sz="24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ISPs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 pelos administradores de rede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CC0000"/>
                </a:solidFill>
                <a:sym typeface="Comic Sans MS"/>
              </a:rPr>
              <a:t>Computadores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: estáticos ou via DHCP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Endereços MAC: 00-15-C5-</a:t>
            </a:r>
            <a:r>
              <a:rPr lang="pt-PT" sz="2800" b="0" i="0" u="none" strike="noStrike" cap="none" baseline="0" dirty="0" smtClean="0">
                <a:solidFill>
                  <a:srgbClr val="CC0000"/>
                </a:solidFill>
                <a:sym typeface="Comic Sans MS"/>
              </a:rPr>
              <a:t>49-04-A9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Blocos: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afetados pela IEEE a fabricantes / vendedores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rgbClr val="CC0000"/>
                </a:solidFill>
                <a:sym typeface="Comic Sans MS"/>
              </a:rPr>
              <a:t>Interfaces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: afetados pelos fabricantes</a:t>
            </a:r>
            <a:endParaRPr lang="pt-PT" sz="24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6572250" y="4857750"/>
            <a:ext cx="1928812" cy="669925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643455" y="4857750"/>
            <a:ext cx="1928699" cy="6698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28600" y="396081"/>
            <a:ext cx="8660721" cy="985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Frames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Ethernet e </a:t>
            </a:r>
            <a:r>
              <a:rPr lang="pt-PT" sz="4000" dirty="0" smtClean="0"/>
              <a:t>P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acotes IP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691978" y="4869612"/>
            <a:ext cx="867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A’s IP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668075" y="4869625"/>
            <a:ext cx="8439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B’s IP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716953" y="4995862"/>
            <a:ext cx="13615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payload</a:t>
            </a:r>
          </a:p>
        </p:txBody>
      </p:sp>
      <p:sp>
        <p:nvSpPr>
          <p:cNvPr id="170" name="Shape 170"/>
          <p:cNvSpPr/>
          <p:nvPr/>
        </p:nvSpPr>
        <p:spPr>
          <a:xfrm>
            <a:off x="4495800" y="4808537"/>
            <a:ext cx="74612" cy="157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13262" y="5454650"/>
            <a:ext cx="74611" cy="157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532437" y="5845175"/>
            <a:ext cx="126612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Packet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736960" y="1601787"/>
            <a:ext cx="107117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7143750" y="6043612"/>
            <a:ext cx="8874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x="4713287" y="6053137"/>
            <a:ext cx="7159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5019648" y="3631137"/>
            <a:ext cx="20973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 IP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Origem e destino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228600" y="2624138"/>
            <a:ext cx="473633" cy="0"/>
          </a:xfrm>
          <a:prstGeom prst="straightConnector1">
            <a:avLst/>
          </a:prstGeom>
          <a:noFill/>
          <a:ln w="38100" cap="flat" cmpd="sng">
            <a:solidFill>
              <a:srgbClr val="7A3D00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228600" y="3338513"/>
            <a:ext cx="473633" cy="0"/>
          </a:xfrm>
          <a:prstGeom prst="straightConnector1">
            <a:avLst/>
          </a:prstGeom>
          <a:noFill/>
          <a:ln w="38100" cap="flat" cmpd="sng">
            <a:solidFill>
              <a:srgbClr val="7A3D00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8415689" y="2624138"/>
            <a:ext cx="473632" cy="0"/>
          </a:xfrm>
          <a:prstGeom prst="straightConnector1">
            <a:avLst/>
          </a:prstGeom>
          <a:noFill/>
          <a:ln w="38100" cap="flat" cmpd="sng">
            <a:solidFill>
              <a:srgbClr val="7A3D00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8415689" y="3338513"/>
            <a:ext cx="473632" cy="0"/>
          </a:xfrm>
          <a:prstGeom prst="straightConnector1">
            <a:avLst/>
          </a:prstGeom>
          <a:noFill/>
          <a:ln w="38100" cap="flat" cmpd="sng">
            <a:solidFill>
              <a:srgbClr val="7A3D00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181" name="Shape 181"/>
          <p:cNvSpPr/>
          <p:nvPr/>
        </p:nvSpPr>
        <p:spPr>
          <a:xfrm>
            <a:off x="702234" y="2624138"/>
            <a:ext cx="7713482" cy="714375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1803765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Shape 183"/>
          <p:cNvCxnSpPr/>
          <p:nvPr/>
        </p:nvCxnSpPr>
        <p:spPr>
          <a:xfrm>
            <a:off x="2092456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>
            <a:off x="3029197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4039615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>
            <a:off x="4616997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/>
        </p:nvCxnSpPr>
        <p:spPr>
          <a:xfrm>
            <a:off x="6204796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7358056" y="2636808"/>
            <a:ext cx="0" cy="68581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Shape 189"/>
          <p:cNvSpPr/>
          <p:nvPr/>
        </p:nvSpPr>
        <p:spPr>
          <a:xfrm>
            <a:off x="7356551" y="2847949"/>
            <a:ext cx="893137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</a:p>
        </p:txBody>
      </p:sp>
      <p:sp>
        <p:nvSpPr>
          <p:cNvPr id="190" name="Shape 190"/>
          <p:cNvSpPr/>
          <p:nvPr/>
        </p:nvSpPr>
        <p:spPr>
          <a:xfrm>
            <a:off x="6538594" y="2847949"/>
            <a:ext cx="649554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Pading</a:t>
            </a:r>
          </a:p>
        </p:txBody>
      </p:sp>
      <p:sp>
        <p:nvSpPr>
          <p:cNvPr id="191" name="Shape 191"/>
          <p:cNvSpPr/>
          <p:nvPr/>
        </p:nvSpPr>
        <p:spPr>
          <a:xfrm>
            <a:off x="5089126" y="2847949"/>
            <a:ext cx="628503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Dados</a:t>
            </a:r>
          </a:p>
        </p:txBody>
      </p:sp>
      <p:sp>
        <p:nvSpPr>
          <p:cNvPr id="192" name="Shape 192"/>
          <p:cNvSpPr/>
          <p:nvPr/>
        </p:nvSpPr>
        <p:spPr>
          <a:xfrm>
            <a:off x="3547939" y="3571860"/>
            <a:ext cx="1081086" cy="59532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 dos dados  ou protocolo</a:t>
            </a:r>
          </a:p>
        </p:txBody>
      </p:sp>
      <p:sp>
        <p:nvSpPr>
          <p:cNvPr id="193" name="Shape 193"/>
          <p:cNvSpPr/>
          <p:nvPr/>
        </p:nvSpPr>
        <p:spPr>
          <a:xfrm>
            <a:off x="736211" y="2847949"/>
            <a:ext cx="92771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Preâmbulo</a:t>
            </a:r>
          </a:p>
        </p:txBody>
      </p:sp>
      <p:sp>
        <p:nvSpPr>
          <p:cNvPr id="194" name="Shape 194"/>
          <p:cNvSpPr/>
          <p:nvPr/>
        </p:nvSpPr>
        <p:spPr>
          <a:xfrm>
            <a:off x="1835341" y="1914484"/>
            <a:ext cx="2243367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End. Origem   End. destino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4400478" y="3170216"/>
            <a:ext cx="0" cy="3254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6" name="Shape 196"/>
          <p:cNvSpPr/>
          <p:nvPr/>
        </p:nvSpPr>
        <p:spPr>
          <a:xfrm>
            <a:off x="1573714" y="3686162"/>
            <a:ext cx="834496" cy="42863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Início do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frame</a:t>
            </a:r>
          </a:p>
        </p:txBody>
      </p:sp>
      <p:cxnSp>
        <p:nvCxnSpPr>
          <p:cNvPr id="197" name="Shape 197"/>
          <p:cNvCxnSpPr/>
          <p:nvPr/>
        </p:nvCxnSpPr>
        <p:spPr>
          <a:xfrm rot="10800000">
            <a:off x="1948110" y="3170216"/>
            <a:ext cx="0" cy="4572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2681866" y="2285965"/>
            <a:ext cx="72172" cy="30480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9" name="Shape 199"/>
          <p:cNvCxnSpPr/>
          <p:nvPr/>
        </p:nvCxnSpPr>
        <p:spPr>
          <a:xfrm>
            <a:off x="3547939" y="2285965"/>
            <a:ext cx="72172" cy="30480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0" name="Shape 200"/>
          <p:cNvSpPr/>
          <p:nvPr/>
        </p:nvSpPr>
        <p:spPr>
          <a:xfrm>
            <a:off x="1134664" y="2314541"/>
            <a:ext cx="27966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</a:p>
        </p:txBody>
      </p:sp>
      <p:sp>
        <p:nvSpPr>
          <p:cNvPr id="201" name="Shape 201"/>
          <p:cNvSpPr/>
          <p:nvPr/>
        </p:nvSpPr>
        <p:spPr>
          <a:xfrm>
            <a:off x="1856391" y="2314541"/>
            <a:ext cx="27966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</p:txBody>
      </p:sp>
      <p:sp>
        <p:nvSpPr>
          <p:cNvPr id="202" name="Shape 202"/>
          <p:cNvSpPr/>
          <p:nvPr/>
        </p:nvSpPr>
        <p:spPr>
          <a:xfrm>
            <a:off x="2360096" y="2314541"/>
            <a:ext cx="27966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  <p:sp>
        <p:nvSpPr>
          <p:cNvPr id="203" name="Shape 203"/>
          <p:cNvSpPr/>
          <p:nvPr/>
        </p:nvSpPr>
        <p:spPr>
          <a:xfrm>
            <a:off x="3298341" y="2314541"/>
            <a:ext cx="27966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</a:p>
        </p:txBody>
      </p:sp>
      <p:sp>
        <p:nvSpPr>
          <p:cNvPr id="204" name="Shape 204"/>
          <p:cNvSpPr/>
          <p:nvPr/>
        </p:nvSpPr>
        <p:spPr>
          <a:xfrm>
            <a:off x="4241097" y="2314541"/>
            <a:ext cx="281172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</p:txBody>
      </p:sp>
      <p:sp>
        <p:nvSpPr>
          <p:cNvPr id="205" name="Shape 205"/>
          <p:cNvSpPr/>
          <p:nvPr/>
        </p:nvSpPr>
        <p:spPr>
          <a:xfrm>
            <a:off x="4916212" y="2314541"/>
            <a:ext cx="875093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a 1500</a:t>
            </a:r>
          </a:p>
        </p:txBody>
      </p:sp>
      <p:sp>
        <p:nvSpPr>
          <p:cNvPr id="206" name="Shape 206"/>
          <p:cNvSpPr/>
          <p:nvPr/>
        </p:nvSpPr>
        <p:spPr>
          <a:xfrm>
            <a:off x="6513033" y="2314541"/>
            <a:ext cx="687144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a 46</a:t>
            </a:r>
          </a:p>
        </p:txBody>
      </p:sp>
      <p:sp>
        <p:nvSpPr>
          <p:cNvPr id="207" name="Shape 207"/>
          <p:cNvSpPr/>
          <p:nvPr/>
        </p:nvSpPr>
        <p:spPr>
          <a:xfrm>
            <a:off x="7776056" y="2314541"/>
            <a:ext cx="284179" cy="26194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026475" y="1662112"/>
            <a:ext cx="989311" cy="369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48 bits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181239" y="1662112"/>
            <a:ext cx="989311" cy="369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48 bits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2130029" y="2271668"/>
            <a:ext cx="8119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>
            <a:off x="3077302" y="2271668"/>
            <a:ext cx="94727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4587874" y="3322619"/>
            <a:ext cx="55562" cy="15970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6204795" y="3322620"/>
            <a:ext cx="2224829" cy="15351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2024391" y="2624138"/>
            <a:ext cx="1007407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B’s MAC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953161" y="2624138"/>
            <a:ext cx="103105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A’s MAC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075214" y="5599825"/>
            <a:ext cx="9948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978332" y="5500687"/>
            <a:ext cx="10119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Payload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675064" y="4876800"/>
            <a:ext cx="249186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Diferença entre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Ethernet II vs.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Ethernet IEEE802.3</a:t>
            </a:r>
          </a:p>
        </p:txBody>
      </p:sp>
      <p:cxnSp>
        <p:nvCxnSpPr>
          <p:cNvPr id="219" name="Shape 219"/>
          <p:cNvCxnSpPr/>
          <p:nvPr/>
        </p:nvCxnSpPr>
        <p:spPr>
          <a:xfrm flipH="1">
            <a:off x="3657599" y="4221087"/>
            <a:ext cx="482352" cy="7319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6850938" y="6217212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045812" y="2564137"/>
            <a:ext cx="2097300" cy="82949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5607789" y="4849800"/>
            <a:ext cx="0" cy="6857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Shape 223"/>
          <p:cNvSpPr/>
          <p:nvPr/>
        </p:nvSpPr>
        <p:spPr>
          <a:xfrm>
            <a:off x="4595037" y="4798650"/>
            <a:ext cx="2097300" cy="82949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207250" y="6248400"/>
            <a:ext cx="40335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230" name="Shape 230"/>
          <p:cNvSpPr txBox="1"/>
          <p:nvPr/>
        </p:nvSpPr>
        <p:spPr>
          <a:xfrm>
            <a:off x="640050" y="777500"/>
            <a:ext cx="7901458" cy="279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pt-PT" sz="1800" i="1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pt-PT" sz="18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contêm na parte de dados mensagens dos níveis superiores (encapsuladas). Frequentemente os </a:t>
            </a:r>
            <a:r>
              <a:rPr lang="pt-PT" sz="1800" i="1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pt-PT" sz="18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Ethernet transportam pacotes IP</a:t>
            </a:r>
            <a:endParaRPr lang="pt-PT" sz="18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502483" y="5310287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8219008" y="5310287"/>
            <a:ext cx="4910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03937" y="5310287"/>
            <a:ext cx="9984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077418" y="5310287"/>
            <a:ext cx="2343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289951" y="5310287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311751" y="5310287"/>
            <a:ext cx="49070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1502487" y="4372562"/>
            <a:ext cx="3705586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Endereço Ethernet origem (6 bytes)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8837" y="5310287"/>
            <a:ext cx="25737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Dados (de 46 a 1500 bytes)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530671" y="6032381"/>
            <a:ext cx="5861312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Tipo = IP (2 bytes). Pode ser dimensão (Ethernet II) ou Protocolo (IEEE 802.3)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03937" y="6085537"/>
            <a:ext cx="2016478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Preâmbulo (8 bytes)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7520248" y="4442250"/>
            <a:ext cx="13821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crc (4 bytes)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282937" y="4648037"/>
            <a:ext cx="3620132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Endereço Ethernet destino (6 bytes)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003137" y="5808512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4" name="Shape 244"/>
          <p:cNvCxnSpPr/>
          <p:nvPr/>
        </p:nvCxnSpPr>
        <p:spPr>
          <a:xfrm>
            <a:off x="2663937" y="4935137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94562" y="5808512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6" name="Shape 246"/>
          <p:cNvCxnSpPr>
            <a:endCxn id="231" idx="0"/>
          </p:cNvCxnSpPr>
          <p:nvPr/>
        </p:nvCxnSpPr>
        <p:spPr>
          <a:xfrm>
            <a:off x="1893233" y="4706387"/>
            <a:ext cx="3000" cy="60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8452137" y="4952837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8" name="Shape 248"/>
          <p:cNvSpPr/>
          <p:nvPr/>
        </p:nvSpPr>
        <p:spPr>
          <a:xfrm>
            <a:off x="3960808" y="2876337"/>
            <a:ext cx="5117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311753" y="2876337"/>
            <a:ext cx="6488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472662" y="2876337"/>
            <a:ext cx="5117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984550" y="2876337"/>
            <a:ext cx="32342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5550500" y="2952537"/>
            <a:ext cx="2057699" cy="287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Dados do pacote IP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79775" y="2202687"/>
            <a:ext cx="3620132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Endereço IP destino (4 bytes)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930700" y="1876400"/>
            <a:ext cx="4393831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Endereço IP origem (4 bytes na versão 4 do IP)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4215195" y="2251312"/>
            <a:ext cx="3000" cy="603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6" name="Shape 256"/>
          <p:cNvCxnSpPr/>
          <p:nvPr/>
        </p:nvCxnSpPr>
        <p:spPr>
          <a:xfrm>
            <a:off x="4727075" y="2513037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311750" y="3574187"/>
            <a:ext cx="4299155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t-PT" dirty="0" smtClean="0">
                <a:latin typeface="Comic Sans MS"/>
                <a:ea typeface="Comic Sans MS"/>
                <a:cs typeface="Comic Sans MS"/>
                <a:sym typeface="Comic Sans MS"/>
              </a:rPr>
              <a:t>Campos vários do cabeçalho IP (12 bytes)</a:t>
            </a:r>
            <a:endParaRPr lang="pt-PT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3636200" y="3315837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3303650" y="3364137"/>
            <a:ext cx="8100" cy="195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/>
          <p:nvPr/>
        </p:nvCxnSpPr>
        <p:spPr>
          <a:xfrm>
            <a:off x="8207250" y="3364137"/>
            <a:ext cx="8100" cy="195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41650" y="224506"/>
            <a:ext cx="8874040" cy="98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Frames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Ethernet e </a:t>
            </a:r>
            <a:r>
              <a:rPr lang="pt-PT" sz="4000" dirty="0" smtClean="0"/>
              <a:t>P</a:t>
            </a:r>
            <a:r>
              <a:rPr lang="pt-PT" sz="40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acotes IP</a:t>
            </a:r>
            <a:endParaRPr lang="pt-PT" sz="40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1553</Words>
  <Application>Microsoft Macintosh PowerPoint</Application>
  <PresentationFormat>On-screen Show (4:3)</PresentationFormat>
  <Paragraphs>336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Comic Sans MS</vt:lpstr>
      <vt:lpstr>Courier New</vt:lpstr>
      <vt:lpstr>Helvetica Neue</vt:lpstr>
      <vt:lpstr>Noto Symbol</vt:lpstr>
      <vt:lpstr>Tahoma</vt:lpstr>
      <vt:lpstr>Times New Roman</vt:lpstr>
      <vt:lpstr>cs426</vt:lpstr>
      <vt:lpstr> Redes de Computadores   Endereços IP </vt:lpstr>
      <vt:lpstr>Objetivos do Capítulo</vt:lpstr>
      <vt:lpstr>An expert is a man who made all the mistakes, which can be made, in a very narrow field.     – Autor: Niels Bohr </vt:lpstr>
      <vt:lpstr>Endereços de Rede</vt:lpstr>
      <vt:lpstr>Requisitos</vt:lpstr>
      <vt:lpstr>A Solução Mais Simples Seria ….</vt:lpstr>
      <vt:lpstr>Hierarquias São uma Boa Ideia</vt:lpstr>
      <vt:lpstr>Frames Ethernet e Pacotes IP</vt:lpstr>
      <vt:lpstr>Frames Ethernet e Pacotes IP</vt:lpstr>
      <vt:lpstr>Endereços IP e Endereços Mac </vt:lpstr>
      <vt:lpstr>Endereços IP (IPv4)</vt:lpstr>
      <vt:lpstr>Mais em detalhe</vt:lpstr>
      <vt:lpstr>Os endereços IP são hierárquicos</vt:lpstr>
      <vt:lpstr>Os Prefixos IP são hierárquicos</vt:lpstr>
      <vt:lpstr>Prefixos IP e Máscaras</vt:lpstr>
      <vt:lpstr>Endereço ou Prefixo da Rede</vt:lpstr>
      <vt:lpstr>Exemplos</vt:lpstr>
      <vt:lpstr>A Noção de Rede é um Conceito Recursivo</vt:lpstr>
      <vt:lpstr>Afetação de Endereços IP</vt:lpstr>
      <vt:lpstr>Explicações</vt:lpstr>
      <vt:lpstr>Encaminhamento</vt:lpstr>
      <vt:lpstr>Longest Prefix Match Forwarding</vt:lpstr>
      <vt:lpstr>A Escalabilidade Baseia-se na Agregação</vt:lpstr>
      <vt:lpstr>A Escalabilidade Baseia-se na Hierarquia</vt:lpstr>
      <vt:lpstr>No Concreto Não é Bem Assim</vt:lpstr>
      <vt:lpstr>Multi-Homing: A Agregação Deixou de Ser Possível</vt:lpstr>
      <vt:lpstr>A Quem Pertence um Endereço?</vt:lpstr>
      <vt:lpstr>Exemplo</vt:lpstr>
      <vt:lpstr>Geolocalizaçao de um Endereço IP</vt:lpstr>
      <vt:lpstr>Conclusões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Endereços IP </dc:title>
  <cp:lastModifiedBy>Jose Legatheaux</cp:lastModifiedBy>
  <cp:revision>15</cp:revision>
  <cp:lastPrinted>2017-01-14T19:47:13Z</cp:lastPrinted>
  <dcterms:modified xsi:type="dcterms:W3CDTF">2017-01-14T19:47:20Z</dcterms:modified>
</cp:coreProperties>
</file>