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62"/>
  </p:notesMasterIdLst>
  <p:sldIdLst>
    <p:sldId id="256" r:id="rId3"/>
    <p:sldId id="257" r:id="rId4"/>
    <p:sldId id="313" r:id="rId5"/>
    <p:sldId id="258" r:id="rId6"/>
    <p:sldId id="260" r:id="rId7"/>
    <p:sldId id="314" r:id="rId8"/>
    <p:sldId id="32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331" r:id="rId20"/>
    <p:sldId id="328" r:id="rId21"/>
    <p:sldId id="329" r:id="rId22"/>
    <p:sldId id="330" r:id="rId23"/>
    <p:sldId id="332" r:id="rId24"/>
    <p:sldId id="272" r:id="rId25"/>
    <p:sldId id="273" r:id="rId26"/>
    <p:sldId id="278" r:id="rId27"/>
    <p:sldId id="279" r:id="rId28"/>
    <p:sldId id="337" r:id="rId29"/>
    <p:sldId id="338" r:id="rId30"/>
    <p:sldId id="339" r:id="rId31"/>
    <p:sldId id="274" r:id="rId32"/>
    <p:sldId id="319" r:id="rId33"/>
    <p:sldId id="280" r:id="rId34"/>
    <p:sldId id="275" r:id="rId35"/>
    <p:sldId id="321" r:id="rId36"/>
    <p:sldId id="316" r:id="rId37"/>
    <p:sldId id="276" r:id="rId38"/>
    <p:sldId id="335" r:id="rId39"/>
    <p:sldId id="33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302" r:id="rId50"/>
    <p:sldId id="303" r:id="rId51"/>
    <p:sldId id="304" r:id="rId52"/>
    <p:sldId id="305" r:id="rId53"/>
    <p:sldId id="306" r:id="rId54"/>
    <p:sldId id="307" r:id="rId55"/>
    <p:sldId id="340" r:id="rId56"/>
    <p:sldId id="308" r:id="rId57"/>
    <p:sldId id="309" r:id="rId58"/>
    <p:sldId id="310" r:id="rId59"/>
    <p:sldId id="336" r:id="rId60"/>
    <p:sldId id="311" r:id="rId61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DC589-982B-4288-A014-70D809D19F4F}">
  <a:tblStyle styleId="{475DC589-982B-4288-A014-70D809D19F4F}" styleName="Table_0"/>
  <a:tblStyle styleId="{31BB3D79-029B-480E-AB8C-2194BD08F085}" styleName="Table_1"/>
  <a:tblStyle styleId="{0FE03D4E-845A-40CB-AB18-B64A72F5A8DB}" styleName="Table_2"/>
  <a:tblStyle styleId="{51965031-744C-4D19-B8E0-C2AD9BCC03C5}" styleName="Table_3"/>
  <a:tblStyle styleId="{2C77FD87-9142-47AA-AAE9-DEF780CA816D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C0C4A56-97DB-41B7-8237-5EF5CA9DA10A}" styleName="Table_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8"/>
    <p:restoredTop sz="93236"/>
  </p:normalViewPr>
  <p:slideViewPr>
    <p:cSldViewPr snapToGrid="0" snapToObjects="1">
      <p:cViewPr varScale="1">
        <p:scale>
          <a:sx n="153" d="100"/>
          <a:sy n="153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68825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40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661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3181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3277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8747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2630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901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2208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7185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8410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28345" indent="-37471185" defTabSz="966702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17F24E-31CF-9943-9466-0924D6E5FA06}" type="slidenum">
              <a:rPr lang="pt-PT" sz="1300" u="none"/>
              <a:pPr eaLnBrk="1" hangingPunct="1"/>
              <a:t>19</a:t>
            </a:fld>
            <a:endParaRPr lang="pt-PT" sz="1300" u="none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8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264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28345" indent="-37471185" defTabSz="966702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17F24E-31CF-9943-9466-0924D6E5FA06}" type="slidenum">
              <a:rPr lang="pt-PT" sz="1300" u="none"/>
              <a:pPr eaLnBrk="1" hangingPunct="1"/>
              <a:t>20</a:t>
            </a:fld>
            <a:endParaRPr lang="pt-PT" sz="1300" u="none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2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28345" indent="-37471185" defTabSz="966702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D2B945-A7BB-AD4B-B22E-7C3AA0AA6480}" type="slidenum">
              <a:rPr lang="pt-PT" sz="1300" u="none"/>
              <a:pPr eaLnBrk="1" hangingPunct="1"/>
              <a:t>21</a:t>
            </a:fld>
            <a:endParaRPr lang="pt-PT" sz="1300" u="none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46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9587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0325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3086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7" name="Shape 74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42109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4" name="Shape 75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1941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28345" indent="-37471185" defTabSz="966702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75E30F8-DE65-824C-8B7F-3FD5C3E3837F}" type="slidenum">
              <a:rPr lang="pt-PT" sz="1300" u="none"/>
              <a:pPr eaLnBrk="1" hangingPunct="1"/>
              <a:t>27</a:t>
            </a:fld>
            <a:endParaRPr lang="pt-PT" sz="1300" u="none"/>
          </a:p>
        </p:txBody>
      </p:sp>
    </p:spTree>
    <p:extLst>
      <p:ext uri="{BB962C8B-B14F-4D97-AF65-F5344CB8AC3E}">
        <p14:creationId xmlns:p14="http://schemas.microsoft.com/office/powerpoint/2010/main" val="1570967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4" name="Shape 75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2480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28345" indent="-37471185" defTabSz="966702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B5DF52A-4704-1844-8F0C-E39C3E0FCF62}" type="slidenum">
              <a:rPr lang="pt-PT" sz="1300" u="none"/>
              <a:pPr eaLnBrk="1" hangingPunct="1"/>
              <a:t>29</a:t>
            </a:fld>
            <a:endParaRPr lang="pt-PT" sz="1300" u="none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35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28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35443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4" name="Shape 75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7866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2" name="Shape 83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30458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591734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4" name="Shape 75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444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2" name="Shape 83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7392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6946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7" name="Shape 133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8" name="Shape 1338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44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28345" indent="-37471185" defTabSz="966702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B5DF52A-4704-1844-8F0C-E39C3E0FCF62}" type="slidenum">
              <a:rPr lang="pt-PT" sz="1300" u="none"/>
              <a:pPr eaLnBrk="1" hangingPunct="1"/>
              <a:t>38</a:t>
            </a:fld>
            <a:endParaRPr lang="pt-PT" sz="1300" u="none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544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" name="Shape 96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3" name="Shape 96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7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708025"/>
            <a:ext cx="4814888" cy="3611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42975" y="4564062"/>
            <a:ext cx="5429100" cy="43337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8446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9" name="Shape 96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20560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210505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7" name="Shape 101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75830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7" name="Shape 104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76317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4993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1" name="Shape 10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711011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8" name="Shape 10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7515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1" name="Shape 110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2" name="Shape 110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140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hape 136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70" name="Shape 1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46608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Shape 137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7" name="Shape 137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8" name="Shape 137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799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37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5" name="Shape 13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86" name="Shape 138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14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56" name="Shape 14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07494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Shape 146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3" name="Shape 146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64" name="Shape 14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80052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6" name="Shape 149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4429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6" name="Shape 149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782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8" name="Shape 153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39" name="Shape 153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49460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Shape 158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8" name="Shape 15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89" name="Shape 158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71681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Shape 159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5" name="Shape 159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6" name="Shape 159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57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478721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6346649A-ECBF-B14F-9F2C-79851ED0343F}" type="slidenum">
              <a:rPr lang="en-US" sz="1300" b="0" smtClean="0">
                <a:latin typeface="Times New Roman" charset="0"/>
              </a:rPr>
              <a:pPr eaLnBrk="1" hangingPunct="1">
                <a:defRPr/>
              </a:pPr>
              <a:t>58</a:t>
            </a:fld>
            <a:endParaRPr lang="en-US" sz="1300" b="0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47479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Shape 160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3" name="Shape 160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4" name="Shape 160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412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640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265238" y="728663"/>
            <a:ext cx="4789487" cy="3592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00" cy="43178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1981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78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404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 rot="5400000">
            <a:off x="4676849" y="2467050"/>
            <a:ext cx="6324600" cy="21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 rot="5400000">
            <a:off x="295199" y="390449"/>
            <a:ext cx="6324600" cy="63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marR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6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28600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 de Computadores</a:t>
            </a:r>
            <a:b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protocolo IP</a:t>
            </a:r>
            <a:b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GB" sz="360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56930" y="4424436"/>
            <a:ext cx="7680325" cy="18128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</a:t>
            </a:r>
            <a:r>
              <a:rPr lang="en-GB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Informática</a:t>
            </a:r>
            <a:r>
              <a:rPr lang="en-GB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Campos de </a:t>
            </a:r>
            <a:r>
              <a:rPr lang="pt-PT" dirty="0" smtClean="0"/>
              <a:t>C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abeçalho (2)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Fragmentação (32 bits)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Na versão 4 permite subdividir no interior da rede um pacote em fragmentos quando o mesmo não cabe no canal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destinatário final deve recompor o pacote original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TTL – Time to Live (8 bits)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Número de 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routers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máximo a atravessar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Funciona como um mecanismo de proteção contra caminhos demasiado longos ou infinitos, introduzidos por erros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Protocolo (8 bits)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Tipo do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payload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(suporta a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demultiplexagem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a nível superior)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Header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Checksum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(16 bits)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Options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(vari</a:t>
            </a:r>
            <a:r>
              <a:rPr lang="pt-PT" sz="2400" dirty="0" smtClean="0"/>
              <a:t>á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v</a:t>
            </a:r>
            <a:r>
              <a:rPr lang="pt-PT" sz="2400" dirty="0" smtClean="0"/>
              <a:t>e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l)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Source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route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, record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route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, ...</a:t>
            </a: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Time-to-Live 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(TTL)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458200" cy="5359499"/>
          </a:xfrm>
          <a:prstGeom prst="rect">
            <a:avLst/>
          </a:prstGeom>
          <a:noFill/>
          <a:ln w="9525" cap="flat" cmpd="sng">
            <a:solidFill>
              <a:srgbClr val="FF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Mecanismo de segurança se existirem problemas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Ciclos de encaminhamento por erros ou instabilidade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Saturam completamente os canais em jogo</a:t>
            </a:r>
          </a:p>
          <a:p>
            <a:pPr marL="223837" marR="0" lvl="0" indent="-4603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800" b="0" i="0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4603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800" b="0" i="0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800" b="0" i="0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22383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campo 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time-to-live 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cabeçalho IP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campo é decrementado sempre que o pacote chega a um nó de comutação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chega a 0 é suprimido …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…e uma mensagem “</a:t>
            </a:r>
            <a:r>
              <a:rPr lang="pt-PT" sz="24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excedeed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é enviada à origem</a:t>
            </a:r>
            <a:endParaRPr lang="pt-PT" sz="24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1" name="Shape 341"/>
          <p:cNvCxnSpPr/>
          <p:nvPr/>
        </p:nvCxnSpPr>
        <p:spPr>
          <a:xfrm>
            <a:off x="904875" y="3284537"/>
            <a:ext cx="12287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Shape 342"/>
          <p:cNvCxnSpPr/>
          <p:nvPr/>
        </p:nvCxnSpPr>
        <p:spPr>
          <a:xfrm>
            <a:off x="2593975" y="3284537"/>
            <a:ext cx="1882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Shape 343"/>
          <p:cNvCxnSpPr/>
          <p:nvPr/>
        </p:nvCxnSpPr>
        <p:spPr>
          <a:xfrm>
            <a:off x="4859337" y="3284537"/>
            <a:ext cx="1768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>
            <a:off x="7088188" y="3284537"/>
            <a:ext cx="12287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Shape 345"/>
          <p:cNvCxnSpPr/>
          <p:nvPr/>
        </p:nvCxnSpPr>
        <p:spPr>
          <a:xfrm>
            <a:off x="2690725" y="3491287"/>
            <a:ext cx="103649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324598" y="3650212"/>
            <a:ext cx="103649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325" y="3116733"/>
            <a:ext cx="650400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1100" y="3116733"/>
            <a:ext cx="650400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2575" y="3155658"/>
            <a:ext cx="650400" cy="33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Shape 350"/>
          <p:cNvCxnSpPr/>
          <p:nvPr/>
        </p:nvCxnSpPr>
        <p:spPr>
          <a:xfrm>
            <a:off x="2690725" y="3833587"/>
            <a:ext cx="103649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324598" y="4039987"/>
            <a:ext cx="103649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</a:rPr>
              <a:t>IP Header: Payload Protocol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200" b="1" i="0" u="none" strike="noStrike" cap="none" baseline="0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fld>
            <a:endParaRPr lang="en-GB" sz="1200" b="1" i="0" u="none" strike="noStrike" cap="none" baseline="0">
              <a:solidFill>
                <a:srgbClr val="89898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1763688" y="2660650"/>
            <a:ext cx="1958974" cy="396874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IP header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5335562" y="2660650"/>
            <a:ext cx="2035175" cy="396874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IP header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763688" y="3044825"/>
            <a:ext cx="1957387" cy="396874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 header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335562" y="3044825"/>
            <a:ext cx="2033587" cy="396874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UDP header</a:t>
            </a:r>
          </a:p>
        </p:txBody>
      </p:sp>
      <p:sp>
        <p:nvSpPr>
          <p:cNvPr id="362" name="Shape 362"/>
          <p:cNvSpPr/>
          <p:nvPr/>
        </p:nvSpPr>
        <p:spPr>
          <a:xfrm>
            <a:off x="1763688" y="3429000"/>
            <a:ext cx="1958974" cy="1190624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5337199" y="3429000"/>
            <a:ext cx="2033700" cy="1190699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1801788" y="2084386"/>
            <a:ext cx="170814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protocol=6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395887" y="2160586"/>
            <a:ext cx="1860550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protocol=17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800" i="1" dirty="0" err="1" smtClean="0"/>
              <a:t>Checksum</a:t>
            </a:r>
            <a:r>
              <a:rPr lang="pt-PT" sz="2800" dirty="0" smtClean="0"/>
              <a:t> – Código de Deteção de Erros (CDE)</a:t>
            </a:r>
            <a:endParaRPr lang="pt-PT" sz="2800" dirty="0"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373" name="Shape 373"/>
          <p:cNvSpPr/>
          <p:nvPr/>
        </p:nvSpPr>
        <p:spPr>
          <a:xfrm>
            <a:off x="326700" y="1475300"/>
            <a:ext cx="33996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 txBox="1"/>
          <p:nvPr/>
        </p:nvSpPr>
        <p:spPr>
          <a:xfrm>
            <a:off x="1572275" y="1409300"/>
            <a:ext cx="11430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mensagem M</a:t>
            </a:r>
          </a:p>
        </p:txBody>
      </p:sp>
      <p:sp>
        <p:nvSpPr>
          <p:cNvPr id="375" name="Shape 375"/>
          <p:cNvSpPr/>
          <p:nvPr/>
        </p:nvSpPr>
        <p:spPr>
          <a:xfrm>
            <a:off x="1438275" y="2199200"/>
            <a:ext cx="10740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1638225" y="2133200"/>
            <a:ext cx="9474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 = cde(M)</a:t>
            </a:r>
          </a:p>
        </p:txBody>
      </p:sp>
      <p:sp>
        <p:nvSpPr>
          <p:cNvPr id="377" name="Shape 377"/>
          <p:cNvSpPr/>
          <p:nvPr/>
        </p:nvSpPr>
        <p:spPr>
          <a:xfrm>
            <a:off x="326700" y="2923100"/>
            <a:ext cx="33996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1455000" y="2857100"/>
            <a:ext cx="11430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mensagem M</a:t>
            </a:r>
          </a:p>
        </p:txBody>
      </p:sp>
      <p:sp>
        <p:nvSpPr>
          <p:cNvPr id="379" name="Shape 379"/>
          <p:cNvSpPr/>
          <p:nvPr/>
        </p:nvSpPr>
        <p:spPr>
          <a:xfrm>
            <a:off x="3726300" y="2923100"/>
            <a:ext cx="10740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3852900" y="2857100"/>
            <a:ext cx="9474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 = cde(M)</a:t>
            </a:r>
          </a:p>
        </p:txBody>
      </p:sp>
      <p:sp>
        <p:nvSpPr>
          <p:cNvPr id="381" name="Shape 381"/>
          <p:cNvSpPr/>
          <p:nvPr/>
        </p:nvSpPr>
        <p:spPr>
          <a:xfrm rot="-5400000" flipH="1">
            <a:off x="1858049" y="273650"/>
            <a:ext cx="307800" cy="33704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82" name="Shape 382"/>
          <p:cNvCxnSpPr/>
          <p:nvPr/>
        </p:nvCxnSpPr>
        <p:spPr>
          <a:xfrm flipH="1">
            <a:off x="956774" y="1651150"/>
            <a:ext cx="14700" cy="13628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383" name="Shape 383"/>
          <p:cNvCxnSpPr/>
          <p:nvPr/>
        </p:nvCxnSpPr>
        <p:spPr>
          <a:xfrm>
            <a:off x="2524775" y="2325225"/>
            <a:ext cx="1670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84" name="Shape 384"/>
          <p:cNvCxnSpPr/>
          <p:nvPr/>
        </p:nvCxnSpPr>
        <p:spPr>
          <a:xfrm>
            <a:off x="4195325" y="2325225"/>
            <a:ext cx="299" cy="562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385" name="Shape 385"/>
          <p:cNvSpPr/>
          <p:nvPr/>
        </p:nvSpPr>
        <p:spPr>
          <a:xfrm rot="-5400000">
            <a:off x="3858250" y="2410199"/>
            <a:ext cx="468899" cy="2549700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076550" y="4128400"/>
            <a:ext cx="33996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5204850" y="4062400"/>
            <a:ext cx="11430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mensagem M’</a:t>
            </a:r>
          </a:p>
        </p:txBody>
      </p:sp>
      <p:sp>
        <p:nvSpPr>
          <p:cNvPr id="388" name="Shape 388"/>
          <p:cNvSpPr/>
          <p:nvPr/>
        </p:nvSpPr>
        <p:spPr>
          <a:xfrm>
            <a:off x="7476150" y="4128400"/>
            <a:ext cx="10740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7869900" y="4062400"/>
            <a:ext cx="9474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c’</a:t>
            </a:r>
          </a:p>
        </p:txBody>
      </p:sp>
      <p:sp>
        <p:nvSpPr>
          <p:cNvPr id="390" name="Shape 390"/>
          <p:cNvSpPr/>
          <p:nvPr/>
        </p:nvSpPr>
        <p:spPr>
          <a:xfrm rot="-5400000" flipH="1">
            <a:off x="5622449" y="2926750"/>
            <a:ext cx="307800" cy="33704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5202675" y="4852300"/>
            <a:ext cx="10740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5402625" y="4786300"/>
            <a:ext cx="9474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x = cde(M’)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067000" y="3517700"/>
            <a:ext cx="1963500" cy="46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Canal com bit error rate ≠ 0</a:t>
            </a:r>
          </a:p>
        </p:txBody>
      </p:sp>
      <p:sp>
        <p:nvSpPr>
          <p:cNvPr id="394" name="Shape 394"/>
          <p:cNvSpPr/>
          <p:nvPr/>
        </p:nvSpPr>
        <p:spPr>
          <a:xfrm rot="10800000" flipH="1">
            <a:off x="1586800" y="3261775"/>
            <a:ext cx="1231200" cy="5567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 rot="5400000">
            <a:off x="5714999" y="3340649"/>
            <a:ext cx="556799" cy="1134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 txBox="1"/>
          <p:nvPr/>
        </p:nvSpPr>
        <p:spPr>
          <a:xfrm>
            <a:off x="3519750" y="5391500"/>
            <a:ext cx="9399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 x = c’ ? 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4459654" y="5180800"/>
            <a:ext cx="30888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 Sim, aceitar a mensagem (M’ = M) 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459650" y="5510200"/>
            <a:ext cx="34551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 Não, rejeitar a mensagem (M’ ≠ M) </a:t>
            </a:r>
          </a:p>
        </p:txBody>
      </p:sp>
      <p:sp>
        <p:nvSpPr>
          <p:cNvPr id="399" name="Shape 399"/>
          <p:cNvSpPr/>
          <p:nvPr/>
        </p:nvSpPr>
        <p:spPr>
          <a:xfrm>
            <a:off x="4284750" y="5304500"/>
            <a:ext cx="247799" cy="556799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54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pt-PT" sz="3600" b="1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3600" b="1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Checksum</a:t>
            </a:r>
            <a:endParaRPr lang="pt-PT" sz="3600" b="1" i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2341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Checksum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(16 bits)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Soma de todas as palavras de 16-bit do cabeçalho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o cabeçalho se corromper num canal, as somas diferem na emissão e na receção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que permite não tratar pacotes com cabeçalho corrompido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Este mecanismo usa um algoritmo simples para poder ser implementado por software</a:t>
            </a:r>
            <a:endParaRPr lang="pt-PT" sz="20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200" b="1" i="0" u="none" strike="noStrike" cap="none" baseline="0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fld>
            <a:endParaRPr lang="en-GB" sz="1200" b="1" i="0" u="none" strike="noStrike" cap="none" baseline="0">
              <a:solidFill>
                <a:srgbClr val="89898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181504" y="3933825"/>
            <a:ext cx="1132667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134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+ 212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346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788553" y="3932237"/>
            <a:ext cx="1132667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134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+ 21</a:t>
            </a:r>
            <a:r>
              <a:rPr lang="en-GB" sz="2800" b="0" i="0" u="none" strike="noStrike" cap="none" baseline="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350</a:t>
            </a:r>
          </a:p>
        </p:txBody>
      </p:sp>
      <p:cxnSp>
        <p:nvCxnSpPr>
          <p:cNvPr id="409" name="Shape 409"/>
          <p:cNvCxnSpPr/>
          <p:nvPr/>
        </p:nvCxnSpPr>
        <p:spPr>
          <a:xfrm>
            <a:off x="969962" y="5084762"/>
            <a:ext cx="1690687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>
            <a:off x="6386512" y="5046662"/>
            <a:ext cx="1690687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Shape 411"/>
          <p:cNvSpPr/>
          <p:nvPr/>
        </p:nvSpPr>
        <p:spPr>
          <a:xfrm>
            <a:off x="3505200" y="4586287"/>
            <a:ext cx="1958974" cy="728661"/>
          </a:xfrm>
          <a:prstGeom prst="rightArrow">
            <a:avLst>
              <a:gd name="adj1" fmla="val 50000"/>
              <a:gd name="adj2" fmla="val 67211"/>
            </a:avLst>
          </a:prstGeom>
          <a:solidFill>
            <a:srgbClr val="4A86E8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4952860" y="3886200"/>
            <a:ext cx="1886228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 b="0" i="0" u="none" strike="noStrike" cap="none" baseline="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Mismatch!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366875" y="328775"/>
            <a:ext cx="8381999" cy="88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4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Encaminhamento IP </a:t>
            </a:r>
            <a:r>
              <a:rPr lang="pt-PT" sz="4000" dirty="0" smtClean="0"/>
              <a:t>(</a:t>
            </a:r>
            <a:r>
              <a:rPr lang="pt-PT" sz="40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Routing</a:t>
            </a:r>
            <a:r>
              <a:rPr lang="pt-PT" sz="4000" b="1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4000" b="1" u="none" strike="noStrike" cap="none" baseline="0" dirty="0" smtClean="0">
                <a:solidFill>
                  <a:srgbClr val="0000FF"/>
                </a:solidFill>
                <a:sym typeface="Comic Sans MS"/>
              </a:rPr>
              <a:t>IP</a:t>
            </a:r>
            <a:r>
              <a:rPr lang="pt-PT" sz="4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)</a:t>
            </a:r>
            <a:endParaRPr lang="pt-PT" sz="40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2632075" y="5867400"/>
            <a:ext cx="28130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2560638" y="5943600"/>
            <a:ext cx="2814637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502375" y="1343100"/>
            <a:ext cx="8381999" cy="49815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10000"/>
              <a:buFont typeface="Arial" charset="0"/>
              <a:buChar char="•"/>
            </a:pP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mundo IP os comutadores de </a:t>
            </a:r>
            <a:r>
              <a:rPr lang="pt-PT" sz="240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pacotes chamam-se </a:t>
            </a:r>
            <a:r>
              <a:rPr lang="pt-PT" sz="2400" b="1" i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routers</a:t>
            </a:r>
            <a:r>
              <a:rPr lang="pt-PT" sz="2400" b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IP</a:t>
            </a:r>
          </a:p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10000"/>
              <a:buFont typeface="Arial" charset="0"/>
              <a:buChar char="•"/>
            </a:pPr>
            <a:endParaRPr lang="pt-PT" sz="240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10000"/>
              <a:buFont typeface="Arial" charset="0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computador e cada</a:t>
            </a: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i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router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tem que possuir tabelas de encaminhamento</a:t>
            </a: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/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forwarding</a:t>
            </a:r>
            <a:endParaRPr lang="pt-PT" sz="2400" b="0" i="1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 charset="0"/>
              <a:buChar char="•"/>
            </a:pPr>
            <a:endParaRPr lang="pt-PT" sz="2400" b="0" i="0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10000"/>
              <a:buFont typeface="Arial" charset="0"/>
              <a:buChar char="•"/>
            </a:pP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Estas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tabelas </a:t>
            </a: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mapeiam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prefixos de rede IP destino com interfaces ou endereços IP de 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routers</a:t>
            </a:r>
          </a:p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10000"/>
              <a:buFont typeface="Arial" charset="0"/>
              <a:buChar char="•"/>
            </a:pPr>
            <a:endParaRPr lang="pt-PT" sz="2400" i="1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10000"/>
              <a:buFont typeface="Arial" charset="0"/>
              <a:buChar char="•"/>
            </a:pP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router começa por determinar a que entrada da tabela corresponde o endereço de destino do pacote (</a:t>
            </a:r>
            <a:r>
              <a:rPr lang="pt-PT" sz="2400" i="1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Longest-Prefix</a:t>
            </a:r>
            <a:r>
              <a:rPr lang="pt-PT" sz="2400" i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i="1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Matching</a:t>
            </a: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e depois segue as instruções da tabela</a:t>
            </a:r>
          </a:p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10000"/>
              <a:buFont typeface="Arial" charset="0"/>
              <a:buChar char="•"/>
            </a:pPr>
            <a:endParaRPr lang="pt-PT"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610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Prefixos IP e Interfaces dos </a:t>
            </a:r>
            <a:r>
              <a:rPr lang="pt-PT" i="1" dirty="0" smtClean="0"/>
              <a:t>Routers</a:t>
            </a:r>
            <a:endParaRPr lang="pt-PT" i="1" dirty="0"/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304800" y="1166775"/>
            <a:ext cx="8610599" cy="533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Cada </a:t>
            </a:r>
            <a:r>
              <a:rPr lang="pt-PT" sz="2400" i="1" dirty="0" smtClean="0"/>
              <a:t>router</a:t>
            </a:r>
            <a:r>
              <a:rPr lang="pt-PT" sz="2400" dirty="0" smtClean="0"/>
              <a:t> tem várias interfaces e cada uma delas está ligada a um (ou mais) vizinhos — outros </a:t>
            </a:r>
            <a:r>
              <a:rPr lang="pt-PT" sz="2400" i="1" dirty="0" smtClean="0"/>
              <a:t>routers</a:t>
            </a:r>
            <a:r>
              <a:rPr lang="pt-PT" sz="2400" dirty="0" smtClean="0"/>
              <a:t> ou computadores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Todos os computadores / </a:t>
            </a:r>
            <a:r>
              <a:rPr lang="pt-PT" sz="2400" i="1" dirty="0" smtClean="0"/>
              <a:t>routers</a:t>
            </a:r>
            <a:r>
              <a:rPr lang="pt-PT" sz="2400" dirty="0" smtClean="0"/>
              <a:t> ligados ao mesmo canal têm de ter um prefixo IP comum e cada um deles tem um endereço nesse prefixo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Ao nível mais baixo da hierarquia, cada prefixo IP está associado a uma canal e cada canal tem um prefixo IP distinto associado (muitas vezes chamado uma </a:t>
            </a:r>
            <a:r>
              <a:rPr lang="pt-PT" sz="2400" i="1" dirty="0" err="1" smtClean="0"/>
              <a:t>subnet</a:t>
            </a:r>
            <a:r>
              <a:rPr lang="pt-PT" sz="2400" dirty="0" smtClean="0"/>
              <a:t>)</a:t>
            </a:r>
          </a:p>
          <a:p>
            <a:pPr marL="563562" marR="0" lvl="1" indent="-22066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lang="pt-PT" sz="1800" dirty="0" smtClean="0">
                <a:solidFill>
                  <a:srgbClr val="000000"/>
                </a:solidFill>
              </a:rPr>
              <a:t>Um canal ponto a ponto tem um prefixo partilhado por duas interfaces (2 endereços distintos)</a:t>
            </a:r>
          </a:p>
          <a:p>
            <a:pPr marL="563562" marR="0" lvl="1" indent="-22066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lang="pt-PT" sz="1800" dirty="0" smtClean="0">
                <a:solidFill>
                  <a:srgbClr val="000000"/>
                </a:solidFill>
              </a:rPr>
              <a:t>Um canal em difusão tem um prefixo IP partilhado pelas N interfaces a ele ligados (N endereços IP)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lang="pt-PT" sz="2000" dirty="0"/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Canais e Prefixos IP</a:t>
            </a:r>
            <a:endParaRPr lang="pt-PT" dirty="0"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9" y="1455173"/>
            <a:ext cx="7648891" cy="407547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>
                <a:latin typeface="Comic Sans MS" charset="0"/>
                <a:ea typeface="Comic Sans MS" charset="0"/>
                <a:cs typeface="Comic Sans MS" charset="0"/>
              </a:rPr>
              <a:t>Como obter um Endereço IP?</a:t>
            </a:r>
            <a:endParaRPr lang="pt-PT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80" y="1066799"/>
            <a:ext cx="7648891" cy="40754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39" y="4823951"/>
            <a:ext cx="318319" cy="63663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7861" y="5529583"/>
            <a:ext cx="8134193" cy="1037136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177800"/>
            <a:r>
              <a:rPr lang="pt-PT" sz="20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Qual o meu endereço IP? Que </a:t>
            </a:r>
            <a:r>
              <a:rPr lang="pt-PT" sz="20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servidor DNS usar ? Como chego à Internet? Resposta: use DHCP RFC 2131 (IPv4) ou 3315 (IPv6) </a:t>
            </a:r>
          </a:p>
        </p:txBody>
      </p:sp>
    </p:spTree>
    <p:extLst>
      <p:ext uri="{BB962C8B-B14F-4D97-AF65-F5344CB8AC3E}">
        <p14:creationId xmlns:p14="http://schemas.microsoft.com/office/powerpoint/2010/main" val="215679379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556956" y="232377"/>
            <a:ext cx="8229600" cy="1055402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DHCP - Dynamic Host Configuration Protocol</a:t>
            </a:r>
          </a:p>
        </p:txBody>
      </p: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299782" y="4231955"/>
            <a:ext cx="22366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PT" sz="2000" b="0" u="none" dirty="0" smtClean="0">
                <a:latin typeface="Comic Sans MS" charset="0"/>
                <a:ea typeface="Comic Sans MS" charset="0"/>
                <a:cs typeface="Comic Sans MS" charset="0"/>
              </a:rPr>
              <a:t>Cliente novo </a:t>
            </a:r>
            <a:r>
              <a:rPr lang="pt-PT" sz="2000" b="0" u="none" smtClean="0">
                <a:latin typeface="Comic Sans MS" charset="0"/>
                <a:ea typeface="Comic Sans MS" charset="0"/>
                <a:cs typeface="Comic Sans MS" charset="0"/>
              </a:rPr>
              <a:t>sem endereço IP</a:t>
            </a:r>
            <a:endParaRPr lang="pt-PT" sz="2000" b="0" u="none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6472128" y="4075146"/>
            <a:ext cx="21486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PT" sz="2000" b="0" u="none" dirty="0" smtClean="0">
                <a:latin typeface="Comic Sans MS" charset="0"/>
                <a:ea typeface="Comic Sans MS" charset="0"/>
                <a:cs typeface="Comic Sans MS" charset="0"/>
              </a:rPr>
              <a:t>DHCP server </a:t>
            </a:r>
            <a:r>
              <a:rPr lang="pt-PT" sz="2000" b="0" u="none" dirty="0" err="1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endParaRPr lang="pt-PT" sz="2000" b="0" u="none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algn="ctr" eaLnBrk="1" hangingPunct="1"/>
            <a:r>
              <a:rPr lang="pt-PT" sz="2000" b="0" u="none" dirty="0" smtClean="0">
                <a:latin typeface="Comic Sans MS" charset="0"/>
                <a:ea typeface="Comic Sans MS" charset="0"/>
                <a:cs typeface="Comic Sans MS" charset="0"/>
              </a:rPr>
              <a:t>80.80.2.100</a:t>
            </a:r>
          </a:p>
        </p:txBody>
      </p:sp>
      <p:sp>
        <p:nvSpPr>
          <p:cNvPr id="122888" name="Line 7"/>
          <p:cNvSpPr>
            <a:spLocks noChangeShapeType="1"/>
          </p:cNvSpPr>
          <p:nvPr/>
        </p:nvSpPr>
        <p:spPr bwMode="auto">
          <a:xfrm>
            <a:off x="2819144" y="1538710"/>
            <a:ext cx="3294062" cy="850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  <a:cs typeface="Tw Cen MT"/>
            </a:endParaRPr>
          </a:p>
        </p:txBody>
      </p:sp>
      <p:sp>
        <p:nvSpPr>
          <p:cNvPr id="122889" name="Text Box 8"/>
          <p:cNvSpPr txBox="1">
            <a:spLocks noChangeArrowheads="1"/>
          </p:cNvSpPr>
          <p:nvPr/>
        </p:nvSpPr>
        <p:spPr bwMode="auto">
          <a:xfrm rot="795519">
            <a:off x="3681742" y="1562493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PT" sz="2000" b="0" u="none" dirty="0" smtClean="0">
                <a:solidFill>
                  <a:srgbClr val="FF3300"/>
                </a:solidFill>
                <a:latin typeface="Comic Sans MS" charset="0"/>
                <a:ea typeface="Comic Sans MS" charset="0"/>
                <a:cs typeface="Comic Sans MS" charset="0"/>
              </a:rPr>
              <a:t>DHCP </a:t>
            </a:r>
            <a:r>
              <a:rPr lang="pt-PT" sz="2000" b="0" u="none" dirty="0" err="1" smtClean="0">
                <a:solidFill>
                  <a:srgbClr val="FF3300"/>
                </a:solidFill>
                <a:latin typeface="Comic Sans MS" charset="0"/>
                <a:ea typeface="Comic Sans MS" charset="0"/>
                <a:cs typeface="Comic Sans MS" charset="0"/>
              </a:rPr>
              <a:t>discover</a:t>
            </a:r>
            <a:endParaRPr lang="pt-PT" sz="2000" b="0" u="none" dirty="0">
              <a:solidFill>
                <a:srgbClr val="FF33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2890" name="Text Box 9"/>
          <p:cNvSpPr txBox="1">
            <a:spLocks noChangeArrowheads="1"/>
          </p:cNvSpPr>
          <p:nvPr/>
        </p:nvSpPr>
        <p:spPr bwMode="auto">
          <a:xfrm rot="795519">
            <a:off x="3659890" y="1946668"/>
            <a:ext cx="1574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PT" sz="2000" b="0" u="none" dirty="0" smtClean="0">
                <a:solidFill>
                  <a:srgbClr val="FF3300"/>
                </a:solidFill>
                <a:latin typeface="Comic Sans MS" charset="0"/>
                <a:ea typeface="Comic Sans MS" charset="0"/>
                <a:cs typeface="Comic Sans MS" charset="0"/>
              </a:rPr>
              <a:t>(</a:t>
            </a:r>
            <a:r>
              <a:rPr lang="pt-PT" sz="2000" b="0" u="none" dirty="0" err="1" smtClean="0">
                <a:solidFill>
                  <a:srgbClr val="FF3300"/>
                </a:solidFill>
                <a:latin typeface="Comic Sans MS" charset="0"/>
                <a:ea typeface="Comic Sans MS" charset="0"/>
                <a:cs typeface="Comic Sans MS" charset="0"/>
              </a:rPr>
              <a:t>broadcast</a:t>
            </a:r>
            <a:r>
              <a:rPr lang="pt-PT" sz="2000" b="0" u="none" dirty="0" smtClean="0">
                <a:solidFill>
                  <a:srgbClr val="FF3300"/>
                </a:solidFill>
                <a:latin typeface="Comic Sans MS" charset="0"/>
                <a:ea typeface="Comic Sans MS" charset="0"/>
                <a:cs typeface="Comic Sans MS" charset="0"/>
              </a:rPr>
              <a:t>)</a:t>
            </a:r>
            <a:endParaRPr lang="pt-PT" sz="2000" b="0" u="none" dirty="0">
              <a:solidFill>
                <a:srgbClr val="FF33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2891" name="Line 10"/>
          <p:cNvSpPr>
            <a:spLocks noChangeShapeType="1"/>
          </p:cNvSpPr>
          <p:nvPr/>
        </p:nvSpPr>
        <p:spPr bwMode="auto">
          <a:xfrm flipH="1">
            <a:off x="2781044" y="2923010"/>
            <a:ext cx="3332162" cy="7667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  <a:cs typeface="Tw Cen MT"/>
            </a:endParaRPr>
          </a:p>
        </p:txBody>
      </p:sp>
      <p:sp>
        <p:nvSpPr>
          <p:cNvPr id="122892" name="Text Box 11"/>
          <p:cNvSpPr txBox="1">
            <a:spLocks noChangeArrowheads="1"/>
          </p:cNvSpPr>
          <p:nvPr/>
        </p:nvSpPr>
        <p:spPr bwMode="auto">
          <a:xfrm rot="-847892">
            <a:off x="3714589" y="2842018"/>
            <a:ext cx="15888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PT" sz="2000" b="0" u="none" dirty="0" smtClean="0">
                <a:solidFill>
                  <a:srgbClr val="FF3300"/>
                </a:solidFill>
                <a:latin typeface="Comic Sans MS" charset="0"/>
                <a:ea typeface="Comic Sans MS" charset="0"/>
                <a:cs typeface="Comic Sans MS" charset="0"/>
              </a:rPr>
              <a:t>DHCP </a:t>
            </a:r>
            <a:r>
              <a:rPr lang="pt-PT" sz="2000" b="0" u="none" dirty="0" err="1" smtClean="0">
                <a:solidFill>
                  <a:srgbClr val="FF3300"/>
                </a:solidFill>
                <a:latin typeface="Comic Sans MS" charset="0"/>
                <a:ea typeface="Comic Sans MS" charset="0"/>
                <a:cs typeface="Comic Sans MS" charset="0"/>
              </a:rPr>
              <a:t>offer</a:t>
            </a:r>
            <a:endParaRPr lang="pt-PT" sz="2000" b="0" u="none" dirty="0">
              <a:solidFill>
                <a:srgbClr val="FF33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2893" name="Line 12"/>
          <p:cNvSpPr>
            <a:spLocks noChangeShapeType="1"/>
          </p:cNvSpPr>
          <p:nvPr/>
        </p:nvSpPr>
        <p:spPr bwMode="auto">
          <a:xfrm>
            <a:off x="2819144" y="3842173"/>
            <a:ext cx="3370262" cy="757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  <a:cs typeface="Tw Cen MT"/>
            </a:endParaRPr>
          </a:p>
        </p:txBody>
      </p:sp>
      <p:sp>
        <p:nvSpPr>
          <p:cNvPr id="122894" name="Text Box 13"/>
          <p:cNvSpPr txBox="1">
            <a:spLocks noChangeArrowheads="1"/>
          </p:cNvSpPr>
          <p:nvPr/>
        </p:nvSpPr>
        <p:spPr bwMode="auto">
          <a:xfrm rot="795519">
            <a:off x="3727058" y="3865956"/>
            <a:ext cx="18957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PT" sz="2000" b="0" u="none" dirty="0" smtClean="0">
                <a:solidFill>
                  <a:srgbClr val="0000FF"/>
                </a:solidFill>
                <a:latin typeface="Comic Sans MS" charset="0"/>
                <a:ea typeface="Comic Sans MS" charset="0"/>
                <a:cs typeface="Comic Sans MS" charset="0"/>
              </a:rPr>
              <a:t>DHCP </a:t>
            </a:r>
            <a:r>
              <a:rPr lang="pt-PT" sz="2000" b="0" u="none" dirty="0" err="1" smtClean="0">
                <a:solidFill>
                  <a:srgbClr val="0000FF"/>
                </a:solidFill>
                <a:latin typeface="Comic Sans MS" charset="0"/>
                <a:ea typeface="Comic Sans MS" charset="0"/>
                <a:cs typeface="Comic Sans MS" charset="0"/>
              </a:rPr>
              <a:t>request</a:t>
            </a:r>
            <a:endParaRPr lang="pt-PT" sz="2000" b="0" u="none" dirty="0">
              <a:solidFill>
                <a:srgbClr val="0000FF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2895" name="Line 14"/>
          <p:cNvSpPr>
            <a:spLocks noChangeShapeType="1"/>
          </p:cNvSpPr>
          <p:nvPr/>
        </p:nvSpPr>
        <p:spPr bwMode="auto">
          <a:xfrm flipH="1">
            <a:off x="2819144" y="5209012"/>
            <a:ext cx="3408362" cy="898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  <a:cs typeface="Tw Cen MT"/>
            </a:endParaRP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 rot="-847892">
            <a:off x="3789977" y="5149717"/>
            <a:ext cx="14285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PT" sz="2000" b="0" u="none" dirty="0" smtClean="0">
                <a:solidFill>
                  <a:srgbClr val="0000FF"/>
                </a:solidFill>
                <a:latin typeface="Comic Sans MS" charset="0"/>
                <a:ea typeface="Comic Sans MS" charset="0"/>
                <a:cs typeface="Comic Sans MS" charset="0"/>
              </a:rPr>
              <a:t>DHCP ACK</a:t>
            </a:r>
            <a:endParaRPr lang="pt-PT" sz="2000" b="0" u="none" dirty="0">
              <a:solidFill>
                <a:srgbClr val="0000FF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2897" name="Text Box 16"/>
          <p:cNvSpPr txBox="1">
            <a:spLocks noChangeArrowheads="1"/>
          </p:cNvSpPr>
          <p:nvPr/>
        </p:nvSpPr>
        <p:spPr bwMode="auto">
          <a:xfrm rot="795519">
            <a:off x="3659890" y="4251718"/>
            <a:ext cx="1574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PT" sz="2000" b="0" u="none" dirty="0" smtClean="0">
                <a:solidFill>
                  <a:srgbClr val="0000FF"/>
                </a:solidFill>
                <a:latin typeface="Comic Sans MS" charset="0"/>
                <a:ea typeface="Comic Sans MS" charset="0"/>
                <a:cs typeface="Comic Sans MS" charset="0"/>
              </a:rPr>
              <a:t>(</a:t>
            </a:r>
            <a:r>
              <a:rPr lang="pt-PT" sz="2000" b="0" u="none" dirty="0" err="1" smtClean="0">
                <a:solidFill>
                  <a:srgbClr val="0000FF"/>
                </a:solidFill>
                <a:latin typeface="Comic Sans MS" charset="0"/>
                <a:ea typeface="Comic Sans MS" charset="0"/>
                <a:cs typeface="Comic Sans MS" charset="0"/>
              </a:rPr>
              <a:t>broadcast</a:t>
            </a:r>
            <a:r>
              <a:rPr lang="pt-PT" sz="2000" b="0" u="none" dirty="0" smtClean="0">
                <a:solidFill>
                  <a:srgbClr val="0000FF"/>
                </a:solidFill>
                <a:latin typeface="Comic Sans MS" charset="0"/>
                <a:ea typeface="Comic Sans MS" charset="0"/>
                <a:cs typeface="Comic Sans MS" charset="0"/>
              </a:rPr>
              <a:t>)</a:t>
            </a:r>
            <a:endParaRPr lang="pt-PT" sz="2000" b="0" u="none" dirty="0">
              <a:solidFill>
                <a:srgbClr val="0000FF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6388508" y="1881778"/>
            <a:ext cx="22322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PT" sz="2000" b="0" u="none" dirty="0" smtClean="0">
                <a:latin typeface="Comic Sans MS" charset="0"/>
                <a:ea typeface="Comic Sans MS" charset="0"/>
                <a:cs typeface="Comic Sans MS" charset="0"/>
              </a:rPr>
              <a:t>UDP </a:t>
            </a:r>
            <a:r>
              <a:rPr lang="pt-PT" sz="2000" b="0" u="none" dirty="0" err="1" smtClean="0">
                <a:latin typeface="Comic Sans MS" charset="0"/>
                <a:ea typeface="Comic Sans MS" charset="0"/>
                <a:cs typeface="Comic Sans MS" charset="0"/>
              </a:rPr>
              <a:t>port</a:t>
            </a:r>
            <a:r>
              <a:rPr lang="pt-PT" sz="2000" b="0" u="none" dirty="0" smtClean="0">
                <a:latin typeface="Comic Sans MS" charset="0"/>
                <a:ea typeface="Comic Sans MS" charset="0"/>
                <a:cs typeface="Comic Sans MS" charset="0"/>
              </a:rPr>
              <a:t> 67 in server, 68 in </a:t>
            </a:r>
            <a:r>
              <a:rPr lang="pt-PT" sz="2000" b="0" u="none" dirty="0" err="1" smtClean="0">
                <a:latin typeface="Comic Sans MS" charset="0"/>
                <a:ea typeface="Comic Sans MS" charset="0"/>
                <a:cs typeface="Comic Sans MS" charset="0"/>
              </a:rPr>
              <a:t>client</a:t>
            </a:r>
            <a:endParaRPr lang="pt-PT" sz="2000" b="0" u="none" dirty="0" smtClean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76" name="Rectangle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3403" y="6222540"/>
            <a:ext cx="734705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9C4897-1E28-7A40-92B5-0AF84A7FA2C5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13" y="3152935"/>
            <a:ext cx="500961" cy="10019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03" y="3302687"/>
            <a:ext cx="1143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pt-PT" dirty="0" smtClean="0"/>
              <a:t>Objetivos do Capítulo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4800" y="1417712"/>
            <a:ext cx="8610599" cy="505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encaminhamento de pacotes na Internet é realizado pela colaboração </a:t>
            </a:r>
            <a:r>
              <a:rPr lang="pt-PT" sz="2400" dirty="0" smtClean="0"/>
              <a:t>entre os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sistemas terminais (os computadores) e os comutadores de pacotes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Para que seja possível esta colaboração são necessárias um conjunto de convenções, formatos e procedimentos comuns, reunidos no protocolo IP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Este protocolo é o principal protocolo usado no 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core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da Internet e a sua descrição é o objeto desta lição.</a:t>
            </a:r>
          </a:p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dirty="0" smtClean="0"/>
          </a:p>
          <a:p>
            <a:pPr marL="339725" marR="0" lvl="1" indent="-9525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994123"/>
          </a:xfrm>
        </p:spPr>
        <p:txBody>
          <a:bodyPr>
            <a:noAutofit/>
          </a:bodyPr>
          <a:lstStyle/>
          <a:p>
            <a:pPr eaLnBrk="1" hangingPunct="1"/>
            <a:r>
              <a:rPr lang="pt-PT" sz="2800" dirty="0" smtClean="0">
                <a:latin typeface="Comic Sans MS" charset="0"/>
                <a:ea typeface="Comic Sans MS" charset="0"/>
                <a:cs typeface="Comic Sans MS" charset="0"/>
              </a:rPr>
              <a:t>O DHCP usa </a:t>
            </a:r>
            <a:r>
              <a:rPr lang="pt-PT" sz="2800" dirty="0" err="1" smtClean="0">
                <a:latin typeface="Comic Sans MS" charset="0"/>
                <a:ea typeface="Comic Sans MS" charset="0"/>
                <a:cs typeface="Comic Sans MS" charset="0"/>
              </a:rPr>
              <a:t>datagramas</a:t>
            </a:r>
            <a:r>
              <a:rPr lang="pt-PT" sz="2800" dirty="0" smtClean="0">
                <a:latin typeface="Comic Sans MS" charset="0"/>
                <a:ea typeface="Comic Sans MS" charset="0"/>
                <a:cs typeface="Comic Sans MS" charset="0"/>
              </a:rPr>
              <a:t> UDP e </a:t>
            </a:r>
            <a:r>
              <a:rPr lang="pt-PT" sz="2800" i="1" dirty="0" err="1" smtClean="0">
                <a:latin typeface="Comic Sans MS" charset="0"/>
                <a:ea typeface="Comic Sans MS" charset="0"/>
                <a:cs typeface="Comic Sans MS" charset="0"/>
              </a:rPr>
              <a:t>broadcast</a:t>
            </a:r>
            <a:endParaRPr lang="pt-PT" sz="2800" i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85" name="Rectangle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86800" y="6528212"/>
            <a:ext cx="572472" cy="3404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9C4897-1E28-7A40-92B5-0AF84A7FA2C5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92" y="1268760"/>
            <a:ext cx="6824816" cy="51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pt-PT" sz="4000" dirty="0">
                <a:latin typeface="Comic Sans MS" charset="0"/>
                <a:ea typeface="Comic Sans MS" charset="0"/>
                <a:cs typeface="Comic Sans MS" charset="0"/>
              </a:rPr>
              <a:t>Resposta de um servidor DHCP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50243"/>
            <a:ext cx="8229600" cy="4787045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pt-PT" sz="2400" dirty="0">
                <a:ea typeface="ＭＳ Ｐゴシック" charset="0"/>
                <a:cs typeface="Tw Cen MT"/>
              </a:rPr>
              <a:t>DHCP </a:t>
            </a:r>
            <a:r>
              <a:rPr lang="ja-JP" altLang="pt-PT" sz="2400" dirty="0">
                <a:ea typeface="ＭＳ Ｐゴシック" charset="0"/>
                <a:cs typeface="Tw Cen MT"/>
              </a:rPr>
              <a:t>“</a:t>
            </a:r>
            <a:r>
              <a:rPr lang="pt-PT" sz="2400" i="1" dirty="0" err="1">
                <a:ea typeface="ＭＳ Ｐゴシック" charset="0"/>
                <a:cs typeface="Tw Cen MT"/>
              </a:rPr>
              <a:t>offer</a:t>
            </a:r>
            <a:r>
              <a:rPr lang="pt-PT" sz="2400" i="1" dirty="0">
                <a:ea typeface="ＭＳ Ｐゴシック" charset="0"/>
                <a:cs typeface="Tw Cen MT"/>
              </a:rPr>
              <a:t> </a:t>
            </a:r>
            <a:r>
              <a:rPr lang="pt-PT" sz="2400" i="1" dirty="0" err="1">
                <a:ea typeface="ＭＳ Ｐゴシック" charset="0"/>
                <a:cs typeface="Tw Cen MT"/>
              </a:rPr>
              <a:t>message</a:t>
            </a:r>
            <a:r>
              <a:rPr lang="ja-JP" altLang="pt-PT" sz="2400" dirty="0">
                <a:ea typeface="ＭＳ Ｐゴシック" charset="0"/>
                <a:cs typeface="Tw Cen MT"/>
              </a:rPr>
              <a:t>”</a:t>
            </a:r>
            <a:endParaRPr lang="pt-PT" sz="2400" dirty="0">
              <a:ea typeface="ＭＳ Ｐゴシック" charset="0"/>
              <a:cs typeface="Tw Cen MT"/>
            </a:endParaRPr>
          </a:p>
          <a:p>
            <a:pPr lvl="1" eaLnBrk="1" hangingPunct="1">
              <a:lnSpc>
                <a:spcPct val="100000"/>
              </a:lnSpc>
            </a:pPr>
            <a:r>
              <a:rPr lang="pt-PT" sz="2000" dirty="0">
                <a:ea typeface="ＭＳ Ｐゴシック" charset="0"/>
                <a:cs typeface="Tw Cen MT"/>
              </a:rPr>
              <a:t>Par</a:t>
            </a:r>
            <a:r>
              <a:rPr lang="pt-PT" altLang="ja-JP" sz="2000" dirty="0">
                <a:ea typeface="ＭＳ Ｐゴシック" charset="0"/>
                <a:cs typeface="Tw Cen MT"/>
              </a:rPr>
              <a:t>âmetros de</a:t>
            </a:r>
            <a:r>
              <a:rPr lang="pt-PT" sz="2000" dirty="0">
                <a:ea typeface="ＭＳ Ｐゴシック" charset="0"/>
                <a:cs typeface="Tw Cen MT"/>
              </a:rPr>
              <a:t> configuraç</a:t>
            </a:r>
            <a:r>
              <a:rPr lang="pt-PT" altLang="ja-JP" sz="2000" dirty="0">
                <a:ea typeface="ＭＳ Ｐゴシック" charset="0"/>
                <a:cs typeface="Tw Cen MT"/>
              </a:rPr>
              <a:t>ão </a:t>
            </a:r>
            <a:r>
              <a:rPr lang="pt-PT" sz="2000" dirty="0">
                <a:ea typeface="ＭＳ Ｐゴシック" charset="0"/>
                <a:cs typeface="Tw Cen MT"/>
              </a:rPr>
              <a:t>(</a:t>
            </a:r>
            <a:r>
              <a:rPr lang="pt-PT" sz="2000" i="1" dirty="0" err="1">
                <a:ea typeface="ＭＳ Ｐゴシック" charset="0"/>
                <a:cs typeface="Tw Cen MT"/>
              </a:rPr>
              <a:t>proposed</a:t>
            </a:r>
            <a:r>
              <a:rPr lang="pt-PT" sz="2000" i="1" dirty="0">
                <a:ea typeface="ＭＳ Ｐゴシック" charset="0"/>
                <a:cs typeface="Tw Cen MT"/>
              </a:rPr>
              <a:t> IP </a:t>
            </a:r>
            <a:r>
              <a:rPr lang="pt-PT" sz="2000" i="1" dirty="0" err="1">
                <a:ea typeface="ＭＳ Ｐゴシック" charset="0"/>
                <a:cs typeface="Tw Cen MT"/>
              </a:rPr>
              <a:t>address</a:t>
            </a:r>
            <a:r>
              <a:rPr lang="pt-PT" sz="2000" i="1" dirty="0">
                <a:ea typeface="ＭＳ Ｐゴシック" charset="0"/>
                <a:cs typeface="Tw Cen MT"/>
              </a:rPr>
              <a:t>, </a:t>
            </a:r>
            <a:r>
              <a:rPr lang="pt-PT" sz="2000" i="1" dirty="0" err="1">
                <a:ea typeface="ＭＳ Ｐゴシック" charset="0"/>
                <a:cs typeface="Tw Cen MT"/>
              </a:rPr>
              <a:t>mask</a:t>
            </a:r>
            <a:r>
              <a:rPr lang="pt-PT" sz="2000" i="1" dirty="0">
                <a:ea typeface="ＭＳ Ｐゴシック" charset="0"/>
                <a:cs typeface="Tw Cen MT"/>
              </a:rPr>
              <a:t>, </a:t>
            </a:r>
            <a:r>
              <a:rPr lang="pt-PT" sz="2000" i="1" dirty="0" err="1" smtClean="0">
                <a:ea typeface="ＭＳ Ｐゴシック" charset="0"/>
                <a:cs typeface="Tw Cen MT"/>
              </a:rPr>
              <a:t>default</a:t>
            </a:r>
            <a:r>
              <a:rPr lang="pt-PT" sz="2000" i="1" dirty="0" smtClean="0">
                <a:ea typeface="ＭＳ Ｐゴシック" charset="0"/>
                <a:cs typeface="Tw Cen MT"/>
              </a:rPr>
              <a:t> router </a:t>
            </a:r>
            <a:r>
              <a:rPr lang="pt-PT" sz="2000" i="1" dirty="0" err="1" smtClean="0">
                <a:ea typeface="ＭＳ Ｐゴシック" charset="0"/>
                <a:cs typeface="Tw Cen MT"/>
              </a:rPr>
              <a:t>address</a:t>
            </a:r>
            <a:r>
              <a:rPr lang="pt-PT" sz="2000" i="1" dirty="0" smtClean="0">
                <a:ea typeface="ＭＳ Ｐゴシック" charset="0"/>
                <a:cs typeface="Tw Cen MT"/>
              </a:rPr>
              <a:t>, </a:t>
            </a:r>
            <a:r>
              <a:rPr lang="pt-PT" sz="2000" i="1" dirty="0">
                <a:ea typeface="ＭＳ Ｐゴシック" charset="0"/>
                <a:cs typeface="Tw Cen MT"/>
              </a:rPr>
              <a:t>DNS server, ...</a:t>
            </a:r>
            <a:r>
              <a:rPr lang="pt-PT" sz="2000" dirty="0">
                <a:ea typeface="ＭＳ Ｐゴシック" charset="0"/>
                <a:cs typeface="Tw Cen MT"/>
              </a:rPr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pt-PT" sz="2000" i="1" dirty="0" err="1">
                <a:ea typeface="ＭＳ Ｐゴシック" charset="0"/>
                <a:cs typeface="Tw Cen MT"/>
              </a:rPr>
              <a:t>Lease</a:t>
            </a:r>
            <a:r>
              <a:rPr lang="pt-PT" sz="2000" i="1" dirty="0">
                <a:ea typeface="ＭＳ Ｐゴシック" charset="0"/>
                <a:cs typeface="Tw Cen MT"/>
              </a:rPr>
              <a:t> time </a:t>
            </a:r>
            <a:r>
              <a:rPr lang="pt-PT" sz="2000" dirty="0">
                <a:ea typeface="ＭＳ Ｐゴシック" charset="0"/>
                <a:cs typeface="Tw Cen MT"/>
              </a:rPr>
              <a:t>(o tempo durante o qual esta informa</a:t>
            </a:r>
            <a:r>
              <a:rPr lang="pt-PT" altLang="ja-JP" sz="2000" dirty="0">
                <a:ea typeface="ＭＳ Ｐゴシック" charset="0"/>
                <a:cs typeface="Tw Cen MT"/>
              </a:rPr>
              <a:t>ção é válida)</a:t>
            </a:r>
            <a:endParaRPr lang="pt-PT" sz="2000" dirty="0">
              <a:ea typeface="ＭＳ Ｐゴシック" charset="0"/>
              <a:cs typeface="Tw Cen MT"/>
            </a:endParaRPr>
          </a:p>
          <a:p>
            <a:pPr eaLnBrk="1" hangingPunct="1">
              <a:lnSpc>
                <a:spcPct val="100000"/>
              </a:lnSpc>
            </a:pPr>
            <a:r>
              <a:rPr lang="pt-PT" sz="2400" dirty="0">
                <a:ea typeface="ＭＳ Ｐゴシック" charset="0"/>
                <a:cs typeface="Tw Cen MT"/>
              </a:rPr>
              <a:t>A resposta pode vir de mais do que um servidor</a:t>
            </a:r>
          </a:p>
          <a:p>
            <a:pPr lvl="1" eaLnBrk="1" hangingPunct="1">
              <a:lnSpc>
                <a:spcPct val="100000"/>
              </a:lnSpc>
            </a:pPr>
            <a:r>
              <a:rPr lang="pt-PT" sz="2000" dirty="0">
                <a:ea typeface="ＭＳ Ｐゴシック" charset="0"/>
                <a:cs typeface="Tw Cen MT"/>
              </a:rPr>
              <a:t>Protege contra um </a:t>
            </a:r>
            <a:r>
              <a:rPr lang="pt-PT" sz="2000" i="1" dirty="0">
                <a:ea typeface="ＭＳ Ｐゴシック" charset="0"/>
                <a:cs typeface="Tw Cen MT"/>
              </a:rPr>
              <a:t>crash</a:t>
            </a:r>
            <a:r>
              <a:rPr lang="pt-PT" sz="2000" dirty="0">
                <a:ea typeface="ＭＳ Ｐゴシック" charset="0"/>
                <a:cs typeface="Tw Cen MT"/>
              </a:rPr>
              <a:t> de um servidor </a:t>
            </a:r>
            <a:r>
              <a:rPr lang="pt-PT" altLang="ja-JP" sz="2000" dirty="0">
                <a:ea typeface="ＭＳ Ｐゴシック" charset="0"/>
                <a:cs typeface="Tw Cen MT"/>
              </a:rPr>
              <a:t>único</a:t>
            </a:r>
            <a:endParaRPr lang="pt-PT" sz="2000" dirty="0">
              <a:ea typeface="ＭＳ Ｐゴシック" charset="0"/>
              <a:cs typeface="Tw Cen MT"/>
            </a:endParaRPr>
          </a:p>
          <a:p>
            <a:pPr lvl="1" eaLnBrk="1" hangingPunct="1">
              <a:lnSpc>
                <a:spcPct val="100000"/>
              </a:lnSpc>
            </a:pPr>
            <a:r>
              <a:rPr lang="pt-PT" sz="2000" dirty="0">
                <a:ea typeface="ＭＳ Ｐゴシック" charset="0"/>
                <a:cs typeface="Tw Cen MT"/>
              </a:rPr>
              <a:t>Os v</a:t>
            </a:r>
            <a:r>
              <a:rPr lang="pt-PT" altLang="ja-JP" sz="2000" dirty="0">
                <a:ea typeface="ＭＳ Ｐゴシック" charset="0"/>
                <a:cs typeface="Tw Cen MT"/>
              </a:rPr>
              <a:t>ários servidores</a:t>
            </a:r>
            <a:r>
              <a:rPr lang="pt-PT" sz="2000" dirty="0">
                <a:ea typeface="ＭＳ Ｐゴシック" charset="0"/>
                <a:cs typeface="Tw Cen MT"/>
              </a:rPr>
              <a:t> respondem com uma oferta</a:t>
            </a:r>
          </a:p>
          <a:p>
            <a:pPr lvl="1" eaLnBrk="1" hangingPunct="1">
              <a:lnSpc>
                <a:spcPct val="100000"/>
              </a:lnSpc>
            </a:pPr>
            <a:r>
              <a:rPr lang="pt-PT" sz="2000" dirty="0">
                <a:ea typeface="ＭＳ Ｐゴシック" charset="0"/>
                <a:cs typeface="Tw Cen MT"/>
              </a:rPr>
              <a:t>O cliente decide qual deve aceitar</a:t>
            </a:r>
          </a:p>
          <a:p>
            <a:pPr eaLnBrk="1" hangingPunct="1">
              <a:lnSpc>
                <a:spcPct val="100000"/>
              </a:lnSpc>
            </a:pPr>
            <a:r>
              <a:rPr lang="pt-PT" sz="2400" dirty="0">
                <a:ea typeface="ＭＳ Ｐゴシック" charset="0"/>
                <a:cs typeface="Tw Cen MT"/>
              </a:rPr>
              <a:t>Aceitaç</a:t>
            </a:r>
            <a:r>
              <a:rPr lang="pt-PT" altLang="ja-JP" sz="2400" dirty="0">
                <a:ea typeface="ＭＳ Ｐゴシック" charset="0"/>
                <a:cs typeface="Tw Cen MT"/>
              </a:rPr>
              <a:t>ão de uma das ofertas</a:t>
            </a:r>
            <a:endParaRPr lang="pt-PT" sz="2400" dirty="0">
              <a:ea typeface="ＭＳ Ｐゴシック" charset="0"/>
              <a:cs typeface="Tw Cen MT"/>
            </a:endParaRPr>
          </a:p>
          <a:p>
            <a:pPr lvl="1" eaLnBrk="1" hangingPunct="1">
              <a:lnSpc>
                <a:spcPct val="100000"/>
              </a:lnSpc>
            </a:pPr>
            <a:r>
              <a:rPr lang="pt-PT" sz="2000" dirty="0">
                <a:ea typeface="ＭＳ Ｐゴシック" charset="0"/>
                <a:cs typeface="Tw Cen MT"/>
              </a:rPr>
              <a:t>O cliente envia uma mensagem DHCP com os par</a:t>
            </a:r>
            <a:r>
              <a:rPr lang="pt-PT" altLang="ja-JP" sz="2000" dirty="0">
                <a:ea typeface="ＭＳ Ｐゴシック" charset="0"/>
                <a:cs typeface="Tw Cen MT"/>
              </a:rPr>
              <a:t>âmetros aceites</a:t>
            </a:r>
            <a:endParaRPr lang="pt-PT" sz="2000" dirty="0">
              <a:ea typeface="ＭＳ Ｐゴシック" charset="0"/>
              <a:cs typeface="Tw Cen MT"/>
            </a:endParaRPr>
          </a:p>
          <a:p>
            <a:pPr lvl="1" eaLnBrk="1" hangingPunct="1">
              <a:lnSpc>
                <a:spcPct val="100000"/>
              </a:lnSpc>
            </a:pPr>
            <a:r>
              <a:rPr lang="pt-PT" sz="2000" dirty="0">
                <a:ea typeface="ＭＳ Ｐゴシック" charset="0"/>
                <a:cs typeface="Tw Cen MT"/>
              </a:rPr>
              <a:t>O servidor confirma com um ACK</a:t>
            </a:r>
          </a:p>
          <a:p>
            <a:pPr lvl="1" eaLnBrk="1" hangingPunct="1">
              <a:lnSpc>
                <a:spcPct val="100000"/>
              </a:lnSpc>
            </a:pPr>
            <a:r>
              <a:rPr lang="pt-PT" sz="2000" dirty="0">
                <a:ea typeface="ＭＳ Ｐゴシック" charset="0"/>
                <a:cs typeface="Tw Cen MT"/>
              </a:rPr>
              <a:t>… e os outros servidores verificam que n</a:t>
            </a:r>
            <a:r>
              <a:rPr lang="pt-PT" altLang="ja-JP" sz="2000" dirty="0">
                <a:ea typeface="ＭＳ Ｐゴシック" charset="0"/>
                <a:cs typeface="Tw Cen MT"/>
              </a:rPr>
              <a:t>ão foram escolhidos</a:t>
            </a:r>
            <a:endParaRPr lang="pt-PT" sz="2000" dirty="0">
              <a:ea typeface="ＭＳ Ｐゴシック" charset="0"/>
              <a:cs typeface="Tw Cen MT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75463" y="6237288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9C4897-1E28-7A40-92B5-0AF84A7FA2C5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Voltemos à nossa Rede</a:t>
            </a:r>
            <a:endParaRPr lang="pt-PT" dirty="0"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9" y="1619864"/>
            <a:ext cx="7648891" cy="40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91624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318750" y="404675"/>
            <a:ext cx="8506200" cy="10701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4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Tabela de </a:t>
            </a:r>
            <a:r>
              <a:rPr lang="pt-PT" sz="4000" dirty="0" smtClean="0"/>
              <a:t>E</a:t>
            </a:r>
            <a:r>
              <a:rPr lang="pt-PT" sz="4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ncaminhamento</a:t>
            </a:r>
            <a:endParaRPr lang="pt-PT" sz="40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18750" y="1474839"/>
            <a:ext cx="8451300" cy="942264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Tabela de encaminhamento ou </a:t>
            </a:r>
            <a:r>
              <a:rPr lang="pt-PT" sz="2400" i="1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forwarding</a:t>
            </a:r>
            <a:r>
              <a:rPr lang="pt-PT" sz="2400" i="1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i="1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table</a:t>
            </a:r>
            <a:r>
              <a:rPr lang="pt-PT" sz="2400" i="1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</a:t>
            </a: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 com endereço 80.80.1.3</a:t>
            </a:r>
            <a:endParaRPr lang="pt-PT" sz="24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545" name="Shape 545"/>
          <p:cNvGraphicFramePr/>
          <p:nvPr>
            <p:extLst>
              <p:ext uri="{D42A27DB-BD31-4B8C-83A1-F6EECF244321}">
                <p14:modId xmlns:p14="http://schemas.microsoft.com/office/powerpoint/2010/main" val="690676032"/>
              </p:ext>
            </p:extLst>
          </p:nvPr>
        </p:nvGraphicFramePr>
        <p:xfrm>
          <a:off x="252662" y="2417103"/>
          <a:ext cx="8638375" cy="2497465"/>
        </p:xfrm>
        <a:graphic>
          <a:graphicData uri="http://schemas.openxmlformats.org/drawingml/2006/table">
            <a:tbl>
              <a:tblPr>
                <a:noFill/>
                <a:tableStyleId>{475DC589-982B-4288-A014-70D809D19F4F}</a:tableStyleId>
              </a:tblPr>
              <a:tblGrid>
                <a:gridCol w="1622311"/>
                <a:gridCol w="2211439"/>
                <a:gridCol w="1860325"/>
                <a:gridCol w="1515150"/>
                <a:gridCol w="14291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Rede</a:t>
                      </a:r>
                      <a:r>
                        <a:rPr lang="pt-PT" sz="1800" b="1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ou Prefixo</a:t>
                      </a:r>
                      <a:endParaRPr lang="pt-PT" sz="1800" b="1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Tipo de encaminhamento</a:t>
                      </a:r>
                      <a:endParaRPr lang="pt-PT" sz="1800" b="1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End</a:t>
                      </a:r>
                      <a:r>
                        <a:rPr lang="pt-PT" sz="1800" b="1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ereço do Gateway</a:t>
                      </a:r>
                      <a:endParaRPr lang="pt-PT" sz="1800" b="1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Interface</a:t>
                      </a:r>
                      <a:endParaRPr lang="pt-PT" sz="1800" b="1" i="0" u="none" strike="noStrike" cap="none" baseline="0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Métrica</a:t>
                      </a:r>
                      <a:endParaRPr lang="pt-PT" sz="1800" b="1" i="0" u="none" strike="noStrike" cap="none" baseline="0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lang="en-GB" sz="1800" b="0" i="0" u="none" strike="noStrike" cap="none" baseline="0" dirty="0" smtClean="0">
                          <a:solidFill>
                            <a:schemeClr val="tx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1.3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/32</a:t>
                      </a:r>
                      <a:endParaRPr lang="en-GB" sz="1800" b="0" i="0" u="none" strike="noStrike" cap="none" baseline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Endereço local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lang="en-GB" sz="1800" b="0" i="0" u="none" strike="noStrike" cap="none" baseline="0" dirty="0" smtClean="0">
                          <a:solidFill>
                            <a:schemeClr val="tx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1.3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/32</a:t>
                      </a:r>
                      <a:endParaRPr lang="en-GB" sz="1800" b="0" i="0" u="none" strike="noStrike" cap="none" baseline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80.80.1.0/24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lang="en-GB" sz="1800" b="0" i="0" u="none" strike="noStrike" cap="none" baseline="0" dirty="0" smtClean="0">
                          <a:solidFill>
                            <a:schemeClr val="tx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1.3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/32</a:t>
                      </a:r>
                      <a:endParaRPr lang="en-GB" sz="1800" b="0" i="0" u="none" strike="noStrike" cap="none" baseline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80.80.2.0/24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80.80.1.253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80.80.3.0/30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80.80.1.254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0.0.0.0/0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80.80.1.254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544"/>
          <p:cNvSpPr/>
          <p:nvPr/>
        </p:nvSpPr>
        <p:spPr>
          <a:xfrm>
            <a:off x="439737" y="5380708"/>
            <a:ext cx="8451300" cy="11262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 consultar a do seu</a:t>
            </a: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computador através dos comandos</a:t>
            </a: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“</a:t>
            </a:r>
            <a:r>
              <a:rPr lang="pt-PT" sz="2400" b="0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netstat</a:t>
            </a: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-r</a:t>
            </a: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ou “</a:t>
            </a:r>
            <a:r>
              <a:rPr lang="pt-PT" sz="24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</a:t>
            </a: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u="none" strike="noStrike" cap="none" baseline="0" dirty="0" smtClean="0">
                <a:solidFill>
                  <a:srgbClr val="0000FF"/>
                </a:solidFill>
                <a:sym typeface="Comic Sans MS"/>
              </a:rPr>
              <a:t>Encaminhamento </a:t>
            </a:r>
            <a:r>
              <a:rPr lang="pt-PT" dirty="0" smtClean="0"/>
              <a:t>D</a:t>
            </a:r>
            <a:r>
              <a:rPr lang="pt-PT" sz="3600" b="1" u="none" strike="noStrike" cap="none" baseline="0" dirty="0" smtClean="0">
                <a:solidFill>
                  <a:srgbClr val="0000FF"/>
                </a:solidFill>
                <a:sym typeface="Comic Sans MS"/>
              </a:rPr>
              <a:t>ireto</a:t>
            </a:r>
            <a:endParaRPr lang="pt-PT" sz="3600" b="1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Se a interface com o endereço IP de destino está ligada a um canal a que o computador ou o 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router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estão diretamente ligados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destino está numa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subnet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a que o computador ou o </a:t>
            </a:r>
            <a:r>
              <a:rPr lang="pt-PT" sz="24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router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est</a:t>
            </a:r>
            <a:r>
              <a:rPr lang="pt-PT" dirty="0" smtClean="0"/>
              <a:t>ão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ligados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encaminhamento diz-se direto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Tal reconhece-se pois o prefixo é o prefixo de uma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subnet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diretamente ligada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Se o canal for </a:t>
            </a:r>
            <a:r>
              <a:rPr lang="pt-PT" sz="24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multi-ponto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(tipicamente um canal baseado em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broadcast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 usa-se o protocolo ARP (ver adi</a:t>
            </a:r>
            <a:r>
              <a:rPr lang="pt-PT" dirty="0" smtClean="0"/>
              <a:t>an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te) para conhecer o endereço </a:t>
            </a:r>
            <a:r>
              <a:rPr lang="pt-PT" dirty="0" smtClean="0"/>
              <a:t>de nível MAC no 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canal do destino</a:t>
            </a:r>
            <a:endParaRPr lang="pt-PT" sz="24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553" name="Shape 55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304800" y="280220"/>
            <a:ext cx="8381999" cy="786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Encaminhamento Direto</a:t>
            </a:r>
            <a:endParaRPr lang="pt-PT" dirty="0"/>
          </a:p>
        </p:txBody>
      </p:sp>
      <p:sp>
        <p:nvSpPr>
          <p:cNvPr id="679" name="Shape 67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3009112" y="4893362"/>
            <a:ext cx="914400" cy="31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80.80</a:t>
            </a:r>
            <a:r>
              <a:rPr lang="en-GB" sz="100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.3.2</a:t>
            </a:r>
          </a:p>
        </p:txBody>
      </p:sp>
      <p:grpSp>
        <p:nvGrpSpPr>
          <p:cNvPr id="730" name="Shape 730"/>
          <p:cNvGrpSpPr/>
          <p:nvPr/>
        </p:nvGrpSpPr>
        <p:grpSpPr>
          <a:xfrm>
            <a:off x="2692912" y="5668650"/>
            <a:ext cx="4515406" cy="491425"/>
            <a:chOff x="1335225" y="5489100"/>
            <a:chExt cx="4515406" cy="491425"/>
          </a:xfrm>
        </p:grpSpPr>
        <p:grpSp>
          <p:nvGrpSpPr>
            <p:cNvPr id="731" name="Shape 731"/>
            <p:cNvGrpSpPr/>
            <p:nvPr/>
          </p:nvGrpSpPr>
          <p:grpSpPr>
            <a:xfrm>
              <a:off x="1335225" y="5489100"/>
              <a:ext cx="1044300" cy="491425"/>
              <a:chOff x="1335225" y="5489100"/>
              <a:chExt cx="1044300" cy="491425"/>
            </a:xfrm>
          </p:grpSpPr>
          <p:sp>
            <p:nvSpPr>
              <p:cNvPr id="732" name="Shape 732"/>
              <p:cNvSpPr/>
              <p:nvPr/>
            </p:nvSpPr>
            <p:spPr>
              <a:xfrm>
                <a:off x="1335225" y="5715925"/>
                <a:ext cx="1044300" cy="2646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3" name="Shape 733"/>
              <p:cNvSpPr txBox="1"/>
              <p:nvPr/>
            </p:nvSpPr>
            <p:spPr>
              <a:xfrm>
                <a:off x="1400175" y="5714700"/>
                <a:ext cx="914400" cy="26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 dirty="0" smtClean="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80.80</a:t>
                </a:r>
                <a:r>
                  <a:rPr lang="en-GB" sz="1000" i="0" u="none" strike="noStrike" cap="none" baseline="0" dirty="0" smtClean="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.1.3</a:t>
                </a:r>
                <a:endParaRPr lang="en-GB" sz="1000" dirty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34" name="Shape 734"/>
              <p:cNvSpPr txBox="1"/>
              <p:nvPr/>
            </p:nvSpPr>
            <p:spPr>
              <a:xfrm>
                <a:off x="1524975" y="5489100"/>
                <a:ext cx="683699" cy="2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origem</a:t>
                </a:r>
              </a:p>
            </p:txBody>
          </p:sp>
        </p:grpSp>
        <p:grpSp>
          <p:nvGrpSpPr>
            <p:cNvPr id="735" name="Shape 735"/>
            <p:cNvGrpSpPr/>
            <p:nvPr/>
          </p:nvGrpSpPr>
          <p:grpSpPr>
            <a:xfrm>
              <a:off x="2379525" y="5489100"/>
              <a:ext cx="1044300" cy="491425"/>
              <a:chOff x="1335225" y="5489100"/>
              <a:chExt cx="1044300" cy="491425"/>
            </a:xfrm>
          </p:grpSpPr>
          <p:sp>
            <p:nvSpPr>
              <p:cNvPr id="736" name="Shape 736"/>
              <p:cNvSpPr/>
              <p:nvPr/>
            </p:nvSpPr>
            <p:spPr>
              <a:xfrm>
                <a:off x="1335225" y="5715925"/>
                <a:ext cx="1044300" cy="2646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7" name="Shape 737"/>
              <p:cNvSpPr txBox="1"/>
              <p:nvPr/>
            </p:nvSpPr>
            <p:spPr>
              <a:xfrm>
                <a:off x="1400175" y="5714700"/>
                <a:ext cx="914400" cy="26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 dirty="0" smtClean="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80.80</a:t>
                </a:r>
                <a:r>
                  <a:rPr lang="en-GB" sz="1000" i="0" u="none" strike="noStrike" cap="none" baseline="0" dirty="0" smtClean="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.1.1</a:t>
                </a:r>
                <a:endParaRPr lang="en-GB" sz="1000" i="0" u="none" strike="noStrike" cap="none" baseline="0" dirty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38" name="Shape 738"/>
              <p:cNvSpPr txBox="1"/>
              <p:nvPr/>
            </p:nvSpPr>
            <p:spPr>
              <a:xfrm>
                <a:off x="1524975" y="5489100"/>
                <a:ext cx="683699" cy="2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destino</a:t>
                </a:r>
              </a:p>
            </p:txBody>
          </p:sp>
        </p:grpSp>
        <p:grpSp>
          <p:nvGrpSpPr>
            <p:cNvPr id="739" name="Shape 739"/>
            <p:cNvGrpSpPr/>
            <p:nvPr/>
          </p:nvGrpSpPr>
          <p:grpSpPr>
            <a:xfrm>
              <a:off x="3434956" y="5489100"/>
              <a:ext cx="2415674" cy="491425"/>
              <a:chOff x="1335225" y="5489100"/>
              <a:chExt cx="1044300" cy="491425"/>
            </a:xfrm>
          </p:grpSpPr>
          <p:sp>
            <p:nvSpPr>
              <p:cNvPr id="740" name="Shape 740"/>
              <p:cNvSpPr/>
              <p:nvPr/>
            </p:nvSpPr>
            <p:spPr>
              <a:xfrm>
                <a:off x="1335225" y="5715925"/>
                <a:ext cx="1044300" cy="2646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1" name="Shape 741"/>
              <p:cNvSpPr txBox="1"/>
              <p:nvPr/>
            </p:nvSpPr>
            <p:spPr>
              <a:xfrm>
                <a:off x="1400175" y="5714700"/>
                <a:ext cx="914400" cy="26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bla bla bla ….</a:t>
                </a:r>
              </a:p>
            </p:txBody>
          </p:sp>
          <p:sp>
            <p:nvSpPr>
              <p:cNvPr id="742" name="Shape 742"/>
              <p:cNvSpPr txBox="1"/>
              <p:nvPr/>
            </p:nvSpPr>
            <p:spPr>
              <a:xfrm>
                <a:off x="1524975" y="5489100"/>
                <a:ext cx="683699" cy="2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dados</a:t>
                </a:r>
              </a:p>
            </p:txBody>
          </p:sp>
        </p:grpSp>
      </p:grpSp>
      <p:sp>
        <p:nvSpPr>
          <p:cNvPr id="743" name="Shape 743"/>
          <p:cNvSpPr txBox="1"/>
          <p:nvPr/>
        </p:nvSpPr>
        <p:spPr>
          <a:xfrm>
            <a:off x="1606588" y="5895475"/>
            <a:ext cx="948300" cy="26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 IP: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2" y="1292399"/>
            <a:ext cx="7989202" cy="425679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title"/>
          </p:nvPr>
        </p:nvSpPr>
        <p:spPr>
          <a:xfrm>
            <a:off x="318750" y="404675"/>
            <a:ext cx="85062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Tabela de </a:t>
            </a:r>
            <a:r>
              <a:rPr lang="en-GB"/>
              <a:t>E</a:t>
            </a:r>
            <a:r>
              <a:rPr lang="en-GB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ncaminhamento</a:t>
            </a:r>
          </a:p>
        </p:txBody>
      </p:sp>
      <p:graphicFrame>
        <p:nvGraphicFramePr>
          <p:cNvPr id="5" name="Shape 545"/>
          <p:cNvGraphicFramePr/>
          <p:nvPr>
            <p:extLst>
              <p:ext uri="{D42A27DB-BD31-4B8C-83A1-F6EECF244321}">
                <p14:modId xmlns:p14="http://schemas.microsoft.com/office/powerpoint/2010/main" val="2122602697"/>
              </p:ext>
            </p:extLst>
          </p:nvPr>
        </p:nvGraphicFramePr>
        <p:xfrm>
          <a:off x="252662" y="2965541"/>
          <a:ext cx="8638375" cy="2497465"/>
        </p:xfrm>
        <a:graphic>
          <a:graphicData uri="http://schemas.openxmlformats.org/drawingml/2006/table">
            <a:tbl>
              <a:tblPr>
                <a:noFill/>
                <a:tableStyleId>{475DC589-982B-4288-A014-70D809D19F4F}</a:tableStyleId>
              </a:tblPr>
              <a:tblGrid>
                <a:gridCol w="1622311"/>
                <a:gridCol w="2211439"/>
                <a:gridCol w="1860325"/>
                <a:gridCol w="1515150"/>
                <a:gridCol w="14291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Rede</a:t>
                      </a:r>
                      <a:r>
                        <a:rPr lang="pt-PT" sz="1800" b="1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ou Prefixo</a:t>
                      </a:r>
                      <a:endParaRPr lang="pt-PT" sz="1800" b="1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Tipo de encaminhamento</a:t>
                      </a:r>
                      <a:endParaRPr lang="pt-PT" sz="1800" b="1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End</a:t>
                      </a:r>
                      <a:r>
                        <a:rPr lang="pt-PT" sz="1800" b="1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ereço do Gateway</a:t>
                      </a:r>
                      <a:endParaRPr lang="pt-PT" sz="1800" b="1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Interface</a:t>
                      </a:r>
                      <a:endParaRPr lang="pt-PT" sz="1800" b="1" i="0" u="none" strike="noStrike" cap="none" baseline="0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Métrica</a:t>
                      </a:r>
                      <a:endParaRPr lang="pt-PT" sz="1800" b="1" i="0" u="none" strike="noStrike" cap="none" baseline="0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lang="en-GB" sz="1800" b="0" i="0" u="none" strike="noStrike" cap="none" baseline="0" dirty="0" smtClean="0">
                          <a:solidFill>
                            <a:schemeClr val="tx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1.3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/32</a:t>
                      </a:r>
                      <a:endParaRPr lang="en-GB" sz="1800" b="0" i="0" u="none" strike="noStrike" cap="none" baseline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Local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lang="en-GB" sz="1800" b="0" i="0" u="none" strike="noStrike" cap="none" baseline="0" dirty="0" smtClean="0">
                          <a:solidFill>
                            <a:schemeClr val="tx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1.3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/32</a:t>
                      </a:r>
                      <a:endParaRPr lang="en-GB" sz="1800" b="0" i="0" u="none" strike="noStrike" cap="none" baseline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80.80.1.0/24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lang="en-GB" sz="1800" b="0" i="0" u="none" strike="noStrike" cap="none" baseline="0" dirty="0" smtClean="0">
                          <a:solidFill>
                            <a:schemeClr val="tx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1.3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/32</a:t>
                      </a:r>
                      <a:endParaRPr lang="en-GB" sz="1800" b="0" i="0" u="none" strike="noStrike" cap="none" baseline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80.80.2.0/24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80.80.1.253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80.80.3.0/30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80.80.1.254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0.0.0.0/0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80.80.1.254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hape 544"/>
          <p:cNvSpPr/>
          <p:nvPr/>
        </p:nvSpPr>
        <p:spPr>
          <a:xfrm>
            <a:off x="252662" y="2478844"/>
            <a:ext cx="8451300" cy="486697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Tabela do </a:t>
            </a: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 com endereço 80.80.3.1</a:t>
            </a:r>
            <a:endParaRPr lang="pt-PT" sz="24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Shape 544"/>
          <p:cNvSpPr/>
          <p:nvPr/>
        </p:nvSpPr>
        <p:spPr>
          <a:xfrm>
            <a:off x="252662" y="1536580"/>
            <a:ext cx="8451300" cy="942264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lvl="0" algn="ctr">
              <a:lnSpc>
                <a:spcPct val="85000"/>
              </a:lnSpc>
              <a:buSzPct val="25000"/>
            </a:pP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 com endereço o 80.80.1.3</a:t>
            </a:r>
            <a:r>
              <a:rPr lang="pt-PT" sz="24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envia um pacote IP para o computador com o endereço </a:t>
            </a: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80.80.1.1</a:t>
            </a: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Shape 544"/>
          <p:cNvSpPr/>
          <p:nvPr/>
        </p:nvSpPr>
        <p:spPr>
          <a:xfrm>
            <a:off x="252663" y="6095338"/>
            <a:ext cx="8425492" cy="427185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Longest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prefix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matching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entry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prefix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matching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entry</a:t>
            </a:r>
            <a:endParaRPr lang="pt-PT" sz="20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20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77381" y="5309420"/>
            <a:ext cx="1710813" cy="785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651819" y="4209393"/>
            <a:ext cx="118958" cy="1740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6572250" y="4857750"/>
            <a:ext cx="1928813" cy="669925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  <a:cs typeface="Tw Cen MT"/>
            </a:endParaRPr>
          </a:p>
        </p:txBody>
      </p:sp>
      <p:sp>
        <p:nvSpPr>
          <p:cNvPr id="137220" name="Rectangle 2"/>
          <p:cNvSpPr>
            <a:spLocks noChangeArrowheads="1"/>
          </p:cNvSpPr>
          <p:nvPr/>
        </p:nvSpPr>
        <p:spPr bwMode="auto">
          <a:xfrm>
            <a:off x="4643438" y="4857750"/>
            <a:ext cx="1928812" cy="669925"/>
          </a:xfrm>
          <a:prstGeom prst="rect">
            <a:avLst/>
          </a:prstGeom>
          <a:solidFill>
            <a:srgbClr val="FDEAD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  <a:cs typeface="Tw Cen MT"/>
            </a:endParaRPr>
          </a:p>
        </p:txBody>
      </p:sp>
      <p:sp>
        <p:nvSpPr>
          <p:cNvPr id="13722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96081"/>
            <a:ext cx="8660721" cy="985638"/>
          </a:xfrm>
        </p:spPr>
        <p:txBody>
          <a:bodyPr>
            <a:noAutofit/>
          </a:bodyPr>
          <a:lstStyle/>
          <a:p>
            <a:pPr eaLnBrk="1" hangingPunct="1"/>
            <a:r>
              <a:rPr lang="pt-PT" sz="4000" i="1" dirty="0" err="1" smtClean="0">
                <a:latin typeface="Comic Sans MS" charset="0"/>
                <a:ea typeface="Comic Sans MS" charset="0"/>
                <a:cs typeface="Comic Sans MS" charset="0"/>
              </a:rPr>
              <a:t>Frames</a:t>
            </a:r>
            <a:r>
              <a:rPr lang="pt-PT" sz="4000" dirty="0" smtClean="0">
                <a:latin typeface="Comic Sans MS" charset="0"/>
                <a:ea typeface="Comic Sans MS" charset="0"/>
                <a:cs typeface="Comic Sans MS" charset="0"/>
              </a:rPr>
              <a:t> Ethernet e pacotes IP</a:t>
            </a:r>
            <a:endParaRPr lang="pt-PT" sz="40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4760678" y="4857750"/>
            <a:ext cx="867245" cy="646331"/>
          </a:xfrm>
          <a:prstGeom prst="rect">
            <a:avLst/>
          </a:prstGeom>
          <a:solidFill>
            <a:srgbClr val="FDEADA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800" u="none" dirty="0">
                <a:latin typeface="+mn-lt"/>
                <a:cs typeface="Tw Cen MT"/>
              </a:rPr>
              <a:t>A’s IP</a:t>
            </a:r>
          </a:p>
          <a:p>
            <a:pPr algn="ctr"/>
            <a:r>
              <a:rPr lang="en-US" sz="1800" u="none" dirty="0" err="1">
                <a:latin typeface="+mn-lt"/>
                <a:cs typeface="Tw Cen MT"/>
              </a:rPr>
              <a:t>addr</a:t>
            </a:r>
            <a:endParaRPr lang="en-US" sz="1800" u="none" dirty="0">
              <a:latin typeface="+mn-lt"/>
              <a:cs typeface="Tw Cen MT"/>
            </a:endParaRP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5727225" y="4864100"/>
            <a:ext cx="843913" cy="646331"/>
          </a:xfrm>
          <a:prstGeom prst="rect">
            <a:avLst/>
          </a:prstGeom>
          <a:solidFill>
            <a:srgbClr val="FDEADA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800" u="none" dirty="0">
                <a:latin typeface="+mn-lt"/>
                <a:cs typeface="Tw Cen MT"/>
              </a:rPr>
              <a:t>B’s IP</a:t>
            </a:r>
          </a:p>
          <a:p>
            <a:pPr algn="ctr"/>
            <a:r>
              <a:rPr lang="en-US" sz="1800" u="none" dirty="0" err="1">
                <a:latin typeface="+mn-lt"/>
                <a:cs typeface="Tw Cen MT"/>
              </a:rPr>
              <a:t>addr</a:t>
            </a:r>
            <a:endParaRPr lang="en-US" sz="1800" u="none" dirty="0">
              <a:latin typeface="+mn-lt"/>
              <a:cs typeface="Tw Cen MT"/>
            </a:endParaRP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6716953" y="4995863"/>
            <a:ext cx="1361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800" u="none" dirty="0">
                <a:latin typeface="+mn-lt"/>
                <a:cs typeface="Tw Cen MT"/>
              </a:rPr>
              <a:t>IP payload</a:t>
            </a:r>
          </a:p>
        </p:txBody>
      </p:sp>
      <p:sp>
        <p:nvSpPr>
          <p:cNvPr id="137225" name="Rectangle 15"/>
          <p:cNvSpPr>
            <a:spLocks noChangeArrowheads="1"/>
          </p:cNvSpPr>
          <p:nvPr/>
        </p:nvSpPr>
        <p:spPr bwMode="auto">
          <a:xfrm>
            <a:off x="4495800" y="4808538"/>
            <a:ext cx="74613" cy="157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n-lt"/>
              <a:cs typeface="Tw Cen MT"/>
            </a:endParaRPr>
          </a:p>
        </p:txBody>
      </p:sp>
      <p:sp>
        <p:nvSpPr>
          <p:cNvPr id="137226" name="Rectangle 16"/>
          <p:cNvSpPr>
            <a:spLocks noChangeArrowheads="1"/>
          </p:cNvSpPr>
          <p:nvPr/>
        </p:nvSpPr>
        <p:spPr bwMode="auto">
          <a:xfrm>
            <a:off x="4513263" y="5454650"/>
            <a:ext cx="74612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n-lt"/>
              <a:cs typeface="Tw Cen MT"/>
            </a:endParaRPr>
          </a:p>
        </p:txBody>
      </p:sp>
      <p:sp>
        <p:nvSpPr>
          <p:cNvPr id="137227" name="Text Box 17"/>
          <p:cNvSpPr txBox="1">
            <a:spLocks noChangeArrowheads="1"/>
          </p:cNvSpPr>
          <p:nvPr/>
        </p:nvSpPr>
        <p:spPr bwMode="auto">
          <a:xfrm>
            <a:off x="5532437" y="5845175"/>
            <a:ext cx="12661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u="none">
                <a:latin typeface="+mn-lt"/>
                <a:cs typeface="Tw Cen MT"/>
              </a:rPr>
              <a:t>IP Packet</a:t>
            </a:r>
          </a:p>
        </p:txBody>
      </p:sp>
      <p:sp>
        <p:nvSpPr>
          <p:cNvPr id="137228" name="Text Box 18"/>
          <p:cNvSpPr txBox="1">
            <a:spLocks noChangeArrowheads="1"/>
          </p:cNvSpPr>
          <p:nvPr/>
        </p:nvSpPr>
        <p:spPr bwMode="auto">
          <a:xfrm>
            <a:off x="4736961" y="1601788"/>
            <a:ext cx="10711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u="none" dirty="0">
                <a:latin typeface="+mn-lt"/>
                <a:cs typeface="Tw Cen MT"/>
              </a:rPr>
              <a:t>frame</a:t>
            </a:r>
          </a:p>
        </p:txBody>
      </p:sp>
      <p:sp>
        <p:nvSpPr>
          <p:cNvPr id="137229" name="Line 19"/>
          <p:cNvSpPr>
            <a:spLocks noChangeShapeType="1"/>
          </p:cNvSpPr>
          <p:nvPr/>
        </p:nvSpPr>
        <p:spPr bwMode="auto">
          <a:xfrm>
            <a:off x="7143750" y="6043613"/>
            <a:ext cx="887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  <a:cs typeface="Tw Cen MT"/>
            </a:endParaRPr>
          </a:p>
        </p:txBody>
      </p:sp>
      <p:sp>
        <p:nvSpPr>
          <p:cNvPr id="137230" name="Line 20"/>
          <p:cNvSpPr>
            <a:spLocks noChangeShapeType="1"/>
          </p:cNvSpPr>
          <p:nvPr/>
        </p:nvSpPr>
        <p:spPr bwMode="auto">
          <a:xfrm flipH="1">
            <a:off x="4713288" y="6053138"/>
            <a:ext cx="715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  <a:cs typeface="Tw Cen MT"/>
            </a:endParaRPr>
          </a:p>
        </p:txBody>
      </p:sp>
      <p:sp>
        <p:nvSpPr>
          <p:cNvPr id="137231" name="Text Box 24"/>
          <p:cNvSpPr txBox="1">
            <a:spLocks noChangeArrowheads="1"/>
          </p:cNvSpPr>
          <p:nvPr/>
        </p:nvSpPr>
        <p:spPr bwMode="auto">
          <a:xfrm>
            <a:off x="5111732" y="4062413"/>
            <a:ext cx="19415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pt-PT" sz="1800" u="none" dirty="0" smtClean="0">
                <a:latin typeface="+mn-lt"/>
                <a:cs typeface="Tw Cen MT"/>
              </a:rPr>
              <a:t>Endereços</a:t>
            </a:r>
            <a:r>
              <a:rPr lang="en-US" sz="1800" u="none" dirty="0" smtClean="0">
                <a:latin typeface="+mn-lt"/>
                <a:cs typeface="Tw Cen MT"/>
              </a:rPr>
              <a:t> IP</a:t>
            </a:r>
          </a:p>
          <a:p>
            <a:pPr algn="ctr"/>
            <a:r>
              <a:rPr lang="en-US" sz="1800" u="none" dirty="0" err="1" smtClean="0">
                <a:latin typeface="+mn-lt"/>
                <a:cs typeface="Tw Cen MT"/>
              </a:rPr>
              <a:t>Origem</a:t>
            </a:r>
            <a:r>
              <a:rPr lang="en-US" sz="1800" u="none" dirty="0" smtClean="0">
                <a:latin typeface="+mn-lt"/>
                <a:cs typeface="Tw Cen MT"/>
              </a:rPr>
              <a:t> e </a:t>
            </a:r>
            <a:r>
              <a:rPr lang="en-US" sz="1800" u="none" dirty="0" err="1" smtClean="0">
                <a:latin typeface="+mn-lt"/>
                <a:cs typeface="Tw Cen MT"/>
              </a:rPr>
              <a:t>destino</a:t>
            </a:r>
            <a:endParaRPr lang="en-US" sz="1800" u="none" dirty="0" smtClean="0">
              <a:latin typeface="+mn-lt"/>
              <a:cs typeface="Tw Cen MT"/>
            </a:endParaRPr>
          </a:p>
        </p:txBody>
      </p:sp>
      <p:grpSp>
        <p:nvGrpSpPr>
          <p:cNvPr id="137232" name="Group 47"/>
          <p:cNvGrpSpPr>
            <a:grpSpLocks/>
          </p:cNvGrpSpPr>
          <p:nvPr/>
        </p:nvGrpSpPr>
        <p:grpSpPr bwMode="auto">
          <a:xfrm>
            <a:off x="228600" y="2624138"/>
            <a:ext cx="8660722" cy="714375"/>
            <a:chOff x="-32" y="2143116"/>
            <a:chExt cx="9144032" cy="714380"/>
          </a:xfrm>
          <a:solidFill>
            <a:srgbClr val="C6D9F1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-32" y="2143116"/>
              <a:ext cx="500065" cy="0"/>
            </a:xfrm>
            <a:prstGeom prst="line">
              <a:avLst/>
            </a:prstGeom>
            <a:grpFill/>
            <a:ln w="38100" cap="flat" cmpd="sng" algn="ctr">
              <a:solidFill>
                <a:schemeClr val="accent1">
                  <a:lumMod val="50000"/>
                </a:scheme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-32" y="2857496"/>
              <a:ext cx="500065" cy="0"/>
            </a:xfrm>
            <a:prstGeom prst="line">
              <a:avLst/>
            </a:prstGeom>
            <a:grpFill/>
            <a:ln w="38100" cap="flat" cmpd="sng" algn="ctr">
              <a:solidFill>
                <a:schemeClr val="accent1">
                  <a:lumMod val="50000"/>
                </a:scheme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8643936" y="2143116"/>
              <a:ext cx="500064" cy="0"/>
            </a:xfrm>
            <a:prstGeom prst="line">
              <a:avLst/>
            </a:prstGeom>
            <a:grpFill/>
            <a:ln w="38100" cap="flat" cmpd="sng" algn="ctr">
              <a:solidFill>
                <a:schemeClr val="accent1">
                  <a:lumMod val="50000"/>
                </a:scheme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8643936" y="2857496"/>
              <a:ext cx="500064" cy="0"/>
            </a:xfrm>
            <a:prstGeom prst="line">
              <a:avLst/>
            </a:prstGeom>
            <a:grpFill/>
            <a:ln w="38100" cap="flat" cmpd="sng" algn="ctr">
              <a:solidFill>
                <a:schemeClr val="accent1">
                  <a:lumMod val="50000"/>
                </a:scheme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7279" name="Rectangle 45"/>
            <p:cNvSpPr>
              <a:spLocks noChangeArrowheads="1"/>
            </p:cNvSpPr>
            <p:nvPr/>
          </p:nvSpPr>
          <p:spPr bwMode="auto">
            <a:xfrm>
              <a:off x="500034" y="2143116"/>
              <a:ext cx="8143932" cy="7143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>
                <a:latin typeface="+mn-lt"/>
                <a:cs typeface="Tw Cen MT"/>
              </a:endParaRPr>
            </a:p>
          </p:txBody>
        </p:sp>
      </p:grpSp>
      <p:grpSp>
        <p:nvGrpSpPr>
          <p:cNvPr id="137233" name="Group 46"/>
          <p:cNvGrpSpPr>
            <a:grpSpLocks/>
          </p:cNvGrpSpPr>
          <p:nvPr/>
        </p:nvGrpSpPr>
        <p:grpSpPr bwMode="auto">
          <a:xfrm>
            <a:off x="736211" y="1662113"/>
            <a:ext cx="7513478" cy="2505069"/>
            <a:chOff x="600075" y="1176383"/>
            <a:chExt cx="7932738" cy="2505031"/>
          </a:xfrm>
        </p:grpSpPr>
        <p:grpSp>
          <p:nvGrpSpPr>
            <p:cNvPr id="137244" name="Group 3"/>
            <p:cNvGrpSpPr>
              <a:grpSpLocks/>
            </p:cNvGrpSpPr>
            <p:nvPr/>
          </p:nvGrpSpPr>
          <p:grpSpPr bwMode="auto">
            <a:xfrm>
              <a:off x="600075" y="1428751"/>
              <a:ext cx="7932738" cy="2252663"/>
              <a:chOff x="634" y="1225"/>
              <a:chExt cx="4997" cy="1419"/>
            </a:xfrm>
          </p:grpSpPr>
          <p:sp>
            <p:nvSpPr>
              <p:cNvPr id="137249" name="Line 5"/>
              <p:cNvSpPr>
                <a:spLocks noChangeShapeType="1"/>
              </p:cNvSpPr>
              <p:nvPr/>
            </p:nvSpPr>
            <p:spPr bwMode="auto">
              <a:xfrm>
                <a:off x="1344" y="168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  <a:cs typeface="Tw Cen MT"/>
                </a:endParaRPr>
              </a:p>
            </p:txBody>
          </p:sp>
          <p:sp>
            <p:nvSpPr>
              <p:cNvPr id="137250" name="Line 6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  <a:cs typeface="Tw Cen MT"/>
                </a:endParaRPr>
              </a:p>
            </p:txBody>
          </p:sp>
          <p:sp>
            <p:nvSpPr>
              <p:cNvPr id="137251" name="Line 7"/>
              <p:cNvSpPr>
                <a:spLocks noChangeShapeType="1"/>
              </p:cNvSpPr>
              <p:nvPr/>
            </p:nvSpPr>
            <p:spPr bwMode="auto">
              <a:xfrm>
                <a:off x="2159" y="168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  <a:cs typeface="Tw Cen MT"/>
                </a:endParaRPr>
              </a:p>
            </p:txBody>
          </p:sp>
          <p:sp>
            <p:nvSpPr>
              <p:cNvPr id="137252" name="Line 8"/>
              <p:cNvSpPr>
                <a:spLocks noChangeShapeType="1"/>
              </p:cNvSpPr>
              <p:nvPr/>
            </p:nvSpPr>
            <p:spPr bwMode="auto">
              <a:xfrm>
                <a:off x="2831" y="168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  <a:cs typeface="Tw Cen MT"/>
                </a:endParaRPr>
              </a:p>
            </p:txBody>
          </p:sp>
          <p:sp>
            <p:nvSpPr>
              <p:cNvPr id="137253" name="Line 9"/>
              <p:cNvSpPr>
                <a:spLocks noChangeShapeType="1"/>
              </p:cNvSpPr>
              <p:nvPr/>
            </p:nvSpPr>
            <p:spPr bwMode="auto">
              <a:xfrm>
                <a:off x="3215" y="168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  <a:cs typeface="Tw Cen MT"/>
                </a:endParaRPr>
              </a:p>
            </p:txBody>
          </p:sp>
          <p:sp>
            <p:nvSpPr>
              <p:cNvPr id="137254" name="Line 10"/>
              <p:cNvSpPr>
                <a:spLocks noChangeShapeType="1"/>
              </p:cNvSpPr>
              <p:nvPr/>
            </p:nvSpPr>
            <p:spPr bwMode="auto">
              <a:xfrm>
                <a:off x="4271" y="168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  <a:cs typeface="Tw Cen MT"/>
                </a:endParaRPr>
              </a:p>
            </p:txBody>
          </p:sp>
          <p:sp>
            <p:nvSpPr>
              <p:cNvPr id="137255" name="Line 11"/>
              <p:cNvSpPr>
                <a:spLocks noChangeShapeType="1"/>
              </p:cNvSpPr>
              <p:nvPr/>
            </p:nvSpPr>
            <p:spPr bwMode="auto">
              <a:xfrm>
                <a:off x="5038" y="168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  <a:cs typeface="Tw Cen MT"/>
                </a:endParaRPr>
              </a:p>
            </p:txBody>
          </p:sp>
          <p:sp>
            <p:nvSpPr>
              <p:cNvPr id="137256" name="Rectangle 12"/>
              <p:cNvSpPr>
                <a:spLocks noChangeArrowheads="1"/>
              </p:cNvSpPr>
              <p:nvPr/>
            </p:nvSpPr>
            <p:spPr bwMode="auto">
              <a:xfrm>
                <a:off x="5037" y="1813"/>
                <a:ext cx="594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Checksum</a:t>
                </a:r>
              </a:p>
            </p:txBody>
          </p:sp>
          <p:sp>
            <p:nvSpPr>
              <p:cNvPr id="137257" name="Rectangle 13"/>
              <p:cNvSpPr>
                <a:spLocks noChangeArrowheads="1"/>
              </p:cNvSpPr>
              <p:nvPr/>
            </p:nvSpPr>
            <p:spPr bwMode="auto">
              <a:xfrm>
                <a:off x="4493" y="1813"/>
                <a:ext cx="43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Pading</a:t>
                </a:r>
              </a:p>
            </p:txBody>
          </p:sp>
          <p:sp>
            <p:nvSpPr>
              <p:cNvPr id="137258" name="Rectangle 14"/>
              <p:cNvSpPr>
                <a:spLocks noChangeArrowheads="1"/>
              </p:cNvSpPr>
              <p:nvPr/>
            </p:nvSpPr>
            <p:spPr bwMode="auto">
              <a:xfrm>
                <a:off x="3529" y="1813"/>
                <a:ext cx="418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Dados</a:t>
                </a:r>
              </a:p>
            </p:txBody>
          </p:sp>
          <p:sp>
            <p:nvSpPr>
              <p:cNvPr id="137259" name="Rectangle 15"/>
              <p:cNvSpPr>
                <a:spLocks noChangeArrowheads="1"/>
              </p:cNvSpPr>
              <p:nvPr/>
            </p:nvSpPr>
            <p:spPr bwMode="auto">
              <a:xfrm>
                <a:off x="2504" y="2269"/>
                <a:ext cx="719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 dirty="0" smtClean="0">
                    <a:latin typeface="+mn-lt"/>
                    <a:cs typeface="Tw Cen MT"/>
                  </a:rPr>
                  <a:t>Dimensão dos </a:t>
                </a:r>
                <a:r>
                  <a:rPr lang="pt-PT" sz="1200" dirty="0">
                    <a:latin typeface="+mn-lt"/>
                    <a:cs typeface="Tw Cen MT"/>
                  </a:rPr>
                  <a:t>d</a:t>
                </a:r>
                <a:r>
                  <a:rPr lang="pt-PT" sz="1200" u="none" dirty="0" smtClean="0">
                    <a:latin typeface="+mn-lt"/>
                    <a:cs typeface="Tw Cen MT"/>
                  </a:rPr>
                  <a:t>ados  ou protocolo</a:t>
                </a:r>
                <a:endParaRPr lang="pt-PT" sz="1200" u="none" dirty="0">
                  <a:latin typeface="+mn-lt"/>
                  <a:cs typeface="Tw Cen MT"/>
                </a:endParaRPr>
              </a:p>
            </p:txBody>
          </p:sp>
          <p:sp>
            <p:nvSpPr>
              <p:cNvPr id="137260" name="Rectangle 16"/>
              <p:cNvSpPr>
                <a:spLocks noChangeArrowheads="1"/>
              </p:cNvSpPr>
              <p:nvPr/>
            </p:nvSpPr>
            <p:spPr bwMode="auto">
              <a:xfrm>
                <a:off x="634" y="1813"/>
                <a:ext cx="617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Preâmbulo</a:t>
                </a:r>
              </a:p>
            </p:txBody>
          </p:sp>
          <p:sp>
            <p:nvSpPr>
              <p:cNvPr id="137261" name="Rectangle 17"/>
              <p:cNvSpPr>
                <a:spLocks noChangeArrowheads="1"/>
              </p:cNvSpPr>
              <p:nvPr/>
            </p:nvSpPr>
            <p:spPr bwMode="auto">
              <a:xfrm>
                <a:off x="1365" y="1225"/>
                <a:ext cx="149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End. </a:t>
                </a:r>
                <a:r>
                  <a:rPr lang="en-US" sz="1200" u="none">
                    <a:latin typeface="+mn-lt"/>
                    <a:cs typeface="Tw Cen MT"/>
                  </a:rPr>
                  <a:t>O</a:t>
                </a:r>
                <a:r>
                  <a:rPr lang="pt-PT" sz="1200" u="none">
                    <a:latin typeface="+mn-lt"/>
                    <a:cs typeface="Tw Cen MT"/>
                  </a:rPr>
                  <a:t>rigem   End. destino</a:t>
                </a:r>
              </a:p>
            </p:txBody>
          </p:sp>
          <p:sp>
            <p:nvSpPr>
              <p:cNvPr id="137262" name="Line 18"/>
              <p:cNvSpPr>
                <a:spLocks noChangeShapeType="1"/>
              </p:cNvSpPr>
              <p:nvPr/>
            </p:nvSpPr>
            <p:spPr bwMode="auto">
              <a:xfrm flipV="1">
                <a:off x="3071" y="2016"/>
                <a:ext cx="0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  <a:cs typeface="Tw Cen MT"/>
                </a:endParaRPr>
              </a:p>
            </p:txBody>
          </p:sp>
          <p:sp>
            <p:nvSpPr>
              <p:cNvPr id="137263" name="Rectangle 19"/>
              <p:cNvSpPr>
                <a:spLocks noChangeArrowheads="1"/>
              </p:cNvSpPr>
              <p:nvPr/>
            </p:nvSpPr>
            <p:spPr bwMode="auto">
              <a:xfrm>
                <a:off x="1191" y="2341"/>
                <a:ext cx="55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Início do</a:t>
                </a:r>
              </a:p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  frame</a:t>
                </a:r>
              </a:p>
            </p:txBody>
          </p:sp>
          <p:sp>
            <p:nvSpPr>
              <p:cNvPr id="137264" name="Line 20"/>
              <p:cNvSpPr>
                <a:spLocks noChangeShapeType="1"/>
              </p:cNvSpPr>
              <p:nvPr/>
            </p:nvSpPr>
            <p:spPr bwMode="auto">
              <a:xfrm flipV="1">
                <a:off x="1440" y="201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  <a:cs typeface="Tw Cen MT"/>
                </a:endParaRPr>
              </a:p>
            </p:txBody>
          </p:sp>
          <p:sp>
            <p:nvSpPr>
              <p:cNvPr id="137265" name="Line 22"/>
              <p:cNvSpPr>
                <a:spLocks noChangeShapeType="1"/>
              </p:cNvSpPr>
              <p:nvPr/>
            </p:nvSpPr>
            <p:spPr bwMode="auto">
              <a:xfrm>
                <a:off x="1928" y="1459"/>
                <a:ext cx="4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  <a:cs typeface="Tw Cen MT"/>
                </a:endParaRPr>
              </a:p>
            </p:txBody>
          </p:sp>
          <p:sp>
            <p:nvSpPr>
              <p:cNvPr id="137266" name="Line 23"/>
              <p:cNvSpPr>
                <a:spLocks noChangeShapeType="1"/>
              </p:cNvSpPr>
              <p:nvPr/>
            </p:nvSpPr>
            <p:spPr bwMode="auto">
              <a:xfrm>
                <a:off x="2504" y="1459"/>
                <a:ext cx="4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  <a:cs typeface="Tw Cen MT"/>
                </a:endParaRPr>
              </a:p>
            </p:txBody>
          </p:sp>
          <p:sp>
            <p:nvSpPr>
              <p:cNvPr id="137267" name="Rectangle 24"/>
              <p:cNvSpPr>
                <a:spLocks noChangeArrowheads="1"/>
              </p:cNvSpPr>
              <p:nvPr/>
            </p:nvSpPr>
            <p:spPr bwMode="auto">
              <a:xfrm>
                <a:off x="899" y="1477"/>
                <a:ext cx="186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7</a:t>
                </a:r>
              </a:p>
            </p:txBody>
          </p:sp>
          <p:sp>
            <p:nvSpPr>
              <p:cNvPr id="137268" name="Rectangle 25"/>
              <p:cNvSpPr>
                <a:spLocks noChangeArrowheads="1"/>
              </p:cNvSpPr>
              <p:nvPr/>
            </p:nvSpPr>
            <p:spPr bwMode="auto">
              <a:xfrm>
                <a:off x="1379" y="1477"/>
                <a:ext cx="186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1</a:t>
                </a:r>
              </a:p>
            </p:txBody>
          </p:sp>
          <p:sp>
            <p:nvSpPr>
              <p:cNvPr id="137269" name="Rectangle 26"/>
              <p:cNvSpPr>
                <a:spLocks noChangeArrowheads="1"/>
              </p:cNvSpPr>
              <p:nvPr/>
            </p:nvSpPr>
            <p:spPr bwMode="auto">
              <a:xfrm>
                <a:off x="1714" y="1477"/>
                <a:ext cx="186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6</a:t>
                </a:r>
              </a:p>
            </p:txBody>
          </p:sp>
          <p:sp>
            <p:nvSpPr>
              <p:cNvPr id="137270" name="Rectangle 27"/>
              <p:cNvSpPr>
                <a:spLocks noChangeArrowheads="1"/>
              </p:cNvSpPr>
              <p:nvPr/>
            </p:nvSpPr>
            <p:spPr bwMode="auto">
              <a:xfrm>
                <a:off x="2338" y="1477"/>
                <a:ext cx="186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6</a:t>
                </a:r>
              </a:p>
            </p:txBody>
          </p:sp>
          <p:sp>
            <p:nvSpPr>
              <p:cNvPr id="137271" name="Rectangle 28"/>
              <p:cNvSpPr>
                <a:spLocks noChangeArrowheads="1"/>
              </p:cNvSpPr>
              <p:nvPr/>
            </p:nvSpPr>
            <p:spPr bwMode="auto">
              <a:xfrm>
                <a:off x="2965" y="1477"/>
                <a:ext cx="187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2</a:t>
                </a:r>
              </a:p>
            </p:txBody>
          </p:sp>
          <p:sp>
            <p:nvSpPr>
              <p:cNvPr id="137272" name="Rectangle 29"/>
              <p:cNvSpPr>
                <a:spLocks noChangeArrowheads="1"/>
              </p:cNvSpPr>
              <p:nvPr/>
            </p:nvSpPr>
            <p:spPr bwMode="auto">
              <a:xfrm>
                <a:off x="3414" y="1477"/>
                <a:ext cx="58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0 a 1500</a:t>
                </a:r>
              </a:p>
            </p:txBody>
          </p:sp>
          <p:sp>
            <p:nvSpPr>
              <p:cNvPr id="137273" name="Rectangle 30"/>
              <p:cNvSpPr>
                <a:spLocks noChangeArrowheads="1"/>
              </p:cNvSpPr>
              <p:nvPr/>
            </p:nvSpPr>
            <p:spPr bwMode="auto">
              <a:xfrm>
                <a:off x="4476" y="1477"/>
                <a:ext cx="457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0 a 46</a:t>
                </a:r>
              </a:p>
            </p:txBody>
          </p:sp>
          <p:sp>
            <p:nvSpPr>
              <p:cNvPr id="137274" name="Rectangle 31"/>
              <p:cNvSpPr>
                <a:spLocks noChangeArrowheads="1"/>
              </p:cNvSpPr>
              <p:nvPr/>
            </p:nvSpPr>
            <p:spPr bwMode="auto">
              <a:xfrm>
                <a:off x="5316" y="1477"/>
                <a:ext cx="1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lang="pt-PT" sz="1200" u="none">
                    <a:latin typeface="+mn-lt"/>
                    <a:cs typeface="Tw Cen MT"/>
                  </a:rPr>
                  <a:t>4</a:t>
                </a:r>
              </a:p>
            </p:txBody>
          </p:sp>
        </p:grpSp>
        <p:sp>
          <p:nvSpPr>
            <p:cNvPr id="137245" name="TextBox 33"/>
            <p:cNvSpPr txBox="1">
              <a:spLocks noChangeArrowheads="1"/>
            </p:cNvSpPr>
            <p:nvPr/>
          </p:nvSpPr>
          <p:spPr bwMode="auto">
            <a:xfrm>
              <a:off x="1962338" y="1176383"/>
              <a:ext cx="1044516" cy="36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u="none">
                  <a:latin typeface="+mn-lt"/>
                  <a:cs typeface="Tw Cen MT"/>
                </a:rPr>
                <a:t>48 bits</a:t>
              </a:r>
            </a:p>
          </p:txBody>
        </p:sp>
        <p:sp>
          <p:nvSpPr>
            <p:cNvPr id="137246" name="TextBox 34"/>
            <p:cNvSpPr txBox="1">
              <a:spLocks noChangeArrowheads="1"/>
            </p:cNvSpPr>
            <p:nvPr/>
          </p:nvSpPr>
          <p:spPr bwMode="auto">
            <a:xfrm>
              <a:off x="3181538" y="1176383"/>
              <a:ext cx="1044516" cy="36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u="none">
                  <a:latin typeface="+mn-lt"/>
                  <a:cs typeface="Tw Cen MT"/>
                </a:rPr>
                <a:t>48 bits</a:t>
              </a:r>
            </a:p>
          </p:txBody>
        </p:sp>
        <p:cxnSp>
          <p:nvCxnSpPr>
            <p:cNvPr id="137247" name="Straight Connector 36"/>
            <p:cNvCxnSpPr>
              <a:cxnSpLocks noChangeShapeType="1"/>
            </p:cNvCxnSpPr>
            <p:nvPr/>
          </p:nvCxnSpPr>
          <p:spPr bwMode="auto">
            <a:xfrm>
              <a:off x="2071670" y="1785929"/>
              <a:ext cx="857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248" name="Straight Connector 37"/>
            <p:cNvCxnSpPr>
              <a:cxnSpLocks noChangeShapeType="1"/>
            </p:cNvCxnSpPr>
            <p:nvPr/>
          </p:nvCxnSpPr>
          <p:spPr bwMode="auto">
            <a:xfrm>
              <a:off x="3071802" y="1785929"/>
              <a:ext cx="1000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7234" name="Line 23"/>
          <p:cNvSpPr>
            <a:spLocks noChangeShapeType="1"/>
          </p:cNvSpPr>
          <p:nvPr/>
        </p:nvSpPr>
        <p:spPr bwMode="auto">
          <a:xfrm flipH="1" flipV="1">
            <a:off x="4587875" y="3322619"/>
            <a:ext cx="55563" cy="15970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  <a:cs typeface="Tw Cen MT"/>
            </a:endParaRPr>
          </a:p>
        </p:txBody>
      </p:sp>
      <p:sp>
        <p:nvSpPr>
          <p:cNvPr id="137235" name="Line 23"/>
          <p:cNvSpPr>
            <a:spLocks noChangeShapeType="1"/>
          </p:cNvSpPr>
          <p:nvPr/>
        </p:nvSpPr>
        <p:spPr bwMode="auto">
          <a:xfrm flipH="1" flipV="1">
            <a:off x="6204795" y="3322620"/>
            <a:ext cx="2224829" cy="15351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  <a:cs typeface="Tw Cen MT"/>
            </a:endParaRPr>
          </a:p>
        </p:txBody>
      </p:sp>
      <p:sp>
        <p:nvSpPr>
          <p:cNvPr id="137236" name="Text Box 4"/>
          <p:cNvSpPr txBox="1">
            <a:spLocks noChangeArrowheads="1"/>
          </p:cNvSpPr>
          <p:nvPr/>
        </p:nvSpPr>
        <p:spPr bwMode="auto">
          <a:xfrm>
            <a:off x="2024391" y="2624138"/>
            <a:ext cx="100740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 u="none">
                <a:latin typeface="+mn-lt"/>
                <a:cs typeface="Tw Cen MT"/>
              </a:rPr>
              <a:t>B’s MAC</a:t>
            </a:r>
          </a:p>
          <a:p>
            <a:pPr algn="ctr"/>
            <a:r>
              <a:rPr lang="en-US" sz="1600" u="none">
                <a:latin typeface="+mn-lt"/>
                <a:cs typeface="Tw Cen MT"/>
              </a:rPr>
              <a:t>addr</a:t>
            </a:r>
          </a:p>
        </p:txBody>
      </p:sp>
      <p:sp>
        <p:nvSpPr>
          <p:cNvPr id="137237" name="Text Box 5"/>
          <p:cNvSpPr txBox="1">
            <a:spLocks noChangeArrowheads="1"/>
          </p:cNvSpPr>
          <p:nvPr/>
        </p:nvSpPr>
        <p:spPr bwMode="auto">
          <a:xfrm>
            <a:off x="2953162" y="2624138"/>
            <a:ext cx="103105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 u="none">
                <a:latin typeface="+mn-lt"/>
                <a:cs typeface="Tw Cen MT"/>
              </a:rPr>
              <a:t>A’s MAC</a:t>
            </a:r>
          </a:p>
          <a:p>
            <a:pPr algn="ctr"/>
            <a:r>
              <a:rPr lang="en-US" sz="1600" u="none">
                <a:latin typeface="+mn-lt"/>
                <a:cs typeface="Tw Cen MT"/>
              </a:rPr>
              <a:t>addr</a:t>
            </a:r>
          </a:p>
        </p:txBody>
      </p:sp>
      <p:sp>
        <p:nvSpPr>
          <p:cNvPr id="137238" name="Rectangle 73"/>
          <p:cNvSpPr>
            <a:spLocks noChangeArrowheads="1"/>
          </p:cNvSpPr>
          <p:nvPr/>
        </p:nvSpPr>
        <p:spPr bwMode="auto">
          <a:xfrm>
            <a:off x="2000250" y="2624138"/>
            <a:ext cx="2000250" cy="714375"/>
          </a:xfrm>
          <a:prstGeom prst="rect">
            <a:avLst/>
          </a:prstGeom>
          <a:solidFill>
            <a:srgbClr val="FFC000">
              <a:alpha val="32156"/>
            </a:srgbClr>
          </a:solidFill>
          <a:ln w="412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>
              <a:latin typeface="+mn-lt"/>
              <a:cs typeface="Tw Cen MT"/>
            </a:endParaRPr>
          </a:p>
        </p:txBody>
      </p:sp>
      <p:sp>
        <p:nvSpPr>
          <p:cNvPr id="137239" name="Text Box 17"/>
          <p:cNvSpPr txBox="1">
            <a:spLocks noChangeArrowheads="1"/>
          </p:cNvSpPr>
          <p:nvPr/>
        </p:nvSpPr>
        <p:spPr bwMode="auto">
          <a:xfrm>
            <a:off x="5019640" y="5500688"/>
            <a:ext cx="994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u="none">
                <a:latin typeface="+mn-lt"/>
                <a:cs typeface="Tw Cen MT"/>
              </a:rPr>
              <a:t>Header</a:t>
            </a:r>
          </a:p>
        </p:txBody>
      </p:sp>
      <p:sp>
        <p:nvSpPr>
          <p:cNvPr id="137240" name="Text Box 17"/>
          <p:cNvSpPr txBox="1">
            <a:spLocks noChangeArrowheads="1"/>
          </p:cNvSpPr>
          <p:nvPr/>
        </p:nvSpPr>
        <p:spPr bwMode="auto">
          <a:xfrm>
            <a:off x="6978333" y="5500688"/>
            <a:ext cx="1011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u="none">
                <a:latin typeface="+mn-lt"/>
                <a:cs typeface="Tw Cen MT"/>
              </a:rPr>
              <a:t>Payload</a:t>
            </a:r>
          </a:p>
        </p:txBody>
      </p:sp>
      <p:sp>
        <p:nvSpPr>
          <p:cNvPr id="137241" name="TextBox 64"/>
          <p:cNvSpPr txBox="1">
            <a:spLocks noChangeArrowheads="1"/>
          </p:cNvSpPr>
          <p:nvPr/>
        </p:nvSpPr>
        <p:spPr bwMode="auto">
          <a:xfrm>
            <a:off x="1675064" y="4876800"/>
            <a:ext cx="24918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u="none">
                <a:latin typeface="+mn-lt"/>
                <a:cs typeface="Tw Cen MT"/>
              </a:rPr>
              <a:t>D</a:t>
            </a:r>
            <a:r>
              <a:rPr lang="en-US" sz="1800" u="none">
                <a:latin typeface="+mn-lt"/>
                <a:cs typeface="Tw Cen MT"/>
              </a:rPr>
              <a:t>i</a:t>
            </a:r>
            <a:r>
              <a:rPr lang="pt-PT" sz="1800" u="none">
                <a:latin typeface="+mn-lt"/>
                <a:cs typeface="Tw Cen MT"/>
              </a:rPr>
              <a:t>ferença entre</a:t>
            </a:r>
          </a:p>
          <a:p>
            <a:pPr eaLnBrk="1" hangingPunct="1"/>
            <a:r>
              <a:rPr lang="pt-PT" sz="1800" u="none">
                <a:latin typeface="+mn-lt"/>
                <a:cs typeface="Tw Cen MT"/>
              </a:rPr>
              <a:t>E</a:t>
            </a:r>
            <a:r>
              <a:rPr lang="en-US" sz="1800" u="none">
                <a:latin typeface="+mn-lt"/>
                <a:cs typeface="Tw Cen MT"/>
              </a:rPr>
              <a:t>t</a:t>
            </a:r>
            <a:r>
              <a:rPr lang="pt-PT" sz="1800" u="none">
                <a:latin typeface="+mn-lt"/>
                <a:cs typeface="Tw Cen MT"/>
              </a:rPr>
              <a:t>hernet II vs. </a:t>
            </a:r>
          </a:p>
          <a:p>
            <a:pPr eaLnBrk="1" hangingPunct="1"/>
            <a:r>
              <a:rPr lang="pt-PT" sz="1800" u="none">
                <a:latin typeface="+mn-lt"/>
                <a:cs typeface="Tw Cen MT"/>
              </a:rPr>
              <a:t>Ethernet IEEE802.3</a:t>
            </a:r>
          </a:p>
        </p:txBody>
      </p:sp>
      <p:sp>
        <p:nvSpPr>
          <p:cNvPr id="137242" name="Line 18"/>
          <p:cNvSpPr>
            <a:spLocks noChangeShapeType="1"/>
          </p:cNvSpPr>
          <p:nvPr/>
        </p:nvSpPr>
        <p:spPr bwMode="auto">
          <a:xfrm flipH="1">
            <a:off x="3657600" y="4221088"/>
            <a:ext cx="482352" cy="731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  <a:cs typeface="Tw Cen MT"/>
            </a:endParaRPr>
          </a:p>
        </p:txBody>
      </p:sp>
      <p:cxnSp>
        <p:nvCxnSpPr>
          <p:cNvPr id="137243" name="Straight Arrow Connector 67"/>
          <p:cNvCxnSpPr>
            <a:cxnSpLocks noChangeShapeType="1"/>
          </p:cNvCxnSpPr>
          <p:nvPr/>
        </p:nvCxnSpPr>
        <p:spPr bwMode="auto">
          <a:xfrm>
            <a:off x="533400" y="1600200"/>
            <a:ext cx="815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75463" y="6237288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9C4897-1E28-7A40-92B5-0AF84A7FA2C5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title"/>
          </p:nvPr>
        </p:nvSpPr>
        <p:spPr>
          <a:xfrm>
            <a:off x="103239" y="271940"/>
            <a:ext cx="8878529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</a:t>
            </a:r>
            <a:r>
              <a:rPr lang="en-GB" sz="32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ARP (Address Resolution Protocol)</a:t>
            </a:r>
            <a:endParaRPr lang="en-GB" sz="32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" y="1623552"/>
            <a:ext cx="9144000" cy="44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18065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348133" cy="995362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200" dirty="0" err="1">
                <a:latin typeface="Comic Sans MS" charset="0"/>
                <a:ea typeface="Comic Sans MS" charset="0"/>
                <a:cs typeface="Comic Sans MS" charset="0"/>
              </a:rPr>
              <a:t>Address</a:t>
            </a:r>
            <a:r>
              <a:rPr lang="pt-PT" sz="32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pt-PT" sz="3200" dirty="0" err="1">
                <a:latin typeface="Comic Sans MS" charset="0"/>
                <a:ea typeface="Comic Sans MS" charset="0"/>
                <a:cs typeface="Comic Sans MS" charset="0"/>
              </a:rPr>
              <a:t>Resolution</a:t>
            </a:r>
            <a:r>
              <a:rPr lang="pt-PT" sz="32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pt-PT" sz="3200" dirty="0" err="1">
                <a:latin typeface="Comic Sans MS" charset="0"/>
                <a:ea typeface="Comic Sans MS" charset="0"/>
                <a:cs typeface="Comic Sans MS" charset="0"/>
              </a:rPr>
              <a:t>Protocol</a:t>
            </a:r>
            <a:r>
              <a:rPr lang="pt-PT" sz="3200" dirty="0">
                <a:latin typeface="Comic Sans MS" charset="0"/>
                <a:ea typeface="Comic Sans MS" charset="0"/>
                <a:cs typeface="Comic Sans MS" charset="0"/>
              </a:rPr>
              <a:t> (ARP) </a:t>
            </a:r>
            <a:r>
              <a:rPr lang="pt-PT" sz="3200" dirty="0" err="1">
                <a:latin typeface="Comic Sans MS" charset="0"/>
                <a:ea typeface="Comic Sans MS" charset="0"/>
                <a:cs typeface="Comic Sans MS" charset="0"/>
              </a:rPr>
              <a:t>Table</a:t>
            </a:r>
            <a:endParaRPr lang="pt-PT" sz="32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599"/>
            <a:ext cx="8534400" cy="5183465"/>
          </a:xfrm>
        </p:spPr>
        <p:txBody>
          <a:bodyPr>
            <a:noAutofit/>
          </a:bodyPr>
          <a:lstStyle/>
          <a:p>
            <a:pPr marL="223838" indent="-223838" eaLnBrk="1" hangingPunct="1">
              <a:lnSpc>
                <a:spcPct val="100000"/>
              </a:lnSpc>
            </a:pPr>
            <a:r>
              <a:rPr lang="pt-PT" sz="2000" dirty="0">
                <a:latin typeface="Comic Sans MS" charset="0"/>
                <a:ea typeface="Comic Sans MS" charset="0"/>
                <a:cs typeface="Comic Sans MS" charset="0"/>
              </a:rPr>
              <a:t>Cada n</a:t>
            </a:r>
            <a:r>
              <a:rPr lang="pt-PT" altLang="ja-JP" sz="2000" dirty="0">
                <a:latin typeface="Comic Sans MS" charset="0"/>
                <a:ea typeface="Comic Sans MS" charset="0"/>
                <a:cs typeface="Comic Sans MS" charset="0"/>
              </a:rPr>
              <a:t>ó tem uma tabela ARP</a:t>
            </a:r>
            <a:endParaRPr lang="pt-PT" sz="20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563563" lvl="1" indent="-223838" eaLnBrk="1" hangingPunct="1">
              <a:lnSpc>
                <a:spcPct val="100000"/>
              </a:lnSpc>
            </a:pP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Com pares (IP </a:t>
            </a:r>
            <a:r>
              <a:rPr lang="pt-PT" sz="2000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address</a:t>
            </a: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, MAC </a:t>
            </a:r>
            <a:r>
              <a:rPr lang="pt-PT" sz="2000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address</a:t>
            </a: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)</a:t>
            </a:r>
          </a:p>
          <a:p>
            <a:pPr marL="223838" indent="-223838" eaLnBrk="1" hangingPunct="1">
              <a:lnSpc>
                <a:spcPct val="100000"/>
              </a:lnSpc>
            </a:pPr>
            <a:r>
              <a:rPr lang="pt-PT" sz="2000" dirty="0">
                <a:latin typeface="Comic Sans MS" charset="0"/>
                <a:ea typeface="Comic Sans MS" charset="0"/>
                <a:cs typeface="Comic Sans MS" charset="0"/>
              </a:rPr>
              <a:t>E consulta a tabela antes de enviar um pacote</a:t>
            </a:r>
          </a:p>
          <a:p>
            <a:pPr marL="563563" lvl="1" indent="-223838" eaLnBrk="1" hangingPunct="1">
              <a:lnSpc>
                <a:spcPct val="100000"/>
              </a:lnSpc>
            </a:pP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Se encontrar o endereço MAC correspondente ao endereço IP de destino</a:t>
            </a:r>
          </a:p>
          <a:p>
            <a:pPr marL="563563" lvl="1" indent="-223838" eaLnBrk="1" hangingPunct="1">
              <a:lnSpc>
                <a:spcPct val="100000"/>
              </a:lnSpc>
            </a:pP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Encapsula o pacote IP num </a:t>
            </a:r>
            <a:r>
              <a:rPr lang="pt-PT" sz="2000" i="1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frame</a:t>
            </a: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e envia-</a:t>
            </a:r>
            <a:r>
              <a:rPr lang="pt-PT" sz="2000" dirty="0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o</a:t>
            </a:r>
          </a:p>
          <a:p>
            <a:pPr marL="163513" indent="-223838"/>
            <a:r>
              <a:rPr lang="pt-PT" sz="2000" dirty="0" smtClean="0">
                <a:latin typeface="Comic Sans MS" charset="0"/>
                <a:ea typeface="Comic Sans MS" charset="0"/>
                <a:cs typeface="Comic Sans MS" charset="0"/>
              </a:rPr>
              <a:t>E se o endereço IP não está na tabela ARP?</a:t>
            </a:r>
            <a:endParaRPr lang="pt-PT" sz="20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563563" lvl="1" indent="-223838" eaLnBrk="1" hangingPunct="1">
              <a:lnSpc>
                <a:spcPct val="100000"/>
              </a:lnSpc>
            </a:pPr>
            <a:r>
              <a:rPr lang="pt-PT" sz="2000" dirty="0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O pacote IP é suprimido e</a:t>
            </a:r>
          </a:p>
          <a:p>
            <a:pPr marL="563563" lvl="1" indent="-223838" eaLnBrk="1" hangingPunct="1">
              <a:lnSpc>
                <a:spcPct val="100000"/>
              </a:lnSpc>
            </a:pPr>
            <a:r>
              <a:rPr lang="pt-PT" sz="2000" dirty="0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O </a:t>
            </a: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emissor envia um </a:t>
            </a:r>
            <a:r>
              <a:rPr lang="pt-PT" sz="2000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broadcast</a:t>
            </a: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: </a:t>
            </a:r>
            <a:r>
              <a:rPr lang="ja-JP" alt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“</a:t>
            </a:r>
            <a:r>
              <a:rPr lang="pt-PT" sz="2000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Who</a:t>
            </a: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pt-PT" sz="2000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has</a:t>
            </a: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IP </a:t>
            </a:r>
            <a:r>
              <a:rPr lang="pt-PT" sz="2000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address</a:t>
            </a: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pt-PT" sz="2000" dirty="0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80.80.1.1?</a:t>
            </a:r>
            <a:r>
              <a:rPr lang="ja-JP" alt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”</a:t>
            </a:r>
            <a:endParaRPr lang="pt-PT" sz="2000" dirty="0">
              <a:solidFill>
                <a:srgbClr val="000000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marL="563563" lvl="1" indent="-223838" eaLnBrk="1" hangingPunct="1">
              <a:lnSpc>
                <a:spcPct val="100000"/>
              </a:lnSpc>
            </a:pP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O receptor responde: </a:t>
            </a:r>
            <a:r>
              <a:rPr lang="ja-JP" altLang="pt-PT" sz="2000" dirty="0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“</a:t>
            </a:r>
            <a:r>
              <a:rPr lang="pt-PT" sz="2000" dirty="0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IP </a:t>
            </a:r>
            <a:r>
              <a:rPr lang="pt-PT" sz="2000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address</a:t>
            </a: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pt-PT" sz="2000" dirty="0" err="1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is</a:t>
            </a:r>
            <a:r>
              <a:rPr lang="pt-PT" sz="2000" dirty="0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pt-PT" sz="2000" dirty="0" err="1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lang="pt-PT" sz="2000" dirty="0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5A-56-9E-A6-89-0A</a:t>
            </a:r>
            <a:r>
              <a:rPr lang="ja-JP" altLang="pt-PT" sz="2000" dirty="0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”</a:t>
            </a:r>
            <a:endParaRPr lang="pt-PT" sz="2000" dirty="0">
              <a:solidFill>
                <a:srgbClr val="000000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marL="563563" lvl="1" indent="-223838" eaLnBrk="1" hangingPunct="1">
              <a:lnSpc>
                <a:spcPct val="100000"/>
              </a:lnSpc>
            </a:pPr>
            <a:r>
              <a:rPr lang="pt-PT" sz="20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O emissor coloca esses dados na tabela </a:t>
            </a:r>
            <a:r>
              <a:rPr lang="pt-PT" sz="2000" dirty="0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ARP</a:t>
            </a:r>
          </a:p>
          <a:p>
            <a:pPr indent="-223838"/>
            <a:r>
              <a:rPr lang="pt-PT" sz="2000" dirty="0" smtClean="0">
                <a:latin typeface="Comic Sans MS" charset="0"/>
                <a:ea typeface="Comic Sans MS" charset="0"/>
                <a:cs typeface="Comic Sans MS" charset="0"/>
              </a:rPr>
              <a:t>Como consultar a </a:t>
            </a:r>
            <a:r>
              <a:rPr lang="pt-PT" altLang="ja-JP" sz="2000" dirty="0" smtClean="0">
                <a:latin typeface="Comic Sans MS" charset="0"/>
                <a:ea typeface="Comic Sans MS" charset="0"/>
                <a:cs typeface="Comic Sans MS" charset="0"/>
              </a:rPr>
              <a:t>tabela </a:t>
            </a:r>
            <a:r>
              <a:rPr lang="pt-PT" altLang="ja-JP" sz="2000" dirty="0">
                <a:latin typeface="Comic Sans MS" charset="0"/>
                <a:ea typeface="Comic Sans MS" charset="0"/>
                <a:cs typeface="Comic Sans MS" charset="0"/>
              </a:rPr>
              <a:t>ARP</a:t>
            </a:r>
            <a:endParaRPr lang="pt-PT" sz="2000" dirty="0">
              <a:latin typeface="Comic Sans MS" charset="0"/>
              <a:ea typeface="Comic Sans MS" charset="0"/>
              <a:cs typeface="Comic Sans MS" charset="0"/>
            </a:endParaRPr>
          </a:p>
          <a:p>
            <a:pPr lvl="1" indent="-223838"/>
            <a:r>
              <a:rPr lang="pt-PT" sz="2000" dirty="0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Dar o comando “</a:t>
            </a:r>
            <a:r>
              <a:rPr lang="pt-PT" sz="2000" dirty="0" err="1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arp</a:t>
            </a:r>
            <a:r>
              <a:rPr lang="pt-PT" sz="2000" dirty="0" smtClean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–a” na maioria dos sistemas</a:t>
            </a:r>
            <a:endParaRPr lang="pt-PT" sz="2000" dirty="0">
              <a:solidFill>
                <a:srgbClr val="000000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marL="563563" lvl="1" indent="-223838" eaLnBrk="1" hangingPunct="1">
              <a:lnSpc>
                <a:spcPct val="100000"/>
              </a:lnSpc>
            </a:pPr>
            <a:endParaRPr lang="pt-PT" sz="2000" dirty="0">
              <a:solidFill>
                <a:srgbClr val="00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44347" y="6237288"/>
            <a:ext cx="764715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9C4897-1E28-7A40-92B5-0AF84A7FA2C5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0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573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en-US" sz="2400" i="1" dirty="0" smtClean="0">
                <a:solidFill>
                  <a:schemeClr val="tx1"/>
                </a:solidFill>
              </a:rPr>
              <a:t>An </a:t>
            </a:r>
            <a:r>
              <a:rPr lang="en-US" sz="2400" i="1" dirty="0">
                <a:solidFill>
                  <a:schemeClr val="tx1"/>
                </a:solidFill>
              </a:rPr>
              <a:t>expert is a man who made all the mistakes, which can be made, in a very narrow field</a:t>
            </a:r>
            <a:r>
              <a:rPr lang="en-US" sz="2400" i="1" dirty="0" smtClean="0">
                <a:solidFill>
                  <a:schemeClr val="tx1"/>
                </a:solidFill>
              </a:rPr>
              <a:t>.</a:t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/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/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 err="1">
                <a:solidFill>
                  <a:schemeClr val="tx1"/>
                </a:solidFill>
              </a:rPr>
              <a:t>Autor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i="1" dirty="0">
                <a:solidFill>
                  <a:schemeClr val="tx1"/>
                </a:solidFill>
              </a:rPr>
              <a:t>Niels Bohr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77394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u="none" strike="noStrike" cap="none" baseline="0" dirty="0" smtClean="0">
                <a:solidFill>
                  <a:srgbClr val="0000FF"/>
                </a:solidFill>
                <a:sym typeface="Comic Sans MS"/>
              </a:rPr>
              <a:t>Encaminhamento </a:t>
            </a:r>
            <a:r>
              <a:rPr lang="pt-PT" dirty="0" smtClean="0"/>
              <a:t>I</a:t>
            </a:r>
            <a:r>
              <a:rPr lang="pt-PT" sz="3600" b="1" u="none" strike="noStrike" cap="none" baseline="0" dirty="0" smtClean="0">
                <a:solidFill>
                  <a:srgbClr val="0000FF"/>
                </a:solidFill>
                <a:sym typeface="Comic Sans MS"/>
              </a:rPr>
              <a:t>ndireto</a:t>
            </a:r>
            <a:endParaRPr lang="pt-PT" sz="3600" b="1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Ocorre quando o destino do pacote não se encontra diretamente ligado ao computador ou a</a:t>
            </a:r>
            <a:r>
              <a:rPr lang="pt-PT" dirty="0" smtClean="0"/>
              <a:t>o 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router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endereço IP de destino não pertence a nenhum dos prefixos das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subnets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que estão diretamente ligados ao computador ou ao </a:t>
            </a:r>
            <a:r>
              <a:rPr lang="pt-PT" sz="24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router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pacote tem de ser entregue a um </a:t>
            </a:r>
            <a:r>
              <a:rPr lang="pt-PT" sz="24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router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(acessível por encaminhamento direto) que o aproxim</a:t>
            </a:r>
            <a:r>
              <a:rPr lang="pt-PT" dirty="0" smtClean="0"/>
              <a:t>e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do destino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endereço IP desse </a:t>
            </a:r>
            <a:r>
              <a:rPr lang="pt-PT" sz="24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router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vizinho tem de ser conhecido e o mesmo tem de ser diretamente alcançável por uma das nossas interfaces</a:t>
            </a:r>
          </a:p>
          <a:p>
            <a: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4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560" name="Shape 56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title"/>
          </p:nvPr>
        </p:nvSpPr>
        <p:spPr>
          <a:xfrm>
            <a:off x="318750" y="404675"/>
            <a:ext cx="85062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Tabela de </a:t>
            </a:r>
            <a:r>
              <a:rPr lang="pt-PT" dirty="0" smtClean="0"/>
              <a:t>E</a:t>
            </a:r>
            <a:r>
              <a:rPr lang="pt-PT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ncaminhamento</a:t>
            </a:r>
            <a:endParaRPr lang="pt-PT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graphicFrame>
        <p:nvGraphicFramePr>
          <p:cNvPr id="5" name="Shape 545"/>
          <p:cNvGraphicFramePr/>
          <p:nvPr>
            <p:extLst>
              <p:ext uri="{D42A27DB-BD31-4B8C-83A1-F6EECF244321}">
                <p14:modId xmlns:p14="http://schemas.microsoft.com/office/powerpoint/2010/main" val="537923560"/>
              </p:ext>
            </p:extLst>
          </p:nvPr>
        </p:nvGraphicFramePr>
        <p:xfrm>
          <a:off x="252662" y="3251951"/>
          <a:ext cx="8638375" cy="2497465"/>
        </p:xfrm>
        <a:graphic>
          <a:graphicData uri="http://schemas.openxmlformats.org/drawingml/2006/table">
            <a:tbl>
              <a:tblPr>
                <a:noFill/>
                <a:tableStyleId>{475DC589-982B-4288-A014-70D809D19F4F}</a:tableStyleId>
              </a:tblPr>
              <a:tblGrid>
                <a:gridCol w="1622311"/>
                <a:gridCol w="2211439"/>
                <a:gridCol w="1860325"/>
                <a:gridCol w="1515150"/>
                <a:gridCol w="14291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Rede</a:t>
                      </a:r>
                      <a:r>
                        <a:rPr lang="pt-PT" sz="1800" b="1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ou Prefixo</a:t>
                      </a:r>
                      <a:endParaRPr lang="pt-PT" sz="1800" b="1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Tipo de encaminhamento</a:t>
                      </a:r>
                      <a:endParaRPr lang="pt-PT" sz="1800" b="1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End</a:t>
                      </a:r>
                      <a:r>
                        <a:rPr lang="pt-PT" sz="1800" b="1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ereço do Gateway</a:t>
                      </a:r>
                      <a:endParaRPr lang="pt-PT" sz="1800" b="1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Interface</a:t>
                      </a:r>
                      <a:endParaRPr lang="pt-PT" sz="1800" b="1" i="0" u="none" strike="noStrike" cap="none" baseline="0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Métrica</a:t>
                      </a:r>
                      <a:endParaRPr lang="pt-PT" sz="1800" b="1" i="0" u="none" strike="noStrike" cap="none" baseline="0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lang="en-GB" sz="1800" b="0" i="0" u="none" strike="noStrike" cap="none" baseline="0" dirty="0" smtClean="0">
                          <a:solidFill>
                            <a:schemeClr val="tx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1.3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/32</a:t>
                      </a:r>
                      <a:endParaRPr lang="en-GB" sz="1800" b="0" i="0" u="none" strike="noStrike" cap="none" baseline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Local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lang="en-GB" sz="1800" b="0" i="0" u="none" strike="noStrike" cap="none" baseline="0" dirty="0" smtClean="0">
                          <a:solidFill>
                            <a:schemeClr val="tx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1.3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/32</a:t>
                      </a:r>
                      <a:endParaRPr lang="en-GB" sz="1800" b="0" i="0" u="none" strike="noStrike" cap="none" baseline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80.80.1.0/24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Direto ou local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lang="en-GB" sz="1800" b="0" i="0" u="none" strike="noStrike" cap="none" baseline="0" dirty="0" smtClean="0">
                          <a:solidFill>
                            <a:schemeClr val="tx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1.3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/32</a:t>
                      </a:r>
                      <a:endParaRPr lang="en-GB" sz="1800" b="0" i="0" u="none" strike="noStrike" cap="none" baseline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80.80.2.0/24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80.80.1.253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80.80.3.0/30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80.80.1.254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0.0.0.0/0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80.80.1.254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hape 544"/>
          <p:cNvSpPr/>
          <p:nvPr/>
        </p:nvSpPr>
        <p:spPr>
          <a:xfrm>
            <a:off x="252662" y="2478844"/>
            <a:ext cx="8451300" cy="515079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Tabela do </a:t>
            </a: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 com endereço 80.80.1.3</a:t>
            </a:r>
            <a:endParaRPr lang="pt-PT" sz="24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Shape 544"/>
          <p:cNvSpPr/>
          <p:nvPr/>
        </p:nvSpPr>
        <p:spPr>
          <a:xfrm>
            <a:off x="252662" y="1536580"/>
            <a:ext cx="8451300" cy="942264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lvl="0" algn="ctr">
              <a:lnSpc>
                <a:spcPct val="85000"/>
              </a:lnSpc>
              <a:buSzPct val="25000"/>
            </a:pP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 com </a:t>
            </a: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endereço o 80.80.1.3</a:t>
            </a:r>
            <a:r>
              <a:rPr lang="pt-PT" sz="24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envia um pacote IP para o computador com o endereço </a:t>
            </a: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80.80.2.3</a:t>
            </a:r>
            <a:endParaRPr lang="pt-PT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Shape 544"/>
          <p:cNvSpPr/>
          <p:nvPr/>
        </p:nvSpPr>
        <p:spPr>
          <a:xfrm>
            <a:off x="252663" y="6095338"/>
            <a:ext cx="8638374" cy="427185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Longest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prefix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matching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entry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prefix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matching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entry</a:t>
            </a:r>
            <a:endParaRPr lang="pt-PT" sz="20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20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132912" y="5553072"/>
            <a:ext cx="2182761" cy="542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96065" y="4881716"/>
            <a:ext cx="44245" cy="1213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0240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000" dirty="0" smtClean="0"/>
              <a:t>Encaminhamento Indireto</a:t>
            </a:r>
            <a:endParaRPr lang="pt-PT" sz="3000" dirty="0"/>
          </a:p>
        </p:txBody>
      </p:sp>
      <p:sp>
        <p:nvSpPr>
          <p:cNvPr id="759" name="Shape 75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10" name="Shape 810"/>
          <p:cNvGrpSpPr/>
          <p:nvPr/>
        </p:nvGrpSpPr>
        <p:grpSpPr>
          <a:xfrm>
            <a:off x="2692912" y="5668650"/>
            <a:ext cx="4515406" cy="491425"/>
            <a:chOff x="1335225" y="5489100"/>
            <a:chExt cx="4515406" cy="491425"/>
          </a:xfrm>
        </p:grpSpPr>
        <p:grpSp>
          <p:nvGrpSpPr>
            <p:cNvPr id="811" name="Shape 811"/>
            <p:cNvGrpSpPr/>
            <p:nvPr/>
          </p:nvGrpSpPr>
          <p:grpSpPr>
            <a:xfrm>
              <a:off x="1335225" y="5489100"/>
              <a:ext cx="1044300" cy="491425"/>
              <a:chOff x="1335225" y="5489100"/>
              <a:chExt cx="1044300" cy="491425"/>
            </a:xfrm>
          </p:grpSpPr>
          <p:sp>
            <p:nvSpPr>
              <p:cNvPr id="812" name="Shape 812"/>
              <p:cNvSpPr/>
              <p:nvPr/>
            </p:nvSpPr>
            <p:spPr>
              <a:xfrm>
                <a:off x="1335225" y="5715925"/>
                <a:ext cx="1044300" cy="2646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3" name="Shape 813"/>
              <p:cNvSpPr txBox="1"/>
              <p:nvPr/>
            </p:nvSpPr>
            <p:spPr>
              <a:xfrm>
                <a:off x="1400175" y="5714700"/>
                <a:ext cx="914400" cy="26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80.80</a:t>
                </a:r>
                <a:r>
                  <a:rPr lang="en-GB" sz="1000" i="0" u="none" strike="noStrike" cap="none" baseline="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.3.</a:t>
                </a: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</a:p>
            </p:txBody>
          </p:sp>
          <p:sp>
            <p:nvSpPr>
              <p:cNvPr id="814" name="Shape 814"/>
              <p:cNvSpPr txBox="1"/>
              <p:nvPr/>
            </p:nvSpPr>
            <p:spPr>
              <a:xfrm>
                <a:off x="1524975" y="5489100"/>
                <a:ext cx="683699" cy="2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origem</a:t>
                </a:r>
              </a:p>
            </p:txBody>
          </p:sp>
        </p:grpSp>
        <p:grpSp>
          <p:nvGrpSpPr>
            <p:cNvPr id="815" name="Shape 815"/>
            <p:cNvGrpSpPr/>
            <p:nvPr/>
          </p:nvGrpSpPr>
          <p:grpSpPr>
            <a:xfrm>
              <a:off x="2379525" y="5489100"/>
              <a:ext cx="1044300" cy="491425"/>
              <a:chOff x="1335225" y="5489100"/>
              <a:chExt cx="1044300" cy="491425"/>
            </a:xfrm>
          </p:grpSpPr>
          <p:sp>
            <p:nvSpPr>
              <p:cNvPr id="816" name="Shape 816"/>
              <p:cNvSpPr/>
              <p:nvPr/>
            </p:nvSpPr>
            <p:spPr>
              <a:xfrm>
                <a:off x="1335225" y="5715925"/>
                <a:ext cx="1044300" cy="2646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7" name="Shape 817"/>
              <p:cNvSpPr txBox="1"/>
              <p:nvPr/>
            </p:nvSpPr>
            <p:spPr>
              <a:xfrm>
                <a:off x="1400175" y="5714700"/>
                <a:ext cx="914400" cy="26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 dirty="0" smtClean="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80.80</a:t>
                </a:r>
                <a:r>
                  <a:rPr lang="en-GB" sz="1000" i="0" u="none" strike="noStrike" cap="none" baseline="0" dirty="0" smtClean="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.</a:t>
                </a:r>
                <a:r>
                  <a:rPr lang="en-GB" sz="1000" dirty="0" smtClean="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r>
                  <a:rPr lang="en-GB" sz="1000" i="0" u="none" strike="noStrike" cap="none" baseline="0" dirty="0" smtClean="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.3</a:t>
                </a:r>
                <a:endParaRPr lang="en-GB" sz="1000" i="0" u="none" strike="noStrike" cap="none" baseline="0" dirty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8" name="Shape 818"/>
              <p:cNvSpPr txBox="1"/>
              <p:nvPr/>
            </p:nvSpPr>
            <p:spPr>
              <a:xfrm>
                <a:off x="1524975" y="5489100"/>
                <a:ext cx="683699" cy="2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destino</a:t>
                </a:r>
              </a:p>
            </p:txBody>
          </p:sp>
        </p:grpSp>
        <p:grpSp>
          <p:nvGrpSpPr>
            <p:cNvPr id="819" name="Shape 819"/>
            <p:cNvGrpSpPr/>
            <p:nvPr/>
          </p:nvGrpSpPr>
          <p:grpSpPr>
            <a:xfrm>
              <a:off x="3434956" y="5489100"/>
              <a:ext cx="2415674" cy="491425"/>
              <a:chOff x="1335225" y="5489100"/>
              <a:chExt cx="1044300" cy="491425"/>
            </a:xfrm>
          </p:grpSpPr>
          <p:sp>
            <p:nvSpPr>
              <p:cNvPr id="820" name="Shape 820"/>
              <p:cNvSpPr/>
              <p:nvPr/>
            </p:nvSpPr>
            <p:spPr>
              <a:xfrm>
                <a:off x="1335225" y="5715925"/>
                <a:ext cx="1044300" cy="2646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1" name="Shape 821"/>
              <p:cNvSpPr txBox="1"/>
              <p:nvPr/>
            </p:nvSpPr>
            <p:spPr>
              <a:xfrm>
                <a:off x="1400175" y="5714700"/>
                <a:ext cx="914400" cy="26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bla bla bla ….</a:t>
                </a:r>
              </a:p>
            </p:txBody>
          </p:sp>
          <p:sp>
            <p:nvSpPr>
              <p:cNvPr id="822" name="Shape 822"/>
              <p:cNvSpPr txBox="1"/>
              <p:nvPr/>
            </p:nvSpPr>
            <p:spPr>
              <a:xfrm>
                <a:off x="1524975" y="5489100"/>
                <a:ext cx="683699" cy="2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dados</a:t>
                </a:r>
              </a:p>
            </p:txBody>
          </p:sp>
        </p:grpSp>
      </p:grpSp>
      <p:sp>
        <p:nvSpPr>
          <p:cNvPr id="823" name="Shape 823"/>
          <p:cNvSpPr txBox="1"/>
          <p:nvPr/>
        </p:nvSpPr>
        <p:spPr>
          <a:xfrm>
            <a:off x="1606588" y="5895475"/>
            <a:ext cx="948300" cy="26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 IP: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445342"/>
            <a:ext cx="7012252" cy="37362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b="1" u="none" strike="noStrike" cap="none" baseline="0" dirty="0" smtClean="0">
                <a:solidFill>
                  <a:srgbClr val="0000FF"/>
                </a:solidFill>
                <a:sym typeface="Comic Sans MS"/>
              </a:rPr>
              <a:t>Encaminhamento </a:t>
            </a:r>
            <a:r>
              <a:rPr lang="pt-PT" sz="3200" dirty="0"/>
              <a:t>p</a:t>
            </a:r>
            <a:r>
              <a:rPr lang="pt-PT" sz="3200" dirty="0" smtClean="0"/>
              <a:t>or</a:t>
            </a:r>
            <a:r>
              <a:rPr lang="pt-PT" sz="3200" b="1" u="none" strike="noStrike" cap="none" baseline="0" dirty="0" smtClean="0">
                <a:solidFill>
                  <a:srgbClr val="0000FF"/>
                </a:solidFill>
                <a:sym typeface="Comic Sans MS"/>
              </a:rPr>
              <a:t> Omissão (</a:t>
            </a:r>
            <a:r>
              <a:rPr lang="pt-PT" sz="3200" dirty="0" smtClean="0"/>
              <a:t>D</a:t>
            </a:r>
            <a:r>
              <a:rPr lang="pt-PT" sz="3200" b="1" u="none" strike="noStrike" cap="none" baseline="0" dirty="0" smtClean="0">
                <a:solidFill>
                  <a:srgbClr val="0000FF"/>
                </a:solidFill>
                <a:sym typeface="Comic Sans MS"/>
              </a:rPr>
              <a:t>efeito)</a:t>
            </a:r>
            <a:endParaRPr lang="pt-PT" sz="3200" b="1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Ocorre quando o destino do pacote só faz </a:t>
            </a:r>
            <a:r>
              <a:rPr lang="pt-PT" sz="2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matching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com o endereço por defeito, geralmente denotado pelo prefixo IP de comprimento 0 ou 0.0.0.0/0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destino não se encontra diretamente ligado ao computador ou</a:t>
            </a:r>
            <a:r>
              <a:rPr lang="pt-PT" dirty="0" smtClean="0"/>
              <a:t> ao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router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Trata-se de uma espécie de “</a:t>
            </a:r>
            <a:r>
              <a:rPr lang="pt-PT" sz="24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otherwise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” ou “</a:t>
            </a:r>
            <a:r>
              <a:rPr lang="pt-PT" sz="24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else</a:t>
            </a:r>
            <a:r>
              <a:rPr lang="pt-PT" dirty="0" smtClean="0"/>
              <a:t>” final</a:t>
            </a:r>
            <a:endParaRPr lang="pt-PT" sz="24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pacote tem de ser entregue a um </a:t>
            </a:r>
            <a:r>
              <a:rPr lang="pt-PT" sz="24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router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diretamente ligado que saiba aproximar-se de qualquer destino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endereço IP desse </a:t>
            </a:r>
            <a:r>
              <a:rPr lang="pt-PT" sz="24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router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vizinho, dito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default</a:t>
            </a:r>
            <a:r>
              <a:rPr lang="pt-PT" sz="24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router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, tem de ser conhecido</a:t>
            </a:r>
          </a:p>
          <a:p>
            <a: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4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567" name="Shape 56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title"/>
          </p:nvPr>
        </p:nvSpPr>
        <p:spPr>
          <a:xfrm>
            <a:off x="318750" y="404675"/>
            <a:ext cx="85062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b="1" i="0" u="none" strike="noStrike" cap="none" baseline="0">
                <a:solidFill>
                  <a:srgbClr val="0000FF"/>
                </a:solidFill>
                <a:sym typeface="Comic Sans MS"/>
              </a:rPr>
              <a:t>Tabela de </a:t>
            </a:r>
            <a:r>
              <a:rPr lang="en-GB"/>
              <a:t>E</a:t>
            </a:r>
            <a:r>
              <a:rPr lang="en-GB" b="1" i="0" u="none" strike="noStrike" cap="none" baseline="0">
                <a:solidFill>
                  <a:srgbClr val="0000FF"/>
                </a:solidFill>
                <a:sym typeface="Comic Sans MS"/>
              </a:rPr>
              <a:t>ncaminhamento</a:t>
            </a:r>
          </a:p>
        </p:txBody>
      </p:sp>
      <p:graphicFrame>
        <p:nvGraphicFramePr>
          <p:cNvPr id="5" name="Shape 545"/>
          <p:cNvGraphicFramePr/>
          <p:nvPr>
            <p:extLst>
              <p:ext uri="{D42A27DB-BD31-4B8C-83A1-F6EECF244321}">
                <p14:modId xmlns:p14="http://schemas.microsoft.com/office/powerpoint/2010/main" val="585184515"/>
              </p:ext>
            </p:extLst>
          </p:nvPr>
        </p:nvGraphicFramePr>
        <p:xfrm>
          <a:off x="318750" y="2891500"/>
          <a:ext cx="8638375" cy="2497465"/>
        </p:xfrm>
        <a:graphic>
          <a:graphicData uri="http://schemas.openxmlformats.org/drawingml/2006/table">
            <a:tbl>
              <a:tblPr>
                <a:noFill/>
                <a:tableStyleId>{475DC589-982B-4288-A014-70D809D19F4F}</a:tableStyleId>
              </a:tblPr>
              <a:tblGrid>
                <a:gridCol w="1622311"/>
                <a:gridCol w="2211439"/>
                <a:gridCol w="1860325"/>
                <a:gridCol w="1515150"/>
                <a:gridCol w="14291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Rede</a:t>
                      </a:r>
                      <a:r>
                        <a:rPr lang="pt-PT" sz="1800" b="1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ou Prefixo</a:t>
                      </a:r>
                      <a:endParaRPr lang="pt-PT" sz="1800" b="1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Tipo de encaminhamento</a:t>
                      </a:r>
                      <a:endParaRPr lang="pt-PT" sz="1800" b="1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End</a:t>
                      </a:r>
                      <a:r>
                        <a:rPr lang="pt-PT" sz="1800" b="1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ereço do Gateway</a:t>
                      </a:r>
                      <a:endParaRPr lang="pt-PT" sz="1800" b="1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Interface</a:t>
                      </a:r>
                      <a:endParaRPr lang="pt-PT" sz="1800" b="1" i="0" u="none" strike="noStrike" cap="none" baseline="0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1" i="0" u="none" strike="noStrike" cap="none" baseline="0" noProof="0" dirty="0" smtClean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Métrica</a:t>
                      </a:r>
                      <a:endParaRPr lang="pt-PT" sz="1800" b="1" i="0" u="none" strike="noStrike" cap="none" baseline="0" noProof="0" dirty="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lang="en-GB" sz="1800" b="0" i="0" u="none" strike="noStrike" cap="none" baseline="0" dirty="0" smtClean="0">
                          <a:solidFill>
                            <a:schemeClr val="tx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1.3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/32</a:t>
                      </a:r>
                      <a:endParaRPr lang="en-GB" sz="1800" b="0" i="0" u="none" strike="noStrike" cap="none" baseline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Local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lang="en-GB" sz="1800" b="0" i="0" u="none" strike="noStrike" cap="none" baseline="0" dirty="0" smtClean="0">
                          <a:solidFill>
                            <a:schemeClr val="tx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1.3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/32</a:t>
                      </a:r>
                      <a:endParaRPr lang="en-GB" sz="1800" b="0" i="0" u="none" strike="noStrike" cap="none" baseline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80.80.1.0/24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Direto ou local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lang="en-GB" sz="1800" b="0" i="0" u="none" strike="noStrike" cap="none" baseline="0" dirty="0" smtClean="0">
                          <a:solidFill>
                            <a:schemeClr val="tx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1.3</a:t>
                      </a:r>
                      <a:r>
                        <a:rPr lang="en-GB" sz="1800" b="0" i="0" u="none" strike="noStrike" cap="none" baseline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/32</a:t>
                      </a:r>
                      <a:endParaRPr lang="en-GB" sz="1800" b="0" i="0" u="none" strike="noStrike" cap="none" baseline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80.80.2.0/24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80.80.1.253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80.80.3.0/30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80.80.1.254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0.0.0.0/0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pt-PT" sz="1800" b="0" i="0" u="none" strike="noStrike" cap="none" baseline="0" noProof="0" dirty="0" smtClean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Indireto</a:t>
                      </a:r>
                      <a:endParaRPr lang="pt-PT" sz="1800" b="0" i="0" u="none" strike="noStrike" cap="none" baseline="0" noProof="0" dirty="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80.80.1.254</a:t>
                      </a:r>
                      <a:endParaRPr lang="en-GB" sz="18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ahoma"/>
                        <a:buNone/>
                      </a:pPr>
                      <a:r>
                        <a:rPr lang="en-GB" sz="1800" b="0" i="0" u="none" strike="noStrike" cap="none" baseline="0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hape 544"/>
          <p:cNvSpPr/>
          <p:nvPr/>
        </p:nvSpPr>
        <p:spPr>
          <a:xfrm>
            <a:off x="252662" y="2434300"/>
            <a:ext cx="8451300" cy="4572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40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Tabela do </a:t>
            </a:r>
            <a:r>
              <a:rPr lang="pt-PT" sz="2400" b="0" i="0" u="none" strike="noStrike" cap="none" baseline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 com endereço 80.80.3.1</a:t>
            </a:r>
            <a:endParaRPr lang="pt-PT" sz="240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Shape 544"/>
          <p:cNvSpPr/>
          <p:nvPr/>
        </p:nvSpPr>
        <p:spPr>
          <a:xfrm>
            <a:off x="252662" y="1536580"/>
            <a:ext cx="8451300" cy="942264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lvl="0" algn="ctr">
              <a:lnSpc>
                <a:spcPct val="85000"/>
              </a:lnSpc>
              <a:buSzPct val="25000"/>
            </a:pP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 com endereço o 80.80.1.3</a:t>
            </a:r>
            <a:r>
              <a:rPr lang="pt-PT" sz="24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envia um pacote IP para o computador com o endereço </a:t>
            </a:r>
            <a:r>
              <a:rPr lang="pt-P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193.136.120.43</a:t>
            </a:r>
            <a:endParaRPr lang="pt-PT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Shape 544"/>
          <p:cNvSpPr/>
          <p:nvPr/>
        </p:nvSpPr>
        <p:spPr>
          <a:xfrm>
            <a:off x="2588816" y="6069459"/>
            <a:ext cx="3899980" cy="427185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Longest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prefix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matching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entry</a:t>
            </a:r>
            <a:endParaRPr lang="pt-PT" sz="20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04335" y="5256202"/>
            <a:ext cx="1084481" cy="895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692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Encaminhamento por Omissão</a:t>
            </a:r>
            <a:endParaRPr lang="pt-PT" dirty="0"/>
          </a:p>
        </p:txBody>
      </p:sp>
      <p:sp>
        <p:nvSpPr>
          <p:cNvPr id="759" name="Shape 75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10" name="Shape 810"/>
          <p:cNvGrpSpPr/>
          <p:nvPr/>
        </p:nvGrpSpPr>
        <p:grpSpPr>
          <a:xfrm>
            <a:off x="2692912" y="5668650"/>
            <a:ext cx="4515405" cy="491425"/>
            <a:chOff x="1335225" y="5489100"/>
            <a:chExt cx="4515405" cy="491425"/>
          </a:xfrm>
        </p:grpSpPr>
        <p:grpSp>
          <p:nvGrpSpPr>
            <p:cNvPr id="811" name="Shape 811"/>
            <p:cNvGrpSpPr/>
            <p:nvPr/>
          </p:nvGrpSpPr>
          <p:grpSpPr>
            <a:xfrm>
              <a:off x="1335225" y="5489100"/>
              <a:ext cx="1044300" cy="491425"/>
              <a:chOff x="1335225" y="5489100"/>
              <a:chExt cx="1044300" cy="491425"/>
            </a:xfrm>
          </p:grpSpPr>
          <p:sp>
            <p:nvSpPr>
              <p:cNvPr id="812" name="Shape 812"/>
              <p:cNvSpPr/>
              <p:nvPr/>
            </p:nvSpPr>
            <p:spPr>
              <a:xfrm>
                <a:off x="1335225" y="5715925"/>
                <a:ext cx="1044300" cy="2646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3" name="Shape 813"/>
              <p:cNvSpPr txBox="1"/>
              <p:nvPr/>
            </p:nvSpPr>
            <p:spPr>
              <a:xfrm>
                <a:off x="1400175" y="5714700"/>
                <a:ext cx="914400" cy="26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80.80</a:t>
                </a:r>
                <a:r>
                  <a:rPr lang="en-GB" sz="1000" i="0" u="none" strike="noStrike" cap="none" baseline="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.3.</a:t>
                </a: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</a:p>
            </p:txBody>
          </p:sp>
          <p:sp>
            <p:nvSpPr>
              <p:cNvPr id="814" name="Shape 814"/>
              <p:cNvSpPr txBox="1"/>
              <p:nvPr/>
            </p:nvSpPr>
            <p:spPr>
              <a:xfrm>
                <a:off x="1524975" y="5489100"/>
                <a:ext cx="683699" cy="2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origem</a:t>
                </a:r>
              </a:p>
            </p:txBody>
          </p:sp>
        </p:grpSp>
        <p:grpSp>
          <p:nvGrpSpPr>
            <p:cNvPr id="815" name="Shape 815"/>
            <p:cNvGrpSpPr/>
            <p:nvPr/>
          </p:nvGrpSpPr>
          <p:grpSpPr>
            <a:xfrm>
              <a:off x="2379525" y="5489100"/>
              <a:ext cx="1099149" cy="491425"/>
              <a:chOff x="1335225" y="5489100"/>
              <a:chExt cx="1099149" cy="491425"/>
            </a:xfrm>
          </p:grpSpPr>
          <p:sp>
            <p:nvSpPr>
              <p:cNvPr id="816" name="Shape 816"/>
              <p:cNvSpPr/>
              <p:nvPr/>
            </p:nvSpPr>
            <p:spPr>
              <a:xfrm>
                <a:off x="1335225" y="5715925"/>
                <a:ext cx="1044300" cy="2646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7" name="Shape 817"/>
              <p:cNvSpPr txBox="1"/>
              <p:nvPr/>
            </p:nvSpPr>
            <p:spPr>
              <a:xfrm>
                <a:off x="1354124" y="5714700"/>
                <a:ext cx="1080250" cy="233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 dirty="0" smtClean="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193.136.120.1</a:t>
                </a:r>
                <a:endParaRPr lang="en-GB" sz="1000" i="0" u="none" strike="noStrike" cap="none" baseline="0" dirty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8" name="Shape 818"/>
              <p:cNvSpPr txBox="1"/>
              <p:nvPr/>
            </p:nvSpPr>
            <p:spPr>
              <a:xfrm>
                <a:off x="1524975" y="5489100"/>
                <a:ext cx="683699" cy="2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destino</a:t>
                </a:r>
              </a:p>
            </p:txBody>
          </p:sp>
        </p:grpSp>
        <p:grpSp>
          <p:nvGrpSpPr>
            <p:cNvPr id="819" name="Shape 819"/>
            <p:cNvGrpSpPr/>
            <p:nvPr/>
          </p:nvGrpSpPr>
          <p:grpSpPr>
            <a:xfrm>
              <a:off x="3434956" y="5489100"/>
              <a:ext cx="2415674" cy="491425"/>
              <a:chOff x="1335225" y="5489100"/>
              <a:chExt cx="1044300" cy="491425"/>
            </a:xfrm>
          </p:grpSpPr>
          <p:sp>
            <p:nvSpPr>
              <p:cNvPr id="820" name="Shape 820"/>
              <p:cNvSpPr/>
              <p:nvPr/>
            </p:nvSpPr>
            <p:spPr>
              <a:xfrm>
                <a:off x="1335225" y="5715925"/>
                <a:ext cx="1044300" cy="2646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1" name="Shape 821"/>
              <p:cNvSpPr txBox="1"/>
              <p:nvPr/>
            </p:nvSpPr>
            <p:spPr>
              <a:xfrm>
                <a:off x="1400175" y="5714700"/>
                <a:ext cx="914400" cy="26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bla bla bla ….</a:t>
                </a:r>
              </a:p>
            </p:txBody>
          </p:sp>
          <p:sp>
            <p:nvSpPr>
              <p:cNvPr id="822" name="Shape 822"/>
              <p:cNvSpPr txBox="1"/>
              <p:nvPr/>
            </p:nvSpPr>
            <p:spPr>
              <a:xfrm>
                <a:off x="1524975" y="5489100"/>
                <a:ext cx="683699" cy="2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dados</a:t>
                </a:r>
              </a:p>
            </p:txBody>
          </p:sp>
        </p:grpSp>
      </p:grpSp>
      <p:sp>
        <p:nvSpPr>
          <p:cNvPr id="823" name="Shape 823"/>
          <p:cNvSpPr txBox="1"/>
          <p:nvPr/>
        </p:nvSpPr>
        <p:spPr>
          <a:xfrm>
            <a:off x="1606588" y="5895475"/>
            <a:ext cx="948300" cy="26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 IP: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45525"/>
            <a:ext cx="7490402" cy="39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473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title"/>
          </p:nvPr>
        </p:nvSpPr>
        <p:spPr>
          <a:xfrm>
            <a:off x="263525" y="285043"/>
            <a:ext cx="8715374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4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Tratamento de um </a:t>
            </a:r>
            <a:r>
              <a:rPr lang="pt-PT" sz="4000" dirty="0" smtClean="0"/>
              <a:t>P</a:t>
            </a:r>
            <a:r>
              <a:rPr lang="pt-PT" sz="4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acote</a:t>
            </a:r>
            <a:endParaRPr lang="pt-PT" sz="40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579437" y="5816600"/>
            <a:ext cx="1898649" cy="3825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3041650" y="5751512"/>
            <a:ext cx="2813050" cy="382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228600" y="5816600"/>
            <a:ext cx="1898649" cy="3825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b="1" i="0" u="none" strike="noStrike" cap="none" baseline="0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2970213" y="5816600"/>
            <a:ext cx="2814637" cy="3825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1707950" y="1598337"/>
            <a:ext cx="2048700" cy="5790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pacote</a:t>
            </a:r>
            <a:r>
              <a:rPr lang="pt-PT" dirty="0" smtClean="0"/>
              <a:t> </a:t>
            </a: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para</a:t>
            </a:r>
            <a:r>
              <a:rPr lang="pt-PT" dirty="0" smtClean="0"/>
              <a:t> </a:t>
            </a: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“mim” ?</a:t>
            </a:r>
            <a:endParaRPr lang="pt-PT" sz="17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78" name="Shape 578"/>
          <p:cNvCxnSpPr/>
          <p:nvPr/>
        </p:nvCxnSpPr>
        <p:spPr>
          <a:xfrm>
            <a:off x="1446212" y="1371600"/>
            <a:ext cx="0" cy="454977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9" name="Shape 579"/>
          <p:cNvSpPr/>
          <p:nvPr/>
        </p:nvSpPr>
        <p:spPr>
          <a:xfrm>
            <a:off x="513485" y="6264275"/>
            <a:ext cx="4293960" cy="402345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Questrial"/>
              </a:rPr>
              <a:t>Não encaminho: descart</a:t>
            </a:r>
            <a:r>
              <a:rPr lang="pt-PT" sz="20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Questrial"/>
              </a:rPr>
              <a:t>o o pacote</a:t>
            </a:r>
            <a:endParaRPr lang="pt-PT" sz="2000" dirty="0">
              <a:solidFill>
                <a:schemeClr val="accent6">
                  <a:lumMod val="50000"/>
                  <a:lumOff val="50000"/>
                </a:schemeClr>
              </a:solidFill>
              <a:latin typeface="Comic Sans MS" charset="0"/>
              <a:ea typeface="Comic Sans MS" charset="0"/>
              <a:cs typeface="Comic Sans MS" charset="0"/>
              <a:sym typeface="Questrial"/>
            </a:endParaRPr>
          </a:p>
        </p:txBody>
      </p:sp>
      <p:grpSp>
        <p:nvGrpSpPr>
          <p:cNvPr id="580" name="Shape 580"/>
          <p:cNvGrpSpPr/>
          <p:nvPr/>
        </p:nvGrpSpPr>
        <p:grpSpPr>
          <a:xfrm>
            <a:off x="1390924" y="1981203"/>
            <a:ext cx="3554855" cy="276998"/>
            <a:chOff x="1717675" y="1981200"/>
            <a:chExt cx="3151187" cy="276998"/>
          </a:xfrm>
        </p:grpSpPr>
        <p:cxnSp>
          <p:nvCxnSpPr>
            <p:cNvPr id="581" name="Shape 581"/>
            <p:cNvCxnSpPr/>
            <p:nvPr/>
          </p:nvCxnSpPr>
          <p:spPr>
            <a:xfrm>
              <a:off x="1717675" y="2257425"/>
              <a:ext cx="3151187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82" name="Shape 582"/>
            <p:cNvSpPr/>
            <p:nvPr/>
          </p:nvSpPr>
          <p:spPr>
            <a:xfrm>
              <a:off x="4027017" y="1981200"/>
              <a:ext cx="458420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60325" tIns="23800" rIns="60325" bIns="238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700" b="0" i="0" u="none" strike="noStrike" cap="none" baseline="0" dirty="0" smtClean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sim</a:t>
              </a:r>
              <a:endParaRPr lang="pt-PT" sz="1700" b="0" i="0" u="none" strike="noStrike" cap="none" baseline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1390924" y="3048003"/>
            <a:ext cx="3554855" cy="282575"/>
            <a:chOff x="1717675" y="3048000"/>
            <a:chExt cx="3151187" cy="282575"/>
          </a:xfrm>
        </p:grpSpPr>
        <p:cxnSp>
          <p:nvCxnSpPr>
            <p:cNvPr id="584" name="Shape 584"/>
            <p:cNvCxnSpPr/>
            <p:nvPr/>
          </p:nvCxnSpPr>
          <p:spPr>
            <a:xfrm>
              <a:off x="1717675" y="3330575"/>
              <a:ext cx="3151187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85" name="Shape 585"/>
            <p:cNvSpPr/>
            <p:nvPr/>
          </p:nvSpPr>
          <p:spPr>
            <a:xfrm>
              <a:off x="4003205" y="3048000"/>
              <a:ext cx="458420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60325" tIns="23800" rIns="60325" bIns="238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700" b="0" i="0" u="none" strike="noStrike" cap="none" baseline="0" dirty="0" smtClean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sim</a:t>
              </a:r>
              <a:endParaRPr lang="pt-PT" sz="1700" b="0" i="0" u="none" strike="noStrike" cap="none" baseline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1390924" y="4114803"/>
            <a:ext cx="3554855" cy="354012"/>
            <a:chOff x="1717675" y="4114800"/>
            <a:chExt cx="3151187" cy="354012"/>
          </a:xfrm>
        </p:grpSpPr>
        <p:cxnSp>
          <p:nvCxnSpPr>
            <p:cNvPr id="587" name="Shape 587"/>
            <p:cNvCxnSpPr/>
            <p:nvPr/>
          </p:nvCxnSpPr>
          <p:spPr>
            <a:xfrm>
              <a:off x="1717675" y="4468812"/>
              <a:ext cx="3151187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88" name="Shape 588"/>
            <p:cNvSpPr/>
            <p:nvPr/>
          </p:nvSpPr>
          <p:spPr>
            <a:xfrm>
              <a:off x="4027017" y="4114800"/>
              <a:ext cx="458420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60325" tIns="23800" rIns="60325" bIns="238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700" b="0" i="0" u="none" strike="noStrike" cap="none" baseline="0" dirty="0" smtClean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sim</a:t>
              </a:r>
              <a:endParaRPr lang="pt-PT" sz="1700" b="0" i="0" u="none" strike="noStrike" cap="none" baseline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1441068" y="5294337"/>
            <a:ext cx="3554855" cy="276998"/>
            <a:chOff x="1762125" y="5294312"/>
            <a:chExt cx="3151187" cy="276998"/>
          </a:xfrm>
        </p:grpSpPr>
        <p:cxnSp>
          <p:nvCxnSpPr>
            <p:cNvPr id="590" name="Shape 590"/>
            <p:cNvCxnSpPr/>
            <p:nvPr/>
          </p:nvCxnSpPr>
          <p:spPr>
            <a:xfrm>
              <a:off x="1762125" y="5562600"/>
              <a:ext cx="3151187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91" name="Shape 591"/>
            <p:cNvSpPr/>
            <p:nvPr/>
          </p:nvSpPr>
          <p:spPr>
            <a:xfrm>
              <a:off x="4027017" y="5294312"/>
              <a:ext cx="458420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60325" tIns="23800" rIns="60325" bIns="238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700" b="0" i="0" u="none" strike="noStrike" cap="none" baseline="0" dirty="0" smtClean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sim</a:t>
              </a:r>
              <a:endParaRPr lang="pt-PT" sz="1700" b="0" i="0" u="none" strike="noStrike" cap="none" baseline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592" name="Shape 592"/>
          <p:cNvCxnSpPr/>
          <p:nvPr/>
        </p:nvCxnSpPr>
        <p:spPr>
          <a:xfrm>
            <a:off x="1446212" y="1433512"/>
            <a:ext cx="0" cy="7588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93" name="Shape 593"/>
          <p:cNvSpPr/>
          <p:nvPr/>
        </p:nvSpPr>
        <p:spPr>
          <a:xfrm>
            <a:off x="1501474" y="4884775"/>
            <a:ext cx="2664900" cy="7221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Tenho u</a:t>
            </a:r>
            <a:r>
              <a:rPr lang="pt-PT" sz="1700" dirty="0" smtClean="0">
                <a:latin typeface="Comic Sans MS"/>
                <a:ea typeface="Comic Sans MS"/>
                <a:cs typeface="Comic Sans MS"/>
                <a:sym typeface="Comic Sans MS"/>
              </a:rPr>
              <a:t>m caminho </a:t>
            </a: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 defeito ?</a:t>
            </a:r>
            <a:endParaRPr lang="pt-PT" sz="17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779262" y="4559126"/>
            <a:ext cx="553785" cy="276984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endParaRPr lang="pt-PT" sz="17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95" name="Shape 595"/>
          <p:cNvCxnSpPr/>
          <p:nvPr/>
        </p:nvCxnSpPr>
        <p:spPr>
          <a:xfrm>
            <a:off x="1390978" y="4468593"/>
            <a:ext cx="0" cy="75920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96" name="Shape 596"/>
          <p:cNvSpPr/>
          <p:nvPr/>
        </p:nvSpPr>
        <p:spPr>
          <a:xfrm>
            <a:off x="4884900" y="1869000"/>
            <a:ext cx="1328999" cy="7911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fico com o</a:t>
            </a:r>
            <a:r>
              <a:rPr lang="pt-PT" dirty="0" smtClean="0"/>
              <a:t> </a:t>
            </a: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</a:t>
            </a:r>
            <a:endParaRPr lang="pt-PT" sz="17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4991051" y="3026550"/>
            <a:ext cx="1222799" cy="7218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envio</a:t>
            </a:r>
            <a:r>
              <a:rPr lang="pt-PT" sz="1700" dirty="0" smtClean="0">
                <a:latin typeface="Comic Sans MS"/>
                <a:ea typeface="Comic Sans MS"/>
                <a:cs typeface="Comic Sans MS"/>
                <a:sym typeface="Comic Sans MS"/>
              </a:rPr>
              <a:t> pelo canal</a:t>
            </a:r>
            <a:endParaRPr lang="pt-PT" sz="17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4991054" y="4160437"/>
            <a:ext cx="1222799" cy="7218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Envio</a:t>
            </a:r>
            <a:r>
              <a:rPr lang="pt-PT" dirty="0" smtClean="0"/>
              <a:t> </a:t>
            </a: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</a:t>
            </a:r>
            <a:r>
              <a:rPr lang="pt-PT" sz="1700" dirty="0" smtClean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lang="pt-PT" dirty="0" smtClean="0"/>
              <a:t> </a:t>
            </a:r>
            <a:r>
              <a:rPr lang="pt-PT" sz="1700" b="0" i="1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router</a:t>
            </a:r>
            <a:endParaRPr lang="pt-PT" sz="1700" b="0" i="1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4807445" y="5253042"/>
            <a:ext cx="1589999" cy="7218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Envio para</a:t>
            </a:r>
            <a:r>
              <a:rPr lang="pt-PT" sz="1700" b="0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</a:t>
            </a:r>
            <a:r>
              <a:rPr lang="pt-PT" dirty="0" smtClean="0"/>
              <a:t> </a:t>
            </a:r>
            <a:r>
              <a:rPr lang="pt-PT" sz="1700" i="1" dirty="0" smtClean="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pt-PT" sz="1700" b="0" i="1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outer</a:t>
            </a:r>
            <a:r>
              <a:rPr lang="pt-PT" dirty="0" smtClean="0"/>
              <a:t> </a:t>
            </a:r>
            <a:r>
              <a:rPr lang="pt-PT" sz="1700" b="0" i="1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pt-PT" sz="1700" b="0" i="1" u="none" strike="noStrike" cap="none" baseline="0" dirty="0" err="1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default</a:t>
            </a:r>
            <a:r>
              <a:rPr lang="pt-PT" sz="1700" b="0" i="1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GW)</a:t>
            </a:r>
            <a:endParaRPr lang="pt-PT" sz="1700" b="0" i="1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764467" y="2287672"/>
            <a:ext cx="553785" cy="277008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endParaRPr lang="pt-PT" sz="17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01" name="Shape 601"/>
          <p:cNvCxnSpPr/>
          <p:nvPr/>
        </p:nvCxnSpPr>
        <p:spPr>
          <a:xfrm>
            <a:off x="1390977" y="2319444"/>
            <a:ext cx="0" cy="75935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02" name="Shape 602"/>
          <p:cNvSpPr/>
          <p:nvPr/>
        </p:nvSpPr>
        <p:spPr>
          <a:xfrm>
            <a:off x="1574200" y="2423824"/>
            <a:ext cx="2524800" cy="7911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pacote</a:t>
            </a:r>
            <a:r>
              <a:rPr lang="pt-PT" dirty="0" smtClean="0"/>
              <a:t> </a:t>
            </a: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para um prefixo IP</a:t>
            </a:r>
            <a:r>
              <a:rPr lang="pt-PT" sz="1700" dirty="0" smtClean="0"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est</a:t>
            </a:r>
            <a:r>
              <a:rPr lang="pt-PT" sz="1700" dirty="0" smtClean="0">
                <a:latin typeface="Comic Sans MS"/>
                <a:ea typeface="Comic Sans MS"/>
                <a:cs typeface="Comic Sans MS"/>
                <a:sym typeface="Comic Sans MS"/>
              </a:rPr>
              <a:t>ou </a:t>
            </a: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ligado ?</a:t>
            </a:r>
            <a:endParaRPr lang="pt-PT" sz="17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779262" y="3362361"/>
            <a:ext cx="553785" cy="276999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endParaRPr lang="pt-PT" sz="17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04" name="Shape 604"/>
          <p:cNvCxnSpPr/>
          <p:nvPr/>
        </p:nvCxnSpPr>
        <p:spPr>
          <a:xfrm>
            <a:off x="1390978" y="3330592"/>
            <a:ext cx="0" cy="7592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05" name="Shape 605"/>
          <p:cNvSpPr/>
          <p:nvPr/>
        </p:nvSpPr>
        <p:spPr>
          <a:xfrm>
            <a:off x="1574247" y="3746617"/>
            <a:ext cx="2524800" cy="7221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Tenho algum </a:t>
            </a:r>
            <a:r>
              <a:rPr lang="pt-PT" sz="1700" dirty="0" smtClean="0">
                <a:latin typeface="Comic Sans MS"/>
                <a:ea typeface="Comic Sans MS"/>
                <a:cs typeface="Comic Sans MS"/>
                <a:sym typeface="Comic Sans MS"/>
              </a:rPr>
              <a:t>caminho</a:t>
            </a:r>
            <a:r>
              <a:rPr lang="pt-PT" dirty="0" smtClean="0"/>
              <a:t> </a:t>
            </a: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específico ?</a:t>
            </a:r>
            <a:endParaRPr lang="pt-PT" sz="17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6400800" y="1752600"/>
            <a:ext cx="228600" cy="838199"/>
          </a:xfrm>
          <a:prstGeom prst="leftBrace">
            <a:avLst>
              <a:gd name="adj1" fmla="val 8335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6400800" y="2895600"/>
            <a:ext cx="228600" cy="838199"/>
          </a:xfrm>
          <a:prstGeom prst="leftBrace">
            <a:avLst>
              <a:gd name="adj1" fmla="val 8335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6400800" y="4114800"/>
            <a:ext cx="228600" cy="838199"/>
          </a:xfrm>
          <a:prstGeom prst="leftBrace">
            <a:avLst>
              <a:gd name="adj1" fmla="val 8335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6400800" y="5181600"/>
            <a:ext cx="228600" cy="838199"/>
          </a:xfrm>
          <a:prstGeom prst="leftBrace">
            <a:avLst>
              <a:gd name="adj1" fmla="val 8335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6732250" y="1844825"/>
            <a:ext cx="2048700" cy="5790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destinatário</a:t>
            </a: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 eu</a:t>
            </a:r>
            <a:endParaRPr lang="pt-PT" sz="20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6687149" y="3068950"/>
            <a:ext cx="2291699" cy="5790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Encaminhamento</a:t>
            </a: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direto</a:t>
            </a:r>
            <a:endParaRPr lang="pt-PT" sz="20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6732250" y="4221100"/>
            <a:ext cx="2291699" cy="5790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Encaminhamento</a:t>
            </a: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indireto</a:t>
            </a:r>
            <a:endParaRPr lang="pt-PT" sz="20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6732250" y="5301200"/>
            <a:ext cx="2291699" cy="579000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Encaminhamento</a:t>
            </a: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omissão</a:t>
            </a:r>
            <a:endParaRPr lang="pt-PT" sz="20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779261" y="5649851"/>
            <a:ext cx="553799" cy="276899"/>
          </a:xfrm>
          <a:prstGeom prst="rect">
            <a:avLst/>
          </a:prstGeom>
          <a:noFill/>
          <a:ln>
            <a:noFill/>
          </a:ln>
        </p:spPr>
        <p:txBody>
          <a:bodyPr lIns="60325" tIns="23800" rIns="60325" bIns="238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700" b="0" i="0" u="none" strike="noStrike" cap="none" baseline="0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endParaRPr lang="pt-PT" sz="1700" b="0" i="0" u="none" strike="noStrike" cap="none" baseline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Shape 133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Ideias Base de ARP e DHCP</a:t>
            </a:r>
          </a:p>
        </p:txBody>
      </p:sp>
      <p:sp>
        <p:nvSpPr>
          <p:cNvPr id="1333" name="Shape 1333"/>
          <p:cNvSpPr txBox="1">
            <a:spLocks noGrp="1"/>
          </p:cNvSpPr>
          <p:nvPr>
            <p:ph type="body" idx="1"/>
          </p:nvPr>
        </p:nvSpPr>
        <p:spPr>
          <a:xfrm>
            <a:off x="321150" y="1265850"/>
            <a:ext cx="8365799" cy="528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Broadcasting: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“quando tiver dúvidas pergunte a todos” - o broadcasting substitu</a:t>
            </a:r>
            <a:r>
              <a:rPr lang="en-GB" sz="2400"/>
              <a:t>í uma directoria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Enviar por </a:t>
            </a:r>
            <a:r>
              <a:rPr lang="en-GB" sz="2000" b="0" i="1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broadcast</a:t>
            </a: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todos os computadores da rede local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mas só quando não se sabe já o que se pretende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Caching: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“guarde o que aprendeu por algum tempo”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Guardar o que se aprendeu para não repetir o processo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Lembrar o endereço e informação sobre os outros computadores (IP address + ARP cache)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 state: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 “mas mais tarde ou mais cedo esquecer o passado (… e perguntar de novo) pois a informação pode-se ir desactualizando com o tempo”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Associar um </a:t>
            </a:r>
            <a:r>
              <a:rPr lang="en-GB" sz="2000" b="0" i="1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time-to-live (TTL) </a:t>
            </a: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à informação </a:t>
            </a:r>
            <a:r>
              <a:rPr lang="en-GB" sz="2000" b="0" i="1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cached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refrescar ou suprimir a informação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fundamental “para se adaptar” a modificações inesperadas</a:t>
            </a:r>
          </a:p>
        </p:txBody>
      </p:sp>
      <p:sp>
        <p:nvSpPr>
          <p:cNvPr id="1334" name="Shape 1334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099562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348133" cy="735289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smtClean="0">
                <a:latin typeface="Comic Sans MS" charset="0"/>
                <a:ea typeface="Comic Sans MS" charset="0"/>
                <a:cs typeface="Comic Sans MS" charset="0"/>
              </a:rPr>
              <a:t>Protocolo ICMP</a:t>
            </a:r>
            <a:endParaRPr lang="pt-PT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053823"/>
            <a:ext cx="8534400" cy="5183465"/>
          </a:xfrm>
        </p:spPr>
        <p:txBody>
          <a:bodyPr>
            <a:noAutofit/>
          </a:bodyPr>
          <a:lstStyle/>
          <a:p>
            <a:pPr indent="-223838"/>
            <a:r>
              <a:rPr lang="pt-PT" sz="2400" dirty="0" smtClean="0">
                <a:latin typeface="Comic Sans MS" charset="0"/>
                <a:ea typeface="Comic Sans MS" charset="0"/>
                <a:cs typeface="Comic Sans MS" charset="0"/>
              </a:rPr>
              <a:t>Quando </a:t>
            </a:r>
            <a:r>
              <a:rPr lang="pt-PT" sz="2400" dirty="0">
                <a:latin typeface="Comic Sans MS" charset="0"/>
                <a:ea typeface="Comic Sans MS" charset="0"/>
                <a:cs typeface="Comic Sans MS" charset="0"/>
              </a:rPr>
              <a:t>ocorre um erro no tratamento de um pacote </a:t>
            </a:r>
            <a:r>
              <a:rPr lang="pt-PT" sz="2400" dirty="0" smtClean="0">
                <a:latin typeface="Comic Sans MS" charset="0"/>
                <a:ea typeface="Comic Sans MS" charset="0"/>
                <a:cs typeface="Comic Sans MS" charset="0"/>
              </a:rPr>
              <a:t>IP, a definição do protocolo IP admite que um computador ou um comutador possam pura e simplesmente descartar o pacote. Exemplos:</a:t>
            </a:r>
          </a:p>
          <a:p>
            <a:pPr lvl="1" indent="-223838"/>
            <a:r>
              <a:rPr lang="pt-PT" sz="1800" dirty="0" smtClean="0">
                <a:latin typeface="Comic Sans MS" charset="0"/>
                <a:ea typeface="Comic Sans MS" charset="0"/>
                <a:cs typeface="Comic Sans MS" charset="0"/>
              </a:rPr>
              <a:t>TTL demasiado curto</a:t>
            </a:r>
          </a:p>
          <a:p>
            <a:pPr lvl="1" indent="-223838"/>
            <a:r>
              <a:rPr lang="pt-PT" sz="1800" dirty="0" smtClean="0">
                <a:latin typeface="Comic Sans MS" charset="0"/>
                <a:ea typeface="Comic Sans MS" charset="0"/>
                <a:cs typeface="Comic Sans MS" charset="0"/>
              </a:rPr>
              <a:t>Incapacidade de encaminhar o pacote por ausência de entrada na tabela de encaminhamento</a:t>
            </a:r>
          </a:p>
          <a:p>
            <a:pPr lvl="1" indent="-223838"/>
            <a:r>
              <a:rPr lang="pt-PT" sz="1800" dirty="0" smtClean="0">
                <a:latin typeface="Comic Sans MS" charset="0"/>
                <a:ea typeface="Comic Sans MS" charset="0"/>
                <a:cs typeface="Comic Sans MS" charset="0"/>
              </a:rPr>
              <a:t>Sistema desconhecido na </a:t>
            </a:r>
            <a:r>
              <a:rPr lang="pt-PT" sz="1800" dirty="0" err="1" smtClean="0">
                <a:latin typeface="Comic Sans MS" charset="0"/>
                <a:ea typeface="Comic Sans MS" charset="0"/>
                <a:cs typeface="Comic Sans MS" charset="0"/>
              </a:rPr>
              <a:t>sub-net</a:t>
            </a:r>
            <a:r>
              <a:rPr lang="pt-PT" sz="1800" dirty="0" smtClean="0">
                <a:latin typeface="Comic Sans MS" charset="0"/>
                <a:ea typeface="Comic Sans MS" charset="0"/>
                <a:cs typeface="Comic Sans MS" charset="0"/>
              </a:rPr>
              <a:t> de destino (não há resposta ao ARP)</a:t>
            </a:r>
          </a:p>
          <a:p>
            <a:pPr lvl="1" indent="-223838"/>
            <a:r>
              <a:rPr lang="pt-PT" sz="1800" dirty="0" smtClean="0">
                <a:latin typeface="Comic Sans MS" charset="0"/>
                <a:ea typeface="Comic Sans MS" charset="0"/>
                <a:cs typeface="Comic Sans MS" charset="0"/>
              </a:rPr>
              <a:t>Porta desconhecida ou inativa no destino final</a:t>
            </a:r>
          </a:p>
          <a:p>
            <a:pPr lvl="1" indent="-223838"/>
            <a:r>
              <a:rPr lang="pt-PT" sz="1800" dirty="0" smtClean="0">
                <a:latin typeface="Comic Sans MS" charset="0"/>
                <a:ea typeface="Comic Sans MS" charset="0"/>
                <a:cs typeface="Comic Sans MS" charset="0"/>
              </a:rPr>
              <a:t>(e problemas de </a:t>
            </a:r>
            <a:r>
              <a:rPr lang="pt-PT" sz="1800" i="1" dirty="0" err="1" smtClean="0">
                <a:latin typeface="Comic Sans MS" charset="0"/>
                <a:ea typeface="Comic Sans MS" charset="0"/>
                <a:cs typeface="Comic Sans MS" charset="0"/>
              </a:rPr>
              <a:t>checksum</a:t>
            </a:r>
            <a:r>
              <a:rPr lang="pt-PT" sz="1800" dirty="0" smtClean="0">
                <a:latin typeface="Comic Sans MS" charset="0"/>
                <a:ea typeface="Comic Sans MS" charset="0"/>
                <a:cs typeface="Comic Sans MS" charset="0"/>
              </a:rPr>
              <a:t>?)</a:t>
            </a:r>
          </a:p>
          <a:p>
            <a:pPr marL="223838" indent="-223838" eaLnBrk="1" hangingPunct="1">
              <a:lnSpc>
                <a:spcPct val="100000"/>
              </a:lnSpc>
            </a:pPr>
            <a:r>
              <a:rPr lang="pt-PT" sz="2400" dirty="0" smtClean="0">
                <a:latin typeface="Comic Sans MS" charset="0"/>
                <a:ea typeface="Comic Sans MS" charset="0"/>
                <a:cs typeface="Comic Sans MS" charset="0"/>
              </a:rPr>
              <a:t>No entanto, caso consigam, pode ser útil avisar o sistema que está na origem do erro que este ocorreu</a:t>
            </a:r>
          </a:p>
          <a:p>
            <a:pPr marL="223838" indent="-223838" eaLnBrk="1" hangingPunct="1">
              <a:lnSpc>
                <a:spcPct val="100000"/>
              </a:lnSpc>
            </a:pPr>
            <a:r>
              <a:rPr lang="pt-PT" sz="2400" dirty="0" smtClean="0">
                <a:latin typeface="Comic Sans MS" charset="0"/>
                <a:ea typeface="Comic Sans MS" charset="0"/>
                <a:cs typeface="Comic Sans MS" charset="0"/>
              </a:rPr>
              <a:t>Para este efeito o protocolo IP é complementado pelo protocolo ICMP (Internet </a:t>
            </a:r>
            <a:r>
              <a:rPr lang="pt-PT" sz="2400" dirty="0" err="1" smtClean="0">
                <a:latin typeface="Comic Sans MS" charset="0"/>
                <a:ea typeface="Comic Sans MS" charset="0"/>
                <a:cs typeface="Comic Sans MS" charset="0"/>
              </a:rPr>
              <a:t>Control</a:t>
            </a:r>
            <a:r>
              <a:rPr lang="pt-PT" sz="24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pt-PT" sz="2400" dirty="0" err="1" smtClean="0">
                <a:latin typeface="Comic Sans MS" charset="0"/>
                <a:ea typeface="Comic Sans MS" charset="0"/>
                <a:cs typeface="Comic Sans MS" charset="0"/>
              </a:rPr>
              <a:t>Message</a:t>
            </a:r>
            <a:r>
              <a:rPr lang="pt-PT" sz="24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pt-PT" sz="2400" dirty="0" err="1" smtClean="0">
                <a:latin typeface="Comic Sans MS" charset="0"/>
                <a:ea typeface="Comic Sans MS" charset="0"/>
                <a:cs typeface="Comic Sans MS" charset="0"/>
              </a:rPr>
              <a:t>Protocol</a:t>
            </a:r>
            <a:r>
              <a:rPr lang="pt-PT" sz="2400" dirty="0" smtClean="0">
                <a:latin typeface="Comic Sans MS" charset="0"/>
                <a:ea typeface="Comic Sans MS" charset="0"/>
                <a:cs typeface="Comic Sans MS" charset="0"/>
              </a:rPr>
              <a:t>)</a:t>
            </a:r>
            <a:endParaRPr lang="pt-PT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44347" y="6237288"/>
            <a:ext cx="764715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9C4897-1E28-7A40-92B5-0AF84A7FA2C5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9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39</a:t>
            </a:fld>
            <a:endParaRPr lang="en-GB"/>
          </a:p>
        </p:txBody>
      </p:sp>
      <p:sp>
        <p:nvSpPr>
          <p:cNvPr id="957" name="Shape 957"/>
          <p:cNvSpPr txBox="1">
            <a:spLocks noGrp="1"/>
          </p:cNvSpPr>
          <p:nvPr>
            <p:ph type="title"/>
          </p:nvPr>
        </p:nvSpPr>
        <p:spPr>
          <a:xfrm>
            <a:off x="323025" y="250950"/>
            <a:ext cx="80694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Pacotes</a:t>
            </a:r>
            <a:r>
              <a:rPr lang="en-GB" sz="3600" b="1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ICMP (IP + </a:t>
            </a:r>
            <a:r>
              <a:rPr lang="is-IS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…)</a:t>
            </a:r>
            <a:endParaRPr lang="en-GB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3" y="936749"/>
            <a:ext cx="8674200" cy="503160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GB"/>
              <a:t>C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amadas em TCP/IP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269425" y="4710808"/>
            <a:ext cx="2061600" cy="403799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/>
              <a:t>Internet Protocol (IP)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267600" y="3820975"/>
            <a:ext cx="3118499" cy="403799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/>
              <a:t>Transport Control Protocol (TCP)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857325" y="3820975"/>
            <a:ext cx="2944200" cy="403799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/>
              <a:t>User Datagram Protocol (UDP)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959050" y="1475305"/>
            <a:ext cx="1585500" cy="695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Domain Name System (DNS)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975750" y="1445025"/>
            <a:ext cx="1585500" cy="756299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Hyper Text Transfer Protocol (HTTP)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664275" y="2762716"/>
            <a:ext cx="1491600" cy="4971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Telnet Protocol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955625" y="1445025"/>
            <a:ext cx="1491600" cy="638699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File Transfer Protocol (FTP)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792800" y="1485773"/>
            <a:ext cx="1386299" cy="8919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Realtime Transfer Protocol (RTP)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69475" y="2377800"/>
            <a:ext cx="1125299" cy="695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… Protocol (... P)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600225" y="2604406"/>
            <a:ext cx="1074299" cy="695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… Protocol (... P)</a:t>
            </a:r>
          </a:p>
        </p:txBody>
      </p:sp>
      <p:cxnSp>
        <p:nvCxnSpPr>
          <p:cNvPr id="106" name="Shape 106"/>
          <p:cNvCxnSpPr>
            <a:stCxn id="105" idx="2"/>
            <a:endCxn id="98" idx="0"/>
          </p:cNvCxnSpPr>
          <p:nvPr/>
        </p:nvCxnSpPr>
        <p:spPr>
          <a:xfrm flipH="1">
            <a:off x="6329574" y="3300106"/>
            <a:ext cx="1807800" cy="52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>
            <a:stCxn id="101" idx="2"/>
            <a:endCxn id="97" idx="0"/>
          </p:cNvCxnSpPr>
          <p:nvPr/>
        </p:nvCxnSpPr>
        <p:spPr>
          <a:xfrm flipH="1">
            <a:off x="2826975" y="3259816"/>
            <a:ext cx="1583100" cy="561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>
            <a:stCxn id="104" idx="2"/>
            <a:endCxn id="97" idx="0"/>
          </p:cNvCxnSpPr>
          <p:nvPr/>
        </p:nvCxnSpPr>
        <p:spPr>
          <a:xfrm>
            <a:off x="1032124" y="3073500"/>
            <a:ext cx="1794600" cy="747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stCxn id="102" idx="2"/>
            <a:endCxn id="97" idx="0"/>
          </p:cNvCxnSpPr>
          <p:nvPr/>
        </p:nvCxnSpPr>
        <p:spPr>
          <a:xfrm>
            <a:off x="1701425" y="2083724"/>
            <a:ext cx="1125300" cy="1737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0" name="Shape 110"/>
          <p:cNvCxnSpPr>
            <a:stCxn id="97" idx="0"/>
            <a:endCxn id="100" idx="2"/>
          </p:cNvCxnSpPr>
          <p:nvPr/>
        </p:nvCxnSpPr>
        <p:spPr>
          <a:xfrm rot="10800000" flipH="1">
            <a:off x="2826849" y="2201275"/>
            <a:ext cx="941700" cy="1619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>
            <a:stCxn id="103" idx="2"/>
            <a:endCxn id="98" idx="0"/>
          </p:cNvCxnSpPr>
          <p:nvPr/>
        </p:nvCxnSpPr>
        <p:spPr>
          <a:xfrm flipH="1">
            <a:off x="6329450" y="2377673"/>
            <a:ext cx="1156500" cy="144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>
            <a:stCxn id="99" idx="2"/>
            <a:endCxn id="98" idx="0"/>
          </p:cNvCxnSpPr>
          <p:nvPr/>
        </p:nvCxnSpPr>
        <p:spPr>
          <a:xfrm>
            <a:off x="5751800" y="2171005"/>
            <a:ext cx="577500" cy="1650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>
            <a:stCxn id="97" idx="2"/>
            <a:endCxn id="96" idx="0"/>
          </p:cNvCxnSpPr>
          <p:nvPr/>
        </p:nvCxnSpPr>
        <p:spPr>
          <a:xfrm>
            <a:off x="2826849" y="4224774"/>
            <a:ext cx="1473300" cy="48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>
            <a:stCxn id="98" idx="2"/>
            <a:endCxn id="96" idx="0"/>
          </p:cNvCxnSpPr>
          <p:nvPr/>
        </p:nvCxnSpPr>
        <p:spPr>
          <a:xfrm flipH="1">
            <a:off x="4300225" y="4224775"/>
            <a:ext cx="2029200" cy="48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5" name="Shape 115"/>
          <p:cNvSpPr txBox="1"/>
          <p:nvPr/>
        </p:nvSpPr>
        <p:spPr>
          <a:xfrm>
            <a:off x="1441775" y="5844537"/>
            <a:ext cx="1491600" cy="403799"/>
          </a:xfrm>
          <a:prstGeom prst="rect">
            <a:avLst/>
          </a:prstGeom>
          <a:solidFill>
            <a:srgbClr val="FF99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Ethernet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554412" y="5844537"/>
            <a:ext cx="1491600" cy="403799"/>
          </a:xfrm>
          <a:prstGeom prst="rect">
            <a:avLst/>
          </a:prstGeom>
          <a:solidFill>
            <a:srgbClr val="FF99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SONET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526400" y="5844537"/>
            <a:ext cx="1491600" cy="403799"/>
          </a:xfrm>
          <a:prstGeom prst="rect">
            <a:avLst/>
          </a:prstGeom>
          <a:solidFill>
            <a:srgbClr val="FF99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ATM</a:t>
            </a:r>
          </a:p>
        </p:txBody>
      </p:sp>
      <p:cxnSp>
        <p:nvCxnSpPr>
          <p:cNvPr id="118" name="Shape 118"/>
          <p:cNvCxnSpPr>
            <a:stCxn id="96" idx="2"/>
            <a:endCxn id="115" idx="0"/>
          </p:cNvCxnSpPr>
          <p:nvPr/>
        </p:nvCxnSpPr>
        <p:spPr>
          <a:xfrm flipH="1">
            <a:off x="2187625" y="5114608"/>
            <a:ext cx="2112600" cy="72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>
            <a:stCxn id="96" idx="2"/>
            <a:endCxn id="116" idx="0"/>
          </p:cNvCxnSpPr>
          <p:nvPr/>
        </p:nvCxnSpPr>
        <p:spPr>
          <a:xfrm>
            <a:off x="4300225" y="5114608"/>
            <a:ext cx="0" cy="72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>
            <a:stCxn id="96" idx="2"/>
            <a:endCxn id="117" idx="0"/>
          </p:cNvCxnSpPr>
          <p:nvPr/>
        </p:nvCxnSpPr>
        <p:spPr>
          <a:xfrm>
            <a:off x="4300225" y="5114608"/>
            <a:ext cx="1971900" cy="72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 txBox="1">
            <a:spLocks noGrp="1"/>
          </p:cNvSpPr>
          <p:nvPr>
            <p:ph type="title"/>
          </p:nvPr>
        </p:nvSpPr>
        <p:spPr>
          <a:xfrm>
            <a:off x="694266" y="431800"/>
            <a:ext cx="78485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Exemplos de </a:t>
            </a:r>
            <a:r>
              <a:rPr lang="en-GB"/>
              <a:t>M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ensagens ICMP</a:t>
            </a:r>
          </a:p>
        </p:txBody>
      </p:sp>
      <p:sp>
        <p:nvSpPr>
          <p:cNvPr id="966" name="Shape 966"/>
          <p:cNvSpPr txBox="1"/>
          <p:nvPr/>
        </p:nvSpPr>
        <p:spPr>
          <a:xfrm>
            <a:off x="1649726" y="1361768"/>
            <a:ext cx="5729110" cy="50167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sng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</a:t>
            </a: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GB" sz="2000" b="0" i="0" u="sng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</a:t>
            </a: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GB" sz="2000" b="0" i="0" u="sng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description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        0         echo reply (ping)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3        0         </a:t>
            </a:r>
            <a:r>
              <a:rPr lang="en-GB" sz="20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dest</a:t>
            </a: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network unreachable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3        1          </a:t>
            </a:r>
            <a:r>
              <a:rPr lang="en-GB" sz="20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dest</a:t>
            </a: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host unreachable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3        2         </a:t>
            </a:r>
            <a:r>
              <a:rPr lang="en-GB" sz="20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dest</a:t>
            </a: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protocol unreachable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3        3         </a:t>
            </a:r>
            <a:r>
              <a:rPr lang="en-GB" sz="20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dest</a:t>
            </a: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port unreachable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3        6         </a:t>
            </a:r>
            <a:r>
              <a:rPr lang="en-GB" sz="20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dest</a:t>
            </a: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network unknown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3        7         </a:t>
            </a:r>
            <a:r>
              <a:rPr lang="en-GB" sz="20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dest</a:t>
            </a: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host unknown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        0         source quench (congestion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control - not used)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        0         echo request (ping)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9        0         route advertisement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      0         router discovery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      0         TTL expired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12      0         bad IP header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3" name="Shape 97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dirty="0" smtClean="0"/>
              <a:t>Exemplo:</a:t>
            </a:r>
            <a:r>
              <a:rPr lang="pt-PT" i="1" dirty="0" smtClean="0"/>
              <a:t> </a:t>
            </a:r>
            <a:r>
              <a:rPr lang="pt-PT" sz="3600" b="1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Time-to-Live 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(TTL)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974" name="Shape 97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458200" cy="5359499"/>
          </a:xfrm>
          <a:prstGeom prst="rect">
            <a:avLst/>
          </a:prstGeom>
          <a:noFill/>
          <a:ln w="9525" cap="flat" cmpd="sng">
            <a:solidFill>
              <a:srgbClr val="FF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1984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Mecanismo de segurança se existirem problemas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Ciclos de encaminhamento por erros ou instabilidade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Saturam completamente os canais em jogo</a:t>
            </a:r>
          </a:p>
          <a:p>
            <a:pPr marL="223837" marR="0" lvl="0" indent="-4603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7" marR="0" lvl="0" indent="-4603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7" marR="0" lvl="0" indent="-4603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7" marR="0" lvl="0" indent="-19843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campo 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time-to-live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do cabeçalho IP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campo é decrementado sempre que o pacote chega a um nó de comutação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Se chega a 0 é suprimido …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…e uma mensagem “</a:t>
            </a:r>
            <a:r>
              <a:rPr lang="pt-PT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time </a:t>
            </a:r>
            <a:r>
              <a:rPr lang="pt-PT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excedeed</a:t>
            </a:r>
            <a:r>
              <a:rPr lang="pt-PT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” </a:t>
            </a:r>
            <a:r>
              <a:rPr lang="pt-PT" dirty="0" smtClean="0"/>
              <a:t>pode ser</a:t>
            </a:r>
            <a:r>
              <a:rPr lang="pt-PT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enviada à origem</a:t>
            </a:r>
            <a:endParaRPr lang="pt-PT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cxnSp>
        <p:nvCxnSpPr>
          <p:cNvPr id="975" name="Shape 975"/>
          <p:cNvCxnSpPr/>
          <p:nvPr/>
        </p:nvCxnSpPr>
        <p:spPr>
          <a:xfrm>
            <a:off x="904875" y="3284537"/>
            <a:ext cx="12287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/>
          <p:nvPr/>
        </p:nvCxnSpPr>
        <p:spPr>
          <a:xfrm>
            <a:off x="2593975" y="3284537"/>
            <a:ext cx="1882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/>
          <p:nvPr/>
        </p:nvCxnSpPr>
        <p:spPr>
          <a:xfrm>
            <a:off x="4859337" y="3284537"/>
            <a:ext cx="1768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/>
          <p:nvPr/>
        </p:nvCxnSpPr>
        <p:spPr>
          <a:xfrm>
            <a:off x="7088188" y="3284537"/>
            <a:ext cx="12287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/>
          <p:nvPr/>
        </p:nvCxnSpPr>
        <p:spPr>
          <a:xfrm>
            <a:off x="2690725" y="3491287"/>
            <a:ext cx="103649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0" name="Shape 980"/>
          <p:cNvCxnSpPr/>
          <p:nvPr/>
        </p:nvCxnSpPr>
        <p:spPr>
          <a:xfrm rot="10800000">
            <a:off x="3324598" y="3650212"/>
            <a:ext cx="103649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981" name="Shape 9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325" y="3116733"/>
            <a:ext cx="650400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Shape 9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1100" y="3116733"/>
            <a:ext cx="650400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Shape 9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2575" y="3155658"/>
            <a:ext cx="650400" cy="33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4" name="Shape 984"/>
          <p:cNvCxnSpPr/>
          <p:nvPr/>
        </p:nvCxnSpPr>
        <p:spPr>
          <a:xfrm>
            <a:off x="2690725" y="3833587"/>
            <a:ext cx="103649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5" name="Shape 985"/>
          <p:cNvCxnSpPr/>
          <p:nvPr/>
        </p:nvCxnSpPr>
        <p:spPr>
          <a:xfrm rot="10800000">
            <a:off x="3324598" y="4039987"/>
            <a:ext cx="103649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1" name="Shape 99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200" dirty="0" smtClean="0"/>
              <a:t>Exemplo: </a:t>
            </a:r>
            <a:r>
              <a:rPr lang="pt-PT" sz="32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Uso do TTL pelo </a:t>
            </a:r>
            <a:r>
              <a:rPr lang="pt-PT" sz="3200" b="1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Traceroute</a:t>
            </a:r>
            <a:endParaRPr lang="pt-PT" sz="32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458200" cy="221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111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5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Utilização do campo TTL</a:t>
            </a:r>
          </a:p>
          <a:p>
            <a:pPr marL="563562" marR="0" lvl="1" indent="-2206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1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origem envia um pacote com TTL de </a:t>
            </a:r>
            <a:r>
              <a:rPr lang="pt-PT" sz="21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</a:p>
          <a:p>
            <a:pPr marL="563562" marR="0" lvl="1" indent="-2206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1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nó decrementa o valor do TTL</a:t>
            </a:r>
          </a:p>
          <a:p>
            <a:pPr marL="563562" marR="0" lvl="1" indent="-2206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1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chega a 0 envia uma mensagem “TTL </a:t>
            </a:r>
            <a:r>
              <a:rPr lang="pt-PT" sz="2100" b="0" i="1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exceeded</a:t>
            </a:r>
            <a:r>
              <a:rPr lang="pt-PT" sz="21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</a:p>
          <a:p>
            <a:pPr marL="223837" marR="0" lvl="0" indent="-21113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5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programa </a:t>
            </a:r>
            <a:r>
              <a:rPr lang="pt-PT" sz="25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traceroute</a:t>
            </a:r>
            <a:r>
              <a:rPr lang="pt-PT" sz="25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explora esta faceta</a:t>
            </a:r>
            <a:endParaRPr lang="pt-PT" sz="25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3" name="Shape 993"/>
          <p:cNvSpPr/>
          <p:nvPr/>
        </p:nvSpPr>
        <p:spPr>
          <a:xfrm>
            <a:off x="1603150" y="3795069"/>
            <a:ext cx="5294450" cy="1304378"/>
          </a:xfrm>
          <a:custGeom>
            <a:avLst/>
            <a:gdLst/>
            <a:ahLst/>
            <a:cxnLst/>
            <a:rect l="0" t="0" r="0" b="0"/>
            <a:pathLst>
              <a:path w="211778" h="63404" extrusionOk="0">
                <a:moveTo>
                  <a:pt x="0" y="63404"/>
                </a:moveTo>
                <a:lnTo>
                  <a:pt x="54346" y="8627"/>
                </a:lnTo>
                <a:lnTo>
                  <a:pt x="131121" y="0"/>
                </a:lnTo>
                <a:lnTo>
                  <a:pt x="211778" y="31918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94" name="Shape 9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1275" y="3795075"/>
            <a:ext cx="719699" cy="47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Shape 9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0675" y="3589800"/>
            <a:ext cx="719699" cy="47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Shape 9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4850" y="4207325"/>
            <a:ext cx="719699" cy="47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7" name="Shape 997"/>
          <p:cNvCxnSpPr>
            <a:stCxn id="995" idx="2"/>
          </p:cNvCxnSpPr>
          <p:nvPr/>
        </p:nvCxnSpPr>
        <p:spPr>
          <a:xfrm rot="5400000">
            <a:off x="2731924" y="3086399"/>
            <a:ext cx="1225200" cy="31920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oval" w="lg" len="lg"/>
            <a:tailEnd type="stealth" w="lg" len="lg"/>
          </a:ln>
        </p:spPr>
      </p:cxnSp>
      <p:cxnSp>
        <p:nvCxnSpPr>
          <p:cNvPr id="998" name="Shape 998"/>
          <p:cNvCxnSpPr>
            <a:stCxn id="994" idx="2"/>
          </p:cNvCxnSpPr>
          <p:nvPr/>
        </p:nvCxnSpPr>
        <p:spPr>
          <a:xfrm rot="5400000">
            <a:off x="1814824" y="4208774"/>
            <a:ext cx="1020000" cy="11526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dashDot"/>
            <a:round/>
            <a:headEnd type="oval" w="lg" len="lg"/>
            <a:tailEnd type="stealth" w="lg" len="lg"/>
          </a:ln>
        </p:spPr>
      </p:cxnSp>
      <p:cxnSp>
        <p:nvCxnSpPr>
          <p:cNvPr id="999" name="Shape 999"/>
          <p:cNvCxnSpPr>
            <a:stCxn id="996" idx="2"/>
          </p:cNvCxnSpPr>
          <p:nvPr/>
        </p:nvCxnSpPr>
        <p:spPr>
          <a:xfrm rot="5400000">
            <a:off x="4092849" y="2343274"/>
            <a:ext cx="607800" cy="52959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oval" w="lg" len="lg"/>
            <a:tailEnd type="stealth" w="lg" len="lg"/>
          </a:ln>
        </p:spPr>
      </p:cxnSp>
      <p:cxnSp>
        <p:nvCxnSpPr>
          <p:cNvPr id="1000" name="Shape 1000"/>
          <p:cNvCxnSpPr/>
          <p:nvPr/>
        </p:nvCxnSpPr>
        <p:spPr>
          <a:xfrm rot="10800000" flipH="1">
            <a:off x="1554600" y="4177873"/>
            <a:ext cx="916500" cy="743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1001" name="Shape 1001"/>
          <p:cNvCxnSpPr/>
          <p:nvPr/>
        </p:nvCxnSpPr>
        <p:spPr>
          <a:xfrm rot="10800000" flipH="1">
            <a:off x="3261100" y="3676873"/>
            <a:ext cx="1204800" cy="11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1002" name="Shape 1002"/>
          <p:cNvCxnSpPr/>
          <p:nvPr/>
        </p:nvCxnSpPr>
        <p:spPr>
          <a:xfrm>
            <a:off x="5300500" y="4075262"/>
            <a:ext cx="1166999" cy="4013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lg" len="lg"/>
          </a:ln>
        </p:spPr>
      </p:cxnSp>
      <p:cxnSp>
        <p:nvCxnSpPr>
          <p:cNvPr id="1003" name="Shape 1003"/>
          <p:cNvCxnSpPr/>
          <p:nvPr/>
        </p:nvCxnSpPr>
        <p:spPr>
          <a:xfrm rot="10800000" flipH="1">
            <a:off x="1808025" y="4310273"/>
            <a:ext cx="916500" cy="743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lg" len="lg"/>
          </a:ln>
        </p:spPr>
      </p:cxnSp>
      <p:cxnSp>
        <p:nvCxnSpPr>
          <p:cNvPr id="1004" name="Shape 1004"/>
          <p:cNvCxnSpPr/>
          <p:nvPr/>
        </p:nvCxnSpPr>
        <p:spPr>
          <a:xfrm rot="10800000" flipH="1">
            <a:off x="1454525" y="4075248"/>
            <a:ext cx="916500" cy="743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Dot"/>
            <a:round/>
            <a:headEnd type="none" w="med" len="med"/>
            <a:tailEnd type="triangle" w="lg" len="lg"/>
          </a:ln>
        </p:spPr>
      </p:cxnSp>
      <p:cxnSp>
        <p:nvCxnSpPr>
          <p:cNvPr id="1005" name="Shape 1005"/>
          <p:cNvCxnSpPr/>
          <p:nvPr/>
        </p:nvCxnSpPr>
        <p:spPr>
          <a:xfrm rot="10800000" flipH="1">
            <a:off x="3318487" y="3975898"/>
            <a:ext cx="1204800" cy="11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lg" len="lg"/>
          </a:ln>
        </p:spPr>
      </p:cxnSp>
      <p:grpSp>
        <p:nvGrpSpPr>
          <p:cNvPr id="1006" name="Shape 1006"/>
          <p:cNvGrpSpPr/>
          <p:nvPr/>
        </p:nvGrpSpPr>
        <p:grpSpPr>
          <a:xfrm>
            <a:off x="2310428" y="5569475"/>
            <a:ext cx="3632971" cy="925625"/>
            <a:chOff x="1193875" y="1238250"/>
            <a:chExt cx="2990100" cy="925625"/>
          </a:xfrm>
        </p:grpSpPr>
        <p:cxnSp>
          <p:nvCxnSpPr>
            <p:cNvPr id="1007" name="Shape 1007"/>
            <p:cNvCxnSpPr/>
            <p:nvPr/>
          </p:nvCxnSpPr>
          <p:spPr>
            <a:xfrm rot="10800000" flipH="1">
              <a:off x="1193875" y="1720085"/>
              <a:ext cx="1163400" cy="11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cxnSp>
          <p:nvCxnSpPr>
            <p:cNvPr id="1008" name="Shape 1008"/>
            <p:cNvCxnSpPr/>
            <p:nvPr/>
          </p:nvCxnSpPr>
          <p:spPr>
            <a:xfrm rot="10800000" flipH="1">
              <a:off x="1193875" y="1396786"/>
              <a:ext cx="1163400" cy="11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Dot"/>
              <a:round/>
              <a:headEnd type="none" w="med" len="med"/>
              <a:tailEnd type="triangle" w="lg" len="lg"/>
            </a:ln>
          </p:spPr>
        </p:cxnSp>
        <p:cxnSp>
          <p:nvCxnSpPr>
            <p:cNvPr id="1009" name="Shape 1009"/>
            <p:cNvCxnSpPr/>
            <p:nvPr/>
          </p:nvCxnSpPr>
          <p:spPr>
            <a:xfrm rot="10800000" flipH="1">
              <a:off x="1193875" y="2043399"/>
              <a:ext cx="1163400" cy="11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triangle" w="lg" len="lg"/>
            </a:ln>
          </p:spPr>
        </p:cxnSp>
        <p:sp>
          <p:nvSpPr>
            <p:cNvPr id="1010" name="Shape 1010"/>
            <p:cNvSpPr txBox="1"/>
            <p:nvPr/>
          </p:nvSpPr>
          <p:spPr>
            <a:xfrm>
              <a:off x="2566375" y="1238250"/>
              <a:ext cx="16176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pacote enviado com TTL = 1</a:t>
              </a:r>
            </a:p>
          </p:txBody>
        </p:sp>
        <p:sp>
          <p:nvSpPr>
            <p:cNvPr id="1011" name="Shape 1011"/>
            <p:cNvSpPr txBox="1"/>
            <p:nvPr/>
          </p:nvSpPr>
          <p:spPr>
            <a:xfrm>
              <a:off x="2566375" y="1561550"/>
              <a:ext cx="16176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pacote enviado com TTL = 2</a:t>
              </a:r>
            </a:p>
          </p:txBody>
        </p:sp>
        <p:sp>
          <p:nvSpPr>
            <p:cNvPr id="1012" name="Shape 1012"/>
            <p:cNvSpPr txBox="1"/>
            <p:nvPr/>
          </p:nvSpPr>
          <p:spPr>
            <a:xfrm>
              <a:off x="2566375" y="1845575"/>
              <a:ext cx="16176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pacote enviado com TTL = 3</a:t>
              </a:r>
            </a:p>
          </p:txBody>
        </p:sp>
      </p:grpSp>
      <p:sp>
        <p:nvSpPr>
          <p:cNvPr id="1013" name="Shape 1013"/>
          <p:cNvSpPr txBox="1"/>
          <p:nvPr/>
        </p:nvSpPr>
        <p:spPr>
          <a:xfrm>
            <a:off x="2371025" y="5290375"/>
            <a:ext cx="2740199" cy="31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ICMP messages ‘time exceeded code 0’</a:t>
            </a:r>
          </a:p>
        </p:txBody>
      </p:sp>
      <p:pic>
        <p:nvPicPr>
          <p:cNvPr id="1014" name="Shape 10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425" y="5055042"/>
            <a:ext cx="488399" cy="4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0" name="Shape 1020"/>
          <p:cNvCxnSpPr/>
          <p:nvPr/>
        </p:nvCxnSpPr>
        <p:spPr>
          <a:xfrm rot="10800000" flipH="1">
            <a:off x="6450730" y="4894076"/>
            <a:ext cx="1185000" cy="119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1" name="Shape 1021"/>
          <p:cNvCxnSpPr/>
          <p:nvPr/>
        </p:nvCxnSpPr>
        <p:spPr>
          <a:xfrm>
            <a:off x="1492837" y="5038576"/>
            <a:ext cx="17702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" name="Shape 1022"/>
          <p:cNvCxnSpPr/>
          <p:nvPr/>
        </p:nvCxnSpPr>
        <p:spPr>
          <a:xfrm rot="10800000" flipH="1">
            <a:off x="4765071" y="5013235"/>
            <a:ext cx="1538399" cy="73019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Shape 1023"/>
          <p:cNvCxnSpPr/>
          <p:nvPr/>
        </p:nvCxnSpPr>
        <p:spPr>
          <a:xfrm>
            <a:off x="3323203" y="5086201"/>
            <a:ext cx="1285200" cy="65729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4" name="Shape 102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200" dirty="0" smtClean="0"/>
              <a:t>Exemplo: </a:t>
            </a:r>
            <a:r>
              <a:rPr lang="pt-PT" sz="32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Programa </a:t>
            </a:r>
            <a:r>
              <a:rPr lang="pt-PT" sz="3200" b="1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Ping</a:t>
            </a:r>
            <a:endParaRPr lang="pt-PT" sz="32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025" name="Shape 1025"/>
          <p:cNvSpPr txBox="1">
            <a:spLocks noGrp="1"/>
          </p:cNvSpPr>
          <p:nvPr>
            <p:ph type="body" idx="1"/>
          </p:nvPr>
        </p:nvSpPr>
        <p:spPr>
          <a:xfrm>
            <a:off x="323525" y="1219200"/>
            <a:ext cx="8592000" cy="280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envia periodicamente pacotes ICMP a B</a:t>
            </a:r>
          </a:p>
          <a:p>
            <a:pPr marL="563562" marR="0" lvl="1" indent="-2206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vez que envia um pacote regista o valor do relógio</a:t>
            </a:r>
          </a:p>
          <a:p>
            <a:pPr marL="563562" marR="0" lvl="1" indent="-2206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pacote tem um n.º de sequência crescente</a:t>
            </a:r>
          </a:p>
          <a:p>
            <a:pPr marL="223837" marR="0" lvl="0" indent="-22383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vez que B recebe um pacote responde a A</a:t>
            </a:r>
          </a:p>
          <a:p>
            <a:pPr marL="563562" marR="0" lvl="1" indent="-2206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 o n.º de sequência recebido</a:t>
            </a:r>
          </a:p>
          <a:p>
            <a:pPr marL="223837" marR="0" lvl="0" indent="-22383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vez que A recebe um pacote de B</a:t>
            </a:r>
          </a:p>
          <a:p>
            <a:pPr marL="563562" marR="0" lvl="1" indent="-2206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Calcula o tempo de trânsito </a:t>
            </a:r>
            <a:r>
              <a:rPr lang="pt-PT" sz="1800" b="0" i="1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r>
              <a:rPr lang="pt-PT" sz="18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-to-</a:t>
            </a:r>
            <a:r>
              <a:rPr lang="pt-PT" sz="1800" b="0" i="1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r>
              <a:rPr lang="pt-PT" sz="18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(RTT – </a:t>
            </a:r>
            <a:r>
              <a:rPr lang="pt-PT" sz="18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Round Trip Time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2" marR="0" lvl="1" indent="-106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6" name="Shape 1026"/>
          <p:cNvSpPr txBox="1"/>
          <p:nvPr/>
        </p:nvSpPr>
        <p:spPr>
          <a:xfrm>
            <a:off x="1614095" y="5401614"/>
            <a:ext cx="1109699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1200" b="1" i="0" u="none" strike="noStrike" cap="none" baseline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TTL=63,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1200" b="1" i="0" u="none" strike="noStrike" cap="none" baseline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Nº seq. = 3</a:t>
            </a:r>
          </a:p>
        </p:txBody>
      </p:sp>
      <p:cxnSp>
        <p:nvCxnSpPr>
          <p:cNvPr id="1027" name="Shape 1027"/>
          <p:cNvCxnSpPr/>
          <p:nvPr/>
        </p:nvCxnSpPr>
        <p:spPr>
          <a:xfrm>
            <a:off x="3286719" y="5229203"/>
            <a:ext cx="1135500" cy="55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28" name="Shape 1028"/>
          <p:cNvCxnSpPr/>
          <p:nvPr/>
        </p:nvCxnSpPr>
        <p:spPr>
          <a:xfrm rot="10800000" flipH="1">
            <a:off x="1749233" y="5157146"/>
            <a:ext cx="1305899" cy="284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29" name="Shape 1029"/>
          <p:cNvCxnSpPr/>
          <p:nvPr/>
        </p:nvCxnSpPr>
        <p:spPr>
          <a:xfrm rot="10800000" flipH="1">
            <a:off x="4942473" y="5229273"/>
            <a:ext cx="1241699" cy="576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30" name="Shape 1030"/>
          <p:cNvCxnSpPr/>
          <p:nvPr/>
        </p:nvCxnSpPr>
        <p:spPr>
          <a:xfrm rot="10800000" flipH="1">
            <a:off x="6657363" y="5013185"/>
            <a:ext cx="650400" cy="7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31" name="Shape 1031"/>
          <p:cNvCxnSpPr/>
          <p:nvPr/>
        </p:nvCxnSpPr>
        <p:spPr>
          <a:xfrm flipH="1">
            <a:off x="6598370" y="4797150"/>
            <a:ext cx="768599" cy="72000"/>
          </a:xfrm>
          <a:prstGeom prst="straightConnector1">
            <a:avLst/>
          </a:prstGeom>
          <a:noFill/>
          <a:ln w="3810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32" name="Shape 1032"/>
          <p:cNvCxnSpPr/>
          <p:nvPr/>
        </p:nvCxnSpPr>
        <p:spPr>
          <a:xfrm flipH="1">
            <a:off x="4883085" y="5013176"/>
            <a:ext cx="1123799" cy="576000"/>
          </a:xfrm>
          <a:prstGeom prst="straightConnector1">
            <a:avLst/>
          </a:prstGeom>
          <a:noFill/>
          <a:ln w="3810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33" name="Shape 1033"/>
          <p:cNvCxnSpPr/>
          <p:nvPr/>
        </p:nvCxnSpPr>
        <p:spPr>
          <a:xfrm rot="10800000">
            <a:off x="3523201" y="5013237"/>
            <a:ext cx="946200" cy="503999"/>
          </a:xfrm>
          <a:prstGeom prst="straightConnector1">
            <a:avLst/>
          </a:prstGeom>
          <a:noFill/>
          <a:ln w="3810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34" name="Shape 1034"/>
          <p:cNvCxnSpPr/>
          <p:nvPr/>
        </p:nvCxnSpPr>
        <p:spPr>
          <a:xfrm rot="10800000">
            <a:off x="1749014" y="4941167"/>
            <a:ext cx="1182900" cy="0"/>
          </a:xfrm>
          <a:prstGeom prst="straightConnector1">
            <a:avLst/>
          </a:prstGeom>
          <a:noFill/>
          <a:ln w="3810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35" name="Shape 1035"/>
          <p:cNvSpPr txBox="1"/>
          <p:nvPr/>
        </p:nvSpPr>
        <p:spPr>
          <a:xfrm>
            <a:off x="1492821" y="4178105"/>
            <a:ext cx="1109699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TTL=251,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Nº seq. = 3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6599156" y="5374737"/>
            <a:ext cx="1109699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1200" b="1" i="0" u="none" strike="noStrike" cap="none" baseline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TTL=60,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1200" b="1" i="0" u="none" strike="noStrike" cap="none" baseline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Nº seq. = 3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6427826" y="4069012"/>
            <a:ext cx="1109699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TTL=254,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Nº seq. = 3</a:t>
            </a:r>
          </a:p>
        </p:txBody>
      </p:sp>
      <p:pic>
        <p:nvPicPr>
          <p:cNvPr id="1038" name="Shape 10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537" y="4739112"/>
            <a:ext cx="558599" cy="59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Shape 1039"/>
          <p:cNvSpPr txBox="1"/>
          <p:nvPr/>
        </p:nvSpPr>
        <p:spPr>
          <a:xfrm>
            <a:off x="1159637" y="4739112"/>
            <a:ext cx="350400" cy="4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pic>
        <p:nvPicPr>
          <p:cNvPr id="1040" name="Shape 10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7150" y="4641712"/>
            <a:ext cx="558599" cy="59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Shape 1041"/>
          <p:cNvSpPr txBox="1"/>
          <p:nvPr/>
        </p:nvSpPr>
        <p:spPr>
          <a:xfrm>
            <a:off x="7681136" y="4641712"/>
            <a:ext cx="350400" cy="4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pic>
        <p:nvPicPr>
          <p:cNvPr id="1042" name="Shape 10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3400" y="4870758"/>
            <a:ext cx="650400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Shape 10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6275" y="5589183"/>
            <a:ext cx="650400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Shape 10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900" y="4846121"/>
            <a:ext cx="6504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IP </a:t>
            </a:r>
            <a:r>
              <a:rPr lang="en-GB"/>
              <a:t>V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ersion 6 (IPv6)</a:t>
            </a:r>
          </a:p>
        </p:txBody>
      </p:sp>
      <p:sp>
        <p:nvSpPr>
          <p:cNvPr id="1050" name="Shape 105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Motivação inicial – aumentar o espaço de endereçamento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Motivações adicionais – simplificar o protocolo IP no que fosse possível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Melhorar o tempo de processamento do cabeçalho (e.g. sem checksum)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Dar relevo à qualidade de serviço (objectivo falhado)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Tornar a implementação das opções de Mobile IP e Segurança obrigatórias (obje</a:t>
            </a:r>
            <a:r>
              <a:rPr lang="en-GB"/>
              <a:t>c</a:t>
            </a: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tivos falhados)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Introduzir novos tipos de endereçamento (e.g. IP Anycast)</a:t>
            </a:r>
          </a:p>
        </p:txBody>
      </p:sp>
      <p:sp>
        <p:nvSpPr>
          <p:cNvPr id="1051" name="Shape 105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Espaço de </a:t>
            </a:r>
            <a:r>
              <a:rPr lang="en-GB"/>
              <a:t>E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ndereçamento IPv6</a:t>
            </a:r>
          </a:p>
        </p:txBody>
      </p:sp>
      <p:sp>
        <p:nvSpPr>
          <p:cNvPr id="1057" name="Shape 105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GB" sz="2000" b="0" i="0" u="none" strike="noStrike" cap="none" baseline="30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128</a:t>
            </a: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endereços = 3.4 x 10</a:t>
            </a:r>
            <a:r>
              <a:rPr lang="en-GB" sz="2000" b="0" i="0" u="none" strike="noStrike" cap="none" baseline="30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38</a:t>
            </a: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endereços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340,282,366,920,938,463,463,374,607,431,768,211,456</a:t>
            </a: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5 x 10</a:t>
            </a:r>
            <a:r>
              <a:rPr lang="en-GB" sz="2000" b="0" i="0" u="none" strike="noStrike" cap="none" baseline="30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28</a:t>
            </a: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endereços por pessoa ( 7 . 10</a:t>
            </a:r>
            <a:r>
              <a:rPr lang="en-GB" sz="2000" b="0" i="0" u="none" strike="noStrike" cap="none" baseline="30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a população mundial atual)</a:t>
            </a:r>
          </a:p>
          <a:p>
            <a:pPr marL="223837" lvl="0" indent="-223837" rtl="0">
              <a:spcBef>
                <a:spcPts val="100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/>
              <a:t>No limite os endereços podem ser gerados aleatoriamente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maiores prefixos têm 64 bits – é possível fazer coincidir a parte final do endereço IP com um endereço MAC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Grande flexibilidade para introduzir convenções de encaminhamento em prefixos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Pelo que é possível potenciar encaminhamento mais eficiente (e.g. Reservar prefixos para efeitos especiais)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Multicasting – prefixo 11111111 ou FF: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Anycasting – vários computadores com o mesmo endereço IP</a:t>
            </a:r>
          </a:p>
        </p:txBody>
      </p:sp>
      <p:sp>
        <p:nvSpPr>
          <p:cNvPr id="1058" name="Shape 10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>
            <a:spLocks noGrp="1"/>
          </p:cNvSpPr>
          <p:nvPr>
            <p:ph type="title"/>
          </p:nvPr>
        </p:nvSpPr>
        <p:spPr>
          <a:xfrm>
            <a:off x="304800" y="248265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 IPv6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4" name="Shape 1064"/>
          <p:cNvSpPr txBox="1">
            <a:spLocks noGrp="1"/>
          </p:cNvSpPr>
          <p:nvPr>
            <p:ph type="body" idx="1"/>
          </p:nvPr>
        </p:nvSpPr>
        <p:spPr>
          <a:xfrm>
            <a:off x="492300" y="1109782"/>
            <a:ext cx="8194499" cy="53205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Com tamanho fixo mas sem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checksum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, fragmentação </a:t>
            </a:r>
            <a:r>
              <a:rPr lang="pt-PT" sz="2400" dirty="0" smtClean="0"/>
              <a:t>ou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opções</a:t>
            </a:r>
          </a:p>
          <a:p>
            <a:pPr marL="223838" marR="0" lvl="0" indent="-2492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Prioridade e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flow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label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dirty="0" smtClean="0"/>
              <a:t>foram pensados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para suportar a qualidade de serviço, mas o campo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flow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label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n</a:t>
            </a:r>
            <a:r>
              <a:rPr lang="pt-PT" sz="2400" dirty="0" smtClean="0"/>
              <a:t>ão é praticamente usado</a:t>
            </a:r>
          </a:p>
          <a:p>
            <a:pPr marL="223837" marR="0" lvl="0" indent="-2492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Next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hdr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dirty="0" smtClean="0"/>
              <a:t>≈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protocol</a:t>
            </a: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7" marR="0" lvl="0" indent="-2492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err="1" smtClean="0"/>
              <a:t>H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op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limit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dirty="0" smtClean="0"/>
              <a:t>≈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TTL</a:t>
            </a:r>
          </a:p>
          <a:p>
            <a:pPr marL="223838" marR="0" lvl="0" indent="-2492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A sua implementação está generalizada mas é ainda usado apenas quando já não há alternativa</a:t>
            </a:r>
          </a:p>
          <a:p>
            <a:pPr marL="223838" marR="0" lvl="0" indent="-2492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Atualmente as </a:t>
            </a:r>
            <a:r>
              <a:rPr lang="pt-PT" sz="2400" dirty="0" err="1" smtClean="0"/>
              <a:t>RIRs</a:t>
            </a:r>
            <a:r>
              <a:rPr lang="pt-PT" sz="2400" dirty="0" smtClean="0"/>
              <a:t> já não afetam endereços IPv4 exceto em África ou em situações excecionais</a:t>
            </a:r>
          </a:p>
          <a:p>
            <a:pPr marL="223838" marR="0" lvl="0" indent="-2492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Existe um mercado de endereços IPv4 livres</a:t>
            </a:r>
          </a:p>
          <a:p>
            <a:pPr marL="223838" marR="0" lvl="0" indent="-96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4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065" name="Shape 106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>
            <a:spLocks noGrp="1"/>
          </p:cNvSpPr>
          <p:nvPr>
            <p:ph type="title"/>
          </p:nvPr>
        </p:nvSpPr>
        <p:spPr>
          <a:xfrm>
            <a:off x="323050" y="317875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Pacote IPv6</a:t>
            </a:r>
          </a:p>
        </p:txBody>
      </p:sp>
      <p:sp>
        <p:nvSpPr>
          <p:cNvPr id="1071" name="Shape 1071"/>
          <p:cNvSpPr txBox="1">
            <a:spLocks noGrp="1"/>
          </p:cNvSpPr>
          <p:nvPr>
            <p:ph type="sldNum" idx="12"/>
          </p:nvPr>
        </p:nvSpPr>
        <p:spPr>
          <a:xfrm>
            <a:off x="8347587" y="6157250"/>
            <a:ext cx="463588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47</a:t>
            </a:fld>
            <a:endParaRPr lang="en-GB" dirty="0"/>
          </a:p>
        </p:txBody>
      </p:sp>
      <p:sp>
        <p:nvSpPr>
          <p:cNvPr id="1086" name="Shape 1086"/>
          <p:cNvSpPr txBox="1"/>
          <p:nvPr/>
        </p:nvSpPr>
        <p:spPr>
          <a:xfrm>
            <a:off x="3562212" y="954500"/>
            <a:ext cx="8133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06130" y="1235300"/>
            <a:ext cx="6994070" cy="5173076"/>
            <a:chOff x="1722012" y="1235300"/>
            <a:chExt cx="6378187" cy="4728925"/>
          </a:xfrm>
        </p:grpSpPr>
        <p:sp>
          <p:nvSpPr>
            <p:cNvPr id="1072" name="Shape 1072"/>
            <p:cNvSpPr/>
            <p:nvPr/>
          </p:nvSpPr>
          <p:spPr>
            <a:xfrm>
              <a:off x="1748375" y="1415300"/>
              <a:ext cx="4440899" cy="3759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3" name="Shape 1073"/>
            <p:cNvCxnSpPr/>
            <p:nvPr/>
          </p:nvCxnSpPr>
          <p:spPr>
            <a:xfrm rot="10800000" flipH="1">
              <a:off x="6664275" y="1384199"/>
              <a:ext cx="17399" cy="3748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stealth" w="lg" len="lg"/>
              <a:tailEnd type="stealth" w="lg" len="lg"/>
            </a:ln>
          </p:spPr>
        </p:cxnSp>
        <p:cxnSp>
          <p:nvCxnSpPr>
            <p:cNvPr id="1074" name="Shape 1074"/>
            <p:cNvCxnSpPr/>
            <p:nvPr/>
          </p:nvCxnSpPr>
          <p:spPr>
            <a:xfrm>
              <a:off x="6327587" y="1342250"/>
              <a:ext cx="7026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Shape 1075"/>
            <p:cNvCxnSpPr/>
            <p:nvPr/>
          </p:nvCxnSpPr>
          <p:spPr>
            <a:xfrm>
              <a:off x="6251412" y="5174825"/>
              <a:ext cx="7026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Shape 1076"/>
            <p:cNvCxnSpPr/>
            <p:nvPr/>
          </p:nvCxnSpPr>
          <p:spPr>
            <a:xfrm>
              <a:off x="6301212" y="5964225"/>
              <a:ext cx="7026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Shape 1077"/>
            <p:cNvCxnSpPr/>
            <p:nvPr/>
          </p:nvCxnSpPr>
          <p:spPr>
            <a:xfrm>
              <a:off x="6656150" y="5251175"/>
              <a:ext cx="2399" cy="674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stealth" w="lg" len="lg"/>
              <a:tailEnd type="stealth" w="lg" len="lg"/>
            </a:ln>
          </p:spPr>
        </p:cxnSp>
        <p:sp>
          <p:nvSpPr>
            <p:cNvPr id="1078" name="Shape 1078"/>
            <p:cNvSpPr txBox="1"/>
            <p:nvPr/>
          </p:nvSpPr>
          <p:spPr>
            <a:xfrm>
              <a:off x="6815848" y="3421325"/>
              <a:ext cx="1172100" cy="463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Cabeçalho IPv6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GB" sz="1000"/>
                <a:t>4</a:t>
              </a: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bytes)</a:t>
              </a:r>
            </a:p>
          </p:txBody>
        </p:sp>
        <p:sp>
          <p:nvSpPr>
            <p:cNvPr id="1079" name="Shape 1079"/>
            <p:cNvSpPr txBox="1"/>
            <p:nvPr/>
          </p:nvSpPr>
          <p:spPr>
            <a:xfrm>
              <a:off x="1722012" y="1433125"/>
              <a:ext cx="702600" cy="398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Version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(4 bits)</a:t>
              </a:r>
            </a:p>
          </p:txBody>
        </p:sp>
        <p:sp>
          <p:nvSpPr>
            <p:cNvPr id="1080" name="Shape 1080"/>
            <p:cNvSpPr txBox="1"/>
            <p:nvPr/>
          </p:nvSpPr>
          <p:spPr>
            <a:xfrm>
              <a:off x="2386786" y="2926462"/>
              <a:ext cx="31641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 IP address (</a:t>
              </a:r>
              <a:r>
                <a:rPr lang="en-GB" sz="1000"/>
                <a:t>128</a:t>
              </a: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bits = 16 bytes)</a:t>
              </a:r>
            </a:p>
          </p:txBody>
        </p:sp>
        <p:sp>
          <p:nvSpPr>
            <p:cNvPr id="1081" name="Shape 1081"/>
            <p:cNvSpPr txBox="1"/>
            <p:nvPr/>
          </p:nvSpPr>
          <p:spPr>
            <a:xfrm>
              <a:off x="2219236" y="4140050"/>
              <a:ext cx="3499199" cy="30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Destination IP address (</a:t>
              </a:r>
              <a:r>
                <a:rPr lang="en-GB" sz="1000"/>
                <a:t>128</a:t>
              </a: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bits = 16 bytes)</a:t>
              </a:r>
            </a:p>
          </p:txBody>
        </p:sp>
        <p:sp>
          <p:nvSpPr>
            <p:cNvPr id="1082" name="Shape 1082"/>
            <p:cNvSpPr txBox="1"/>
            <p:nvPr/>
          </p:nvSpPr>
          <p:spPr>
            <a:xfrm>
              <a:off x="1793300" y="1860250"/>
              <a:ext cx="19455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/>
                <a:t>Payload </a:t>
              </a: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length - bytes (16 bits)</a:t>
              </a:r>
            </a:p>
          </p:txBody>
        </p:sp>
        <p:sp>
          <p:nvSpPr>
            <p:cNvPr id="1083" name="Shape 1083"/>
            <p:cNvSpPr txBox="1"/>
            <p:nvPr/>
          </p:nvSpPr>
          <p:spPr>
            <a:xfrm>
              <a:off x="3960075" y="1920025"/>
              <a:ext cx="914400" cy="341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25000"/>
                <a:buFont typeface="Arial"/>
                <a:buNone/>
              </a:pPr>
              <a:r>
                <a:rPr lang="en-GB" sz="1000"/>
                <a:t>Next Header</a:t>
              </a:r>
              <a:r>
                <a:rPr lang="en-GB" sz="1000" i="0" u="none" strike="noStrike" cap="none" baseline="0">
                  <a:latin typeface="Arial"/>
                  <a:ea typeface="Arial"/>
                  <a:cs typeface="Arial"/>
                  <a:sym typeface="Arial"/>
                </a:rPr>
                <a:t> (8 bits)</a:t>
              </a: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1748400" y="5175925"/>
              <a:ext cx="4440899" cy="787200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5" name="Shape 1085"/>
            <p:cNvCxnSpPr/>
            <p:nvPr/>
          </p:nvCxnSpPr>
          <p:spPr>
            <a:xfrm>
              <a:off x="1763712" y="1235300"/>
              <a:ext cx="4410300" cy="19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stealth" w="lg" len="lg"/>
              <a:tailEnd type="stealth" w="lg" len="lg"/>
            </a:ln>
          </p:spPr>
        </p:cxnSp>
        <p:sp>
          <p:nvSpPr>
            <p:cNvPr id="1087" name="Shape 1087"/>
            <p:cNvSpPr txBox="1"/>
            <p:nvPr/>
          </p:nvSpPr>
          <p:spPr>
            <a:xfrm>
              <a:off x="2588227" y="5353650"/>
              <a:ext cx="25281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/>
                <a:t>Next Header and </a:t>
              </a: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or Payload</a:t>
              </a:r>
            </a:p>
          </p:txBody>
        </p:sp>
        <p:cxnSp>
          <p:nvCxnSpPr>
            <p:cNvPr id="1088" name="Shape 1088"/>
            <p:cNvCxnSpPr/>
            <p:nvPr/>
          </p:nvCxnSpPr>
          <p:spPr>
            <a:xfrm>
              <a:off x="1748987" y="2298011"/>
              <a:ext cx="4439700" cy="29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Shape 1089"/>
            <p:cNvCxnSpPr/>
            <p:nvPr/>
          </p:nvCxnSpPr>
          <p:spPr>
            <a:xfrm>
              <a:off x="1748987" y="1854061"/>
              <a:ext cx="4439700" cy="29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0" name="Shape 1090"/>
            <p:cNvSpPr txBox="1"/>
            <p:nvPr/>
          </p:nvSpPr>
          <p:spPr>
            <a:xfrm>
              <a:off x="6877400" y="5419375"/>
              <a:ext cx="1222799" cy="30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/>
                <a:t>Resto do pacote</a:t>
              </a: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(64 K - </a:t>
              </a:r>
              <a:r>
                <a:rPr lang="en-GB" sz="1000"/>
                <a:t>4</a:t>
              </a: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bytes)</a:t>
              </a:r>
            </a:p>
          </p:txBody>
        </p:sp>
        <p:sp>
          <p:nvSpPr>
            <p:cNvPr id="1091" name="Shape 1091"/>
            <p:cNvSpPr txBox="1"/>
            <p:nvPr/>
          </p:nvSpPr>
          <p:spPr>
            <a:xfrm>
              <a:off x="2326836" y="1426125"/>
              <a:ext cx="7026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/>
                <a:t>Priority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(4 bits)</a:t>
              </a:r>
            </a:p>
          </p:txBody>
        </p:sp>
        <p:sp>
          <p:nvSpPr>
            <p:cNvPr id="1092" name="Shape 1092"/>
            <p:cNvSpPr txBox="1"/>
            <p:nvPr/>
          </p:nvSpPr>
          <p:spPr>
            <a:xfrm>
              <a:off x="3247600" y="1431500"/>
              <a:ext cx="2847599" cy="449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/>
                <a:t>Flow Label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GB" sz="1000"/>
                <a:t>24</a:t>
              </a: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bits)</a:t>
              </a:r>
            </a:p>
          </p:txBody>
        </p:sp>
        <p:sp>
          <p:nvSpPr>
            <p:cNvPr id="1093" name="Shape 1093"/>
            <p:cNvSpPr txBox="1"/>
            <p:nvPr/>
          </p:nvSpPr>
          <p:spPr>
            <a:xfrm>
              <a:off x="5168150" y="1920025"/>
              <a:ext cx="813300" cy="341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/>
                <a:t>Hop limit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GB" sz="1000"/>
                <a:t>8</a:t>
              </a:r>
              <a:r>
                <a:rPr lang="en-GB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bits)</a:t>
              </a:r>
            </a:p>
          </p:txBody>
        </p:sp>
        <p:cxnSp>
          <p:nvCxnSpPr>
            <p:cNvPr id="1094" name="Shape 1094"/>
            <p:cNvCxnSpPr/>
            <p:nvPr/>
          </p:nvCxnSpPr>
          <p:spPr>
            <a:xfrm flipH="1">
              <a:off x="4982125" y="1869100"/>
              <a:ext cx="299" cy="431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Shape 1095"/>
            <p:cNvCxnSpPr/>
            <p:nvPr/>
          </p:nvCxnSpPr>
          <p:spPr>
            <a:xfrm flipH="1">
              <a:off x="3852112" y="1878025"/>
              <a:ext cx="299" cy="431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Shape 1096"/>
            <p:cNvCxnSpPr/>
            <p:nvPr/>
          </p:nvCxnSpPr>
          <p:spPr>
            <a:xfrm>
              <a:off x="1749012" y="3825824"/>
              <a:ext cx="4439700" cy="29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Shape 1097"/>
            <p:cNvCxnSpPr/>
            <p:nvPr/>
          </p:nvCxnSpPr>
          <p:spPr>
            <a:xfrm flipH="1">
              <a:off x="2395350" y="1416325"/>
              <a:ext cx="299" cy="431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Shape 1098"/>
            <p:cNvCxnSpPr/>
            <p:nvPr/>
          </p:nvCxnSpPr>
          <p:spPr>
            <a:xfrm flipH="1">
              <a:off x="2980862" y="1434987"/>
              <a:ext cx="299" cy="431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6" y="2019274"/>
            <a:ext cx="6973939" cy="3954406"/>
          </a:xfrm>
          <a:prstGeom prst="rect">
            <a:avLst/>
          </a:prstGeom>
        </p:spPr>
      </p:pic>
      <p:sp>
        <p:nvSpPr>
          <p:cNvPr id="1342" name="Shape 1342"/>
          <p:cNvSpPr txBox="1">
            <a:spLocks noGrp="1"/>
          </p:cNvSpPr>
          <p:nvPr>
            <p:ph type="title"/>
          </p:nvPr>
        </p:nvSpPr>
        <p:spPr>
          <a:xfrm>
            <a:off x="377367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 – </a:t>
            </a:r>
            <a:r>
              <a:rPr lang="pt-PT" sz="3600" b="1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</a:t>
            </a:r>
            <a:r>
              <a:rPr lang="pt-PT" sz="3600" b="1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Address</a:t>
            </a:r>
            <a:r>
              <a:rPr lang="pt-PT" sz="3600" b="1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3600" b="1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Translation</a:t>
            </a:r>
            <a:endParaRPr lang="pt-PT" sz="3600" b="1" i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3" name="Shape 1343"/>
          <p:cNvSpPr txBox="1">
            <a:spLocks noGrp="1"/>
          </p:cNvSpPr>
          <p:nvPr>
            <p:ph type="body" idx="1"/>
          </p:nvPr>
        </p:nvSpPr>
        <p:spPr>
          <a:xfrm>
            <a:off x="339267" y="1133976"/>
            <a:ext cx="8610599" cy="885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Motivação: vários computadores pretendem aceder à Internet mas só se dispõe de 1 endereço IP afetado pelo ISP por DHCP ao 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router</a:t>
            </a:r>
            <a:endParaRPr lang="pt-PT" sz="2000" b="0" i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9" name="Shape 1349"/>
          <p:cNvSpPr txBox="1"/>
          <p:nvPr/>
        </p:nvSpPr>
        <p:spPr>
          <a:xfrm>
            <a:off x="0" y="5426925"/>
            <a:ext cx="31541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</a:t>
            </a:r>
            <a:r>
              <a:rPr lang="en-GB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b="1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privada</a:t>
            </a:r>
            <a:r>
              <a:rPr lang="en-GB" b="1" dirty="0"/>
              <a:t>  (</a:t>
            </a:r>
            <a:r>
              <a:rPr lang="en-GB" b="1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10.0.0.0/</a:t>
            </a:r>
            <a:r>
              <a:rPr lang="en-GB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8)</a:t>
            </a:r>
          </a:p>
        </p:txBody>
      </p:sp>
      <p:sp>
        <p:nvSpPr>
          <p:cNvPr id="1351" name="Shape 1351"/>
          <p:cNvSpPr txBox="1"/>
          <p:nvPr/>
        </p:nvSpPr>
        <p:spPr>
          <a:xfrm>
            <a:off x="377366" y="5973680"/>
            <a:ext cx="3221239" cy="6437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pacotes com origem e destino na rede privada têm endereços no prefixo 10.0.0.0/</a:t>
            </a:r>
            <a:r>
              <a:rPr lang="pt-PT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endParaRPr lang="pt-PT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2" name="Shape 1352"/>
          <p:cNvSpPr txBox="1"/>
          <p:nvPr/>
        </p:nvSpPr>
        <p:spPr>
          <a:xfrm>
            <a:off x="4803268" y="5973680"/>
            <a:ext cx="3481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</a:t>
            </a:r>
            <a:r>
              <a:rPr lang="pt-PT" b="0" i="0" u="none" strike="noStrike" cap="none" baseline="0" dirty="0" smtClean="0">
                <a:solidFill>
                  <a:schemeClr val="dk1"/>
                </a:solidFill>
                <a:sym typeface="Arial"/>
              </a:rPr>
              <a:t>pacotes </a:t>
            </a:r>
            <a:r>
              <a:rPr lang="pt-PT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saem da rede local têm o endereço origem </a:t>
            </a:r>
            <a:r>
              <a:rPr lang="pt-PT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80.80.100.98</a:t>
            </a:r>
            <a:r>
              <a:rPr lang="pt-PT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 diferentes números de porta</a:t>
            </a:r>
            <a:endParaRPr lang="pt-PT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285067" y="6141350"/>
            <a:ext cx="6647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Shape 137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 – Network </a:t>
            </a:r>
            <a:r>
              <a:rPr lang="pt-PT" sz="36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Address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36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Translation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3" name="Shape 137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78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utilizadores internos vão todos aparecer na Internet como tendo sempre um só endereço IP origem, que partilham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ISP só necessita de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afectar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1 único endereço IP, dito o endereço IP público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utilizador pode mudar de ISP e fica com endereços internos independentes do ISP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endereços internos são privados, isto é,  desconhecidos no exterior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computadores da rede local não podem ser endereçados do exterior — bom para proteção, mau para certas aplicações </a:t>
            </a:r>
          </a:p>
          <a:p>
            <a:pPr marL="339725" marR="0" lvl="1" indent="-9525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8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4" name="Shape 1374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1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213" name="Shape 213"/>
          <p:cNvSpPr/>
          <p:nvPr/>
        </p:nvSpPr>
        <p:spPr>
          <a:xfrm>
            <a:off x="896888" y="5215938"/>
            <a:ext cx="1995247" cy="833661"/>
          </a:xfrm>
          <a:custGeom>
            <a:avLst/>
            <a:gdLst/>
            <a:ahLst/>
            <a:cxnLst/>
            <a:rect l="0" t="0" r="0" b="0"/>
            <a:pathLst>
              <a:path w="60398" h="15497" extrusionOk="0">
                <a:moveTo>
                  <a:pt x="3963" y="242"/>
                </a:moveTo>
                <a:cubicBezTo>
                  <a:pt x="3963" y="2548"/>
                  <a:pt x="-4858" y="11895"/>
                  <a:pt x="3963" y="14081"/>
                </a:cubicBezTo>
                <a:cubicBezTo>
                  <a:pt x="12784" y="16266"/>
                  <a:pt x="48353" y="15699"/>
                  <a:pt x="56891" y="13353"/>
                </a:cubicBezTo>
                <a:cubicBezTo>
                  <a:pt x="65429" y="11006"/>
                  <a:pt x="55474" y="2225"/>
                  <a:pt x="55191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14" name="Shape 214"/>
          <p:cNvSpPr/>
          <p:nvPr/>
        </p:nvSpPr>
        <p:spPr>
          <a:xfrm>
            <a:off x="6167296" y="5236005"/>
            <a:ext cx="2131294" cy="791354"/>
          </a:xfrm>
          <a:custGeom>
            <a:avLst/>
            <a:gdLst/>
            <a:ahLst/>
            <a:cxnLst/>
            <a:rect l="0" t="0" r="0" b="0"/>
            <a:pathLst>
              <a:path w="60398" h="15497" extrusionOk="0">
                <a:moveTo>
                  <a:pt x="3963" y="242"/>
                </a:moveTo>
                <a:cubicBezTo>
                  <a:pt x="3963" y="2548"/>
                  <a:pt x="-4858" y="11895"/>
                  <a:pt x="3963" y="14081"/>
                </a:cubicBezTo>
                <a:cubicBezTo>
                  <a:pt x="12784" y="16266"/>
                  <a:pt x="48353" y="15699"/>
                  <a:pt x="56891" y="13353"/>
                </a:cubicBezTo>
                <a:cubicBezTo>
                  <a:pt x="65429" y="11006"/>
                  <a:pt x="55474" y="2225"/>
                  <a:pt x="55191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15" name="Shape 215"/>
          <p:cNvSpPr/>
          <p:nvPr/>
        </p:nvSpPr>
        <p:spPr>
          <a:xfrm>
            <a:off x="3432683" y="5228366"/>
            <a:ext cx="2131294" cy="791354"/>
          </a:xfrm>
          <a:custGeom>
            <a:avLst/>
            <a:gdLst/>
            <a:ahLst/>
            <a:cxnLst/>
            <a:rect l="0" t="0" r="0" b="0"/>
            <a:pathLst>
              <a:path w="60398" h="15497" extrusionOk="0">
                <a:moveTo>
                  <a:pt x="3963" y="242"/>
                </a:moveTo>
                <a:cubicBezTo>
                  <a:pt x="3963" y="2548"/>
                  <a:pt x="-4858" y="11895"/>
                  <a:pt x="3963" y="14081"/>
                </a:cubicBezTo>
                <a:cubicBezTo>
                  <a:pt x="12784" y="16266"/>
                  <a:pt x="48353" y="15699"/>
                  <a:pt x="56891" y="13353"/>
                </a:cubicBezTo>
                <a:cubicBezTo>
                  <a:pt x="65429" y="11006"/>
                  <a:pt x="55474" y="2225"/>
                  <a:pt x="55191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16" name="Shape 216"/>
          <p:cNvSpPr/>
          <p:nvPr/>
        </p:nvSpPr>
        <p:spPr>
          <a:xfrm>
            <a:off x="2236862" y="3640506"/>
            <a:ext cx="1893600" cy="182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4961059" y="3640506"/>
            <a:ext cx="1893600" cy="182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370599" y="1718250"/>
            <a:ext cx="1157099" cy="383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42" y="1086845"/>
            <a:ext cx="541069" cy="63140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504774" y="2718172"/>
            <a:ext cx="888000" cy="58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TCP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04774" y="3640750"/>
            <a:ext cx="888000" cy="58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IP</a:t>
            </a:r>
          </a:p>
        </p:txBody>
      </p:sp>
      <p:cxnSp>
        <p:nvCxnSpPr>
          <p:cNvPr id="222" name="Shape 222"/>
          <p:cNvCxnSpPr/>
          <p:nvPr/>
        </p:nvCxnSpPr>
        <p:spPr>
          <a:xfrm>
            <a:off x="945935" y="4161138"/>
            <a:ext cx="6299" cy="54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triangle" w="lg" len="lg"/>
          </a:ln>
        </p:spPr>
      </p:cxnSp>
      <p:cxnSp>
        <p:nvCxnSpPr>
          <p:cNvPr id="223" name="Shape 223"/>
          <p:cNvCxnSpPr/>
          <p:nvPr/>
        </p:nvCxnSpPr>
        <p:spPr>
          <a:xfrm>
            <a:off x="945953" y="3205759"/>
            <a:ext cx="6299" cy="54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triangle" w="lg" len="lg"/>
          </a:ln>
        </p:spPr>
      </p:cxnSp>
      <p:cxnSp>
        <p:nvCxnSpPr>
          <p:cNvPr id="224" name="Shape 224"/>
          <p:cNvCxnSpPr/>
          <p:nvPr/>
        </p:nvCxnSpPr>
        <p:spPr>
          <a:xfrm>
            <a:off x="948916" y="2270069"/>
            <a:ext cx="0" cy="546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triangle" w="lg" len="lg"/>
          </a:ln>
        </p:spPr>
      </p:cxnSp>
      <p:sp>
        <p:nvSpPr>
          <p:cNvPr id="225" name="Shape 225"/>
          <p:cNvSpPr/>
          <p:nvPr/>
        </p:nvSpPr>
        <p:spPr>
          <a:xfrm>
            <a:off x="1508342" y="1812614"/>
            <a:ext cx="6108299" cy="523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536564" y="2744397"/>
            <a:ext cx="6089399" cy="523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2473921" y="3764671"/>
            <a:ext cx="1370700" cy="41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IP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2755406" y="4164685"/>
            <a:ext cx="6900" cy="54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triangle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3544946" y="4164685"/>
            <a:ext cx="6900" cy="54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triangle" w="lg" len="lg"/>
          </a:ln>
        </p:spPr>
      </p:cxnSp>
      <p:sp>
        <p:nvSpPr>
          <p:cNvPr id="230" name="Shape 230"/>
          <p:cNvSpPr txBox="1"/>
          <p:nvPr/>
        </p:nvSpPr>
        <p:spPr>
          <a:xfrm>
            <a:off x="5101899" y="3705369"/>
            <a:ext cx="1491600" cy="4877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IP</a:t>
            </a:r>
          </a:p>
        </p:txBody>
      </p:sp>
      <p:cxnSp>
        <p:nvCxnSpPr>
          <p:cNvPr id="231" name="Shape 231"/>
          <p:cNvCxnSpPr/>
          <p:nvPr/>
        </p:nvCxnSpPr>
        <p:spPr>
          <a:xfrm>
            <a:off x="6240686" y="4164685"/>
            <a:ext cx="6900" cy="54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triangle" w="lg" len="lg"/>
          </a:ln>
        </p:spPr>
      </p:cxnSp>
      <p:sp>
        <p:nvSpPr>
          <p:cNvPr id="232" name="Shape 232"/>
          <p:cNvSpPr txBox="1"/>
          <p:nvPr/>
        </p:nvSpPr>
        <p:spPr>
          <a:xfrm>
            <a:off x="5893736" y="4713417"/>
            <a:ext cx="825000" cy="523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Interface ethernet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5415252" y="4164685"/>
            <a:ext cx="6900" cy="54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triangle" w="lg" len="lg"/>
          </a:ln>
        </p:spPr>
      </p:cxnSp>
      <p:sp>
        <p:nvSpPr>
          <p:cNvPr id="234" name="Shape 234"/>
          <p:cNvSpPr/>
          <p:nvPr/>
        </p:nvSpPr>
        <p:spPr>
          <a:xfrm>
            <a:off x="7614499" y="1698228"/>
            <a:ext cx="1157099" cy="378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7748727" y="1775518"/>
            <a:ext cx="888000" cy="58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HTTP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442" y="1066800"/>
            <a:ext cx="541069" cy="63140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7748683" y="2698126"/>
            <a:ext cx="888000" cy="58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TCP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748683" y="3620705"/>
            <a:ext cx="888000" cy="58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IP</a:t>
            </a:r>
          </a:p>
        </p:txBody>
      </p:sp>
      <p:cxnSp>
        <p:nvCxnSpPr>
          <p:cNvPr id="239" name="Shape 239"/>
          <p:cNvCxnSpPr/>
          <p:nvPr/>
        </p:nvCxnSpPr>
        <p:spPr>
          <a:xfrm>
            <a:off x="8189834" y="4141092"/>
            <a:ext cx="6299" cy="54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triangle" w="lg" len="lg"/>
          </a:ln>
        </p:spPr>
      </p:cxnSp>
      <p:cxnSp>
        <p:nvCxnSpPr>
          <p:cNvPr id="240" name="Shape 240"/>
          <p:cNvCxnSpPr/>
          <p:nvPr/>
        </p:nvCxnSpPr>
        <p:spPr>
          <a:xfrm>
            <a:off x="8189853" y="3185714"/>
            <a:ext cx="6299" cy="54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triangle" w="lg" len="lg"/>
          </a:ln>
        </p:spPr>
      </p:cxnSp>
      <p:cxnSp>
        <p:nvCxnSpPr>
          <p:cNvPr id="241" name="Shape 241"/>
          <p:cNvCxnSpPr/>
          <p:nvPr/>
        </p:nvCxnSpPr>
        <p:spPr>
          <a:xfrm>
            <a:off x="8192816" y="2250023"/>
            <a:ext cx="0" cy="546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triangle" w="lg" len="lg"/>
          </a:ln>
        </p:spPr>
      </p:cxnSp>
      <p:sp>
        <p:nvSpPr>
          <p:cNvPr id="242" name="Shape 242"/>
          <p:cNvSpPr txBox="1"/>
          <p:nvPr/>
        </p:nvSpPr>
        <p:spPr>
          <a:xfrm>
            <a:off x="2473921" y="1895744"/>
            <a:ext cx="3945599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Mensagens HTTP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499129" y="2827527"/>
            <a:ext cx="39333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Segmentos TCP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601311" y="5330940"/>
            <a:ext cx="1263299" cy="37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i="1"/>
              <a:t>Frames</a:t>
            </a:r>
            <a:r>
              <a:rPr lang="en-GB" sz="1200"/>
              <a:t> ethernet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204" y="5608639"/>
            <a:ext cx="376727" cy="48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453" y="5608639"/>
            <a:ext cx="376727" cy="48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850" y="5608639"/>
            <a:ext cx="376727" cy="48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3783688" y="5448040"/>
            <a:ext cx="1491600" cy="37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i="1"/>
              <a:t>Frames</a:t>
            </a:r>
            <a:r>
              <a:rPr lang="en-GB" sz="1200"/>
              <a:t> SONET</a:t>
            </a:r>
          </a:p>
        </p:txBody>
      </p:sp>
      <p:cxnSp>
        <p:nvCxnSpPr>
          <p:cNvPr id="249" name="Shape 249"/>
          <p:cNvCxnSpPr/>
          <p:nvPr/>
        </p:nvCxnSpPr>
        <p:spPr>
          <a:xfrm rot="10800000" flipH="1">
            <a:off x="292297" y="4468440"/>
            <a:ext cx="8619599" cy="3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 rot="10800000" flipH="1">
            <a:off x="292297" y="3395957"/>
            <a:ext cx="8619599" cy="3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52725" y="2462750"/>
            <a:ext cx="8619599" cy="3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504827" y="1795563"/>
            <a:ext cx="888000" cy="58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HTTP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006673" y="4731658"/>
            <a:ext cx="825000" cy="4877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Interface SONET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3925" y="3445762"/>
            <a:ext cx="489141" cy="53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3532" y="3455699"/>
            <a:ext cx="489141" cy="536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2304793" y="4731658"/>
            <a:ext cx="825000" cy="4877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dirty="0"/>
              <a:t>Interface </a:t>
            </a:r>
            <a:r>
              <a:rPr lang="en-GB" sz="1200" dirty="0" err="1" smtClean="0"/>
              <a:t>ethernet</a:t>
            </a:r>
            <a:endParaRPr lang="en-GB" sz="1200" dirty="0"/>
          </a:p>
        </p:txBody>
      </p:sp>
      <p:sp>
        <p:nvSpPr>
          <p:cNvPr id="257" name="Shape 257"/>
          <p:cNvSpPr txBox="1"/>
          <p:nvPr/>
        </p:nvSpPr>
        <p:spPr>
          <a:xfrm>
            <a:off x="3191856" y="4713417"/>
            <a:ext cx="825000" cy="523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dirty="0"/>
              <a:t>Interface </a:t>
            </a:r>
            <a:r>
              <a:rPr lang="en-GB" sz="1200" dirty="0" smtClean="0"/>
              <a:t>SONET</a:t>
            </a:r>
            <a:endParaRPr lang="en-GB" sz="1200" dirty="0"/>
          </a:p>
        </p:txBody>
      </p:sp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5917" y="5608639"/>
            <a:ext cx="376727" cy="48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7582" y="5608639"/>
            <a:ext cx="376727" cy="48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808" y="5608639"/>
            <a:ext cx="376727" cy="48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099" y="5608639"/>
            <a:ext cx="376727" cy="48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650" y="5608639"/>
            <a:ext cx="376727" cy="48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535600" y="4656839"/>
            <a:ext cx="825000" cy="79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Interface ethernet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779500" y="4636815"/>
            <a:ext cx="825000" cy="7547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Interface ethernet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837" y="5608639"/>
            <a:ext cx="376727" cy="48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1274525" y="5371040"/>
            <a:ext cx="1263299" cy="37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i="1"/>
              <a:t>Frames</a:t>
            </a:r>
            <a:r>
              <a:rPr lang="en-GB" sz="1200"/>
              <a:t> ethernet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6775204" y="3687346"/>
            <a:ext cx="886300" cy="523820"/>
            <a:chOff x="1717800" y="2559850"/>
            <a:chExt cx="604199" cy="276000"/>
          </a:xfrm>
        </p:grpSpPr>
        <p:sp>
          <p:nvSpPr>
            <p:cNvPr id="268" name="Shape 268"/>
            <p:cNvSpPr/>
            <p:nvPr/>
          </p:nvSpPr>
          <p:spPr>
            <a:xfrm>
              <a:off x="1717800" y="2559850"/>
              <a:ext cx="604199" cy="276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 b="1"/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1717800" y="2603650"/>
              <a:ext cx="604199" cy="200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200" b="1"/>
                <a:t>Pacotes IP</a:t>
              </a: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1490126" y="3687346"/>
            <a:ext cx="886300" cy="523820"/>
            <a:chOff x="1717800" y="2559850"/>
            <a:chExt cx="604199" cy="276000"/>
          </a:xfrm>
        </p:grpSpPr>
        <p:sp>
          <p:nvSpPr>
            <p:cNvPr id="271" name="Shape 271"/>
            <p:cNvSpPr/>
            <p:nvPr/>
          </p:nvSpPr>
          <p:spPr>
            <a:xfrm>
              <a:off x="1717800" y="2559850"/>
              <a:ext cx="604199" cy="276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 b="1"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1717800" y="2603650"/>
              <a:ext cx="604199" cy="200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200" b="1"/>
                <a:t>Pacotes IP</a:t>
              </a: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4102500" y="3710808"/>
            <a:ext cx="886300" cy="523820"/>
            <a:chOff x="1717800" y="2559850"/>
            <a:chExt cx="604199" cy="276000"/>
          </a:xfrm>
        </p:grpSpPr>
        <p:sp>
          <p:nvSpPr>
            <p:cNvPr id="274" name="Shape 274"/>
            <p:cNvSpPr/>
            <p:nvPr/>
          </p:nvSpPr>
          <p:spPr>
            <a:xfrm>
              <a:off x="1717800" y="2559850"/>
              <a:ext cx="604199" cy="276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 b="1"/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1717800" y="2603650"/>
              <a:ext cx="604199" cy="200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200" b="1"/>
                <a:t>Pacotes IP</a:t>
              </a:r>
            </a:p>
          </p:txBody>
        </p:sp>
      </p:grpSp>
      <p:sp>
        <p:nvSpPr>
          <p:cNvPr id="68" name="Shape 276"/>
          <p:cNvSpPr txBox="1">
            <a:spLocks/>
          </p:cNvSpPr>
          <p:nvPr/>
        </p:nvSpPr>
        <p:spPr>
          <a:xfrm>
            <a:off x="304800" y="286500"/>
            <a:ext cx="8381999" cy="92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>
              <a:buSzPct val="25000"/>
            </a:pPr>
            <a:r>
              <a:rPr lang="pt-PT" dirty="0" smtClean="0"/>
              <a:t>A Posição do Protocolo IP</a:t>
            </a:r>
            <a:endParaRPr lang="pt-PT" dirty="0"/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</a:t>
            </a:r>
            <a:r>
              <a:rPr lang="pt-PT" i="1" dirty="0" smtClean="0"/>
              <a:t>R</a:t>
            </a:r>
            <a:r>
              <a:rPr lang="pt-PT" sz="3600" b="1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outer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NAT </a:t>
            </a:r>
            <a:r>
              <a:rPr lang="pt-PT" dirty="0" smtClean="0"/>
              <a:t>t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em </a:t>
            </a:r>
            <a:r>
              <a:rPr lang="pt-PT" dirty="0" smtClean="0"/>
              <a:t>d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381" name="Shape 138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78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Transformar os pacotes em saída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Substituir no cabeçalho do pacote (endereço IP origem, porta origem, ...) por (endereço IP público, nova porta, ...). Desta forma os servidores externos vão responder para o 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router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(..., endereço IP público, nova porta)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Memorizar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(endereço IP origem, porta origem) e associá-lo a (endereço IP público, nova porta) de forma a poder transformar um pacote (..., endereço IP público, nova porta) em (...., endereço IP origem, porta origem)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Transformar os pacotes em entrada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Transforma</a:t>
            </a:r>
            <a:r>
              <a:rPr lang="pt-PT" sz="2000" dirty="0" smtClean="0"/>
              <a:t>r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os pacotes quer recebe dirigidos a (..., endereço IP público, nova porta) em (...., endereço IP origem, porta origem)</a:t>
            </a:r>
          </a:p>
          <a:p>
            <a:pPr marL="339725" marR="0" lvl="1" indent="-9525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8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1382" name="Shape 1382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Shape 139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 – </a:t>
            </a:r>
            <a:r>
              <a:rPr lang="en-GB"/>
              <a:t>Exemplo de Funcionamento</a:t>
            </a:r>
          </a:p>
        </p:txBody>
      </p:sp>
      <p:sp>
        <p:nvSpPr>
          <p:cNvPr id="1399" name="Shape 1399"/>
          <p:cNvSpPr txBox="1">
            <a:spLocks noGrp="1"/>
          </p:cNvSpPr>
          <p:nvPr>
            <p:ph type="sldNum" idx="12"/>
          </p:nvPr>
        </p:nvSpPr>
        <p:spPr>
          <a:xfrm>
            <a:off x="8285067" y="6141350"/>
            <a:ext cx="6647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2" y="1268361"/>
            <a:ext cx="8145807" cy="510294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Shape 145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Análise do NAT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9" name="Shape 145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78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portas são representadas em 16 bits, logo é possível reservar uma gama de por exemplo 50.000 portas para o NAT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50.000 conexões diferentes com um único endereço IP público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NAT é sujeito a controvérsia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Certas aplicações necessitam de conhecer endereço e portas das partes em diálogo (e.g. certos jogos) e para atravessarem o </a:t>
            </a:r>
            <a:r>
              <a:rPr lang="pt-PT" sz="18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router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os pacotes têm de ser transformados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Alguns argumentam que viola a filosofia inicial da Internet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Torna difícil ter servidores na rede exceto se estes estiverem dentro do </a:t>
            </a:r>
            <a:r>
              <a:rPr lang="pt-PT" sz="18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router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o NAT resolve vários problemas reais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Permite trabalhar com menos endereços públicos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Torna o endereçamento na minha rede independente do ISP e torna essa rede “portável”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 propriedades suplementares de segurança</a:t>
            </a:r>
          </a:p>
          <a:p>
            <a:pPr marL="339725" marR="0" lvl="1" indent="-9525" algn="l" rtl="0">
              <a:spcBef>
                <a:spcPts val="1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6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0" name="Shape 1460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 txBox="1">
            <a:spLocks noGrp="1"/>
          </p:cNvSpPr>
          <p:nvPr>
            <p:ph type="sldNum" idx="12"/>
          </p:nvPr>
        </p:nvSpPr>
        <p:spPr>
          <a:xfrm>
            <a:off x="8406580" y="6360775"/>
            <a:ext cx="532219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53</a:t>
            </a:fld>
            <a:endParaRPr lang="en-GB"/>
          </a:p>
        </p:txBody>
      </p:sp>
      <p:sp>
        <p:nvSpPr>
          <p:cNvPr id="1489" name="Shape 1489"/>
          <p:cNvSpPr txBox="1">
            <a:spLocks noGrp="1"/>
          </p:cNvSpPr>
          <p:nvPr>
            <p:ph type="title"/>
          </p:nvPr>
        </p:nvSpPr>
        <p:spPr>
          <a:xfrm>
            <a:off x="432425" y="23515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Acesso a S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ervidores com NAT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490" name="Shape 1490"/>
          <p:cNvSpPr txBox="1">
            <a:spLocks noGrp="1"/>
          </p:cNvSpPr>
          <p:nvPr>
            <p:ph type="body" idx="1"/>
          </p:nvPr>
        </p:nvSpPr>
        <p:spPr>
          <a:xfrm>
            <a:off x="404375" y="1120877"/>
            <a:ext cx="8438100" cy="5239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111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Gostaríamos de ter um servidor na rede interna acessível do exterior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dirty="0" smtClean="0"/>
              <a:t>Um s</a:t>
            </a:r>
            <a:r>
              <a:rPr lang="pt-PT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ervidor com o endereço interno 10.0.0.1 mas apenas visível do exterior como tendo o endereço público do </a:t>
            </a:r>
            <a:r>
              <a:rPr lang="pt-PT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router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Como abrir conexões de fora para dentro ?</a:t>
            </a:r>
          </a:p>
          <a:p>
            <a:pPr marL="223837" marR="0" lvl="0" indent="-2111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Solução com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port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forwarding</a:t>
            </a:r>
            <a:endParaRPr lang="pt-PT" sz="2400" b="0" i="1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Configurar estaticamente o </a:t>
            </a:r>
            <a:r>
              <a:rPr lang="pt-PT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router</a:t>
            </a:r>
            <a:r>
              <a:rPr lang="pt-PT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para redirigir todos os </a:t>
            </a:r>
            <a:r>
              <a:rPr lang="pt-PT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datagramas</a:t>
            </a:r>
            <a:r>
              <a:rPr lang="pt-PT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dirigidos à sua porta 80 para a porta 80 do servidor interno 10.0.0.1</a:t>
            </a:r>
            <a:endParaRPr lang="pt-PT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 txBox="1">
            <a:spLocks noGrp="1"/>
          </p:cNvSpPr>
          <p:nvPr>
            <p:ph type="sldNum" idx="12"/>
          </p:nvPr>
        </p:nvSpPr>
        <p:spPr>
          <a:xfrm>
            <a:off x="8406580" y="6360775"/>
            <a:ext cx="532219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54</a:t>
            </a:fld>
            <a:endParaRPr lang="en-GB"/>
          </a:p>
        </p:txBody>
      </p:sp>
      <p:sp>
        <p:nvSpPr>
          <p:cNvPr id="1489" name="Shape 1489"/>
          <p:cNvSpPr txBox="1">
            <a:spLocks noGrp="1"/>
          </p:cNvSpPr>
          <p:nvPr>
            <p:ph type="title"/>
          </p:nvPr>
        </p:nvSpPr>
        <p:spPr>
          <a:xfrm>
            <a:off x="432425" y="23515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Acesso a S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ervidores com NAT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0" y="1120877"/>
            <a:ext cx="8058010" cy="54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08330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Outra solução - </a:t>
            </a:r>
            <a:r>
              <a:rPr lang="pt-PT" i="1" dirty="0" err="1" smtClean="0"/>
              <a:t>R</a:t>
            </a:r>
            <a:r>
              <a:rPr lang="pt-PT" sz="36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elaying</a:t>
            </a:r>
            <a:endParaRPr lang="pt-PT" sz="3600" b="1" i="1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500" name="Shape 150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371800" cy="184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computador interno abre uma conexão para um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relay</a:t>
            </a:r>
            <a:endParaRPr lang="pt-PT" sz="2400" b="0" i="1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223837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cliente abre uma conexão para o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relay</a:t>
            </a:r>
            <a:endParaRPr lang="pt-PT" sz="2400" b="0" i="1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223837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relay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atua como ponte entre o cliente e o servidor</a:t>
            </a:r>
            <a:endParaRPr lang="pt-PT"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1" name="Shape 1501"/>
          <p:cNvSpPr txBox="1">
            <a:spLocks noGrp="1"/>
          </p:cNvSpPr>
          <p:nvPr>
            <p:ph type="sldNum" idx="12"/>
          </p:nvPr>
        </p:nvSpPr>
        <p:spPr>
          <a:xfrm>
            <a:off x="6942913" y="6265112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1" y="2787332"/>
            <a:ext cx="8487289" cy="343416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/>
          <p:nvPr/>
        </p:nvSpPr>
        <p:spPr>
          <a:xfrm>
            <a:off x="506962" y="3683325"/>
            <a:ext cx="2062500" cy="2581799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542" name="Shape 1542"/>
          <p:cNvCxnSpPr/>
          <p:nvPr/>
        </p:nvCxnSpPr>
        <p:spPr>
          <a:xfrm>
            <a:off x="1205823" y="4835047"/>
            <a:ext cx="6647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3" name="Shape 154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i="1"/>
              <a:t>R</a:t>
            </a:r>
            <a:r>
              <a:rPr lang="en-GB" sz="3600" b="1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elaying - O</a:t>
            </a:r>
            <a:r>
              <a:rPr lang="en-GB" i="1"/>
              <a:t>bservações</a:t>
            </a:r>
          </a:p>
        </p:txBody>
      </p:sp>
      <p:sp>
        <p:nvSpPr>
          <p:cNvPr id="1544" name="Shape 1544"/>
          <p:cNvSpPr txBox="1">
            <a:spLocks noGrp="1"/>
          </p:cNvSpPr>
          <p:nvPr>
            <p:ph type="sldNum" idx="12"/>
          </p:nvPr>
        </p:nvSpPr>
        <p:spPr>
          <a:xfrm>
            <a:off x="6942913" y="6265112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5" name="Shape 1545"/>
          <p:cNvSpPr/>
          <p:nvPr/>
        </p:nvSpPr>
        <p:spPr>
          <a:xfrm>
            <a:off x="6491487" y="3606250"/>
            <a:ext cx="2062500" cy="2581799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6" name="Shape 1546"/>
          <p:cNvSpPr txBox="1"/>
          <p:nvPr/>
        </p:nvSpPr>
        <p:spPr>
          <a:xfrm>
            <a:off x="7705962" y="4026778"/>
            <a:ext cx="919200" cy="26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10.0.0.</a:t>
            </a:r>
            <a:r>
              <a:rPr lang="en-GB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</p:txBody>
      </p:sp>
      <p:sp>
        <p:nvSpPr>
          <p:cNvPr id="1547" name="Shape 1547"/>
          <p:cNvSpPr txBox="1"/>
          <p:nvPr/>
        </p:nvSpPr>
        <p:spPr>
          <a:xfrm>
            <a:off x="7699951" y="4886087"/>
            <a:ext cx="9312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10.0.0.2</a:t>
            </a:r>
          </a:p>
        </p:txBody>
      </p:sp>
      <p:sp>
        <p:nvSpPr>
          <p:cNvPr id="1548" name="Shape 1548"/>
          <p:cNvSpPr txBox="1"/>
          <p:nvPr/>
        </p:nvSpPr>
        <p:spPr>
          <a:xfrm>
            <a:off x="7699963" y="5362912"/>
            <a:ext cx="9312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10.0.0.3</a:t>
            </a:r>
          </a:p>
        </p:txBody>
      </p:sp>
      <p:sp>
        <p:nvSpPr>
          <p:cNvPr id="1549" name="Shape 1549"/>
          <p:cNvSpPr txBox="1"/>
          <p:nvPr/>
        </p:nvSpPr>
        <p:spPr>
          <a:xfrm>
            <a:off x="6712915" y="4418150"/>
            <a:ext cx="15381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10.0.0.4</a:t>
            </a:r>
          </a:p>
        </p:txBody>
      </p:sp>
      <p:sp>
        <p:nvSpPr>
          <p:cNvPr id="1550" name="Shape 1550"/>
          <p:cNvSpPr txBox="1"/>
          <p:nvPr/>
        </p:nvSpPr>
        <p:spPr>
          <a:xfrm>
            <a:off x="6753687" y="3069064"/>
            <a:ext cx="1538100" cy="48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 privada</a:t>
            </a:r>
            <a:r>
              <a:rPr lang="en-GB" b="1"/>
              <a:t>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(</a:t>
            </a:r>
            <a:r>
              <a:rPr lang="en-GB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10.0.0.0/</a:t>
            </a:r>
            <a:r>
              <a:rPr lang="en-GB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8)</a:t>
            </a:r>
          </a:p>
        </p:txBody>
      </p:sp>
      <p:sp>
        <p:nvSpPr>
          <p:cNvPr id="1551" name="Shape 1551"/>
          <p:cNvSpPr txBox="1"/>
          <p:nvPr/>
        </p:nvSpPr>
        <p:spPr>
          <a:xfrm>
            <a:off x="6574525" y="5839962"/>
            <a:ext cx="20625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Endereços IP privados</a:t>
            </a:r>
          </a:p>
        </p:txBody>
      </p:sp>
      <p:cxnSp>
        <p:nvCxnSpPr>
          <p:cNvPr id="1552" name="Shape 1552"/>
          <p:cNvCxnSpPr/>
          <p:nvPr/>
        </p:nvCxnSpPr>
        <p:spPr>
          <a:xfrm rot="10800000" flipH="1">
            <a:off x="5494087" y="4683124"/>
            <a:ext cx="9732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Shape 1553"/>
          <p:cNvCxnSpPr/>
          <p:nvPr/>
        </p:nvCxnSpPr>
        <p:spPr>
          <a:xfrm>
            <a:off x="6876698" y="4105322"/>
            <a:ext cx="6647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4" name="Shape 1554"/>
          <p:cNvCxnSpPr/>
          <p:nvPr/>
        </p:nvCxnSpPr>
        <p:spPr>
          <a:xfrm>
            <a:off x="3537572" y="465757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5" name="Shape 1555"/>
          <p:cNvCxnSpPr/>
          <p:nvPr/>
        </p:nvCxnSpPr>
        <p:spPr>
          <a:xfrm>
            <a:off x="3537572" y="5924049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6" name="Shape 1556"/>
          <p:cNvSpPr/>
          <p:nvPr/>
        </p:nvSpPr>
        <p:spPr>
          <a:xfrm>
            <a:off x="3566911" y="4799498"/>
            <a:ext cx="664799" cy="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57" name="Shape 1557"/>
          <p:cNvCxnSpPr/>
          <p:nvPr/>
        </p:nvCxnSpPr>
        <p:spPr>
          <a:xfrm rot="10800000" flipH="1">
            <a:off x="6108837" y="4726099"/>
            <a:ext cx="771600" cy="1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8" name="Shape 1558"/>
          <p:cNvCxnSpPr/>
          <p:nvPr/>
        </p:nvCxnSpPr>
        <p:spPr>
          <a:xfrm>
            <a:off x="6862148" y="5052947"/>
            <a:ext cx="6647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9" name="Shape 1559"/>
          <p:cNvCxnSpPr/>
          <p:nvPr/>
        </p:nvCxnSpPr>
        <p:spPr>
          <a:xfrm flipH="1">
            <a:off x="6872787" y="3851900"/>
            <a:ext cx="9000" cy="1941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60" name="Shape 1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462" y="4809137"/>
            <a:ext cx="486500" cy="48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1" name="Shape 1561"/>
          <p:cNvCxnSpPr>
            <a:endCxn id="1562" idx="3"/>
          </p:cNvCxnSpPr>
          <p:nvPr/>
        </p:nvCxnSpPr>
        <p:spPr>
          <a:xfrm flipH="1">
            <a:off x="6650037" y="4451487"/>
            <a:ext cx="49470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563" name="Shape 15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462" y="5289112"/>
            <a:ext cx="486500" cy="4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Shape 15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392" y="3809650"/>
            <a:ext cx="370763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Shape 1565"/>
          <p:cNvSpPr txBox="1"/>
          <p:nvPr/>
        </p:nvSpPr>
        <p:spPr>
          <a:xfrm>
            <a:off x="4535912" y="4820325"/>
            <a:ext cx="14343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200.200.200.1</a:t>
            </a:r>
            <a:r>
              <a:rPr lang="en-GB" sz="1200"/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566" name="Shape 15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2037" y="3317229"/>
            <a:ext cx="1305281" cy="4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Shape 15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2037" y="3002004"/>
            <a:ext cx="1305281" cy="4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8" name="Shape 1568"/>
          <p:cNvSpPr/>
          <p:nvPr/>
        </p:nvSpPr>
        <p:spPr>
          <a:xfrm>
            <a:off x="4535912" y="3800375"/>
            <a:ext cx="2592673" cy="1343480"/>
          </a:xfrm>
          <a:custGeom>
            <a:avLst/>
            <a:gdLst/>
            <a:ahLst/>
            <a:cxnLst/>
            <a:rect l="0" t="0" r="0" b="0"/>
            <a:pathLst>
              <a:path w="103191" h="45507" extrusionOk="0">
                <a:moveTo>
                  <a:pt x="103191" y="44866"/>
                </a:moveTo>
                <a:lnTo>
                  <a:pt x="89731" y="45507"/>
                </a:lnTo>
                <a:lnTo>
                  <a:pt x="89731" y="31406"/>
                </a:lnTo>
                <a:lnTo>
                  <a:pt x="29483" y="30124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569" name="Shape 1569"/>
          <p:cNvSpPr/>
          <p:nvPr/>
        </p:nvSpPr>
        <p:spPr>
          <a:xfrm>
            <a:off x="2485587" y="3800376"/>
            <a:ext cx="1654083" cy="685774"/>
          </a:xfrm>
          <a:custGeom>
            <a:avLst/>
            <a:gdLst/>
            <a:ahLst/>
            <a:cxnLst/>
            <a:rect l="0" t="0" r="0" b="0"/>
            <a:pathLst>
              <a:path w="87808" h="37815" extrusionOk="0">
                <a:moveTo>
                  <a:pt x="0" y="37815"/>
                </a:moveTo>
                <a:lnTo>
                  <a:pt x="60889" y="37174"/>
                </a:lnTo>
                <a:lnTo>
                  <a:pt x="8780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570" name="Shape 1570"/>
          <p:cNvSpPr txBox="1"/>
          <p:nvPr/>
        </p:nvSpPr>
        <p:spPr>
          <a:xfrm>
            <a:off x="2517612" y="3085850"/>
            <a:ext cx="11484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Relay</a:t>
            </a:r>
          </a:p>
        </p:txBody>
      </p:sp>
      <p:sp>
        <p:nvSpPr>
          <p:cNvPr id="1571" name="Shape 1571"/>
          <p:cNvSpPr txBox="1"/>
          <p:nvPr/>
        </p:nvSpPr>
        <p:spPr>
          <a:xfrm>
            <a:off x="796612" y="5482150"/>
            <a:ext cx="771600" cy="26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10.0.0.</a:t>
            </a:r>
            <a:r>
              <a:rPr lang="en-GB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</a:p>
        </p:txBody>
      </p:sp>
      <p:sp>
        <p:nvSpPr>
          <p:cNvPr id="1572" name="Shape 1572"/>
          <p:cNvSpPr txBox="1"/>
          <p:nvPr/>
        </p:nvSpPr>
        <p:spPr>
          <a:xfrm>
            <a:off x="769150" y="3123500"/>
            <a:ext cx="1538100" cy="48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 privada</a:t>
            </a:r>
            <a:r>
              <a:rPr lang="en-GB" b="1"/>
              <a:t>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(</a:t>
            </a:r>
            <a:r>
              <a:rPr lang="en-GB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10.0.0.0/</a:t>
            </a:r>
            <a:r>
              <a:rPr lang="en-GB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8)</a:t>
            </a:r>
          </a:p>
        </p:txBody>
      </p:sp>
      <p:sp>
        <p:nvSpPr>
          <p:cNvPr id="1573" name="Shape 1573"/>
          <p:cNvSpPr txBox="1"/>
          <p:nvPr/>
        </p:nvSpPr>
        <p:spPr>
          <a:xfrm>
            <a:off x="590000" y="5917037"/>
            <a:ext cx="20625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Endereços IP privados</a:t>
            </a:r>
          </a:p>
        </p:txBody>
      </p:sp>
      <p:cxnSp>
        <p:nvCxnSpPr>
          <p:cNvPr id="1574" name="Shape 1574"/>
          <p:cNvCxnSpPr/>
          <p:nvPr/>
        </p:nvCxnSpPr>
        <p:spPr>
          <a:xfrm>
            <a:off x="1205823" y="4277509"/>
            <a:ext cx="6647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5" name="Shape 1575"/>
          <p:cNvCxnSpPr/>
          <p:nvPr/>
        </p:nvCxnSpPr>
        <p:spPr>
          <a:xfrm>
            <a:off x="1205823" y="5311872"/>
            <a:ext cx="6647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76" name="Shape 15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162" y="4578587"/>
            <a:ext cx="486500" cy="4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Shape 15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62" y="5068612"/>
            <a:ext cx="486500" cy="4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Shape 15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129" y="3944475"/>
            <a:ext cx="370763" cy="556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9" name="Shape 1579"/>
          <p:cNvCxnSpPr/>
          <p:nvPr/>
        </p:nvCxnSpPr>
        <p:spPr>
          <a:xfrm>
            <a:off x="1881500" y="4003275"/>
            <a:ext cx="7499" cy="165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0" name="Shape 1580"/>
          <p:cNvCxnSpPr/>
          <p:nvPr/>
        </p:nvCxnSpPr>
        <p:spPr>
          <a:xfrm>
            <a:off x="1881523" y="4437197"/>
            <a:ext cx="6647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2" name="Shape 1582"/>
          <p:cNvSpPr txBox="1"/>
          <p:nvPr/>
        </p:nvSpPr>
        <p:spPr>
          <a:xfrm>
            <a:off x="2835537" y="4520100"/>
            <a:ext cx="14343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150.150.150.1</a:t>
            </a:r>
            <a:r>
              <a:rPr lang="en-GB" sz="1200"/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83" name="Shape 1583"/>
          <p:cNvSpPr txBox="1"/>
          <p:nvPr/>
        </p:nvSpPr>
        <p:spPr>
          <a:xfrm>
            <a:off x="4789062" y="3728800"/>
            <a:ext cx="14343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100.100.100.1</a:t>
            </a:r>
            <a:r>
              <a:rPr lang="en-GB" sz="1200"/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584" name="Shape 1584"/>
          <p:cNvCxnSpPr/>
          <p:nvPr/>
        </p:nvCxnSpPr>
        <p:spPr>
          <a:xfrm rot="10800000" flipH="1">
            <a:off x="1642500" y="5260906"/>
            <a:ext cx="5442899" cy="65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</p:spPr>
      </p:cxnSp>
      <p:sp>
        <p:nvSpPr>
          <p:cNvPr id="1585" name="Shape 1585"/>
          <p:cNvSpPr txBox="1">
            <a:spLocks noGrp="1"/>
          </p:cNvSpPr>
          <p:nvPr>
            <p:ph type="body" idx="1"/>
          </p:nvPr>
        </p:nvSpPr>
        <p:spPr>
          <a:xfrm>
            <a:off x="506975" y="1137775"/>
            <a:ext cx="8371800" cy="168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Esta solução não é geral pois requer modificações das aplicações ou a utilização de túneis pelos computadores internos como se tivessem um canal (lógico) para um </a:t>
            </a:r>
            <a:r>
              <a:rPr lang="en-GB" sz="18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router </a:t>
            </a:r>
            <a:r>
              <a:rPr lang="en-GB" sz="1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externo (o </a:t>
            </a:r>
            <a:r>
              <a:rPr lang="en-GB" sz="18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relay</a:t>
            </a:r>
            <a:r>
              <a:rPr lang="en-GB" sz="1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7" marR="0" lvl="0" indent="-223837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 verdade, nada impede que os dois parceiros estejam ambos por detrás de </a:t>
            </a:r>
            <a:r>
              <a:rPr lang="en-GB" sz="18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routers</a:t>
            </a:r>
            <a:r>
              <a:rPr lang="en-GB" sz="1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NAT e até que tenham os mesmos endereços IP privados</a:t>
            </a:r>
          </a:p>
        </p:txBody>
      </p:sp>
      <p:sp>
        <p:nvSpPr>
          <p:cNvPr id="47" name="Shape 1569"/>
          <p:cNvSpPr/>
          <p:nvPr/>
        </p:nvSpPr>
        <p:spPr>
          <a:xfrm>
            <a:off x="1618235" y="4394561"/>
            <a:ext cx="1109285" cy="685774"/>
          </a:xfrm>
          <a:custGeom>
            <a:avLst/>
            <a:gdLst/>
            <a:ahLst/>
            <a:cxnLst/>
            <a:rect l="0" t="0" r="0" b="0"/>
            <a:pathLst>
              <a:path w="87808" h="37815" extrusionOk="0">
                <a:moveTo>
                  <a:pt x="0" y="37815"/>
                </a:moveTo>
                <a:lnTo>
                  <a:pt x="60889" y="37174"/>
                </a:lnTo>
                <a:lnTo>
                  <a:pt x="8780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sp>
      <p:pic>
        <p:nvPicPr>
          <p:cNvPr id="1581" name="Shape 15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6387" y="4089087"/>
            <a:ext cx="1044300" cy="6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2" name="Shape 15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5737" y="4299287"/>
            <a:ext cx="1044300" cy="6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Shape 159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Gamas de </a:t>
            </a:r>
            <a:r>
              <a:rPr lang="pt-PT" dirty="0" smtClean="0"/>
              <a:t>E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ndereços IPv4 </a:t>
            </a:r>
            <a:r>
              <a:rPr lang="pt-PT" dirty="0" smtClean="0"/>
              <a:t>P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rivados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graphicFrame>
        <p:nvGraphicFramePr>
          <p:cNvPr id="1592" name="Shape 1592"/>
          <p:cNvGraphicFramePr/>
          <p:nvPr>
            <p:extLst>
              <p:ext uri="{D42A27DB-BD31-4B8C-83A1-F6EECF244321}">
                <p14:modId xmlns:p14="http://schemas.microsoft.com/office/powerpoint/2010/main" val="555301331"/>
              </p:ext>
            </p:extLst>
          </p:nvPr>
        </p:nvGraphicFramePr>
        <p:xfrm>
          <a:off x="733500" y="2085400"/>
          <a:ext cx="7782750" cy="3593500"/>
        </p:xfrm>
        <a:graphic>
          <a:graphicData uri="http://schemas.openxmlformats.org/drawingml/2006/table">
            <a:tbl>
              <a:tblPr>
                <a:noFill/>
                <a:tableStyleId>{5C0C4A56-97DB-41B7-8237-5EF5CA9DA10A}</a:tableStyleId>
              </a:tblPr>
              <a:tblGrid>
                <a:gridCol w="1450800"/>
                <a:gridCol w="1737850"/>
                <a:gridCol w="1405475"/>
                <a:gridCol w="1541425"/>
                <a:gridCol w="1647200"/>
              </a:tblGrid>
              <a:tr h="8983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 b="1" dirty="0" smtClean="0"/>
                        <a:t>Nome </a:t>
                      </a:r>
                      <a:endParaRPr lang="en-GB" b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Gama de endereços IP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Número de endereços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Máscara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Número de bits para a parte </a:t>
                      </a:r>
                      <a:r>
                        <a:rPr lang="en-GB" b="1" i="1"/>
                        <a:t>host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83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24-bit block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10.0.0.0 – </a:t>
                      </a:r>
                      <a:r>
                        <a:rPr lang="en-GB" smtClean="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10.254.254.254</a:t>
                      </a:r>
                      <a:endParaRPr lang="en-GB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16,777,216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10.0.0.0/8 (255.0.0.0)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24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83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20-bit block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172.16.0.0 – 172.31.255.255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1,048,576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172.16.0.0/12 (255.240.0.0)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20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83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16-bit block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192.168.0.0 – 192.168.255.255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65,536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192.168.0.0/16 (255.255.0.0)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16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PT" dirty="0" smtClean="0">
                <a:ea typeface="ＭＳ Ｐゴシック" charset="0"/>
              </a:rPr>
              <a:t>Conclusões sobre Endereços IP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8228013" cy="4679950"/>
          </a:xfrm>
        </p:spPr>
        <p:txBody>
          <a:bodyPr/>
          <a:lstStyle/>
          <a:p>
            <a:pPr>
              <a:defRPr/>
            </a:pPr>
            <a:r>
              <a:rPr lang="pt-PT" sz="2400" dirty="0" smtClean="0">
                <a:ea typeface="ＭＳ Ｐゴシック" charset="0"/>
                <a:cs typeface="ＭＳ Ｐゴシック" charset="0"/>
              </a:rPr>
              <a:t>Na Internet os computadores têm de ter endereços IP distintos e conhecerem os endereços IP dos </a:t>
            </a:r>
            <a:r>
              <a:rPr lang="pt-PT" sz="2400" i="1" dirty="0" smtClean="0">
                <a:ea typeface="ＭＳ Ｐゴシック" charset="0"/>
                <a:cs typeface="ＭＳ Ｐゴシック" charset="0"/>
              </a:rPr>
              <a:t>routers</a:t>
            </a:r>
            <a:r>
              <a:rPr lang="pt-PT" sz="2400" dirty="0" smtClean="0">
                <a:ea typeface="ＭＳ Ｐゴシック" charset="0"/>
                <a:cs typeface="ＭＳ Ｐゴシック" charset="0"/>
              </a:rPr>
              <a:t> e de diversos servidores</a:t>
            </a:r>
          </a:p>
          <a:p>
            <a:pPr>
              <a:defRPr/>
            </a:pPr>
            <a:r>
              <a:rPr lang="pt-PT" sz="2400" dirty="0" smtClean="0">
                <a:ea typeface="ＭＳ Ｐゴシック" charset="0"/>
                <a:cs typeface="ＭＳ Ｐゴシック" charset="0"/>
              </a:rPr>
              <a:t>O protocolo DHCP automatiza a aquisição destas informações</a:t>
            </a:r>
          </a:p>
          <a:p>
            <a:pPr>
              <a:defRPr/>
            </a:pPr>
            <a:r>
              <a:rPr lang="pt-PT" sz="2400" dirty="0" smtClean="0">
                <a:ea typeface="ＭＳ Ｐゴシック" charset="0"/>
                <a:cs typeface="ＭＳ Ｐゴシック" charset="0"/>
              </a:rPr>
              <a:t>O protocolo ARP automatiza a aquisição dos endereços nível canal nos canais </a:t>
            </a:r>
            <a:r>
              <a:rPr lang="pt-PT" sz="2400" i="1" dirty="0" err="1" smtClean="0">
                <a:ea typeface="ＭＳ Ｐゴシック" charset="0"/>
                <a:cs typeface="ＭＳ Ｐゴシック" charset="0"/>
              </a:rPr>
              <a:t>broadcasting</a:t>
            </a:r>
            <a:endParaRPr lang="pt-PT" sz="2400" i="1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pt-PT" sz="2400" dirty="0" smtClean="0">
                <a:ea typeface="ＭＳ Ｐゴシック" charset="0"/>
                <a:cs typeface="ＭＳ Ｐゴシック" charset="0"/>
              </a:rPr>
              <a:t>A técnica de NAT isola uma rede do exterior e permite que os computadores internos partilhem um único endereço IP público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75463" y="6237288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E03A0F-D6E8-6842-9D70-EDFD6FE1D68B}" type="slidenum">
              <a:rPr lang="en-US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9" name="Shape 1599"/>
          <p:cNvSpPr txBox="1">
            <a:spLocks noGrp="1"/>
          </p:cNvSpPr>
          <p:nvPr>
            <p:ph type="body" idx="1"/>
          </p:nvPr>
        </p:nvSpPr>
        <p:spPr>
          <a:xfrm>
            <a:off x="539750" y="1341437"/>
            <a:ext cx="8228013" cy="467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protocolo IP está na base do funcionamento da interno da Internet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Define o formato dos pacotes IP e o significado dos diferentes campos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Define o espaço de endereçamento e como este deve ser interpretado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Define como os 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routers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devem fazer o encaminhamento dos pacotes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protocolo IP é crítico para a eficiência da Internet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 duas versões fundamentais: IPv4 e IPv6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Cuja principal diferença é o espaço de endereçamento</a:t>
            </a:r>
            <a:endParaRPr lang="pt-PT" sz="20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0" name="Shape 1600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9562" y="228600"/>
            <a:ext cx="8294699" cy="9240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b="1" i="0" u="none" strike="noStrike" cap="none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IP </a:t>
            </a:r>
            <a:r>
              <a:rPr lang="pt-PT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Interface entre Redes</a:t>
            </a:r>
            <a:endParaRPr lang="pt-PT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873817" y="3009542"/>
            <a:ext cx="1914948" cy="1161863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044346" y="3916059"/>
            <a:ext cx="3070764" cy="2046168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420919" y="1749702"/>
            <a:ext cx="2461860" cy="1621836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482241" y="1853608"/>
            <a:ext cx="2461860" cy="1621836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813260" y="3939807"/>
            <a:ext cx="2573315" cy="1985580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346" y="1579600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260" y="5663885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481" y="2533116"/>
            <a:ext cx="321389" cy="47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546" y="1275550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597" y="2655256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870" y="2563883"/>
            <a:ext cx="321389" cy="47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989" y="3920637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3791" y="2655253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5613" y="4290456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3717" y="2285439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7476" y="4997184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1696" y="4288486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7117" y="4426251"/>
            <a:ext cx="557391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3880" y="5034368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0672" y="5466312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492" y="1992181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9518" y="4712276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8241" y="4626936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7532" y="2014144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0205" y="5050647"/>
            <a:ext cx="606217" cy="68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8615" y="4727146"/>
            <a:ext cx="606217" cy="68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4155" y="3218904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850" y="3371544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6494" y="3567477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5761" y="2146917"/>
            <a:ext cx="557391" cy="3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3051197" y="1275550"/>
            <a:ext cx="557391" cy="53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0694" y="4260168"/>
            <a:ext cx="321389" cy="47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9574" y="2655253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2870" y="2624468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84545" y="1673886"/>
            <a:ext cx="557391" cy="3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8508" y="1351361"/>
            <a:ext cx="557391" cy="3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51333" y="2146917"/>
            <a:ext cx="557391" cy="3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7471" y="1289791"/>
            <a:ext cx="557391" cy="3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606" y="4531124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988" y="5344360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038" y="4769737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964" y="5344360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2211047" y="1337119"/>
            <a:ext cx="557391" cy="53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1061997" y="1749702"/>
            <a:ext cx="557391" cy="53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924849" y="2396650"/>
            <a:ext cx="557391" cy="53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606" y="1992183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89" y="1441024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538" y="1275550"/>
            <a:ext cx="429271" cy="4125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Shape 179"/>
          <p:cNvCxnSpPr/>
          <p:nvPr/>
        </p:nvCxnSpPr>
        <p:spPr>
          <a:xfrm>
            <a:off x="5740091" y="3703921"/>
            <a:ext cx="523200" cy="320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>
            <a:off x="5385539" y="3924487"/>
            <a:ext cx="438900" cy="246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10800000">
            <a:off x="3768682" y="2918235"/>
            <a:ext cx="426599" cy="27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flipH="1">
            <a:off x="4302438" y="4093637"/>
            <a:ext cx="331199" cy="300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>
            <a:endCxn id="135" idx="0"/>
          </p:cNvCxnSpPr>
          <p:nvPr/>
        </p:nvCxnSpPr>
        <p:spPr>
          <a:xfrm rot="10800000">
            <a:off x="4384431" y="4932597"/>
            <a:ext cx="867900" cy="38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10800000" flipH="1">
            <a:off x="5715962" y="3102330"/>
            <a:ext cx="197400" cy="14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10800000" flipH="1">
            <a:off x="5740074" y="3146564"/>
            <a:ext cx="416099" cy="29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>
            <a:stCxn id="145" idx="2"/>
            <a:endCxn id="145" idx="2"/>
          </p:cNvCxnSpPr>
          <p:nvPr/>
        </p:nvCxnSpPr>
        <p:spPr>
          <a:xfrm>
            <a:off x="7372410" y="2579150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6285104" y="3351228"/>
            <a:ext cx="1648499" cy="4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PT" sz="1500" dirty="0" smtClean="0"/>
              <a:t>Rede de acesso</a:t>
            </a:r>
            <a:endParaRPr lang="pt-PT" sz="1500" dirty="0"/>
          </a:p>
        </p:txBody>
      </p:sp>
      <p:sp>
        <p:nvSpPr>
          <p:cNvPr id="188" name="Shape 188"/>
          <p:cNvSpPr txBox="1"/>
          <p:nvPr/>
        </p:nvSpPr>
        <p:spPr>
          <a:xfrm>
            <a:off x="2211047" y="5956447"/>
            <a:ext cx="2573400" cy="4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PT" sz="1500" dirty="0" smtClean="0"/>
              <a:t>Rede de acesso móvel</a:t>
            </a:r>
            <a:endParaRPr lang="pt-PT" sz="1500" dirty="0"/>
          </a:p>
        </p:txBody>
      </p:sp>
      <p:sp>
        <p:nvSpPr>
          <p:cNvPr id="189" name="Shape 189"/>
          <p:cNvSpPr txBox="1"/>
          <p:nvPr/>
        </p:nvSpPr>
        <p:spPr>
          <a:xfrm>
            <a:off x="1497588" y="3351572"/>
            <a:ext cx="2087700" cy="4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PT" sz="1500" dirty="0" smtClean="0"/>
              <a:t>Rede institucional</a:t>
            </a:r>
            <a:endParaRPr lang="pt-PT" sz="1500" dirty="0"/>
          </a:p>
        </p:txBody>
      </p:sp>
      <p:sp>
        <p:nvSpPr>
          <p:cNvPr id="190" name="Shape 190"/>
          <p:cNvSpPr txBox="1"/>
          <p:nvPr/>
        </p:nvSpPr>
        <p:spPr>
          <a:xfrm>
            <a:off x="4233725" y="2391360"/>
            <a:ext cx="10983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PT" sz="1500" dirty="0" smtClean="0"/>
              <a:t>Rede de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pt-PT" sz="1500" dirty="0" smtClean="0"/>
              <a:t>transito</a:t>
            </a:r>
            <a:endParaRPr lang="pt-PT" sz="1500" dirty="0"/>
          </a:p>
        </p:txBody>
      </p:sp>
      <p:sp>
        <p:nvSpPr>
          <p:cNvPr id="191" name="Shape 191"/>
          <p:cNvSpPr txBox="1"/>
          <p:nvPr/>
        </p:nvSpPr>
        <p:spPr>
          <a:xfrm>
            <a:off x="5587819" y="5942492"/>
            <a:ext cx="2461799" cy="47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PT" sz="1500" dirty="0" smtClean="0"/>
              <a:t>Rede de trânsito</a:t>
            </a:r>
            <a:endParaRPr lang="pt-PT" sz="1500" dirty="0"/>
          </a:p>
        </p:txBody>
      </p:sp>
      <p:cxnSp>
        <p:nvCxnSpPr>
          <p:cNvPr id="192" name="Shape 192"/>
          <p:cNvCxnSpPr/>
          <p:nvPr/>
        </p:nvCxnSpPr>
        <p:spPr>
          <a:xfrm rot="10800000" flipH="1">
            <a:off x="7651122" y="3748263"/>
            <a:ext cx="591299" cy="4007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>
            <a:off x="7268757" y="5518809"/>
            <a:ext cx="681600" cy="354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flipH="1">
            <a:off x="5194826" y="5499142"/>
            <a:ext cx="608400" cy="4874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95" name="Shape 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59" y="4475580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9082" y="2714690"/>
            <a:ext cx="557386" cy="293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65572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64012" y="317500"/>
            <a:ext cx="7453200" cy="752400"/>
          </a:xfrm>
          <a:prstGeom prst="rect">
            <a:avLst/>
          </a:prstGeom>
          <a:noFill/>
          <a:ln>
            <a:noFill/>
          </a:ln>
        </p:spPr>
        <p:txBody>
          <a:bodyPr lIns="90450" tIns="44425" rIns="90450" bIns="44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A Posição do Protocolo IP</a:t>
            </a:r>
            <a:endParaRPr lang="pt-PT" dirty="0"/>
          </a:p>
        </p:txBody>
      </p:sp>
      <p:sp>
        <p:nvSpPr>
          <p:cNvPr id="196" name="Shape 196"/>
          <p:cNvSpPr txBox="1"/>
          <p:nvPr/>
        </p:nvSpPr>
        <p:spPr>
          <a:xfrm>
            <a:off x="1364450" y="6103037"/>
            <a:ext cx="6019799" cy="461999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40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 gargalo facilita a interoperação</a:t>
            </a:r>
            <a:endParaRPr lang="pt-PT" sz="240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0" y="1271587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200" b="1" i="0" u="sng" strike="noStrike" cap="none" baseline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lang="en-GB" sz="1200" b="1" i="0" u="sng" strike="noStrike" cap="none" baseline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6629400" y="6096000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700" y="1756760"/>
            <a:ext cx="3280002" cy="411678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4549332" y="3603936"/>
            <a:ext cx="915600" cy="4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Protocolo IP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2632562" y="1676941"/>
            <a:ext cx="3242400" cy="1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3288719" y="1271600"/>
            <a:ext cx="1811999" cy="4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Diversidade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2678385" y="3603936"/>
            <a:ext cx="915600" cy="4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Um único protocolo</a:t>
            </a:r>
          </a:p>
        </p:txBody>
      </p:sp>
      <p:cxnSp>
        <p:nvCxnSpPr>
          <p:cNvPr id="204" name="Shape 204"/>
          <p:cNvCxnSpPr>
            <a:stCxn id="203" idx="3"/>
          </p:cNvCxnSpPr>
          <p:nvPr/>
        </p:nvCxnSpPr>
        <p:spPr>
          <a:xfrm rot="10800000" flipH="1">
            <a:off x="3593985" y="3807036"/>
            <a:ext cx="415500" cy="8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3194403" y="2294502"/>
            <a:ext cx="2052599" cy="4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Aplicações e transporte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594008" y="4452364"/>
            <a:ext cx="1253400" cy="4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Nós e canais</a:t>
            </a:r>
          </a:p>
        </p:txBody>
      </p:sp>
    </p:spTree>
    <p:extLst>
      <p:ext uri="{BB962C8B-B14F-4D97-AF65-F5344CB8AC3E}">
        <p14:creationId xmlns:p14="http://schemas.microsoft.com/office/powerpoint/2010/main" val="186209681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Formato de um Pacote IP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(v4)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1429287" y="1971425"/>
            <a:ext cx="4440899" cy="26441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Shape 285"/>
          <p:cNvCxnSpPr/>
          <p:nvPr/>
        </p:nvCxnSpPr>
        <p:spPr>
          <a:xfrm rot="10800000" flipH="1">
            <a:off x="6357987" y="1940387"/>
            <a:ext cx="4799" cy="261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6008487" y="1898375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004262" y="46155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6008487" y="57272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>
            <a:off x="6357987" y="4713812"/>
            <a:ext cx="7800" cy="974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290" name="Shape 290"/>
          <p:cNvSpPr txBox="1"/>
          <p:nvPr/>
        </p:nvSpPr>
        <p:spPr>
          <a:xfrm>
            <a:off x="6458437" y="3143075"/>
            <a:ext cx="1037699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 bytes sem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opções)</a:t>
            </a:r>
            <a:endParaRPr lang="pt-PT" sz="1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1402912" y="1989250"/>
            <a:ext cx="702600" cy="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 bits)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084786" y="3396225"/>
            <a:ext cx="31641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IP address (32 bits)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937786" y="3842350"/>
            <a:ext cx="34991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Destination IP address (32 bits)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946962" y="2940675"/>
            <a:ext cx="16955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Checksum (16 bits)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225961" y="4938912"/>
            <a:ext cx="2847599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Payload do datagrama UDP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649737" y="2000075"/>
            <a:ext cx="2206799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length - bytes (16 bits)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429287" y="2920125"/>
            <a:ext cx="1037699" cy="34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lang="en-GB" sz="1000" i="0" u="none" strike="noStrike" cap="none" baseline="0">
                <a:latin typeface="Arial"/>
                <a:ea typeface="Arial"/>
                <a:cs typeface="Arial"/>
                <a:sym typeface="Arial"/>
              </a:rPr>
              <a:t>TTL (8 bits)</a:t>
            </a:r>
          </a:p>
        </p:txBody>
      </p:sp>
      <p:sp>
        <p:nvSpPr>
          <p:cNvPr id="298" name="Shape 298"/>
          <p:cNvSpPr/>
          <p:nvPr/>
        </p:nvSpPr>
        <p:spPr>
          <a:xfrm>
            <a:off x="1429287" y="4615500"/>
            <a:ext cx="4440899" cy="111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Shape 299"/>
          <p:cNvCxnSpPr/>
          <p:nvPr/>
        </p:nvCxnSpPr>
        <p:spPr>
          <a:xfrm>
            <a:off x="1444612" y="1791425"/>
            <a:ext cx="441030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300" name="Shape 300"/>
          <p:cNvSpPr txBox="1"/>
          <p:nvPr/>
        </p:nvSpPr>
        <p:spPr>
          <a:xfrm>
            <a:off x="3243111" y="1510625"/>
            <a:ext cx="8133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073761" y="4975850"/>
            <a:ext cx="11117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or Payload</a:t>
            </a:r>
          </a:p>
        </p:txBody>
      </p:sp>
      <p:cxnSp>
        <p:nvCxnSpPr>
          <p:cNvPr id="302" name="Shape 302"/>
          <p:cNvCxnSpPr/>
          <p:nvPr/>
        </p:nvCxnSpPr>
        <p:spPr>
          <a:xfrm>
            <a:off x="1429912" y="3765237"/>
            <a:ext cx="4439700" cy="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>
            <a:off x="1429887" y="4190375"/>
            <a:ext cx="4439700" cy="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Shape 304"/>
          <p:cNvSpPr txBox="1"/>
          <p:nvPr/>
        </p:nvSpPr>
        <p:spPr>
          <a:xfrm>
            <a:off x="2310525" y="4153350"/>
            <a:ext cx="2688900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 (if any)</a:t>
            </a:r>
          </a:p>
        </p:txBody>
      </p:sp>
      <p:cxnSp>
        <p:nvCxnSpPr>
          <p:cNvPr id="305" name="Shape 305"/>
          <p:cNvCxnSpPr/>
          <p:nvPr/>
        </p:nvCxnSpPr>
        <p:spPr>
          <a:xfrm>
            <a:off x="1429887" y="3298087"/>
            <a:ext cx="4439700" cy="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>
            <a:off x="1429887" y="2854136"/>
            <a:ext cx="4439700" cy="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>
            <a:off x="1429887" y="2410186"/>
            <a:ext cx="4439700" cy="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Shape 308"/>
          <p:cNvCxnSpPr>
            <a:stCxn id="284" idx="0"/>
          </p:cNvCxnSpPr>
          <p:nvPr/>
        </p:nvCxnSpPr>
        <p:spPr>
          <a:xfrm>
            <a:off x="3649736" y="1971425"/>
            <a:ext cx="3300" cy="1341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692761" y="2496725"/>
            <a:ext cx="17540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 (16 bits)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612036" y="2920125"/>
            <a:ext cx="1037699" cy="34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bits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365887" y="4851575"/>
            <a:ext cx="1222799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(64 K - 20 bytes)</a:t>
            </a:r>
            <a:endParaRPr lang="pt-PT" sz="1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Shape 312"/>
          <p:cNvCxnSpPr/>
          <p:nvPr/>
        </p:nvCxnSpPr>
        <p:spPr>
          <a:xfrm flipH="1">
            <a:off x="2612035" y="2871925"/>
            <a:ext cx="6599" cy="44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Shape 313"/>
          <p:cNvCxnSpPr/>
          <p:nvPr/>
        </p:nvCxnSpPr>
        <p:spPr>
          <a:xfrm flipH="1">
            <a:off x="4185560" y="2416375"/>
            <a:ext cx="6599" cy="44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Shape 314"/>
          <p:cNvCxnSpPr/>
          <p:nvPr/>
        </p:nvCxnSpPr>
        <p:spPr>
          <a:xfrm flipH="1">
            <a:off x="2050985" y="1990200"/>
            <a:ext cx="6599" cy="44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flipH="1">
            <a:off x="2612035" y="1990200"/>
            <a:ext cx="6599" cy="44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Shape 316"/>
          <p:cNvSpPr txBox="1"/>
          <p:nvPr/>
        </p:nvSpPr>
        <p:spPr>
          <a:xfrm>
            <a:off x="1989536" y="1990200"/>
            <a:ext cx="7026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length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 bits)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2612036" y="1987625"/>
            <a:ext cx="1037699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(8 bits)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185562" y="2409175"/>
            <a:ext cx="1669200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 offset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(13 bits)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624925" y="2398900"/>
            <a:ext cx="575699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 bits)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Campos de </a:t>
            </a:r>
            <a:r>
              <a:rPr lang="pt-PT" dirty="0" smtClean="0"/>
              <a:t>C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abeçalho (1)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Versão (4 bits)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Geralmente é a versão 4, a mudar para 6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necessário para saber como interpretar o resto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length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(4 bits)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Número de palavras de 32 bits que formam o cabeçalho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geralmente vale 5 (20 bytes)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Tipo de serviço (8 bits)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Prioridade  a dar ao pacote (geralmente é por classes)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router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pode ignorar este campo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length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(16 bits)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maior pacote pode ter 64 K bytes mas em geral usa-se um muito menor pois quase todos os canais impõem um valor mais baixo ao maior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aceitam</a:t>
            </a:r>
            <a:endParaRPr lang="pt-PT" sz="20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3812</Words>
  <Application>Microsoft Macintosh PowerPoint</Application>
  <PresentationFormat>On-screen Show (4:3)</PresentationFormat>
  <Paragraphs>758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Comic Sans MS</vt:lpstr>
      <vt:lpstr>Courier New</vt:lpstr>
      <vt:lpstr>Helvetica Neue</vt:lpstr>
      <vt:lpstr>ＭＳ Ｐゴシック</vt:lpstr>
      <vt:lpstr>Noto Symbol</vt:lpstr>
      <vt:lpstr>Questrial</vt:lpstr>
      <vt:lpstr>Tahoma</vt:lpstr>
      <vt:lpstr>Times New Roman</vt:lpstr>
      <vt:lpstr>Tw Cen MT</vt:lpstr>
      <vt:lpstr>Arial</vt:lpstr>
      <vt:lpstr>cs426</vt:lpstr>
      <vt:lpstr>cs426</vt:lpstr>
      <vt:lpstr> Redes de Computadores   O protocolo IP </vt:lpstr>
      <vt:lpstr>Objetivos do Capítulo</vt:lpstr>
      <vt:lpstr>An expert is a man who made all the mistakes, which can be made, in a very narrow field.     – Autor: Niels Bohr </vt:lpstr>
      <vt:lpstr>As Camadas em TCP/IP</vt:lpstr>
      <vt:lpstr>PowerPoint Presentation</vt:lpstr>
      <vt:lpstr>O IP como Interface entre Redes</vt:lpstr>
      <vt:lpstr>A Posição do Protocolo IP</vt:lpstr>
      <vt:lpstr>Formato de um Pacote IP (v4)</vt:lpstr>
      <vt:lpstr>Campos de Cabeçalho (1)</vt:lpstr>
      <vt:lpstr>Campos de Cabeçalho (2)</vt:lpstr>
      <vt:lpstr>Time-to-Live (TTL)</vt:lpstr>
      <vt:lpstr>IP Header: Payload Protocol</vt:lpstr>
      <vt:lpstr>Checksum – Código de Deteção de Erros (CDE)</vt:lpstr>
      <vt:lpstr>Header Checksum</vt:lpstr>
      <vt:lpstr>Encaminhamento IP (Routing IP)</vt:lpstr>
      <vt:lpstr>Prefixos IP e Interfaces dos Routers</vt:lpstr>
      <vt:lpstr>Canais e Prefixos IP</vt:lpstr>
      <vt:lpstr>Como obter um Endereço IP?</vt:lpstr>
      <vt:lpstr>DHCP - Dynamic Host Configuration Protocol</vt:lpstr>
      <vt:lpstr>O DHCP usa datagramas UDP e broadcast</vt:lpstr>
      <vt:lpstr>Resposta de um servidor DHCP</vt:lpstr>
      <vt:lpstr>Voltemos à nossa Rede</vt:lpstr>
      <vt:lpstr>Tabela de Encaminhamento</vt:lpstr>
      <vt:lpstr>Encaminhamento Direto</vt:lpstr>
      <vt:lpstr>Encaminhamento Direto</vt:lpstr>
      <vt:lpstr>Tabela de Encaminhamento</vt:lpstr>
      <vt:lpstr>Frames Ethernet e pacotes IP</vt:lpstr>
      <vt:lpstr>Protocolo ARP (Address Resolution Protocol)</vt:lpstr>
      <vt:lpstr>Address Resolution Protocol (ARP) Table</vt:lpstr>
      <vt:lpstr>Encaminhamento Indireto</vt:lpstr>
      <vt:lpstr>Tabela de Encaminhamento</vt:lpstr>
      <vt:lpstr>Encaminhamento Indireto</vt:lpstr>
      <vt:lpstr>Encaminhamento por Omissão (Defeito)</vt:lpstr>
      <vt:lpstr>Tabela de Encaminhamento</vt:lpstr>
      <vt:lpstr>Encaminhamento por Omissão</vt:lpstr>
      <vt:lpstr>Tratamento de um Pacote</vt:lpstr>
      <vt:lpstr>Ideias Base de ARP e DHCP</vt:lpstr>
      <vt:lpstr>Protocolo ICMP</vt:lpstr>
      <vt:lpstr>Pacotes ICMP (IP + …)</vt:lpstr>
      <vt:lpstr>Exemplos de Mensagens ICMP</vt:lpstr>
      <vt:lpstr>Exemplo: Time-to-Live (TTL)</vt:lpstr>
      <vt:lpstr>Exemplo: Uso do TTL pelo Traceroute</vt:lpstr>
      <vt:lpstr>Exemplo: Programa Ping</vt:lpstr>
      <vt:lpstr>IP Version 6 (IPv6)</vt:lpstr>
      <vt:lpstr>Espaço de Endereçamento IPv6</vt:lpstr>
      <vt:lpstr>Pacote IPv6</vt:lpstr>
      <vt:lpstr>Pacote IPv6</vt:lpstr>
      <vt:lpstr>NAT – Network Address Translation</vt:lpstr>
      <vt:lpstr>NAT – Network Address Translation</vt:lpstr>
      <vt:lpstr>O Router NAT tem de</vt:lpstr>
      <vt:lpstr>NAT – Exemplo de Funcionamento</vt:lpstr>
      <vt:lpstr>Análise do NAT</vt:lpstr>
      <vt:lpstr>Acesso a Servidores com NAT</vt:lpstr>
      <vt:lpstr>Acesso a Servidores com NAT</vt:lpstr>
      <vt:lpstr>Outra solução - Relaying</vt:lpstr>
      <vt:lpstr>Relaying - Observações</vt:lpstr>
      <vt:lpstr>Gamas de Endereços IPv4 Privados</vt:lpstr>
      <vt:lpstr>Conclusões sobre Endereços IP</vt:lpstr>
      <vt:lpstr>Conclusões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O protocolo IP </dc:title>
  <cp:lastModifiedBy>Microsoft Office User</cp:lastModifiedBy>
  <cp:revision>46</cp:revision>
  <cp:lastPrinted>2017-12-04T18:58:49Z</cp:lastPrinted>
  <dcterms:modified xsi:type="dcterms:W3CDTF">2017-12-04T19:02:42Z</dcterms:modified>
</cp:coreProperties>
</file>