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1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7"/>
    <p:restoredTop sz="94639"/>
  </p:normalViewPr>
  <p:slideViewPr>
    <p:cSldViewPr snapToGrid="0" snapToObjects="1">
      <p:cViewPr varScale="1">
        <p:scale>
          <a:sx n="144" d="100"/>
          <a:sy n="144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1511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85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6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84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15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4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1920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271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13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54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24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50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2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807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92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253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45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898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47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830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2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614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87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537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464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7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93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7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38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02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704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81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228599"/>
            <a:ext cx="7772400" cy="3592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Fundamentos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</a:t>
            </a: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Cap. 2 - </a:t>
            </a: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Canais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</a:t>
            </a:r>
            <a:r>
              <a:rPr lang="en-GB" dirty="0"/>
              <a:t>D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ados</a:t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971600" y="3425588"/>
            <a:ext cx="7680325" cy="2784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Variantes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canais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81000" y="1341775"/>
            <a:ext cx="8534399" cy="477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Simplex, full-duplex e half-duplex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Simplex - só envia informação num sentido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Full-duplex é equivalente a dois canais simplex, um em cada sentido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Half-duplex é um canal que transmite nos dois sentidos mas só num sentido de cada vez</a:t>
            </a:r>
          </a:p>
          <a:p>
            <a:pPr marL="45720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223837" lvl="0" indent="-22383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Canais ponto a ponto e multi-ponto</a:t>
            </a:r>
          </a:p>
          <a:p>
            <a:pPr marL="563562" lvl="1" indent="-233362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GB" sz="2000">
                <a:solidFill>
                  <a:schemeClr val="dk1"/>
                </a:solidFill>
              </a:rPr>
              <a:t>Duas ou mais interfaces de comunicação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i="1"/>
              <a:t>Meios de propagação guiados versus não guiados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Fios versus atmosfera ou o espaço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8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Tipos de meios de transmissão</a:t>
            </a:r>
          </a:p>
        </p:txBody>
      </p:sp>
      <p:sp>
        <p:nvSpPr>
          <p:cNvPr id="243" name="Shape 243"/>
          <p:cNvSpPr/>
          <p:nvPr/>
        </p:nvSpPr>
        <p:spPr>
          <a:xfrm>
            <a:off x="647700" y="4875121"/>
            <a:ext cx="7848599" cy="8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9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características do suporte e a forma como os bits são codificados e transmitidos determinam o tamanho máximo do canal e </a:t>
            </a: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seu débito.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11200" y="1484325"/>
            <a:ext cx="7999500" cy="311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428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1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Suportes guiados</a:t>
            </a:r>
          </a:p>
          <a:p>
            <a:pPr marL="563563" marR="0" lvl="1" indent="-252412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Cabos coaxiais (e.g. </a:t>
            </a:r>
            <a:r>
              <a:rPr lang="en-GB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 metros</a:t>
            </a: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milhares de metros)</a:t>
            </a:r>
          </a:p>
          <a:p>
            <a:pPr marL="563563" marR="0" lvl="1" indent="-252412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Pares de fios de cobre (e.g. alguns a dezenas de metros)</a:t>
            </a:r>
          </a:p>
          <a:p>
            <a:pPr marL="563563" marR="0" lvl="1" indent="-252412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Fibra óptica (e.g. </a:t>
            </a:r>
            <a:r>
              <a:rPr lang="en-GB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</a:t>
            </a: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metros a </a:t>
            </a:r>
            <a:r>
              <a:rPr lang="en-GB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centenas</a:t>
            </a: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Kms)</a:t>
            </a:r>
          </a:p>
          <a:p>
            <a:pPr marL="223838" marR="0" lvl="0" indent="-242888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1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Suportes não guiados</a:t>
            </a:r>
          </a:p>
          <a:p>
            <a:pPr marL="563563" marR="0" lvl="1" indent="-252412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Atmosfera ou espaço (alguns metros a muitos milhares de Kms)</a:t>
            </a:r>
          </a:p>
          <a:p>
            <a:pPr marL="563563" marR="0" lvl="1" indent="-252412" algn="l" rtl="0"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 tipo de suportes conduzem a canais com </a:t>
            </a:r>
            <a:r>
              <a:rPr lang="en-GB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</a:t>
            </a: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variável e com </a:t>
            </a:r>
            <a:r>
              <a:rPr lang="en-GB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elevada</a:t>
            </a:r>
            <a:r>
              <a:rPr lang="en-GB" sz="19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taxa de erros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95536" y="1556791"/>
            <a:ext cx="8381999" cy="33123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 de meios de transmissão</a:t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physical media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1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C</a:t>
            </a: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abos retorcidos ou entrançados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640050" y="846700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3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5558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Usam-se vários pares de fios de cobre retorcidos (t</a:t>
            </a:r>
            <a:r>
              <a:rPr lang="en-GB" sz="23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wisted pairs</a:t>
            </a: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GB" sz="23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 único cabo, geralmente 8</a:t>
            </a:r>
          </a:p>
          <a:p>
            <a:pPr marL="223837" lvl="0" indent="-25558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UTP </a:t>
            </a:r>
            <a:r>
              <a:rPr lang="en-GB" sz="23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= Unshielded Twisted Pair </a:t>
            </a: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(STP</a:t>
            </a:r>
            <a:r>
              <a:rPr lang="en-GB" sz="23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Shielded </a:t>
            </a: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…)</a:t>
            </a:r>
          </a:p>
          <a:p>
            <a:pPr marL="223837" lvl="0" indent="-25558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 para distâncias até várias dezenas de metros dentro dos edifícios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12" y="3165962"/>
            <a:ext cx="2371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762" y="2831112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175" y="4714863"/>
            <a:ext cx="2371725" cy="153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5100" y="4566012"/>
            <a:ext cx="1676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C</a:t>
            </a: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abos </a:t>
            </a:r>
            <a:r>
              <a:rPr lang="en-GB" sz="4000"/>
              <a:t>coaxiais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40050" y="846700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3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5558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 ser usados em locais expostos às intempéries pois são de maior qualidade que os pares retorcidos</a:t>
            </a:r>
          </a:p>
          <a:p>
            <a:pPr marL="223837" lvl="0" indent="-255587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Servem para distâncias até várias centenas de metros fora dos edifícios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8535075" y="733725"/>
            <a:ext cx="8625000" cy="100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6" y="3140599"/>
            <a:ext cx="5511600" cy="2563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Fibra óptica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40050" y="846701"/>
            <a:ext cx="7711499" cy="258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i="1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Condutor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vidro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plástico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transparente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reduzida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espessura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bits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codificados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sinais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luminosos</a:t>
            </a:r>
            <a:endParaRPr lang="en-GB" sz="20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Requer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pouca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energia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baixa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taxa de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que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permite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distâncias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centenas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Kms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até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centenas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Giga bps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canal full-duplex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feito</a:t>
            </a:r>
            <a:r>
              <a:rPr lang="en-GB" sz="2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um par de </a:t>
            </a:r>
            <a:r>
              <a:rPr lang="en-GB" sz="200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fibras</a:t>
            </a:r>
            <a:endParaRPr lang="en-GB" sz="20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8" y="3435659"/>
            <a:ext cx="7386221" cy="315312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Canais sem fios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40050" y="902075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0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65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meio de propagação é a atmosfera</a:t>
            </a:r>
          </a:p>
          <a:p>
            <a:pPr marL="223837" lvl="0" indent="-2365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 fácil a pequenas distâncias, mais difícil e complexa a grandes distâncias</a:t>
            </a:r>
          </a:p>
          <a:p>
            <a:pPr marL="223837" lvl="0" indent="-2365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 funcionar em multi-ponto ou ponto a ponto</a:t>
            </a:r>
          </a:p>
          <a:p>
            <a:pPr marL="223837" lvl="0" indent="-2365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Elevadas taxas de erros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721" y="3259296"/>
            <a:ext cx="1853935" cy="279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68" y="3891180"/>
            <a:ext cx="4646144" cy="21599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Espaço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40050" y="846700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Usam-se satélites para implementar canais de dados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Têm um elevado tempo de propagação (≥ 250 ms)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Suportam naturalmente difusão e portanto podem suportar canais multi-ponto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Alternativa às fibras (em zonas remotas) mas com débitos mais baixos</a:t>
            </a:r>
          </a:p>
        </p:txBody>
      </p:sp>
      <p:sp>
        <p:nvSpPr>
          <p:cNvPr id="305" name="Shape 305"/>
          <p:cNvSpPr/>
          <p:nvPr/>
        </p:nvSpPr>
        <p:spPr>
          <a:xfrm>
            <a:off x="1283925" y="5243938"/>
            <a:ext cx="6472500" cy="13854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56971" y="5374811"/>
            <a:ext cx="442043" cy="55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520633" y="5716388"/>
            <a:ext cx="442043" cy="55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905" y="5538653"/>
            <a:ext cx="442043" cy="550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Shape 309"/>
          <p:cNvCxnSpPr/>
          <p:nvPr/>
        </p:nvCxnSpPr>
        <p:spPr>
          <a:xfrm rot="10800000" flipH="1">
            <a:off x="2093018" y="3876301"/>
            <a:ext cx="3809699" cy="146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none" w="lg" len="lg"/>
          </a:ln>
        </p:spPr>
      </p:cxnSp>
      <p:cxnSp>
        <p:nvCxnSpPr>
          <p:cNvPr id="310" name="Shape 310"/>
          <p:cNvCxnSpPr/>
          <p:nvPr/>
        </p:nvCxnSpPr>
        <p:spPr>
          <a:xfrm rot="10800000" flipH="1">
            <a:off x="3058283" y="3891194"/>
            <a:ext cx="2888100" cy="182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triangle" w="lg" len="lg"/>
            <a:tailEnd type="none" w="lg" len="lg"/>
          </a:ln>
        </p:spPr>
      </p:cxnSp>
      <p:cxnSp>
        <p:nvCxnSpPr>
          <p:cNvPr id="311" name="Shape 311"/>
          <p:cNvCxnSpPr/>
          <p:nvPr/>
        </p:nvCxnSpPr>
        <p:spPr>
          <a:xfrm rot="10800000" flipH="1">
            <a:off x="4941338" y="3898923"/>
            <a:ext cx="1041899" cy="186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312" name="Shape 312"/>
          <p:cNvCxnSpPr/>
          <p:nvPr/>
        </p:nvCxnSpPr>
        <p:spPr>
          <a:xfrm rot="10800000">
            <a:off x="6056417" y="3928280"/>
            <a:ext cx="871499" cy="171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triangle" w="lg" len="lg"/>
            <a:tailEnd type="none" w="lg" len="lg"/>
          </a:ln>
        </p:spPr>
      </p:cxnSp>
      <p:pic>
        <p:nvPicPr>
          <p:cNvPr id="313" name="Shape 313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5790268" y="3249324"/>
            <a:ext cx="787923" cy="79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44905" y="5771766"/>
            <a:ext cx="442043" cy="55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Facetas de c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ontrolo dos canais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534399" cy="545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Codificação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 de </a:t>
            </a:r>
            <a:r>
              <a:rPr lang="en-GB" sz="2000"/>
              <a:t>codific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ação dos </a:t>
            </a:r>
            <a:r>
              <a:rPr lang="en-GB" sz="2000"/>
              <a:t>bits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/>
              <a:t>no meio de transmissão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Framing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Os bits são transmitidos em sequências designadas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layer frames 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juntando um sufixo e uma parte final (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 / trailer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Detecção e controlo de erros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receptor controla a presença de erros através de somas de controlo ou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acesso ao canal (nos canais multi-ponto)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Correção de erros e c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ontrolo de fluxo (opciona</a:t>
            </a:r>
            <a:r>
              <a:rPr lang="en-GB" sz="2400"/>
              <a:t>is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Codificação da informação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grpSp>
        <p:nvGrpSpPr>
          <p:cNvPr id="329" name="Shape 329"/>
          <p:cNvGrpSpPr/>
          <p:nvPr/>
        </p:nvGrpSpPr>
        <p:grpSpPr>
          <a:xfrm>
            <a:off x="1501930" y="1931473"/>
            <a:ext cx="6140195" cy="4295160"/>
            <a:chOff x="0" y="10"/>
            <a:chExt cx="9143999" cy="4804967"/>
          </a:xfrm>
        </p:grpSpPr>
        <p:pic>
          <p:nvPicPr>
            <p:cNvPr id="330" name="Shape 3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"/>
              <a:ext cx="9143999" cy="1068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1713123"/>
              <a:ext cx="9143999" cy="1131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687871"/>
              <a:ext cx="9143999" cy="111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Shape 333"/>
          <p:cNvSpPr txBox="1"/>
          <p:nvPr/>
        </p:nvSpPr>
        <p:spPr>
          <a:xfrm>
            <a:off x="1501875" y="1066800"/>
            <a:ext cx="61398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600"/>
              <a:t>    1            0           1            0           1            0            1             0</a:t>
            </a:r>
          </a:p>
        </p:txBody>
      </p:sp>
      <p:cxnSp>
        <p:nvCxnSpPr>
          <p:cNvPr id="334" name="Shape 334"/>
          <p:cNvCxnSpPr/>
          <p:nvPr/>
        </p:nvCxnSpPr>
        <p:spPr>
          <a:xfrm flipH="1">
            <a:off x="4189009" y="1735951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5" name="Shape 335"/>
          <p:cNvCxnSpPr/>
          <p:nvPr/>
        </p:nvCxnSpPr>
        <p:spPr>
          <a:xfrm flipH="1">
            <a:off x="4954566" y="1735951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6" name="Shape 336"/>
          <p:cNvCxnSpPr/>
          <p:nvPr/>
        </p:nvCxnSpPr>
        <p:spPr>
          <a:xfrm flipH="1">
            <a:off x="5720123" y="1735951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7" name="Shape 337"/>
          <p:cNvCxnSpPr/>
          <p:nvPr/>
        </p:nvCxnSpPr>
        <p:spPr>
          <a:xfrm flipH="1">
            <a:off x="6485679" y="1735951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8" name="Shape 338"/>
          <p:cNvCxnSpPr/>
          <p:nvPr/>
        </p:nvCxnSpPr>
        <p:spPr>
          <a:xfrm flipH="1">
            <a:off x="7251235" y="1690498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9" name="Shape 339"/>
          <p:cNvCxnSpPr/>
          <p:nvPr/>
        </p:nvCxnSpPr>
        <p:spPr>
          <a:xfrm flipH="1">
            <a:off x="1915214" y="1811800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40" name="Shape 340"/>
          <p:cNvCxnSpPr/>
          <p:nvPr/>
        </p:nvCxnSpPr>
        <p:spPr>
          <a:xfrm flipH="1">
            <a:off x="2657896" y="1735951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41" name="Shape 341"/>
          <p:cNvCxnSpPr/>
          <p:nvPr/>
        </p:nvCxnSpPr>
        <p:spPr>
          <a:xfrm flipH="1">
            <a:off x="3400577" y="1811800"/>
            <a:ext cx="15300" cy="45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2" name="Shape 342"/>
          <p:cNvSpPr txBox="1"/>
          <p:nvPr/>
        </p:nvSpPr>
        <p:spPr>
          <a:xfrm>
            <a:off x="2938695" y="1439313"/>
            <a:ext cx="32544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/>
              <a:t>Sequência de bits a transmitir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119020" y="2998376"/>
            <a:ext cx="32544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/>
              <a:t>Transmissão em banda de base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119020" y="4557438"/>
            <a:ext cx="32544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/>
              <a:t>Sinal da onda portadora do canal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186162" y="6301946"/>
            <a:ext cx="3254400" cy="4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/>
              <a:t>Transmissão em banda de canal (modulação em amplitude)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04800" y="1700808"/>
            <a:ext cx="8610599" cy="403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I'm </a:t>
            </a:r>
            <a:r>
              <a:rPr lang="en-GB" sz="2400" dirty="0" err="1"/>
              <a:t>gonna</a:t>
            </a:r>
            <a:r>
              <a:rPr lang="en-GB" sz="2400" dirty="0"/>
              <a:t> wrap myself in paper,</a:t>
            </a:r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I'm </a:t>
            </a:r>
            <a:r>
              <a:rPr lang="en-GB" sz="2400" dirty="0" err="1"/>
              <a:t>gonna</a:t>
            </a:r>
            <a:r>
              <a:rPr lang="en-GB" sz="2400" dirty="0"/>
              <a:t> dab myself in glue,</a:t>
            </a:r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Stick some stamps on top of my head!</a:t>
            </a:r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I'm </a:t>
            </a:r>
            <a:r>
              <a:rPr lang="en-GB" sz="2400" dirty="0" err="1"/>
              <a:t>gonna</a:t>
            </a:r>
            <a:r>
              <a:rPr lang="en-GB" sz="2400" dirty="0"/>
              <a:t> mail myself to you.</a:t>
            </a:r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/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	</a:t>
            </a:r>
            <a:r>
              <a:rPr lang="en-GB" sz="2400" dirty="0" smtClean="0"/>
              <a:t>Woody </a:t>
            </a:r>
            <a:r>
              <a:rPr lang="en-GB" sz="2400" dirty="0"/>
              <a:t>Guthrie, folk song writer, The Mail Song</a:t>
            </a:r>
          </a:p>
          <a:p>
            <a:pPr marL="0" marR="0" lvl="0" indent="-69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/>
          </a:p>
          <a:p>
            <a:pPr marL="0" marR="0" lvl="0" indent="-15240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Exemplo de </a:t>
            </a:r>
            <a:r>
              <a:rPr lang="en-GB" sz="4000" i="1"/>
              <a:t>Framing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640050" y="1066800"/>
            <a:ext cx="7711499" cy="256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9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018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 de mensagem transmitida pelos canais Ethernet na sua versão 802.3</a:t>
            </a:r>
          </a:p>
          <a:p>
            <a:pPr marL="223837" lvl="0" indent="-23018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bits são transmitidos pela ordem com que estão apresentados (primeiro os da esquerda e depois os da direita)</a:t>
            </a:r>
          </a:p>
          <a:p>
            <a:pPr marL="223837" lvl="0" indent="-23018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primeiros bits são um preâmbulo, seguidos de cabeçalho de controlo, dados e um código de controlo de erros</a:t>
            </a:r>
          </a:p>
        </p:txBody>
      </p:sp>
      <p:sp>
        <p:nvSpPr>
          <p:cNvPr id="354" name="Shape 354"/>
          <p:cNvSpPr/>
          <p:nvPr/>
        </p:nvSpPr>
        <p:spPr>
          <a:xfrm>
            <a:off x="1438108" y="4696250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154633" y="4696250"/>
            <a:ext cx="4910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39562" y="4696250"/>
            <a:ext cx="9984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013043" y="4696250"/>
            <a:ext cx="2343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225576" y="4696250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247376" y="4696250"/>
            <a:ext cx="49070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1438112" y="3758525"/>
            <a:ext cx="25737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Endereço origem (6 bytes)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4514462" y="4696250"/>
            <a:ext cx="25737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Dados (de 46 a 1500 bytes)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526437" y="5458375"/>
            <a:ext cx="14451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Tipo (2 bytes)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39562" y="5471500"/>
            <a:ext cx="19680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Preâmbulo (8 bytes)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508337" y="4022050"/>
            <a:ext cx="1196099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crc (4 bytes)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218562" y="4034000"/>
            <a:ext cx="2690399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Endereço destino (6 bytes)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>
            <a:off x="938762" y="5194474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2599562" y="4321100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>
            <a:off x="3130187" y="5194474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9" name="Shape 369"/>
          <p:cNvCxnSpPr>
            <a:endCxn id="354" idx="0"/>
          </p:cNvCxnSpPr>
          <p:nvPr/>
        </p:nvCxnSpPr>
        <p:spPr>
          <a:xfrm>
            <a:off x="1828858" y="4092350"/>
            <a:ext cx="3000" cy="60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70" name="Shape 370"/>
          <p:cNvCxnSpPr/>
          <p:nvPr/>
        </p:nvCxnSpPr>
        <p:spPr>
          <a:xfrm>
            <a:off x="8387762" y="4338800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Codificação, sinal, propagação e ruído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1442264" y="1512350"/>
            <a:ext cx="6553800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b="1"/>
              <a:t>   0          1          1            0           1            0            0           1           0           1</a:t>
            </a:r>
          </a:p>
        </p:txBody>
      </p:sp>
      <p:cxnSp>
        <p:nvCxnSpPr>
          <p:cNvPr id="378" name="Shape 378"/>
          <p:cNvCxnSpPr/>
          <p:nvPr/>
        </p:nvCxnSpPr>
        <p:spPr>
          <a:xfrm flipH="1">
            <a:off x="3661545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79" name="Shape 379"/>
          <p:cNvCxnSpPr/>
          <p:nvPr/>
        </p:nvCxnSpPr>
        <p:spPr>
          <a:xfrm flipH="1">
            <a:off x="4356803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0" name="Shape 380"/>
          <p:cNvCxnSpPr/>
          <p:nvPr/>
        </p:nvCxnSpPr>
        <p:spPr>
          <a:xfrm flipH="1">
            <a:off x="5028874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/>
          <p:nvPr/>
        </p:nvCxnSpPr>
        <p:spPr>
          <a:xfrm flipH="1">
            <a:off x="5671712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2" name="Shape 382"/>
          <p:cNvCxnSpPr/>
          <p:nvPr/>
        </p:nvCxnSpPr>
        <p:spPr>
          <a:xfrm flipH="1">
            <a:off x="6338294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784308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/>
          <p:nvPr/>
        </p:nvCxnSpPr>
        <p:spPr>
          <a:xfrm flipH="1">
            <a:off x="2375298" y="2237620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/>
          <p:nvPr/>
        </p:nvCxnSpPr>
        <p:spPr>
          <a:xfrm flipH="1">
            <a:off x="2966301" y="2237620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3126088" y="1843863"/>
            <a:ext cx="3130200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Sequência de bits a transmitir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965941" y="2898490"/>
            <a:ext cx="1720499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Sinal transmitido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38" y="2183427"/>
            <a:ext cx="6525829" cy="48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400" y="3413471"/>
            <a:ext cx="6553708" cy="438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Shape 390"/>
          <p:cNvCxnSpPr/>
          <p:nvPr/>
        </p:nvCxnSpPr>
        <p:spPr>
          <a:xfrm flipH="1">
            <a:off x="7004878" y="2127432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91" name="Shape 391"/>
          <p:cNvCxnSpPr/>
          <p:nvPr/>
        </p:nvCxnSpPr>
        <p:spPr>
          <a:xfrm flipH="1">
            <a:off x="7639411" y="2175376"/>
            <a:ext cx="14700" cy="4063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pic>
        <p:nvPicPr>
          <p:cNvPr id="392" name="Shape 3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264" y="5301755"/>
            <a:ext cx="6553704" cy="7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254711" y="4906374"/>
            <a:ext cx="3130200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Ruído de fundo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254698" y="6146295"/>
            <a:ext cx="3130200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Sinal recebido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2264" y="4440978"/>
            <a:ext cx="6553709" cy="35359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0864" y="3968489"/>
            <a:ext cx="3317400" cy="2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Sinal que deveria ser recebido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1442742" y="5553504"/>
            <a:ext cx="6552600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8" name="Shape 398"/>
          <p:cNvCxnSpPr/>
          <p:nvPr/>
        </p:nvCxnSpPr>
        <p:spPr>
          <a:xfrm rot="10800000" flipH="1">
            <a:off x="1442742" y="5849912"/>
            <a:ext cx="6552600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2742" y="3472656"/>
            <a:ext cx="6552600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442742" y="3769064"/>
            <a:ext cx="6552600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Erros e seu tratamento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408" name="Shape 408"/>
          <p:cNvSpPr txBox="1"/>
          <p:nvPr/>
        </p:nvSpPr>
        <p:spPr>
          <a:xfrm>
            <a:off x="640050" y="838175"/>
            <a:ext cx="7711499" cy="534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endParaRPr sz="19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0187" rtl="0">
              <a:lnSpc>
                <a:spcPct val="115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taxa de erros de um canal é a média entre o número de bits recebidos errados e a totalidade dos bits transmitidos</a:t>
            </a:r>
          </a:p>
          <a:p>
            <a:pPr marL="223837" lvl="0" indent="-230187" rtl="0">
              <a:lnSpc>
                <a:spcPct val="115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possibilidade de um </a:t>
            </a:r>
            <a:r>
              <a:rPr lang="en-GB" sz="19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erros ser aceite como não os tendo seria muito grave, e é necessário diminuir drasticamente a possibilidade de isso acontecer</a:t>
            </a:r>
          </a:p>
          <a:p>
            <a:pPr marL="223837" lvl="0" indent="-230187" rtl="0">
              <a:lnSpc>
                <a:spcPct val="115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esse efeito usam-se códigos de controlo de erros que são constituídos por informação redundante acrescentada aos dados transmitidos pelo emissor</a:t>
            </a:r>
          </a:p>
          <a:p>
            <a:pPr marL="223837" lvl="0" indent="-230187" rtl="0">
              <a:lnSpc>
                <a:spcPct val="115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receptor, através da análise desses códigos, detecta com uma certa precisão a presença de erros</a:t>
            </a:r>
          </a:p>
          <a:p>
            <a:pPr marL="223837" lvl="0" indent="-230187" rtl="0">
              <a:lnSpc>
                <a:spcPct val="115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Existem dois tipos de códigos: os códigos de detecção de erros e os códigos de detecção e correcção de erros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/>
              <a:t>Detecção de erros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26700" y="14753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1572275" y="14093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417" name="Shape 417"/>
          <p:cNvSpPr/>
          <p:nvPr/>
        </p:nvSpPr>
        <p:spPr>
          <a:xfrm>
            <a:off x="1438275" y="21992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1638225" y="21332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 = cde(M)</a:t>
            </a:r>
          </a:p>
        </p:txBody>
      </p:sp>
      <p:sp>
        <p:nvSpPr>
          <p:cNvPr id="419" name="Shape 419"/>
          <p:cNvSpPr/>
          <p:nvPr/>
        </p:nvSpPr>
        <p:spPr>
          <a:xfrm>
            <a:off x="326700" y="29231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1455000" y="28571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421" name="Shape 421"/>
          <p:cNvSpPr/>
          <p:nvPr/>
        </p:nvSpPr>
        <p:spPr>
          <a:xfrm>
            <a:off x="3726300" y="29231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3852900" y="28571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 = cde(M)</a:t>
            </a:r>
          </a:p>
        </p:txBody>
      </p:sp>
      <p:sp>
        <p:nvSpPr>
          <p:cNvPr id="423" name="Shape 423"/>
          <p:cNvSpPr/>
          <p:nvPr/>
        </p:nvSpPr>
        <p:spPr>
          <a:xfrm rot="-5400000" flipH="1">
            <a:off x="1858049" y="273650"/>
            <a:ext cx="307800" cy="337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4" name="Shape 424"/>
          <p:cNvCxnSpPr/>
          <p:nvPr/>
        </p:nvCxnSpPr>
        <p:spPr>
          <a:xfrm flipH="1">
            <a:off x="956774" y="1651150"/>
            <a:ext cx="14700" cy="1362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2524775" y="2325225"/>
            <a:ext cx="1670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4195325" y="2325225"/>
            <a:ext cx="299" cy="562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427" name="Shape 427"/>
          <p:cNvSpPr/>
          <p:nvPr/>
        </p:nvSpPr>
        <p:spPr>
          <a:xfrm rot="-5400000">
            <a:off x="3858250" y="2410199"/>
            <a:ext cx="468899" cy="25497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076550" y="41284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5204850" y="40624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M’</a:t>
            </a:r>
          </a:p>
        </p:txBody>
      </p:sp>
      <p:sp>
        <p:nvSpPr>
          <p:cNvPr id="430" name="Shape 430"/>
          <p:cNvSpPr/>
          <p:nvPr/>
        </p:nvSpPr>
        <p:spPr>
          <a:xfrm>
            <a:off x="7476150" y="41284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7869900" y="40624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c’</a:t>
            </a:r>
          </a:p>
        </p:txBody>
      </p:sp>
      <p:sp>
        <p:nvSpPr>
          <p:cNvPr id="432" name="Shape 432"/>
          <p:cNvSpPr/>
          <p:nvPr/>
        </p:nvSpPr>
        <p:spPr>
          <a:xfrm rot="-5400000" flipH="1">
            <a:off x="5622449" y="2926750"/>
            <a:ext cx="307800" cy="337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5202675" y="48523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5402625" y="47863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x = cde(M’)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067000" y="3517700"/>
            <a:ext cx="1963500" cy="46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Canal com bit error rate ≠ 0</a:t>
            </a:r>
          </a:p>
        </p:txBody>
      </p:sp>
      <p:sp>
        <p:nvSpPr>
          <p:cNvPr id="436" name="Shape 436"/>
          <p:cNvSpPr/>
          <p:nvPr/>
        </p:nvSpPr>
        <p:spPr>
          <a:xfrm rot="10800000" flipH="1">
            <a:off x="1586800" y="3261775"/>
            <a:ext cx="1231200" cy="5567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 rot="5400000">
            <a:off x="5714999" y="3340649"/>
            <a:ext cx="556799" cy="1134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3519750" y="5391500"/>
            <a:ext cx="9399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x = c’ ? 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59654" y="5180800"/>
            <a:ext cx="30888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Sim, aceitar a mensagem (M’ = M)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459650" y="5510200"/>
            <a:ext cx="34551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Não, rejeitar a mensagem (M’ ≠ M) </a:t>
            </a:r>
          </a:p>
        </p:txBody>
      </p:sp>
      <p:sp>
        <p:nvSpPr>
          <p:cNvPr id="441" name="Shape 441"/>
          <p:cNvSpPr/>
          <p:nvPr/>
        </p:nvSpPr>
        <p:spPr>
          <a:xfrm>
            <a:off x="4284750" y="5304500"/>
            <a:ext cx="247799" cy="55679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 idx="4294967295"/>
          </p:nvPr>
        </p:nvSpPr>
        <p:spPr>
          <a:xfrm>
            <a:off x="290525" y="198459"/>
            <a:ext cx="8321700" cy="13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3000"/>
              <a:t>ódigos de detecção de erros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4294967295"/>
          </p:nvPr>
        </p:nvSpPr>
        <p:spPr>
          <a:xfrm>
            <a:off x="395300" y="1341450"/>
            <a:ext cx="8217000" cy="4906799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0000FF"/>
              </a:solidFill>
            </a:endParaRP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Os códigos de detecção de erros mais comuns sõa uma espécie de funções de </a:t>
            </a:r>
            <a:r>
              <a:rPr lang="en-GB" sz="2000" i="1"/>
              <a:t>hash</a:t>
            </a:r>
            <a:r>
              <a:rPr lang="en-GB" sz="2000"/>
              <a:t> que devem ter uma probabilidade de colisão baixíssima, tendencialmente nula, mesmo usando poucos bits</a:t>
            </a: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Os mais simples de calcular são as somas de controlo que são pouco eficazes e têm muitas colisões</a:t>
            </a: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Os mais comuns são do tipo CRC - Cyclic Redundancy Check</a:t>
            </a: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Os mais sofisticados são funções criptográficas mas geralmente só são usadas a nível aplicacional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 idx="4294967295"/>
          </p:nvPr>
        </p:nvSpPr>
        <p:spPr>
          <a:xfrm>
            <a:off x="290525" y="198459"/>
            <a:ext cx="8321700" cy="13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Detecção de erros com CRC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511687" y="2897425"/>
            <a:ext cx="2318699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1569062" y="2831425"/>
            <a:ext cx="2318699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crc = resto de (m || 00000….0000) / d</a:t>
            </a:r>
          </a:p>
        </p:txBody>
      </p:sp>
      <p:sp>
        <p:nvSpPr>
          <p:cNvPr id="457" name="Shape 457"/>
          <p:cNvSpPr/>
          <p:nvPr/>
        </p:nvSpPr>
        <p:spPr>
          <a:xfrm>
            <a:off x="483475" y="36355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611775" y="35695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459" name="Shape 459"/>
          <p:cNvSpPr/>
          <p:nvPr/>
        </p:nvSpPr>
        <p:spPr>
          <a:xfrm>
            <a:off x="3883075" y="36355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205575" y="3569487"/>
            <a:ext cx="3999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crc</a:t>
            </a:r>
          </a:p>
        </p:txBody>
      </p:sp>
      <p:sp>
        <p:nvSpPr>
          <p:cNvPr id="461" name="Shape 461"/>
          <p:cNvSpPr/>
          <p:nvPr/>
        </p:nvSpPr>
        <p:spPr>
          <a:xfrm rot="-5400000" flipH="1">
            <a:off x="2545824" y="455050"/>
            <a:ext cx="307800" cy="4432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2" name="Shape 462"/>
          <p:cNvCxnSpPr/>
          <p:nvPr/>
        </p:nvCxnSpPr>
        <p:spPr>
          <a:xfrm flipH="1">
            <a:off x="1113549" y="2363550"/>
            <a:ext cx="14700" cy="13628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463" name="Shape 463"/>
          <p:cNvCxnSpPr/>
          <p:nvPr/>
        </p:nvCxnSpPr>
        <p:spPr>
          <a:xfrm rot="10800000" flipH="1">
            <a:off x="3986950" y="3037725"/>
            <a:ext cx="365099" cy="74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64" name="Shape 464"/>
          <p:cNvCxnSpPr/>
          <p:nvPr/>
        </p:nvCxnSpPr>
        <p:spPr>
          <a:xfrm>
            <a:off x="4352100" y="3037625"/>
            <a:ext cx="299" cy="562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 rot="-5400000">
            <a:off x="3983175" y="3133699"/>
            <a:ext cx="468899" cy="25497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201475" y="485190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5329775" y="4785900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m’</a:t>
            </a:r>
          </a:p>
        </p:txBody>
      </p:sp>
      <p:sp>
        <p:nvSpPr>
          <p:cNvPr id="468" name="Shape 468"/>
          <p:cNvSpPr/>
          <p:nvPr/>
        </p:nvSpPr>
        <p:spPr>
          <a:xfrm>
            <a:off x="7601075" y="48519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7918175" y="4785900"/>
            <a:ext cx="611999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crc’</a:t>
            </a:r>
          </a:p>
        </p:txBody>
      </p:sp>
      <p:sp>
        <p:nvSpPr>
          <p:cNvPr id="470" name="Shape 470"/>
          <p:cNvSpPr/>
          <p:nvPr/>
        </p:nvSpPr>
        <p:spPr>
          <a:xfrm>
            <a:off x="5848150" y="555360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6100075" y="55098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m’ || crc’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191925" y="4241200"/>
            <a:ext cx="1963500" cy="46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Canal com bit error rate ≠ 0</a:t>
            </a:r>
          </a:p>
        </p:txBody>
      </p:sp>
      <p:sp>
        <p:nvSpPr>
          <p:cNvPr id="473" name="Shape 473"/>
          <p:cNvSpPr/>
          <p:nvPr/>
        </p:nvSpPr>
        <p:spPr>
          <a:xfrm rot="10800000" flipH="1">
            <a:off x="1711725" y="3985275"/>
            <a:ext cx="1231200" cy="5567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5400000">
            <a:off x="5839924" y="4064149"/>
            <a:ext cx="556799" cy="1134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1973200" y="6126100"/>
            <a:ext cx="25497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(m’ || crc’) / d tem resto 0? 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584579" y="5904300"/>
            <a:ext cx="30888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Sim, aceitar a mensagem (m’ = m) 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4584575" y="6233700"/>
            <a:ext cx="34551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 Não, rejeitar a mensagem (m’ ≠ m) </a:t>
            </a:r>
          </a:p>
        </p:txBody>
      </p:sp>
      <p:sp>
        <p:nvSpPr>
          <p:cNvPr id="478" name="Shape 478"/>
          <p:cNvSpPr/>
          <p:nvPr/>
        </p:nvSpPr>
        <p:spPr>
          <a:xfrm>
            <a:off x="4409675" y="6028000"/>
            <a:ext cx="247799" cy="55679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548250" y="143345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2564825" y="1395675"/>
            <a:ext cx="11430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2119825" y="1763400"/>
            <a:ext cx="9474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shift n bits</a:t>
            </a:r>
          </a:p>
        </p:txBody>
      </p:sp>
      <p:sp>
        <p:nvSpPr>
          <p:cNvPr id="482" name="Shape 482"/>
          <p:cNvSpPr/>
          <p:nvPr/>
        </p:nvSpPr>
        <p:spPr>
          <a:xfrm>
            <a:off x="3868525" y="2225350"/>
            <a:ext cx="10740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68925" y="2225350"/>
            <a:ext cx="3399600" cy="26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1682650" y="2137400"/>
            <a:ext cx="1143000" cy="4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mensagem m</a:t>
            </a:r>
          </a:p>
        </p:txBody>
      </p:sp>
      <p:cxnSp>
        <p:nvCxnSpPr>
          <p:cNvPr id="485" name="Shape 485"/>
          <p:cNvCxnSpPr/>
          <p:nvPr/>
        </p:nvCxnSpPr>
        <p:spPr>
          <a:xfrm flipH="1">
            <a:off x="3134074" y="1697150"/>
            <a:ext cx="4500" cy="5855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3962075" y="2197850"/>
            <a:ext cx="1143000" cy="3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00000….0000</a:t>
            </a:r>
          </a:p>
        </p:txBody>
      </p:sp>
      <p:sp>
        <p:nvSpPr>
          <p:cNvPr id="487" name="Shape 487"/>
          <p:cNvSpPr/>
          <p:nvPr/>
        </p:nvSpPr>
        <p:spPr>
          <a:xfrm rot="-5400000" flipH="1">
            <a:off x="6267924" y="3096450"/>
            <a:ext cx="307800" cy="44324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Exemplo - Canais Ethernet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640050" y="846700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Primeira rede de alto débito inventada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 abaixo representa um frame Ethernet na variante IEEE 802.3</a:t>
            </a:r>
          </a:p>
          <a:p>
            <a:pPr marL="223837" lvl="0" indent="-2365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Formatos compatíveis continuam a ser usados de forma universal em imensos tipos de canais diferentes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6" y="3423451"/>
            <a:ext cx="8509000" cy="2501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/>
              <a:t>Encapsulamento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640050" y="777500"/>
            <a:ext cx="7711499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i="1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lvl="0" indent="-2238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en-GB" sz="18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contêm na parte de dados mensagens dos níveis superiores (encapsuladas)</a:t>
            </a:r>
          </a:p>
          <a:p>
            <a:pPr marL="223837" lvl="0" indent="-223837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Frequentemente os frames Ethernet transportam pacotes 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1" y="1853091"/>
            <a:ext cx="8382000" cy="4889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 idx="4294967295"/>
          </p:nvPr>
        </p:nvSpPr>
        <p:spPr>
          <a:xfrm>
            <a:off x="290525" y="198445"/>
            <a:ext cx="8321700" cy="207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Caracterização </a:t>
            </a:r>
            <a:r>
              <a:rPr lang="en-GB" sz="3000"/>
              <a:t>quantitativa de um canal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 Débito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4294967295"/>
          </p:nvPr>
        </p:nvSpPr>
        <p:spPr>
          <a:xfrm>
            <a:off x="342875" y="2272200"/>
            <a:ext cx="8217000" cy="4357199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0000FF"/>
              </a:solidFill>
            </a:endParaRP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O débito, capacidade ou </a:t>
            </a:r>
            <a:r>
              <a:rPr lang="en-GB" sz="2000">
                <a:solidFill>
                  <a:srgbClr val="0000FF"/>
                </a:solidFill>
              </a:rPr>
              <a:t>velocidade de transmissão (</a:t>
            </a:r>
            <a:r>
              <a:rPr lang="en-GB" sz="2000" i="1">
                <a:solidFill>
                  <a:srgbClr val="0000FF"/>
                </a:solidFill>
              </a:rPr>
              <a:t>link bit rate or bandwidth</a:t>
            </a:r>
            <a:r>
              <a:rPr lang="en-GB" sz="2000">
                <a:solidFill>
                  <a:srgbClr val="0000FF"/>
                </a:solidFill>
              </a:rPr>
              <a:t>) de um canal é a quantidade de informação, medida em bits por segundo, que o canal é capaz de transmitir por unidade de tempo.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  <a:p>
            <a:pPr marL="223837" marR="0" lvl="0" indent="-236537" algn="l" rtl="0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</a:rPr>
              <a:t>Mede-se em K (kilo), M (mega), G (giga), … bits por segundo (bps)</a:t>
            </a:r>
            <a:r>
              <a:rPr lang="en-GB" sz="2000"/>
              <a:t>. </a:t>
            </a:r>
            <a:r>
              <a:rPr lang="en-GB" sz="2000">
                <a:solidFill>
                  <a:srgbClr val="0000FF"/>
                </a:solidFill>
              </a:rPr>
              <a:t>Neste contexto, K é a abreviatura de 10</a:t>
            </a:r>
            <a:r>
              <a:rPr lang="en-GB" sz="2000" baseline="30000">
                <a:solidFill>
                  <a:srgbClr val="0000FF"/>
                </a:solidFill>
              </a:rPr>
              <a:t>3</a:t>
            </a:r>
            <a:r>
              <a:rPr lang="en-GB" sz="2000">
                <a:solidFill>
                  <a:srgbClr val="0000FF"/>
                </a:solidFill>
              </a:rPr>
              <a:t> e não de 2</a:t>
            </a:r>
            <a:r>
              <a:rPr lang="en-GB" sz="2000" baseline="30000">
                <a:solidFill>
                  <a:srgbClr val="0000FF"/>
                </a:solidFill>
              </a:rPr>
              <a:t>10</a:t>
            </a:r>
            <a:r>
              <a:rPr lang="en-GB" sz="2000">
                <a:solidFill>
                  <a:srgbClr val="0000FF"/>
                </a:solidFill>
              </a:rPr>
              <a:t> (idem para M, G, T, …)</a:t>
            </a:r>
          </a:p>
          <a:p>
            <a:pPr marL="563562" marR="0" lvl="1" indent="-258762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No entanto, quando apenas se pretende um resultado por aproximação o erro cometido é baixo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Tempo de transmissão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4294967295"/>
          </p:nvPr>
        </p:nvSpPr>
        <p:spPr>
          <a:xfrm>
            <a:off x="395300" y="1341450"/>
            <a:ext cx="8483699" cy="490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FF"/>
                </a:solidFill>
              </a:rPr>
              <a:t>O tempo de transmissão (</a:t>
            </a:r>
            <a:r>
              <a:rPr lang="en-GB" sz="1800" i="1">
                <a:solidFill>
                  <a:srgbClr val="0000FF"/>
                </a:solidFill>
              </a:rPr>
              <a:t>transmission time</a:t>
            </a:r>
            <a:r>
              <a:rPr lang="en-GB" sz="1800">
                <a:solidFill>
                  <a:srgbClr val="0000FF"/>
                </a:solidFill>
              </a:rPr>
              <a:t>) de um </a:t>
            </a:r>
            <a:r>
              <a:rPr lang="en-GB" sz="1800" i="1">
                <a:solidFill>
                  <a:srgbClr val="0000FF"/>
                </a:solidFill>
              </a:rPr>
              <a:t>frame </a:t>
            </a:r>
            <a:r>
              <a:rPr lang="en-GB" sz="1800">
                <a:solidFill>
                  <a:srgbClr val="0000FF"/>
                </a:solidFill>
              </a:rPr>
              <a:t>com D bits por um canal com o d</a:t>
            </a:r>
            <a:r>
              <a:rPr lang="en-GB" sz="1800"/>
              <a:t>é</a:t>
            </a:r>
            <a:r>
              <a:rPr lang="en-GB" sz="1800">
                <a:solidFill>
                  <a:srgbClr val="0000FF"/>
                </a:solidFill>
              </a:rPr>
              <a:t>bito ou capacidade de C bits por segundo, </a:t>
            </a:r>
            <a:r>
              <a:rPr lang="en-GB" sz="1800" i="1">
                <a:solidFill>
                  <a:srgbClr val="0000FF"/>
                </a:solidFill>
              </a:rPr>
              <a:t>i.e.</a:t>
            </a:r>
            <a:r>
              <a:rPr lang="en-GB" sz="1800">
                <a:solidFill>
                  <a:srgbClr val="0000FF"/>
                </a:solidFill>
              </a:rPr>
              <a:t>, o tempo que medeia desde que come</a:t>
            </a:r>
            <a:r>
              <a:rPr lang="en-GB" sz="1800"/>
              <a:t>ç</a:t>
            </a:r>
            <a:r>
              <a:rPr lang="en-GB" sz="1800">
                <a:solidFill>
                  <a:srgbClr val="0000FF"/>
                </a:solidFill>
              </a:rPr>
              <a:t>a a ser emitido o primeiro bit at</a:t>
            </a:r>
            <a:r>
              <a:rPr lang="en-GB" sz="1800"/>
              <a:t>é</a:t>
            </a:r>
            <a:r>
              <a:rPr lang="en-GB" sz="1800">
                <a:solidFill>
                  <a:srgbClr val="0000FF"/>
                </a:solidFill>
              </a:rPr>
              <a:t> que acabe de ser emitido o </a:t>
            </a:r>
            <a:r>
              <a:rPr lang="en-GB" sz="1800"/>
              <a:t>ú</a:t>
            </a:r>
            <a:r>
              <a:rPr lang="en-GB" sz="1800">
                <a:solidFill>
                  <a:srgbClr val="0000FF"/>
                </a:solidFill>
              </a:rPr>
              <a:t>ltimo bit, </a:t>
            </a:r>
            <a:r>
              <a:rPr lang="en-GB" sz="1800"/>
              <a:t>é</a:t>
            </a:r>
            <a:r>
              <a:rPr lang="en-GB" sz="1800">
                <a:solidFill>
                  <a:srgbClr val="0000FF"/>
                </a:solidFill>
              </a:rPr>
              <a:t> D / C segundos.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80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FF"/>
                </a:solidFill>
              </a:rPr>
              <a:t>Tempo de transmiss</a:t>
            </a:r>
            <a:r>
              <a:rPr lang="en-GB" sz="2400"/>
              <a:t>ã</a:t>
            </a:r>
            <a:r>
              <a:rPr lang="en-GB" sz="2400">
                <a:solidFill>
                  <a:srgbClr val="0000FF"/>
                </a:solidFill>
              </a:rPr>
              <a:t>o =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FF"/>
                </a:solidFill>
              </a:rPr>
              <a:t>Dimens</a:t>
            </a:r>
            <a:r>
              <a:rPr lang="en-GB" sz="2400"/>
              <a:t>ã</a:t>
            </a:r>
            <a:r>
              <a:rPr lang="en-GB" sz="2400">
                <a:solidFill>
                  <a:srgbClr val="0000FF"/>
                </a:solidFill>
              </a:rPr>
              <a:t>o do </a:t>
            </a:r>
            <a:r>
              <a:rPr lang="en-GB" sz="2400" i="1">
                <a:solidFill>
                  <a:srgbClr val="0000FF"/>
                </a:solidFill>
              </a:rPr>
              <a:t>frame </a:t>
            </a:r>
            <a:r>
              <a:rPr lang="en-GB" sz="2400">
                <a:solidFill>
                  <a:srgbClr val="0000FF"/>
                </a:solidFill>
              </a:rPr>
              <a:t>/ D</a:t>
            </a:r>
            <a:r>
              <a:rPr lang="en-GB" sz="2400"/>
              <a:t>é</a:t>
            </a:r>
            <a:r>
              <a:rPr lang="en-GB" sz="2400">
                <a:solidFill>
                  <a:srgbClr val="0000FF"/>
                </a:solidFill>
              </a:rPr>
              <a:t>bito do canal 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GB" sz="3800">
                <a:solidFill>
                  <a:srgbClr val="0000FF"/>
                </a:solidFill>
              </a:rPr>
              <a:t>					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GB" sz="3800">
                <a:solidFill>
                  <a:srgbClr val="0000FF"/>
                </a:solidFill>
              </a:rPr>
              <a:t>				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GB" sz="3800">
                <a:solidFill>
                  <a:srgbClr val="0000FF"/>
                </a:solidFill>
              </a:rPr>
              <a:t>			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GB" sz="3800">
                <a:solidFill>
                  <a:srgbClr val="0000FF"/>
                </a:solidFill>
              </a:rPr>
              <a:t>		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Objectivos da lição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4800" y="1700808"/>
            <a:ext cx="8610599" cy="4032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é um canal de comunicação</a:t>
            </a:r>
          </a:p>
          <a:p>
            <a:pPr marL="223837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Tipos de canais de comunicação</a:t>
            </a:r>
          </a:p>
          <a:p>
            <a:pPr marL="223837" lvl="0" indent="-2238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Meios de suporte à transmissão da informação</a:t>
            </a:r>
          </a:p>
          <a:p>
            <a:pPr marL="223837" lvl="0" indent="-223837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Facetas do funcionamento dos canais</a:t>
            </a:r>
          </a:p>
          <a:p>
            <a:pPr marL="223837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Caracterização quantitativa dos canais de comunicação</a:t>
            </a:r>
          </a:p>
          <a:p>
            <a:pPr marL="223837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Tempo de transmissão e débito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4294967295"/>
          </p:nvPr>
        </p:nvSpPr>
        <p:spPr>
          <a:xfrm>
            <a:off x="395300" y="4687950"/>
            <a:ext cx="8483699" cy="156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rgbClr val="0000FF"/>
                </a:solidFill>
              </a:rPr>
              <a:t>Aumentando o débito para o dobro (de 1 K bps para 2 K bps) o tempo de transmissão diminui para metade (1000 bits passam a ser transmitidos em 0,5 s ao invés de 1 s)</a:t>
            </a:r>
            <a:r>
              <a:rPr lang="en-GB" sz="2900">
                <a:solidFill>
                  <a:srgbClr val="0000FF"/>
                </a:solidFill>
              </a:rPr>
              <a:t>	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>
                <a:solidFill>
                  <a:srgbClr val="0000FF"/>
                </a:solidFill>
              </a:rPr>
              <a:t>			</a:t>
            </a:r>
          </a:p>
          <a:p>
            <a:pPr marL="0" lvl="0" indent="5835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>
                <a:solidFill>
                  <a:srgbClr val="0000FF"/>
                </a:solidFill>
              </a:rPr>
              <a:t>		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5649090" y="1076750"/>
            <a:ext cx="2676900" cy="108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Transmissão a 1 K bps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(1 bit é transmitido em 1 ms)</a:t>
            </a:r>
          </a:p>
        </p:txBody>
      </p:sp>
      <p:sp>
        <p:nvSpPr>
          <p:cNvPr id="573" name="Shape 573"/>
          <p:cNvSpPr/>
          <p:nvPr/>
        </p:nvSpPr>
        <p:spPr>
          <a:xfrm>
            <a:off x="618820" y="1239797"/>
            <a:ext cx="3339921" cy="353708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74" name="Shape 574"/>
          <p:cNvSpPr/>
          <p:nvPr/>
        </p:nvSpPr>
        <p:spPr>
          <a:xfrm>
            <a:off x="618820" y="2913820"/>
            <a:ext cx="1686015" cy="353708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75" name="Shape 575"/>
          <p:cNvSpPr txBox="1"/>
          <p:nvPr/>
        </p:nvSpPr>
        <p:spPr>
          <a:xfrm>
            <a:off x="5649090" y="2750717"/>
            <a:ext cx="2815800" cy="9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Transmissão a 2 K bps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(1 bit é transmitido em 0,5 ms)</a:t>
            </a:r>
          </a:p>
        </p:txBody>
      </p:sp>
      <p:sp>
        <p:nvSpPr>
          <p:cNvPr id="576" name="Shape 576"/>
          <p:cNvSpPr txBox="1"/>
          <p:nvPr/>
        </p:nvSpPr>
        <p:spPr>
          <a:xfrm rot="-5400000">
            <a:off x="186124" y="1919433"/>
            <a:ext cx="1068600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600"/>
              <a:t>1 bit</a:t>
            </a:r>
          </a:p>
        </p:txBody>
      </p:sp>
      <p:cxnSp>
        <p:nvCxnSpPr>
          <p:cNvPr id="577" name="Shape 577"/>
          <p:cNvCxnSpPr/>
          <p:nvPr/>
        </p:nvCxnSpPr>
        <p:spPr>
          <a:xfrm>
            <a:off x="4944807" y="1890420"/>
            <a:ext cx="75162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578" name="Shape 578"/>
          <p:cNvCxnSpPr/>
          <p:nvPr/>
        </p:nvCxnSpPr>
        <p:spPr>
          <a:xfrm>
            <a:off x="613254" y="1890420"/>
            <a:ext cx="967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</p:spPr>
      </p:cxnSp>
      <p:sp>
        <p:nvSpPr>
          <p:cNvPr id="579" name="Shape 579"/>
          <p:cNvSpPr txBox="1"/>
          <p:nvPr/>
        </p:nvSpPr>
        <p:spPr>
          <a:xfrm>
            <a:off x="1581155" y="1559531"/>
            <a:ext cx="3761700" cy="6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Num segundo são transmitidos 1000 bits</a:t>
            </a:r>
          </a:p>
        </p:txBody>
      </p:sp>
      <p:cxnSp>
        <p:nvCxnSpPr>
          <p:cNvPr id="580" name="Shape 580"/>
          <p:cNvCxnSpPr/>
          <p:nvPr/>
        </p:nvCxnSpPr>
        <p:spPr>
          <a:xfrm>
            <a:off x="602158" y="3484478"/>
            <a:ext cx="967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</p:spPr>
      </p:cxnSp>
      <p:sp>
        <p:nvSpPr>
          <p:cNvPr id="581" name="Shape 581"/>
          <p:cNvSpPr txBox="1"/>
          <p:nvPr/>
        </p:nvSpPr>
        <p:spPr>
          <a:xfrm>
            <a:off x="1581147" y="3160309"/>
            <a:ext cx="3761700" cy="6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Num segundo são transmitidos 2000 bits</a:t>
            </a:r>
          </a:p>
        </p:txBody>
      </p:sp>
      <p:cxnSp>
        <p:nvCxnSpPr>
          <p:cNvPr id="582" name="Shape 582"/>
          <p:cNvCxnSpPr/>
          <p:nvPr/>
        </p:nvCxnSpPr>
        <p:spPr>
          <a:xfrm>
            <a:off x="4933712" y="3484478"/>
            <a:ext cx="728008" cy="227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630496" y="2630458"/>
            <a:ext cx="5060099" cy="2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584" name="Shape 584"/>
          <p:cNvSpPr txBox="1"/>
          <p:nvPr/>
        </p:nvSpPr>
        <p:spPr>
          <a:xfrm>
            <a:off x="2714950" y="2249454"/>
            <a:ext cx="11900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/>
              <a:t>1 segundo</a:t>
            </a:r>
          </a:p>
        </p:txBody>
      </p:sp>
      <p:cxnSp>
        <p:nvCxnSpPr>
          <p:cNvPr id="585" name="Shape 585"/>
          <p:cNvCxnSpPr/>
          <p:nvPr/>
        </p:nvCxnSpPr>
        <p:spPr>
          <a:xfrm flipH="1">
            <a:off x="5679367" y="1238490"/>
            <a:ext cx="6000" cy="315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86" name="Shape 586"/>
          <p:cNvCxnSpPr/>
          <p:nvPr/>
        </p:nvCxnSpPr>
        <p:spPr>
          <a:xfrm flipH="1">
            <a:off x="601946" y="1244037"/>
            <a:ext cx="16799" cy="313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87" name="Shape 587"/>
          <p:cNvCxnSpPr/>
          <p:nvPr/>
        </p:nvCxnSpPr>
        <p:spPr>
          <a:xfrm flipH="1">
            <a:off x="827977" y="1235113"/>
            <a:ext cx="6000" cy="315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588" name="Shape 588"/>
          <p:cNvSpPr txBox="1"/>
          <p:nvPr/>
        </p:nvSpPr>
        <p:spPr>
          <a:xfrm rot="-5400000">
            <a:off x="186124" y="3639849"/>
            <a:ext cx="1068600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600"/>
              <a:t>2 bits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Tempo de propagação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4294967295"/>
          </p:nvPr>
        </p:nvSpPr>
        <p:spPr>
          <a:xfrm>
            <a:off x="395300" y="1341450"/>
            <a:ext cx="8483699" cy="525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FF"/>
                </a:solidFill>
              </a:rPr>
              <a:t>Num canal com 1.000 Km um bit chega à outra extremidade do canal em 5 ms mas se o canal tiver 2.000 Km chega em 10 ms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6099282" y="2859993"/>
            <a:ext cx="2512799" cy="37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700"/>
              <a:t>Canal com 1.000 Km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700"/>
              <a:t>(propagação de extremo a extremo = 1 / 200 = 5 ms)</a:t>
            </a:r>
          </a:p>
          <a:p>
            <a:pPr lvl="0" algn="l" rtl="0">
              <a:spcBef>
                <a:spcPts val="0"/>
              </a:spcBef>
              <a:buNone/>
            </a:pPr>
            <a:endParaRPr sz="1700"/>
          </a:p>
          <a:p>
            <a:pPr lvl="0" algn="l" rtl="0">
              <a:spcBef>
                <a:spcPts val="0"/>
              </a:spcBef>
              <a:buNone/>
            </a:pPr>
            <a:endParaRPr sz="1700"/>
          </a:p>
          <a:p>
            <a:pPr lvl="0" algn="l" rtl="0">
              <a:spcBef>
                <a:spcPts val="0"/>
              </a:spcBef>
              <a:buNone/>
            </a:pP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-GB" sz="1700"/>
              <a:t>Canal com 2.000 Km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700"/>
              <a:t>(propagação de extremo a extremo = 2 / 200 = 10 ms)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 flipH="1">
            <a:off x="328805" y="3933114"/>
            <a:ext cx="2832599" cy="12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598" name="Shape 598"/>
          <p:cNvSpPr txBox="1"/>
          <p:nvPr/>
        </p:nvSpPr>
        <p:spPr>
          <a:xfrm>
            <a:off x="1420320" y="4068925"/>
            <a:ext cx="1110299" cy="6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700"/>
              <a:t>5 ms</a:t>
            </a:r>
          </a:p>
        </p:txBody>
      </p:sp>
      <p:cxnSp>
        <p:nvCxnSpPr>
          <p:cNvPr id="599" name="Shape 599"/>
          <p:cNvCxnSpPr/>
          <p:nvPr/>
        </p:nvCxnSpPr>
        <p:spPr>
          <a:xfrm flipH="1">
            <a:off x="6022882" y="2545550"/>
            <a:ext cx="6900" cy="373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00" name="Shape 600"/>
          <p:cNvCxnSpPr/>
          <p:nvPr/>
        </p:nvCxnSpPr>
        <p:spPr>
          <a:xfrm flipH="1">
            <a:off x="294012" y="2552121"/>
            <a:ext cx="18900" cy="3717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01" name="Shape 601"/>
          <p:cNvCxnSpPr/>
          <p:nvPr/>
        </p:nvCxnSpPr>
        <p:spPr>
          <a:xfrm flipH="1">
            <a:off x="3177381" y="2545579"/>
            <a:ext cx="6900" cy="373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02" name="Shape 602"/>
          <p:cNvSpPr/>
          <p:nvPr/>
        </p:nvSpPr>
        <p:spPr>
          <a:xfrm rot="5400000">
            <a:off x="1594995" y="2050943"/>
            <a:ext cx="291599" cy="28935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 rot="5400000">
            <a:off x="3035027" y="2734086"/>
            <a:ext cx="291599" cy="571889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321488" y="4940413"/>
            <a:ext cx="615974" cy="418980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05" name="Shape 605"/>
          <p:cNvSpPr/>
          <p:nvPr/>
        </p:nvSpPr>
        <p:spPr>
          <a:xfrm>
            <a:off x="321488" y="2859993"/>
            <a:ext cx="615974" cy="418980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606" name="Shape 606"/>
          <p:cNvCxnSpPr/>
          <p:nvPr/>
        </p:nvCxnSpPr>
        <p:spPr>
          <a:xfrm rot="10800000" flipH="1">
            <a:off x="290525" y="6106140"/>
            <a:ext cx="5718899" cy="12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607" name="Shape 607"/>
          <p:cNvSpPr txBox="1"/>
          <p:nvPr/>
        </p:nvSpPr>
        <p:spPr>
          <a:xfrm>
            <a:off x="3214512" y="6192150"/>
            <a:ext cx="15801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700"/>
              <a:t>10 ms</a:t>
            </a:r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61604" y="3351860"/>
            <a:ext cx="117878" cy="29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00735" y="5447736"/>
            <a:ext cx="117878" cy="29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61604" y="5447736"/>
            <a:ext cx="117878" cy="29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Shape 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27118" y="5447736"/>
            <a:ext cx="117878" cy="29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74660" y="5447736"/>
            <a:ext cx="117878" cy="29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00735" y="3351860"/>
            <a:ext cx="117878" cy="29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Tempo de propagação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4294967295"/>
          </p:nvPr>
        </p:nvSpPr>
        <p:spPr>
          <a:xfrm>
            <a:off x="395300" y="1176725"/>
            <a:ext cx="8483699" cy="5288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O tempo de propagação é o tempo necessário para um bit chegar à outra extremidade do canal.  Geralmente, usa-se como valor da velocidade de propagação do sinal, o valor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de 200.000 Km / s.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endParaRPr sz="3800"/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Se um canal tiver 1 Km de comprimento, o tempo de propagação é de 1 / 200000 = 5 x 10</a:t>
            </a:r>
            <a:r>
              <a:rPr lang="en-GB" sz="1400" baseline="30000">
                <a:solidFill>
                  <a:srgbClr val="000000"/>
                </a:solidFill>
              </a:rPr>
              <a:t>-6</a:t>
            </a:r>
            <a:r>
              <a:rPr lang="en-GB" sz="1400">
                <a:solidFill>
                  <a:srgbClr val="000000"/>
                </a:solidFill>
              </a:rPr>
              <a:t> s = 5 𝞵 s (5 micro segundos). No entanto, se o canal tiver 10.000 Km, como  por exemplo um canal do centro da Europa ao centro dos EUA, esse tempo sobe para 10000 / 200000 = 50 ms (50 milissegundos), o que pode revelar-se mais significativo.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Tempo de trânsito de um </a:t>
            </a:r>
            <a:r>
              <a:rPr lang="en-GB" sz="1800" b="1" i="1">
                <a:solidFill>
                  <a:srgbClr val="0000FF"/>
                </a:solidFill>
              </a:rPr>
              <a:t>frame</a:t>
            </a:r>
            <a:r>
              <a:rPr lang="en-GB" sz="1800" b="1">
                <a:solidFill>
                  <a:srgbClr val="0000FF"/>
                </a:solidFill>
              </a:rPr>
              <a:t>  = </a:t>
            </a:r>
          </a:p>
          <a:p>
            <a:pPr marL="457200" marR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Tempo de transmissão + Tempo de propagação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Tempo de transmissão = Dimensão do </a:t>
            </a:r>
            <a:r>
              <a:rPr lang="en-GB" sz="1800" b="1" i="1">
                <a:solidFill>
                  <a:srgbClr val="0000FF"/>
                </a:solidFill>
              </a:rPr>
              <a:t>frame</a:t>
            </a:r>
            <a:r>
              <a:rPr lang="en-GB" sz="1800" b="1">
                <a:solidFill>
                  <a:srgbClr val="0000FF"/>
                </a:solidFill>
              </a:rPr>
              <a:t> / Débito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Tempo de propagação = Dimensão do canal / </a:t>
            </a:r>
            <a:r>
              <a:rPr lang="en-GB" sz="1800" b="1"/>
              <a:t>Velocidade</a:t>
            </a:r>
            <a:r>
              <a:rPr lang="en-GB" sz="1800" b="1">
                <a:solidFill>
                  <a:srgbClr val="0000FF"/>
                </a:solidFill>
              </a:rPr>
              <a:t> de propagação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Tempo de trânsito de um </a:t>
            </a:r>
            <a:r>
              <a:rPr lang="en-GB" sz="3000" i="1"/>
              <a:t>frame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body" idx="4294967295"/>
          </p:nvPr>
        </p:nvSpPr>
        <p:spPr>
          <a:xfrm>
            <a:off x="637650" y="1189725"/>
            <a:ext cx="7868700" cy="2175599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Tempo de trânsito de um </a:t>
            </a:r>
            <a:r>
              <a:rPr lang="en-GB" sz="1800" b="1" i="1">
                <a:solidFill>
                  <a:srgbClr val="000000"/>
                </a:solidFill>
              </a:rPr>
              <a:t>frame</a:t>
            </a:r>
            <a:r>
              <a:rPr lang="en-GB" sz="1800" b="1">
                <a:solidFill>
                  <a:srgbClr val="000000"/>
                </a:solidFill>
              </a:rPr>
              <a:t>  = </a:t>
            </a:r>
          </a:p>
          <a:p>
            <a:pPr marL="457200" marR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Tempo de transmissão + Tempo de propagação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Tempo de transmissão = Dimensão do pacote / Débito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Tempo de progação = Dimensão do canal / Velocidade de propagação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1416800" y="3591300"/>
            <a:ext cx="1751400" cy="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700"/>
              <a:t>Emissor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145411" y="5767208"/>
            <a:ext cx="2427900" cy="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/>
              <a:t>tempo de transmissão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5778469" y="3591300"/>
            <a:ext cx="1594200" cy="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700"/>
              <a:t>Receptor</a:t>
            </a:r>
          </a:p>
        </p:txBody>
      </p:sp>
      <p:cxnSp>
        <p:nvCxnSpPr>
          <p:cNvPr id="631" name="Shape 631"/>
          <p:cNvCxnSpPr/>
          <p:nvPr/>
        </p:nvCxnSpPr>
        <p:spPr>
          <a:xfrm>
            <a:off x="5429996" y="5881197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32" name="Shape 632"/>
          <p:cNvSpPr txBox="1"/>
          <p:nvPr/>
        </p:nvSpPr>
        <p:spPr>
          <a:xfrm>
            <a:off x="5570691" y="5767200"/>
            <a:ext cx="2427900" cy="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tempo de transito total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1289371" y="5881193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2174242" y="4150670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6570512" y="4150670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6" name="Shape 636"/>
          <p:cNvCxnSpPr/>
          <p:nvPr/>
        </p:nvCxnSpPr>
        <p:spPr>
          <a:xfrm>
            <a:off x="6992222" y="4139740"/>
            <a:ext cx="11699" cy="12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637" name="Shape 637"/>
          <p:cNvSpPr txBox="1"/>
          <p:nvPr/>
        </p:nvSpPr>
        <p:spPr>
          <a:xfrm>
            <a:off x="6789413" y="4512345"/>
            <a:ext cx="1265399" cy="3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/>
              <a:t>tempo</a:t>
            </a:r>
          </a:p>
        </p:txBody>
      </p:sp>
      <p:sp>
        <p:nvSpPr>
          <p:cNvPr id="638" name="Shape 638"/>
          <p:cNvSpPr/>
          <p:nvPr/>
        </p:nvSpPr>
        <p:spPr>
          <a:xfrm rot="5400000">
            <a:off x="4035592" y="2638537"/>
            <a:ext cx="677699" cy="4376999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9" name="Shape 639"/>
          <p:cNvCxnSpPr/>
          <p:nvPr/>
        </p:nvCxnSpPr>
        <p:spPr>
          <a:xfrm flipH="1">
            <a:off x="1222123" y="4488191"/>
            <a:ext cx="940499" cy="1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233900" y="4996947"/>
            <a:ext cx="938399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41" name="Shape 641"/>
          <p:cNvCxnSpPr/>
          <p:nvPr/>
        </p:nvCxnSpPr>
        <p:spPr>
          <a:xfrm>
            <a:off x="1959451" y="4488191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42" name="Shape 642"/>
          <p:cNvCxnSpPr/>
          <p:nvPr/>
        </p:nvCxnSpPr>
        <p:spPr>
          <a:xfrm>
            <a:off x="1484912" y="4488191"/>
            <a:ext cx="6000" cy="782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3" name="Shape 643"/>
          <p:cNvCxnSpPr/>
          <p:nvPr/>
        </p:nvCxnSpPr>
        <p:spPr>
          <a:xfrm flipH="1">
            <a:off x="1219484" y="5214492"/>
            <a:ext cx="5379299" cy="4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457950" y="654501"/>
            <a:ext cx="8228100" cy="58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Todas as redes são constituídas por sistemas terminais, canais e nós de comutação</a:t>
            </a:r>
            <a:r>
              <a:rPr lang="en-GB"/>
              <a:t>.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canais são de muitos tipos e tecnologias e são caracterizados: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P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</a:t>
            </a:r>
            <a:r>
              <a:rPr lang="en-GB" sz="2400"/>
              <a:t>o débito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/>
              <a:t>Q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ue condiciona o tempo que leva um </a:t>
            </a:r>
            <a:r>
              <a:rPr lang="en-GB" sz="1800" i="1"/>
              <a:t>frame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ser transmitid</a:t>
            </a:r>
            <a:r>
              <a:rPr lang="en-GB" sz="1800"/>
              <a:t>o</a:t>
            </a:r>
          </a:p>
          <a:p>
            <a:pPr marL="223837" lvl="0" indent="-223837" rtl="0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Pelo tempo de propagação</a:t>
            </a:r>
          </a:p>
          <a:p>
            <a:pPr marL="563562" lvl="1" indent="-220662" rtl="0">
              <a:spcBef>
                <a:spcPts val="1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>
                <a:solidFill>
                  <a:schemeClr val="dk1"/>
                </a:solidFill>
              </a:rPr>
              <a:t>Que condiciona o tempo de trânsito dos frames</a:t>
            </a:r>
          </a:p>
          <a:p>
            <a:pPr marL="223837" lvl="0" indent="-223837" rtl="0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>
                <a:solidFill>
                  <a:srgbClr val="0000FF"/>
                </a:solidFill>
              </a:rPr>
              <a:t>Pel</a:t>
            </a:r>
            <a:r>
              <a:rPr lang="en-GB" sz="2400"/>
              <a:t>a</a:t>
            </a:r>
            <a:r>
              <a:rPr lang="en-GB" sz="2400">
                <a:solidFill>
                  <a:srgbClr val="0000FF"/>
                </a:solidFill>
              </a:rPr>
              <a:t> t</a:t>
            </a:r>
            <a:r>
              <a:rPr lang="en-GB" sz="2400"/>
              <a:t>axa de erros</a:t>
            </a:r>
          </a:p>
          <a:p>
            <a:pPr marL="563562" lvl="1" indent="-220662" rtl="0">
              <a:spcBef>
                <a:spcPts val="1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/>
              <a:t>Que condiciona a sua eficiência</a:t>
            </a:r>
          </a:p>
          <a:p>
            <a:pPr marL="223837" lvl="0" indent="-223837" rtl="0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Por outros fatores como por exemplo o meio de suporte e o seu modo de funcionamento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822000" y="4869000"/>
            <a:ext cx="1748100" cy="16875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Computador, sistema final,</a:t>
            </a:r>
            <a:r>
              <a:rPr lang="en-GB" sz="1800" i="0" u="none" strike="noStrike" cap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(h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ost, end system,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88" name="Shape 88"/>
          <p:cNvSpPr/>
          <p:nvPr/>
        </p:nvSpPr>
        <p:spPr>
          <a:xfrm>
            <a:off x="7198200" y="1265925"/>
            <a:ext cx="1624799" cy="20546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25000"/>
              <a:buNone/>
            </a:pPr>
            <a:r>
              <a:rPr lang="en-GB" sz="180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omutador de pacotes, nó de comutação de pacotes, </a:t>
            </a:r>
            <a:r>
              <a:rPr lang="en-GB" sz="180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(router,  switch,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en-GB" sz="180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89" name="Shape 89"/>
          <p:cNvSpPr/>
          <p:nvPr/>
        </p:nvSpPr>
        <p:spPr>
          <a:xfrm>
            <a:off x="1661612" y="5762875"/>
            <a:ext cx="3886200" cy="5960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Canal de comunicação, canal de dados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link, link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58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rede de computadores</a:t>
            </a:r>
          </a:p>
        </p:txBody>
      </p:sp>
      <p:sp>
        <p:nvSpPr>
          <p:cNvPr id="91" name="Shape 91"/>
          <p:cNvSpPr/>
          <p:nvPr/>
        </p:nvSpPr>
        <p:spPr>
          <a:xfrm>
            <a:off x="1500026" y="2137643"/>
            <a:ext cx="5123087" cy="2885975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" y="3022636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215" y="2388358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530" y="1700047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72" y="4869003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982" y="1392323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258" y="4869004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923" y="289320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53" y="289320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3576" y="3996650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870" y="426135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773" y="1469291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061" y="3981444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89" y="5095340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73" y="1469279"/>
            <a:ext cx="657953" cy="59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endCxn id="93" idx="1"/>
          </p:cNvCxnSpPr>
          <p:nvPr/>
        </p:nvCxnSpPr>
        <p:spPr>
          <a:xfrm rot="10800000" flipH="1">
            <a:off x="5387515" y="2789900"/>
            <a:ext cx="1235700" cy="30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7" name="Shape 107"/>
          <p:cNvCxnSpPr>
            <a:stCxn id="95" idx="3"/>
          </p:cNvCxnSpPr>
          <p:nvPr/>
        </p:nvCxnSpPr>
        <p:spPr>
          <a:xfrm rot="10800000" flipH="1">
            <a:off x="1661625" y="4194910"/>
            <a:ext cx="1615800" cy="97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8" name="Shape 108"/>
          <p:cNvCxnSpPr>
            <a:stCxn id="101" idx="0"/>
          </p:cNvCxnSpPr>
          <p:nvPr/>
        </p:nvCxnSpPr>
        <p:spPr>
          <a:xfrm rot="10800000">
            <a:off x="5143431" y="3191553"/>
            <a:ext cx="323100" cy="106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9" name="Shape 109"/>
          <p:cNvCxnSpPr>
            <a:stCxn id="97" idx="0"/>
          </p:cNvCxnSpPr>
          <p:nvPr/>
        </p:nvCxnSpPr>
        <p:spPr>
          <a:xfrm rot="10800000">
            <a:off x="5809134" y="4406704"/>
            <a:ext cx="485100" cy="462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 rot="10800000" flipH="1">
            <a:off x="5824521" y="4338066"/>
            <a:ext cx="833399" cy="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1" name="Shape 111"/>
          <p:cNvCxnSpPr>
            <a:stCxn id="92" idx="3"/>
            <a:endCxn id="98" idx="1"/>
          </p:cNvCxnSpPr>
          <p:nvPr/>
        </p:nvCxnSpPr>
        <p:spPr>
          <a:xfrm rot="10800000" flipH="1">
            <a:off x="1261903" y="3091642"/>
            <a:ext cx="821100" cy="22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2" name="Shape 112"/>
          <p:cNvCxnSpPr>
            <a:stCxn id="102" idx="2"/>
            <a:endCxn id="98" idx="0"/>
          </p:cNvCxnSpPr>
          <p:nvPr/>
        </p:nvCxnSpPr>
        <p:spPr>
          <a:xfrm flipH="1">
            <a:off x="2482665" y="2272377"/>
            <a:ext cx="264600" cy="62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3" name="Shape 113"/>
          <p:cNvCxnSpPr>
            <a:stCxn id="98" idx="0"/>
            <a:endCxn id="94" idx="2"/>
          </p:cNvCxnSpPr>
          <p:nvPr/>
        </p:nvCxnSpPr>
        <p:spPr>
          <a:xfrm rot="10800000">
            <a:off x="1828884" y="2503203"/>
            <a:ext cx="653700" cy="39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4" name="Shape 114"/>
          <p:cNvCxnSpPr>
            <a:stCxn id="98" idx="0"/>
            <a:endCxn id="96" idx="2"/>
          </p:cNvCxnSpPr>
          <p:nvPr/>
        </p:nvCxnSpPr>
        <p:spPr>
          <a:xfrm rot="10800000" flipH="1">
            <a:off x="2482584" y="1988103"/>
            <a:ext cx="122430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5" name="Shape 115"/>
          <p:cNvCxnSpPr>
            <a:endCxn id="105" idx="2"/>
          </p:cNvCxnSpPr>
          <p:nvPr/>
        </p:nvCxnSpPr>
        <p:spPr>
          <a:xfrm rot="10800000" flipH="1">
            <a:off x="5174750" y="2065091"/>
            <a:ext cx="876900" cy="87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2618081" y="3135149"/>
            <a:ext cx="663900" cy="10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3965255" y="4165335"/>
            <a:ext cx="1101599" cy="227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8" name="Shape 118"/>
          <p:cNvCxnSpPr>
            <a:endCxn id="99" idx="1"/>
          </p:cNvCxnSpPr>
          <p:nvPr/>
        </p:nvCxnSpPr>
        <p:spPr>
          <a:xfrm>
            <a:off x="2816953" y="3073921"/>
            <a:ext cx="1881300" cy="1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9" name="Shape 119"/>
          <p:cNvCxnSpPr>
            <a:stCxn id="100" idx="0"/>
          </p:cNvCxnSpPr>
          <p:nvPr/>
        </p:nvCxnSpPr>
        <p:spPr>
          <a:xfrm rot="10800000" flipH="1">
            <a:off x="3703237" y="3113150"/>
            <a:ext cx="1019100" cy="88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0" name="Shape 120"/>
          <p:cNvCxnSpPr>
            <a:stCxn id="104" idx="0"/>
            <a:endCxn id="100" idx="1"/>
          </p:cNvCxnSpPr>
          <p:nvPr/>
        </p:nvCxnSpPr>
        <p:spPr>
          <a:xfrm rot="10800000" flipH="1">
            <a:off x="2950066" y="4195040"/>
            <a:ext cx="353400" cy="90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1" name="Shape 121"/>
          <p:cNvCxnSpPr>
            <a:stCxn id="89" idx="0"/>
          </p:cNvCxnSpPr>
          <p:nvPr/>
        </p:nvCxnSpPr>
        <p:spPr>
          <a:xfrm flipV="1">
            <a:off x="3604712" y="4338066"/>
            <a:ext cx="735059" cy="14248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/>
          <p:nvPr/>
        </p:nvCxnSpPr>
        <p:spPr>
          <a:xfrm flipH="1">
            <a:off x="5449850" y="1540575"/>
            <a:ext cx="1722899" cy="137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Sistemas finais (computadores)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6050" y="5204708"/>
            <a:ext cx="951899" cy="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425" y="1661970"/>
            <a:ext cx="786642" cy="138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311" y="1661970"/>
            <a:ext cx="902798" cy="90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835" y="1590265"/>
            <a:ext cx="544029" cy="105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179" y="1590250"/>
            <a:ext cx="1044052" cy="134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1214" y="3618225"/>
            <a:ext cx="1167266" cy="90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1496" y="4690547"/>
            <a:ext cx="1488627" cy="138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05820" y="5355310"/>
            <a:ext cx="786642" cy="8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24598" y="3306247"/>
            <a:ext cx="2084190" cy="17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33132" y="1248474"/>
            <a:ext cx="19365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Comutadores </a:t>
            </a: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das redes dos operadores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Comutadores de pacotes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475" y="2313100"/>
            <a:ext cx="2449800" cy="304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61900" y="4711300"/>
            <a:ext cx="1584599" cy="9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omutadores d</a:t>
            </a: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</a:t>
            </a: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redes instituciona</a:t>
            </a: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17450" y="2162271"/>
            <a:ext cx="1273499" cy="9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Pequeno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comutador </a:t>
            </a: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residencial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800" y="1359575"/>
            <a:ext cx="2869673" cy="21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02" y="3852017"/>
            <a:ext cx="2989797" cy="22423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156"/>
          <p:cNvSpPr txBox="1">
            <a:spLocks/>
          </p:cNvSpPr>
          <p:nvPr/>
        </p:nvSpPr>
        <p:spPr>
          <a:xfrm>
            <a:off x="340310" y="247834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SzPct val="25000"/>
            </a:pPr>
            <a:r>
              <a:rPr lang="en-GB" dirty="0" smtClean="0"/>
              <a:t>O que </a:t>
            </a:r>
            <a:r>
              <a:rPr lang="en-GB" dirty="0" err="1" smtClean="0"/>
              <a:t>é</a:t>
            </a:r>
            <a:r>
              <a:rPr lang="en-GB" dirty="0" smtClean="0"/>
              <a:t> um canal?</a:t>
            </a:r>
            <a:endParaRPr lang="en-GB" dirty="0"/>
          </a:p>
        </p:txBody>
      </p:sp>
      <p:sp>
        <p:nvSpPr>
          <p:cNvPr id="5" name="Shape 157"/>
          <p:cNvSpPr txBox="1"/>
          <p:nvPr/>
        </p:nvSpPr>
        <p:spPr>
          <a:xfrm>
            <a:off x="5759635" y="1138514"/>
            <a:ext cx="274343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Meio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1800" b="1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Medium</a:t>
            </a:r>
          </a:p>
        </p:txBody>
      </p:sp>
      <p:sp>
        <p:nvSpPr>
          <p:cNvPr id="6" name="Shape 158"/>
          <p:cNvSpPr txBox="1"/>
          <p:nvPr/>
        </p:nvSpPr>
        <p:spPr>
          <a:xfrm>
            <a:off x="550659" y="1098814"/>
            <a:ext cx="2316828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Interfaces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</a:t>
            </a:r>
            <a:r>
              <a:rPr lang="en-GB" sz="1800" b="1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Adapters</a:t>
            </a:r>
            <a:endParaRPr lang="en-GB" sz="1800" b="1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11" y="1850958"/>
            <a:ext cx="6373674" cy="48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Um canal de dados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81000" y="1341775"/>
            <a:ext cx="8534399" cy="477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>
                <a:solidFill>
                  <a:srgbClr val="0000FF"/>
                </a:solidFill>
              </a:rPr>
              <a:t>Um canal de comunicação de dados (</a:t>
            </a:r>
            <a:r>
              <a:rPr lang="en-GB" sz="2300" i="1">
                <a:solidFill>
                  <a:srgbClr val="0000FF"/>
                </a:solidFill>
              </a:rPr>
              <a:t>data link</a:t>
            </a:r>
            <a:r>
              <a:rPr lang="en-GB" sz="2300">
                <a:solidFill>
                  <a:srgbClr val="0000FF"/>
                </a:solidFill>
              </a:rPr>
              <a:t>) é um dispositivo que permite a um conjunto de </a:t>
            </a:r>
            <a:r>
              <a:rPr lang="en-GB" sz="2300" b="1">
                <a:solidFill>
                  <a:srgbClr val="0000FF"/>
                </a:solidFill>
              </a:rPr>
              <a:t>n</a:t>
            </a:r>
            <a:r>
              <a:rPr lang="en-GB" sz="2300" b="1"/>
              <a:t>ó</a:t>
            </a:r>
            <a:r>
              <a:rPr lang="en-GB" sz="2300" b="1">
                <a:solidFill>
                  <a:srgbClr val="0000FF"/>
                </a:solidFill>
              </a:rPr>
              <a:t>s de comunica</a:t>
            </a:r>
            <a:r>
              <a:rPr lang="en-GB" sz="2300" b="1"/>
              <a:t>çã</a:t>
            </a:r>
            <a:r>
              <a:rPr lang="en-GB" sz="2300" b="1">
                <a:solidFill>
                  <a:srgbClr val="0000FF"/>
                </a:solidFill>
              </a:rPr>
              <a:t>o</a:t>
            </a:r>
            <a:r>
              <a:rPr lang="en-GB" sz="2300">
                <a:solidFill>
                  <a:srgbClr val="0000FF"/>
                </a:solidFill>
              </a:rPr>
              <a:t> trocarem directamente mensagens.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>
                <a:solidFill>
                  <a:srgbClr val="0000FF"/>
                </a:solidFill>
              </a:rPr>
              <a:t>O canal é formado por interfaces e um meio de propaga</a:t>
            </a:r>
            <a:r>
              <a:rPr lang="en-GB" sz="2300"/>
              <a:t>ção</a:t>
            </a:r>
            <a:r>
              <a:rPr lang="en-GB" sz="2300">
                <a:solidFill>
                  <a:srgbClr val="0000FF"/>
                </a:solidFill>
              </a:rPr>
              <a:t> de sinal. As interfaces codificam a informação a transmitir da forma mais adequada para ser transmitida pelo meio. As mensagens transmitidas pelo meio de propagação chamam-se </a:t>
            </a:r>
            <a:r>
              <a:rPr lang="en-GB" sz="2300" i="1">
                <a:solidFill>
                  <a:srgbClr val="0000FF"/>
                </a:solidFill>
              </a:rPr>
              <a:t>frames</a:t>
            </a:r>
            <a:r>
              <a:rPr lang="en-GB" sz="2300">
                <a:solidFill>
                  <a:srgbClr val="0000FF"/>
                </a:solidFill>
              </a:rPr>
              <a:t>. </a:t>
            </a:r>
          </a:p>
          <a:p>
            <a:pPr marL="0" lvl="0" indent="4298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900">
                <a:solidFill>
                  <a:srgbClr val="0000FF"/>
                </a:solidFill>
              </a:rPr>
              <a:t>					</a:t>
            </a:r>
          </a:p>
          <a:p>
            <a:pPr marL="0" lvl="0" indent="4298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900">
                <a:solidFill>
                  <a:srgbClr val="0000FF"/>
                </a:solidFill>
              </a:rPr>
              <a:t>				</a:t>
            </a:r>
          </a:p>
          <a:p>
            <a:pPr marL="0" lvl="0" indent="4298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900">
                <a:solidFill>
                  <a:srgbClr val="0000FF"/>
                </a:solidFill>
              </a:rPr>
              <a:t>			</a:t>
            </a:r>
          </a:p>
          <a:p>
            <a:pPr marL="0" lvl="0" indent="4298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900">
                <a:solidFill>
                  <a:srgbClr val="0000FF"/>
                </a:solidFill>
              </a:rPr>
              <a:t>		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100"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4800" y="215350"/>
            <a:ext cx="8381999" cy="85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C</a:t>
            </a:r>
            <a:r>
              <a:rPr lang="en-GB" sz="3000" b="1" i="0" u="none" strike="noStrike" cap="none">
                <a:solidFill>
                  <a:srgbClr val="0000FF"/>
                </a:solidFill>
              </a:rPr>
              <a:t>anal = interfaces + meio de </a:t>
            </a:r>
            <a:r>
              <a:rPr lang="en-GB" sz="3000"/>
              <a:t>comunica</a:t>
            </a:r>
            <a:r>
              <a:rPr lang="en-GB" sz="3000" b="1" i="0" u="none" strike="noStrike" cap="none">
                <a:solidFill>
                  <a:srgbClr val="0000FF"/>
                </a:solidFill>
              </a:rPr>
              <a:t>ç</a:t>
            </a:r>
            <a:r>
              <a:rPr lang="en-GB" sz="3000"/>
              <a:t>ão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18650" y="1182750"/>
            <a:ext cx="4267199" cy="18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Nó e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missor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Põe os pacotes no formato adequado à transmissão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Emite o sinal correspondente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485850" y="1182750"/>
            <a:ext cx="4495800" cy="18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Nó r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eceptor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Analisa o sinal recebido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 se há erros na transmissão, etc.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Extrai o pacote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33706" y="3598102"/>
            <a:ext cx="1780200" cy="2501999"/>
          </a:xfrm>
          <a:prstGeom prst="flowChartAlternateProcess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830090" y="3598102"/>
            <a:ext cx="1780200" cy="2501999"/>
          </a:xfrm>
          <a:prstGeom prst="flowChartAlternateProcess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999131" y="4342220"/>
            <a:ext cx="11898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registo de emissão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2319292" y="4329726"/>
            <a:ext cx="1954800" cy="1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3607833" y="970765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>
            <a:off x="4340357" y="4344426"/>
            <a:ext cx="1643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8978475" y="470727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3408001" y="5668931"/>
            <a:ext cx="2860799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800" b="1"/>
              <a:t>meio de comunicação</a:t>
            </a:r>
          </a:p>
        </p:txBody>
      </p:sp>
      <p:cxnSp>
        <p:nvCxnSpPr>
          <p:cNvPr id="193" name="Shape 193"/>
          <p:cNvCxnSpPr/>
          <p:nvPr/>
        </p:nvCxnSpPr>
        <p:spPr>
          <a:xfrm rot="10800000">
            <a:off x="6027801" y="4344126"/>
            <a:ext cx="772499" cy="7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2319292" y="4559699"/>
            <a:ext cx="1954800" cy="1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4340357" y="4574399"/>
            <a:ext cx="1643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 rot="10800000">
            <a:off x="6027801" y="4574099"/>
            <a:ext cx="772499" cy="7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2319040" y="5326058"/>
            <a:ext cx="992700" cy="11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3341330" y="5344468"/>
            <a:ext cx="1643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5015901" y="5344845"/>
            <a:ext cx="1784399" cy="3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2314133" y="5570401"/>
            <a:ext cx="992700" cy="11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010994" y="5589187"/>
            <a:ext cx="1784399" cy="3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336423" y="5588811"/>
            <a:ext cx="1643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grpSp>
        <p:nvGrpSpPr>
          <p:cNvPr id="203" name="Shape 203"/>
          <p:cNvGrpSpPr/>
          <p:nvPr/>
        </p:nvGrpSpPr>
        <p:grpSpPr>
          <a:xfrm>
            <a:off x="6238440" y="5589154"/>
            <a:ext cx="351259" cy="253787"/>
            <a:chOff x="1885150" y="698953"/>
            <a:chExt cx="205799" cy="207088"/>
          </a:xfrm>
        </p:grpSpPr>
        <p:cxnSp>
          <p:nvCxnSpPr>
            <p:cNvPr id="204" name="Shape 204"/>
            <p:cNvCxnSpPr/>
            <p:nvPr/>
          </p:nvCxnSpPr>
          <p:spPr>
            <a:xfrm>
              <a:off x="1987556" y="698953"/>
              <a:ext cx="0" cy="1121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5" name="Shape 205"/>
            <p:cNvCxnSpPr/>
            <p:nvPr/>
          </p:nvCxnSpPr>
          <p:spPr>
            <a:xfrm rot="10800000">
              <a:off x="1885150" y="809255"/>
              <a:ext cx="205799" cy="20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6" name="Shape 206"/>
            <p:cNvCxnSpPr/>
            <p:nvPr/>
          </p:nvCxnSpPr>
          <p:spPr>
            <a:xfrm rot="10800000">
              <a:off x="1904749" y="840747"/>
              <a:ext cx="166799" cy="23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7" name="Shape 207"/>
            <p:cNvCxnSpPr/>
            <p:nvPr/>
          </p:nvCxnSpPr>
          <p:spPr>
            <a:xfrm rot="10800000">
              <a:off x="1934069" y="872708"/>
              <a:ext cx="107100" cy="5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1970200" y="905442"/>
              <a:ext cx="44999" cy="5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2488873" y="4559668"/>
            <a:ext cx="351259" cy="253787"/>
            <a:chOff x="1885150" y="698953"/>
            <a:chExt cx="205799" cy="207088"/>
          </a:xfrm>
        </p:grpSpPr>
        <p:cxnSp>
          <p:nvCxnSpPr>
            <p:cNvPr id="210" name="Shape 210"/>
            <p:cNvCxnSpPr/>
            <p:nvPr/>
          </p:nvCxnSpPr>
          <p:spPr>
            <a:xfrm>
              <a:off x="1987556" y="698953"/>
              <a:ext cx="0" cy="1121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>
              <a:off x="1885150" y="809255"/>
              <a:ext cx="205799" cy="20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904749" y="840747"/>
              <a:ext cx="166799" cy="23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934069" y="872708"/>
              <a:ext cx="107100" cy="5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4" name="Shape 214"/>
            <p:cNvCxnSpPr/>
            <p:nvPr/>
          </p:nvCxnSpPr>
          <p:spPr>
            <a:xfrm flipH="1">
              <a:off x="1970200" y="905442"/>
              <a:ext cx="44999" cy="5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15" name="Shape 215"/>
          <p:cNvSpPr txBox="1"/>
          <p:nvPr/>
        </p:nvSpPr>
        <p:spPr>
          <a:xfrm>
            <a:off x="828908" y="6062265"/>
            <a:ext cx="1189800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800" b="1"/>
              <a:t>Interface</a:t>
            </a:r>
          </a:p>
        </p:txBody>
      </p:sp>
      <p:sp>
        <p:nvSpPr>
          <p:cNvPr id="216" name="Shape 216"/>
          <p:cNvSpPr/>
          <p:nvPr/>
        </p:nvSpPr>
        <p:spPr>
          <a:xfrm>
            <a:off x="2379468" y="4063685"/>
            <a:ext cx="2696811" cy="194348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7" name="Shape 217"/>
          <p:cNvSpPr/>
          <p:nvPr/>
        </p:nvSpPr>
        <p:spPr>
          <a:xfrm>
            <a:off x="4033014" y="5092650"/>
            <a:ext cx="2696811" cy="194348"/>
          </a:xfrm>
          <a:custGeom>
            <a:avLst/>
            <a:gdLst/>
            <a:ahLst/>
            <a:cxnLst/>
            <a:rect l="0" t="0" r="0" b="0"/>
            <a:pathLst>
              <a:path w="180903" h="11982" extrusionOk="0">
                <a:moveTo>
                  <a:pt x="0" y="11512"/>
                </a:moveTo>
                <a:lnTo>
                  <a:pt x="11512" y="11512"/>
                </a:lnTo>
                <a:lnTo>
                  <a:pt x="11512" y="0"/>
                </a:lnTo>
                <a:lnTo>
                  <a:pt x="22554" y="0"/>
                </a:lnTo>
                <a:lnTo>
                  <a:pt x="22789" y="11747"/>
                </a:lnTo>
                <a:lnTo>
                  <a:pt x="33831" y="11747"/>
                </a:lnTo>
                <a:lnTo>
                  <a:pt x="33831" y="0"/>
                </a:lnTo>
                <a:lnTo>
                  <a:pt x="45108" y="235"/>
                </a:lnTo>
                <a:lnTo>
                  <a:pt x="45108" y="11277"/>
                </a:lnTo>
                <a:lnTo>
                  <a:pt x="56385" y="11512"/>
                </a:lnTo>
                <a:lnTo>
                  <a:pt x="56385" y="0"/>
                </a:lnTo>
                <a:lnTo>
                  <a:pt x="67897" y="235"/>
                </a:lnTo>
                <a:lnTo>
                  <a:pt x="67662" y="11747"/>
                </a:lnTo>
                <a:lnTo>
                  <a:pt x="79174" y="11747"/>
                </a:lnTo>
                <a:lnTo>
                  <a:pt x="79174" y="235"/>
                </a:lnTo>
                <a:lnTo>
                  <a:pt x="90217" y="235"/>
                </a:lnTo>
                <a:lnTo>
                  <a:pt x="90217" y="11982"/>
                </a:lnTo>
                <a:lnTo>
                  <a:pt x="101964" y="11982"/>
                </a:lnTo>
                <a:lnTo>
                  <a:pt x="101964" y="0"/>
                </a:lnTo>
                <a:lnTo>
                  <a:pt x="112771" y="0"/>
                </a:lnTo>
                <a:lnTo>
                  <a:pt x="112536" y="11747"/>
                </a:lnTo>
                <a:lnTo>
                  <a:pt x="124283" y="11747"/>
                </a:lnTo>
                <a:lnTo>
                  <a:pt x="124048" y="0"/>
                </a:lnTo>
                <a:lnTo>
                  <a:pt x="135795" y="235"/>
                </a:lnTo>
                <a:lnTo>
                  <a:pt x="135795" y="11747"/>
                </a:lnTo>
                <a:lnTo>
                  <a:pt x="147072" y="11747"/>
                </a:lnTo>
                <a:lnTo>
                  <a:pt x="147072" y="0"/>
                </a:lnTo>
                <a:lnTo>
                  <a:pt x="158114" y="235"/>
                </a:lnTo>
                <a:lnTo>
                  <a:pt x="158114" y="11747"/>
                </a:lnTo>
                <a:lnTo>
                  <a:pt x="169156" y="11512"/>
                </a:lnTo>
                <a:lnTo>
                  <a:pt x="168921" y="235"/>
                </a:lnTo>
                <a:lnTo>
                  <a:pt x="180903" y="235"/>
                </a:lnTo>
                <a:lnTo>
                  <a:pt x="180903" y="1174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8" name="Shape 218"/>
          <p:cNvSpPr txBox="1"/>
          <p:nvPr/>
        </p:nvSpPr>
        <p:spPr>
          <a:xfrm>
            <a:off x="874197" y="4145306"/>
            <a:ext cx="1439700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00"/>
              <a:t>0101010101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88387" y="4967520"/>
            <a:ext cx="1643999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00"/>
              <a:t>0101010101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730025" y="4188905"/>
            <a:ext cx="772499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00"/>
              <a:t>0101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476638" y="5183892"/>
            <a:ext cx="772499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00"/>
              <a:t>0101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33700" y="5065780"/>
            <a:ext cx="11898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registo de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/>
              <a:t>recepção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342579" y="4069261"/>
            <a:ext cx="11898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registo de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/>
              <a:t>recepção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7115483" y="5318278"/>
            <a:ext cx="11898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/>
              <a:t>registo de emissão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496" y="3285818"/>
            <a:ext cx="1189948" cy="55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/>
          <p:nvPr/>
        </p:nvCxnSpPr>
        <p:spPr>
          <a:xfrm>
            <a:off x="5141934" y="4160855"/>
            <a:ext cx="60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325314" y="5188305"/>
            <a:ext cx="707699" cy="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96" y="3182950"/>
            <a:ext cx="1037322" cy="76311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115482" y="6100090"/>
            <a:ext cx="1189800" cy="2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800" b="1"/>
              <a:t>Interface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1971</Words>
  <Application>Microsoft Macintosh PowerPoint</Application>
  <PresentationFormat>On-screen Show (4:3)</PresentationFormat>
  <Paragraphs>316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Comic Sans MS</vt:lpstr>
      <vt:lpstr>Helvetica Neue</vt:lpstr>
      <vt:lpstr>Noto Symbol</vt:lpstr>
      <vt:lpstr>Tahoma</vt:lpstr>
      <vt:lpstr>Times New Roman</vt:lpstr>
      <vt:lpstr>Arial</vt:lpstr>
      <vt:lpstr>cs426</vt:lpstr>
      <vt:lpstr> Fundamentos de Redes de Computadores   Cap. 2 - Canais de Dados </vt:lpstr>
      <vt:lpstr>PowerPoint Presentation</vt:lpstr>
      <vt:lpstr>Objectivos da lição</vt:lpstr>
      <vt:lpstr>Uma rede de computadores</vt:lpstr>
      <vt:lpstr>Sistemas finais (computadores)</vt:lpstr>
      <vt:lpstr>Comutadores de pacotes</vt:lpstr>
      <vt:lpstr>PowerPoint Presentation</vt:lpstr>
      <vt:lpstr>Um canal de dados</vt:lpstr>
      <vt:lpstr>Canal = interfaces + meio de comunicação</vt:lpstr>
      <vt:lpstr>Variantes dos canais</vt:lpstr>
      <vt:lpstr>Tipos de meios de transmissão</vt:lpstr>
      <vt:lpstr>Exemplos de meios de transmissão  (physical media) </vt:lpstr>
      <vt:lpstr>Cabos retorcidos ou entrançados</vt:lpstr>
      <vt:lpstr>Cabos coaxiais</vt:lpstr>
      <vt:lpstr>Fibra óptica</vt:lpstr>
      <vt:lpstr>Canais sem fios</vt:lpstr>
      <vt:lpstr>Espaço</vt:lpstr>
      <vt:lpstr>Facetas de controlo dos canais</vt:lpstr>
      <vt:lpstr>Codificação da informação</vt:lpstr>
      <vt:lpstr>Exemplo de Framing</vt:lpstr>
      <vt:lpstr>Codificação, sinal, propagação e ruído</vt:lpstr>
      <vt:lpstr>Erros e seu tratamento</vt:lpstr>
      <vt:lpstr>Detecção de erros</vt:lpstr>
      <vt:lpstr>Códigos de detecção de erros</vt:lpstr>
      <vt:lpstr>Detecção de erros com CRC</vt:lpstr>
      <vt:lpstr>Exemplo - Canais Ethernet</vt:lpstr>
      <vt:lpstr>Encapsulamento</vt:lpstr>
      <vt:lpstr>Caracterização quantitativa de um canal    Débito</vt:lpstr>
      <vt:lpstr>Tempo de transmissão</vt:lpstr>
      <vt:lpstr>Tempo de transmissão e débito</vt:lpstr>
      <vt:lpstr>Tempo de propagação</vt:lpstr>
      <vt:lpstr>Tempo de propagação</vt:lpstr>
      <vt:lpstr>Tempo de trânsito de um frame</vt:lpstr>
      <vt:lpstr>Conclusões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Cap. 2 - Canais de Dados </dc:title>
  <cp:lastModifiedBy>Jose Legatheaux</cp:lastModifiedBy>
  <cp:revision>8</cp:revision>
  <dcterms:modified xsi:type="dcterms:W3CDTF">2016-09-13T17:38:21Z</dcterms:modified>
</cp:coreProperties>
</file>