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4"/>
  </p:notesMasterIdLst>
  <p:sldIdLst>
    <p:sldId id="256" r:id="rId2"/>
    <p:sldId id="257" r:id="rId3"/>
    <p:sldId id="305" r:id="rId4"/>
    <p:sldId id="258" r:id="rId5"/>
    <p:sldId id="259" r:id="rId6"/>
    <p:sldId id="306" r:id="rId7"/>
    <p:sldId id="260" r:id="rId8"/>
    <p:sldId id="261" r:id="rId9"/>
    <p:sldId id="262" r:id="rId10"/>
    <p:sldId id="263" r:id="rId11"/>
    <p:sldId id="264" r:id="rId12"/>
    <p:sldId id="30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4"/>
    <p:restoredTop sz="94526"/>
  </p:normalViewPr>
  <p:slideViewPr>
    <p:cSldViewPr snapToGrid="0" snapToObjects="1">
      <p:cViewPr varScale="1">
        <p:scale>
          <a:sx n="142" d="100"/>
          <a:sy n="14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925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98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8636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670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4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580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6663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460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349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57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8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04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673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392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64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765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2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463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Shape 87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221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Shape 88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707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0935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729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2484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7732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437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966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Shape 1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7004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9" name="Shape 11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6689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7" name="Shape 11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4033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Shape 11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3492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Shape 11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32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0" name="Shape 1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9527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8" name="Shape 11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353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3596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8" name="Shape 119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60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Shape 12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073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3" name="Shape 12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9313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Shape 12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5868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Shape 12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8307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7" name="Shape 12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9606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4" name="Shape 13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366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Shape 13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7640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8" name="Shape 13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9" name="Shape 131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5344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6" name="Shape 1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7" name="Shape 132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40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87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06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907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752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76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4212" y="620712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Cap. 3 — Redes de Comutação de Pacotes</a:t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Comutação de Circuitos Digitais Telefónicos</a:t>
            </a:r>
            <a:endParaRPr lang="pt-PT" sz="28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892123"/>
            <a:ext cx="8039100" cy="5600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8939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Agregação (Multiplexagem) de Canais</a:t>
            </a:r>
            <a:endParaRPr lang="pt-PT" sz="32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2943587" y="3724948"/>
            <a:ext cx="3222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Shape 295"/>
          <p:cNvSpPr/>
          <p:nvPr/>
        </p:nvSpPr>
        <p:spPr>
          <a:xfrm rot="-5400000">
            <a:off x="5624721" y="3101896"/>
            <a:ext cx="2327700" cy="12459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Shape 296"/>
          <p:cNvGrpSpPr/>
          <p:nvPr/>
        </p:nvGrpSpPr>
        <p:grpSpPr>
          <a:xfrm>
            <a:off x="7411681" y="3046312"/>
            <a:ext cx="747534" cy="1357250"/>
            <a:chOff x="1122475" y="1108775"/>
            <a:chExt cx="656999" cy="758325"/>
          </a:xfrm>
        </p:grpSpPr>
        <p:cxnSp>
          <p:nvCxnSpPr>
            <p:cNvPr id="297" name="Shape 297"/>
            <p:cNvCxnSpPr/>
            <p:nvPr/>
          </p:nvCxnSpPr>
          <p:spPr>
            <a:xfrm>
              <a:off x="1122475" y="1108775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1122475" y="1274850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1122475" y="1427250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Shape 300"/>
            <p:cNvCxnSpPr/>
            <p:nvPr/>
          </p:nvCxnSpPr>
          <p:spPr>
            <a:xfrm>
              <a:off x="1122475" y="1867100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1" name="Shape 301"/>
          <p:cNvSpPr/>
          <p:nvPr/>
        </p:nvSpPr>
        <p:spPr>
          <a:xfrm rot="5400000">
            <a:off x="1156787" y="3101997"/>
            <a:ext cx="2327700" cy="12459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Shape 302"/>
          <p:cNvGrpSpPr/>
          <p:nvPr/>
        </p:nvGrpSpPr>
        <p:grpSpPr>
          <a:xfrm>
            <a:off x="949694" y="3046312"/>
            <a:ext cx="747534" cy="1357250"/>
            <a:chOff x="1122475" y="1108775"/>
            <a:chExt cx="656999" cy="758325"/>
          </a:xfrm>
        </p:grpSpPr>
        <p:cxnSp>
          <p:nvCxnSpPr>
            <p:cNvPr id="303" name="Shape 303"/>
            <p:cNvCxnSpPr/>
            <p:nvPr/>
          </p:nvCxnSpPr>
          <p:spPr>
            <a:xfrm>
              <a:off x="1122475" y="1108775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Shape 304"/>
            <p:cNvCxnSpPr/>
            <p:nvPr/>
          </p:nvCxnSpPr>
          <p:spPr>
            <a:xfrm>
              <a:off x="1122475" y="1274850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Shape 305"/>
            <p:cNvCxnSpPr/>
            <p:nvPr/>
          </p:nvCxnSpPr>
          <p:spPr>
            <a:xfrm>
              <a:off x="1122475" y="1427250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Shape 306"/>
            <p:cNvCxnSpPr/>
            <p:nvPr/>
          </p:nvCxnSpPr>
          <p:spPr>
            <a:xfrm>
              <a:off x="1122475" y="1867100"/>
              <a:ext cx="656999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7" name="Shape 307"/>
          <p:cNvSpPr txBox="1"/>
          <p:nvPr/>
        </p:nvSpPr>
        <p:spPr>
          <a:xfrm>
            <a:off x="1634071" y="3394192"/>
            <a:ext cx="980998" cy="6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 / DEMUX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943587" y="3063398"/>
            <a:ext cx="3222000" cy="6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Suporte de transmissão único, N (sub) canais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74770" y="2062173"/>
            <a:ext cx="1147498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canais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494087" y="3394192"/>
            <a:ext cx="980998" cy="6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 / DEMUX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1670" y="2191498"/>
            <a:ext cx="1147498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canais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Multiplexagem em Frequência (FDM)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44769"/>
            <a:ext cx="8610599" cy="1174229"/>
          </a:xfrm>
        </p:spPr>
        <p:txBody>
          <a:bodyPr/>
          <a:lstStyle/>
          <a:p>
            <a:r>
              <a:rPr lang="pt-PT" dirty="0" smtClean="0"/>
              <a:t> Cada </a:t>
            </a:r>
            <a:r>
              <a:rPr lang="pt-PT" dirty="0" err="1" smtClean="0"/>
              <a:t>sub-canal</a:t>
            </a:r>
            <a:r>
              <a:rPr lang="pt-PT" dirty="0" smtClean="0"/>
              <a:t> usa uma frequência distinta mas todos partilham o mesmo meio de transmissão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" name="Shape 329"/>
          <p:cNvGrpSpPr/>
          <p:nvPr/>
        </p:nvGrpSpPr>
        <p:grpSpPr>
          <a:xfrm>
            <a:off x="2282757" y="2803160"/>
            <a:ext cx="4426084" cy="2788170"/>
            <a:chOff x="0" y="10"/>
            <a:chExt cx="9143999" cy="4804967"/>
          </a:xfrm>
        </p:grpSpPr>
        <p:pic>
          <p:nvPicPr>
            <p:cNvPr id="6" name="Shape 3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"/>
              <a:ext cx="9143999" cy="1068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713123"/>
              <a:ext cx="9143999" cy="1131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3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3687871"/>
              <a:ext cx="9143999" cy="11171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1276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Multiplexagem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Temporal (TDM)</a:t>
            </a:r>
            <a:endParaRPr lang="en-GB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90499" y="4962302"/>
            <a:ext cx="8610599" cy="1476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sub-canal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servido quando chega a sua vez de uma forma bem definida e constante. </a:t>
            </a:r>
          </a:p>
          <a:p>
            <a:pPr>
              <a:spcBef>
                <a:spcPts val="0"/>
              </a:spcBef>
              <a:buSzPct val="25000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 se pode fazer o mesmo com multiplexagem em frequência.</a:t>
            </a:r>
            <a:endParaRPr lang="pt-PT" sz="20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16" y="1811676"/>
            <a:ext cx="5694078" cy="24057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Vantagens dos Circuitos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018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Não há a necessidade de ter cabeçalhos complexos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Os comutadores comutam os bits com base em frequências ou intervalos de tempo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Não há cabeçalhos IP, UDP, TCP, ....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No limite eram construídos apenas com eletrónica, sem necessidade de computadores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dirty="0"/>
          </a:p>
          <a:p>
            <a:pPr lvl="0" indent="-223838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pt-PT" sz="2400" dirty="0"/>
              <a:t>Capacidade garantida</a:t>
            </a:r>
          </a:p>
          <a:p>
            <a:pPr lvl="1" indent="-233362">
              <a:lnSpc>
                <a:spcPct val="90000"/>
              </a:lnSpc>
              <a:spcBef>
                <a:spcPts val="200"/>
              </a:spcBef>
              <a:buSzPct val="100000"/>
            </a:pPr>
            <a:r>
              <a:rPr lang="pt-PT" sz="2000" dirty="0"/>
              <a:t>A capacidade afetada de extremo a extremo é garantida</a:t>
            </a:r>
          </a:p>
          <a:p>
            <a:pPr lvl="1" indent="-233362">
              <a:lnSpc>
                <a:spcPct val="90000"/>
              </a:lnSpc>
              <a:spcBef>
                <a:spcPts val="200"/>
              </a:spcBef>
              <a:buSzPct val="100000"/>
            </a:pPr>
            <a:r>
              <a:rPr lang="pt-PT" sz="2000" dirty="0"/>
              <a:t>Os dispositivos que comunicam podem ser mais simples</a:t>
            </a:r>
          </a:p>
          <a:p>
            <a:pPr lvl="1" indent="-233362">
              <a:lnSpc>
                <a:spcPct val="90000"/>
              </a:lnSpc>
              <a:spcBef>
                <a:spcPts val="200"/>
              </a:spcBef>
              <a:buSzPct val="100000"/>
            </a:pPr>
            <a:r>
              <a:rPr lang="pt-PT" sz="2000" dirty="0"/>
              <a:t>Não têm que lidar com problemas como a perca de pacotes, tempos de transito variáveis, pacotes fora de ordem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Desvantagens dos Circuitos</a:t>
            </a:r>
            <a:endParaRPr lang="pt-PT" sz="32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323850" y="1412875"/>
            <a:ext cx="8610599" cy="4946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Desperdício da capacidade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não há tráfego a capacidade dos circuitos é desperdiçada visto que não é usada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Bloqueio de comunicações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não há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sub-canais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disponíveis bloqueia as comunicações pois não se conseguem instalar circuitos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Antes de comunicar é necessário estabelecer o circuito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caso do DNS por exemplo seria um grande desperdício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Complexidade nos nós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há uma avaria num nó, todos os circuitos que o atravessam se perdem, por isso os nós de comutação têm de ser de alta fiabilidade</a:t>
            </a: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Multiplexagem Estatística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304800" y="5221950"/>
            <a:ext cx="8610599" cy="12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afectação de um canal a um sub-fluxo depende das características do tráfego dos diferente sub-fuxos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17" y="1918741"/>
            <a:ext cx="5831183" cy="24636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Comutação de Pacotes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304800" y="3861931"/>
            <a:ext cx="8610599" cy="2567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3838" marR="0" lvl="0" indent="1190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O tráfego é dividido em pequenos pacotes (de bits)</a:t>
            </a:r>
          </a:p>
          <a:p>
            <a:pPr marL="563563" marR="0" lvl="1" indent="427037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600" b="0" i="0" u="none" strike="noStrike" cap="none" dirty="0" smtClean="0">
                <a:solidFill>
                  <a:schemeClr val="dk1"/>
                </a:solidFill>
                <a:sym typeface="Comic Sans MS"/>
              </a:rPr>
              <a:t>Cada pacote tem um cabeçalho com o endereço do destino</a:t>
            </a:r>
          </a:p>
          <a:p>
            <a:pPr marL="223838" marR="0" lvl="0" indent="1190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Os pacotes atravessam a rede de forma flexível</a:t>
            </a:r>
          </a:p>
          <a:p>
            <a:pPr marL="563563" marR="0" lvl="1" indent="427037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600" b="0" i="0" u="none" strike="noStrike" cap="none" dirty="0" smtClean="0">
                <a:solidFill>
                  <a:schemeClr val="dk1"/>
                </a:solidFill>
                <a:sym typeface="Comic Sans MS"/>
              </a:rPr>
              <a:t>O encaminhamento é baseado no endereço de destino</a:t>
            </a:r>
          </a:p>
          <a:p>
            <a:pPr marL="563563" marR="0" lvl="1" indent="427037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600" b="0" i="0" u="none" strike="noStrike" cap="none" dirty="0" smtClean="0">
                <a:solidFill>
                  <a:schemeClr val="dk1"/>
                </a:solidFill>
                <a:sym typeface="Comic Sans MS"/>
              </a:rPr>
              <a:t>Os comutadores memorizam os pacotes momentaneamente usando uma forma de trabalho dita </a:t>
            </a:r>
            <a:r>
              <a:rPr lang="pt-PT" sz="1600" b="1" i="1" u="none" strike="noStrike" cap="none" dirty="0" err="1" smtClean="0">
                <a:solidFill>
                  <a:srgbClr val="FF0000"/>
                </a:solidFill>
                <a:sym typeface="Comic Sans MS"/>
              </a:rPr>
              <a:t>store</a:t>
            </a:r>
            <a:r>
              <a:rPr lang="pt-PT" sz="1600" b="1" i="1" u="none" strike="noStrike" cap="none" dirty="0" smtClean="0">
                <a:solidFill>
                  <a:srgbClr val="FF0000"/>
                </a:solidFill>
                <a:sym typeface="Comic Sans MS"/>
              </a:rPr>
              <a:t> &amp; </a:t>
            </a:r>
            <a:r>
              <a:rPr lang="pt-PT" sz="1600" b="1" i="1" u="none" strike="noStrike" cap="none" dirty="0" err="1" smtClean="0">
                <a:solidFill>
                  <a:srgbClr val="FF0000"/>
                </a:solidFill>
                <a:sym typeface="Comic Sans MS"/>
              </a:rPr>
              <a:t>forward</a:t>
            </a:r>
            <a:endParaRPr lang="pt-PT" sz="1600" b="1" i="1" u="none" strike="noStrike" cap="none" dirty="0" smtClean="0">
              <a:solidFill>
                <a:srgbClr val="FF0000"/>
              </a:solidFill>
              <a:sym typeface="Comic Sans MS"/>
            </a:endParaRPr>
          </a:p>
          <a:p>
            <a:pPr marL="563563" marR="0" lvl="1" indent="427037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600" dirty="0" smtClean="0">
                <a:solidFill>
                  <a:schemeClr val="bg2"/>
                </a:solidFill>
              </a:rPr>
              <a:t>Geralmente, associada a cada saída (e entrada) existe uma fila de espera de pacotes</a:t>
            </a:r>
            <a:endParaRPr lang="pt-PT" sz="1600" u="none" strike="noStrike" cap="none" dirty="0">
              <a:solidFill>
                <a:schemeClr val="bg2"/>
              </a:solidFill>
              <a:sym typeface="Comic Sans MS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9" y="1536537"/>
            <a:ext cx="4686300" cy="2095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398" cy="990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Comutação de Pacotes (</a:t>
            </a:r>
            <a:r>
              <a:rPr lang="en-GB" sz="2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Packet Switching</a:t>
            </a:r>
            <a:r>
              <a:rPr lang="en-GB"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12775" y="1058175"/>
            <a:ext cx="7699499" cy="189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tráfego é dividido em pequenos pacotes (de bits)</a:t>
            </a:r>
          </a:p>
          <a:p>
            <a:pPr marL="563563" marR="0" lvl="1" indent="-207962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pacote tem um cabeçalho com o endereço do destino</a:t>
            </a:r>
          </a:p>
          <a:p>
            <a:pPr marL="223838" marR="0" lvl="0" indent="-1984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pacotes atravessam a rede de forma flexível</a:t>
            </a:r>
          </a:p>
          <a:p>
            <a:pPr marL="563563" marR="0" lvl="1" indent="-207962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encaminhamento é baseado no endereço de destino</a:t>
            </a:r>
          </a:p>
          <a:p>
            <a:pPr marL="563563" marR="0" lvl="1" indent="-207962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comutadores podem memorizar os pacotes momentaneamente usando uma forma de trabalho dita </a:t>
            </a:r>
            <a:r>
              <a:rPr lang="en-GB" sz="1200" b="1" i="1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&amp; forward</a:t>
            </a:r>
          </a:p>
          <a:p>
            <a:pPr marL="223838" marR="0" lvl="0" indent="-1984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computador no destino final reconstrói a mensagem original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3" y="2952974"/>
            <a:ext cx="6060140" cy="383411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Flexibilidade é a </a:t>
            </a:r>
            <a:r>
              <a:rPr lang="pt-PT" sz="3200" dirty="0" smtClean="0"/>
              <a:t>V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antagem Principal</a:t>
            </a:r>
            <a:endParaRPr lang="pt-PT" sz="32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11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o tráfego de dados é muito irregular é possível acomodar muitos mais fluxos de comunicação simultaneamente</a:t>
            </a:r>
          </a:p>
          <a:p>
            <a:pPr marL="223838" marR="0" lvl="0" indent="-2111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o tráfego de dados é predominantemente elástico, pode adaptar-se e admitir ainda mais comunicações simultâneas</a:t>
            </a:r>
          </a:p>
          <a:p>
            <a:pPr marL="223838" marR="0" lvl="0" indent="-2111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emissor tem necessariamente uma fila de espera de pacotes à espera de serem transmitidos o que permite tratar de forma diferente fluxos de pacotes com necessidades distintas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Objectivos da lição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 a forma mais eficaz e mais económica de permitir a comunicação entre biliões de sistemas finais?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acomodar a diversidade dos requisitos dos utilizadores e das aplicações?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resposta é: usar comutação de pacotes e uma rede simples, flexível e escalável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87899" cy="832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Filas de Espera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18350" y="4473798"/>
            <a:ext cx="8135998" cy="1676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ila de espera implementa a flexibilidade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há reserva de capacidade e aproveita-se ao máximo a que está disponível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necessário, podem dar-se prioridades diferentes a diferentes fluxos de dados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5" y="779503"/>
            <a:ext cx="7015396" cy="37529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Comutação de Pacotes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539750" y="1341437"/>
            <a:ext cx="8228013" cy="467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que N sistemas comuniquem entre si usam-se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 de comutação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Agregam-se diversas comunicações para partilha dos canais (</a:t>
            </a:r>
            <a:r>
              <a:rPr lang="en-GB" sz="18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multiplexing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339725" marR="0" lvl="1" indent="-9525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sz="105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comunicação de dados na Internet baseia-se em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 e comutação de pacotes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statistical multiplexing 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 de comutação de pacotes que funcionam segundo o modo </a:t>
            </a:r>
            <a:r>
              <a:rPr lang="en-GB" sz="18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&amp;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8027988" y="6381750"/>
            <a:ext cx="8731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fld>
            <a:endParaRPr lang="en-GB" sz="1200" b="1" i="0" u="none" strike="noStrike" cap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 idx="4294967295"/>
          </p:nvPr>
        </p:nvSpPr>
        <p:spPr>
          <a:xfrm>
            <a:off x="290512" y="198438"/>
            <a:ext cx="83217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Trânsito de um Pacote</a:t>
            </a:r>
            <a:endParaRPr lang="pt-PT" sz="30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body" idx="4294967295"/>
          </p:nvPr>
        </p:nvSpPr>
        <p:spPr>
          <a:xfrm>
            <a:off x="637650" y="1189725"/>
            <a:ext cx="7868700" cy="2175598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800" b="1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trânsito de um pacote  = 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800" b="1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transmissão + Tempo de propagação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1800" b="1" i="0" u="none" strike="noStrike" cap="none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800" b="1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transmissão = Dimensão do pacote / Débito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800" b="1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</a:t>
            </a:r>
            <a:r>
              <a:rPr lang="pt-PT" sz="1800" b="1" i="0" u="none" strike="noStrike" cap="none" dirty="0" err="1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progação</a:t>
            </a:r>
            <a:r>
              <a:rPr lang="pt-PT" sz="1800" b="1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Dimensão do canal / Tempo de propagação</a:t>
            </a:r>
            <a:endParaRPr lang="pt-PT" sz="18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1416800" y="3591300"/>
            <a:ext cx="17514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Emissor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145411" y="5767207"/>
            <a:ext cx="24279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transmissão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5778469" y="3591300"/>
            <a:ext cx="15942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Recetor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Shape 570"/>
          <p:cNvCxnSpPr/>
          <p:nvPr/>
        </p:nvCxnSpPr>
        <p:spPr>
          <a:xfrm>
            <a:off x="5429996" y="5881196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71" name="Shape 571"/>
          <p:cNvSpPr txBox="1"/>
          <p:nvPr/>
        </p:nvSpPr>
        <p:spPr>
          <a:xfrm>
            <a:off x="5570691" y="5767200"/>
            <a:ext cx="24279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trânsito total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Shape 572"/>
          <p:cNvCxnSpPr/>
          <p:nvPr/>
        </p:nvCxnSpPr>
        <p:spPr>
          <a:xfrm>
            <a:off x="1159024" y="5881196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73" name="Shape 573"/>
          <p:cNvCxnSpPr/>
          <p:nvPr/>
        </p:nvCxnSpPr>
        <p:spPr>
          <a:xfrm>
            <a:off x="2174241" y="4150669"/>
            <a:ext cx="11699" cy="127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Shape 574"/>
          <p:cNvCxnSpPr/>
          <p:nvPr/>
        </p:nvCxnSpPr>
        <p:spPr>
          <a:xfrm>
            <a:off x="6570511" y="4150669"/>
            <a:ext cx="11699" cy="127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Shape 575"/>
          <p:cNvCxnSpPr/>
          <p:nvPr/>
        </p:nvCxnSpPr>
        <p:spPr>
          <a:xfrm>
            <a:off x="6992221" y="4139739"/>
            <a:ext cx="11699" cy="12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576" name="Shape 576"/>
          <p:cNvSpPr txBox="1"/>
          <p:nvPr/>
        </p:nvSpPr>
        <p:spPr>
          <a:xfrm>
            <a:off x="6789413" y="4512344"/>
            <a:ext cx="1265398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sp>
        <p:nvSpPr>
          <p:cNvPr id="577" name="Shape 577"/>
          <p:cNvSpPr/>
          <p:nvPr/>
        </p:nvSpPr>
        <p:spPr>
          <a:xfrm rot="5400000">
            <a:off x="4035591" y="2638537"/>
            <a:ext cx="677698" cy="4376998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Shape 578"/>
          <p:cNvCxnSpPr/>
          <p:nvPr/>
        </p:nvCxnSpPr>
        <p:spPr>
          <a:xfrm flipH="1">
            <a:off x="1222123" y="4488187"/>
            <a:ext cx="5376658" cy="1290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9" name="Shape 579"/>
          <p:cNvCxnSpPr>
            <a:stCxn id="577" idx="1"/>
          </p:cNvCxnSpPr>
          <p:nvPr/>
        </p:nvCxnSpPr>
        <p:spPr>
          <a:xfrm flipH="1">
            <a:off x="1233900" y="4911748"/>
            <a:ext cx="5329039" cy="956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0" name="Shape 580"/>
          <p:cNvCxnSpPr/>
          <p:nvPr/>
        </p:nvCxnSpPr>
        <p:spPr>
          <a:xfrm>
            <a:off x="1959450" y="4488191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1" name="Shape 581"/>
          <p:cNvCxnSpPr/>
          <p:nvPr/>
        </p:nvCxnSpPr>
        <p:spPr>
          <a:xfrm>
            <a:off x="1484912" y="4488191"/>
            <a:ext cx="6000" cy="7820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82" name="Shape 582"/>
          <p:cNvCxnSpPr/>
          <p:nvPr/>
        </p:nvCxnSpPr>
        <p:spPr>
          <a:xfrm flipH="1">
            <a:off x="1219483" y="5214492"/>
            <a:ext cx="5379298" cy="4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28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</a:t>
            </a:r>
            <a:r>
              <a:rPr lang="pt-PT" sz="28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-&amp;-</a:t>
            </a:r>
            <a:r>
              <a:rPr lang="pt-PT" sz="28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</a:t>
            </a:r>
            <a:r>
              <a:rPr lang="pt-PT" sz="28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Introduz Atrasos Extra</a:t>
            </a:r>
            <a:endParaRPr lang="pt-PT" sz="28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8046461" y="6043971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2165097" y="3484630"/>
            <a:ext cx="11699" cy="22292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Shape 591"/>
          <p:cNvCxnSpPr/>
          <p:nvPr/>
        </p:nvCxnSpPr>
        <p:spPr>
          <a:xfrm>
            <a:off x="4372867" y="3484630"/>
            <a:ext cx="11699" cy="22292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Shape 592"/>
          <p:cNvCxnSpPr/>
          <p:nvPr/>
        </p:nvCxnSpPr>
        <p:spPr>
          <a:xfrm>
            <a:off x="6561371" y="3484630"/>
            <a:ext cx="11699" cy="22292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Shape 593"/>
          <p:cNvCxnSpPr/>
          <p:nvPr/>
        </p:nvCxnSpPr>
        <p:spPr>
          <a:xfrm>
            <a:off x="6983081" y="3465532"/>
            <a:ext cx="11699" cy="221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594" name="Shape 594"/>
          <p:cNvSpPr txBox="1"/>
          <p:nvPr/>
        </p:nvSpPr>
        <p:spPr>
          <a:xfrm>
            <a:off x="6782046" y="4507530"/>
            <a:ext cx="1265398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3736376" y="2848986"/>
            <a:ext cx="1265398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Comutador de pacotes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1408450" y="955300"/>
            <a:ext cx="17514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Emissor inicial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1062537" y="5842890"/>
            <a:ext cx="24279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transmissão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5770119" y="955300"/>
            <a:ext cx="15942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Recetor final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 rot="5400000">
            <a:off x="2929219" y="3061577"/>
            <a:ext cx="677698" cy="2182500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 rot="5400000">
            <a:off x="5125377" y="3739247"/>
            <a:ext cx="677698" cy="2182500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Shape 601"/>
          <p:cNvCxnSpPr/>
          <p:nvPr/>
        </p:nvCxnSpPr>
        <p:spPr>
          <a:xfrm flipH="1">
            <a:off x="1212985" y="3813978"/>
            <a:ext cx="940498" cy="1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2" name="Shape 602"/>
          <p:cNvCxnSpPr/>
          <p:nvPr/>
        </p:nvCxnSpPr>
        <p:spPr>
          <a:xfrm flipH="1">
            <a:off x="1224761" y="4322733"/>
            <a:ext cx="938398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3" name="Shape 603"/>
          <p:cNvCxnSpPr/>
          <p:nvPr/>
        </p:nvCxnSpPr>
        <p:spPr>
          <a:xfrm flipH="1">
            <a:off x="1211120" y="4491646"/>
            <a:ext cx="3148198" cy="31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flipH="1">
            <a:off x="1218760" y="5015182"/>
            <a:ext cx="3148198" cy="31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5" name="Shape 605"/>
          <p:cNvCxnSpPr/>
          <p:nvPr/>
        </p:nvCxnSpPr>
        <p:spPr>
          <a:xfrm>
            <a:off x="1950314" y="3813978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06" name="Shape 606"/>
          <p:cNvCxnSpPr/>
          <p:nvPr/>
        </p:nvCxnSpPr>
        <p:spPr>
          <a:xfrm>
            <a:off x="1975472" y="4560362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07" name="Shape 607"/>
          <p:cNvCxnSpPr/>
          <p:nvPr/>
        </p:nvCxnSpPr>
        <p:spPr>
          <a:xfrm flipH="1">
            <a:off x="1213121" y="5205305"/>
            <a:ext cx="5379298" cy="4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>
            <a:off x="3736371" y="6007071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09" name="Shape 609"/>
          <p:cNvCxnSpPr/>
          <p:nvPr/>
        </p:nvCxnSpPr>
        <p:spPr>
          <a:xfrm>
            <a:off x="1485941" y="3865833"/>
            <a:ext cx="6000" cy="1366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3919667" y="5950625"/>
            <a:ext cx="3943498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trânsito total = 2 x tempo de transmissão + tempo de propagação total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Shape 611"/>
          <p:cNvCxnSpPr/>
          <p:nvPr/>
        </p:nvCxnSpPr>
        <p:spPr>
          <a:xfrm>
            <a:off x="1094145" y="5988617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12" name="Shape 612"/>
          <p:cNvCxnSpPr/>
          <p:nvPr/>
        </p:nvCxnSpPr>
        <p:spPr>
          <a:xfrm>
            <a:off x="2165891" y="1514670"/>
            <a:ext cx="11699" cy="127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Shape 613"/>
          <p:cNvCxnSpPr/>
          <p:nvPr/>
        </p:nvCxnSpPr>
        <p:spPr>
          <a:xfrm>
            <a:off x="6562161" y="1514670"/>
            <a:ext cx="11699" cy="127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Shape 614"/>
          <p:cNvCxnSpPr/>
          <p:nvPr/>
        </p:nvCxnSpPr>
        <p:spPr>
          <a:xfrm>
            <a:off x="6983871" y="1503740"/>
            <a:ext cx="11699" cy="12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615" name="Shape 615"/>
          <p:cNvSpPr txBox="1"/>
          <p:nvPr/>
        </p:nvSpPr>
        <p:spPr>
          <a:xfrm>
            <a:off x="6781063" y="1876344"/>
            <a:ext cx="1265398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 rot="5400000">
            <a:off x="4027241" y="2536"/>
            <a:ext cx="677698" cy="4376998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Shape 617"/>
          <p:cNvCxnSpPr/>
          <p:nvPr/>
        </p:nvCxnSpPr>
        <p:spPr>
          <a:xfrm flipH="1">
            <a:off x="1213773" y="1852191"/>
            <a:ext cx="940498" cy="1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8" name="Shape 618"/>
          <p:cNvCxnSpPr/>
          <p:nvPr/>
        </p:nvCxnSpPr>
        <p:spPr>
          <a:xfrm flipH="1">
            <a:off x="1225550" y="2360947"/>
            <a:ext cx="938398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9" name="Shape 619"/>
          <p:cNvCxnSpPr/>
          <p:nvPr/>
        </p:nvCxnSpPr>
        <p:spPr>
          <a:xfrm>
            <a:off x="1951100" y="1852191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20" name="Shape 620"/>
          <p:cNvCxnSpPr/>
          <p:nvPr/>
        </p:nvCxnSpPr>
        <p:spPr>
          <a:xfrm>
            <a:off x="1476562" y="1852191"/>
            <a:ext cx="6000" cy="7820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21" name="Shape 621"/>
          <p:cNvCxnSpPr/>
          <p:nvPr/>
        </p:nvCxnSpPr>
        <p:spPr>
          <a:xfrm flipH="1">
            <a:off x="1211133" y="2578491"/>
            <a:ext cx="5379298" cy="4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22" name="Shape 622"/>
          <p:cNvSpPr txBox="1"/>
          <p:nvPr/>
        </p:nvSpPr>
        <p:spPr>
          <a:xfrm>
            <a:off x="1400787" y="2893386"/>
            <a:ext cx="17514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Emissor inicial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5762457" y="2893386"/>
            <a:ext cx="15942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Recetor final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Trânsito Extremo a Extremo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540850" y="1474475"/>
            <a:ext cx="8069699" cy="135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 = ∑ (N/D(i)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C(i)/V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 ∑ (T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(i)+T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(i))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66700" y="2980600"/>
            <a:ext cx="8610599" cy="312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tempo de transito extremo a extremo de um pacote com N bits é igual ao somatório em i (totalidade dos canais que este atravessa) de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1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20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transmissão do pacote pelo canal i (N / Débito</a:t>
            </a:r>
            <a:r>
              <a:rPr lang="en-GB" sz="2000" b="1" i="0" u="none" strike="noStrike" cap="none" baseline="-25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20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</a:t>
            </a: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20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20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propagação do canal i (Comprimento</a:t>
            </a:r>
            <a:r>
              <a:rPr lang="en-GB" sz="2000" b="1" i="0" u="none" strike="noStrike" cap="none" baseline="-25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20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V</a:t>
            </a:r>
            <a:r>
              <a:rPr lang="en-GB" sz="2000" b="1" i="0" u="none" strike="noStrike" cap="none" baseline="-25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0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2000" b="1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 (T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(i)+T</a:t>
            </a:r>
            <a:r>
              <a:rPr lang="en-GB" sz="32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 com Dois Canais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7772399" y="6052859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Shape 639"/>
          <p:cNvCxnSpPr/>
          <p:nvPr/>
        </p:nvCxnSpPr>
        <p:spPr>
          <a:xfrm>
            <a:off x="2234872" y="2404480"/>
            <a:ext cx="11699" cy="22292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>
            <a:off x="4442642" y="2404480"/>
            <a:ext cx="11699" cy="22292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>
            <a:off x="6631146" y="2404480"/>
            <a:ext cx="11699" cy="22292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Shape 642"/>
          <p:cNvCxnSpPr/>
          <p:nvPr/>
        </p:nvCxnSpPr>
        <p:spPr>
          <a:xfrm>
            <a:off x="7052856" y="2385382"/>
            <a:ext cx="11699" cy="221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643" name="Shape 643"/>
          <p:cNvSpPr txBox="1"/>
          <p:nvPr/>
        </p:nvSpPr>
        <p:spPr>
          <a:xfrm>
            <a:off x="6851821" y="3427380"/>
            <a:ext cx="1265398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3806150" y="1768850"/>
            <a:ext cx="13902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Comutador de pacotes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1132312" y="4794468"/>
            <a:ext cx="24279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transmissão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 rot="5400000">
            <a:off x="2998994" y="1981427"/>
            <a:ext cx="677698" cy="2182500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/>
          <p:nvPr/>
        </p:nvSpPr>
        <p:spPr>
          <a:xfrm rot="5400000">
            <a:off x="5195152" y="2659097"/>
            <a:ext cx="677698" cy="2182500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8" name="Shape 648"/>
          <p:cNvCxnSpPr/>
          <p:nvPr/>
        </p:nvCxnSpPr>
        <p:spPr>
          <a:xfrm flipH="1">
            <a:off x="1282760" y="2733827"/>
            <a:ext cx="940498" cy="1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9" name="Shape 649"/>
          <p:cNvCxnSpPr/>
          <p:nvPr/>
        </p:nvCxnSpPr>
        <p:spPr>
          <a:xfrm flipH="1">
            <a:off x="1294536" y="3242583"/>
            <a:ext cx="938398" cy="1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0" name="Shape 650"/>
          <p:cNvCxnSpPr/>
          <p:nvPr/>
        </p:nvCxnSpPr>
        <p:spPr>
          <a:xfrm flipH="1">
            <a:off x="1280895" y="3411496"/>
            <a:ext cx="3148198" cy="31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1" name="Shape 651"/>
          <p:cNvCxnSpPr/>
          <p:nvPr/>
        </p:nvCxnSpPr>
        <p:spPr>
          <a:xfrm flipH="1">
            <a:off x="1288535" y="3935032"/>
            <a:ext cx="3148198" cy="31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2" name="Shape 652"/>
          <p:cNvCxnSpPr/>
          <p:nvPr/>
        </p:nvCxnSpPr>
        <p:spPr>
          <a:xfrm>
            <a:off x="2020089" y="2733827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53" name="Shape 653"/>
          <p:cNvCxnSpPr/>
          <p:nvPr/>
        </p:nvCxnSpPr>
        <p:spPr>
          <a:xfrm>
            <a:off x="2045247" y="3480212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54" name="Shape 654"/>
          <p:cNvCxnSpPr/>
          <p:nvPr/>
        </p:nvCxnSpPr>
        <p:spPr>
          <a:xfrm flipH="1">
            <a:off x="1282896" y="4125155"/>
            <a:ext cx="5379298" cy="40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>
            <a:off x="3806146" y="4926921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56" name="Shape 656"/>
          <p:cNvCxnSpPr/>
          <p:nvPr/>
        </p:nvCxnSpPr>
        <p:spPr>
          <a:xfrm>
            <a:off x="1555716" y="2785683"/>
            <a:ext cx="6000" cy="1366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7" name="Shape 657"/>
          <p:cNvSpPr txBox="1"/>
          <p:nvPr/>
        </p:nvSpPr>
        <p:spPr>
          <a:xfrm>
            <a:off x="4037623" y="4847200"/>
            <a:ext cx="3943498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transito total = 2 x (tempo de transmissão + tempo de propagação)</a:t>
            </a:r>
            <a:endParaRPr lang="pt-PT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8" name="Shape 658"/>
          <p:cNvCxnSpPr/>
          <p:nvPr/>
        </p:nvCxnSpPr>
        <p:spPr>
          <a:xfrm>
            <a:off x="1163920" y="4908467"/>
            <a:ext cx="0" cy="41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59" name="Shape 659"/>
          <p:cNvSpPr txBox="1"/>
          <p:nvPr/>
        </p:nvSpPr>
        <p:spPr>
          <a:xfrm>
            <a:off x="1470562" y="1813236"/>
            <a:ext cx="17514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Emissor inicial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5832232" y="1813236"/>
            <a:ext cx="1594200" cy="64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r>
              <a:rPr lang="pt-PT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final</a:t>
            </a:r>
            <a:endParaRPr lang="pt-PT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?</a:t>
            </a:r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4212" y="4581525"/>
            <a:ext cx="8064499" cy="107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acontece se A e B transmitem pacotes simultaneamente e quando algum pacote chega, encontra pacotes à sua frente na fila de espera ?</a:t>
            </a:r>
            <a:endParaRPr lang="pt-PT" sz="20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8" y="979111"/>
            <a:ext cx="6280879" cy="335998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832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Dois Cenários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427800" y="4790007"/>
            <a:ext cx="8135998" cy="1523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primeiro só A emite pacotes, todos iguais com intervalos certos e B não envia pacotes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segundo A e B enviam ambos tráfego e de forma descoordenada</a:t>
            </a:r>
          </a:p>
          <a:p>
            <a:pPr marL="563562" marR="0" lvl="1" indent="-1190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lang="pt-PT" sz="18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11" y="1213798"/>
            <a:ext cx="6230067" cy="33328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Dois Cenários</a:t>
            </a:r>
          </a:p>
        </p:txBody>
      </p:sp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7948786" y="6358027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1287487" y="5560350"/>
            <a:ext cx="148499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131812" y="14401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Shape 738"/>
          <p:cNvCxnSpPr/>
          <p:nvPr/>
        </p:nvCxnSpPr>
        <p:spPr>
          <a:xfrm>
            <a:off x="1213462" y="13411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39" name="Shape 739"/>
          <p:cNvCxnSpPr/>
          <p:nvPr/>
        </p:nvCxnSpPr>
        <p:spPr>
          <a:xfrm>
            <a:off x="3909162" y="13856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40" name="Shape 740"/>
          <p:cNvSpPr txBox="1"/>
          <p:nvPr/>
        </p:nvSpPr>
        <p:spPr>
          <a:xfrm>
            <a:off x="1253062" y="1385675"/>
            <a:ext cx="3226198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chegada de um pacote à fila de espera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3909162" y="1385675"/>
            <a:ext cx="2113799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fim da transmissão de um pacote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6557461" y="1385675"/>
            <a:ext cx="1781099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pacote na fila de espera</a:t>
            </a:r>
          </a:p>
        </p:txBody>
      </p:sp>
      <p:cxnSp>
        <p:nvCxnSpPr>
          <p:cNvPr id="743" name="Shape 743"/>
          <p:cNvCxnSpPr/>
          <p:nvPr/>
        </p:nvCxnSpPr>
        <p:spPr>
          <a:xfrm rot="10800000" flipH="1">
            <a:off x="553250" y="2406250"/>
            <a:ext cx="7808099" cy="98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Shape 744"/>
          <p:cNvCxnSpPr/>
          <p:nvPr/>
        </p:nvCxnSpPr>
        <p:spPr>
          <a:xfrm>
            <a:off x="1198362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5" name="Shape 745"/>
          <p:cNvCxnSpPr/>
          <p:nvPr/>
        </p:nvCxnSpPr>
        <p:spPr>
          <a:xfrm>
            <a:off x="1513300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46" name="Shape 746"/>
          <p:cNvSpPr txBox="1"/>
          <p:nvPr/>
        </p:nvSpPr>
        <p:spPr>
          <a:xfrm>
            <a:off x="553250" y="2119275"/>
            <a:ext cx="569999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7729950" y="2529950"/>
            <a:ext cx="938100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cxnSp>
        <p:nvCxnSpPr>
          <p:cNvPr id="748" name="Shape 748"/>
          <p:cNvCxnSpPr/>
          <p:nvPr/>
        </p:nvCxnSpPr>
        <p:spPr>
          <a:xfrm>
            <a:off x="7539950" y="2574475"/>
            <a:ext cx="8213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749" name="Shape 749"/>
          <p:cNvCxnSpPr/>
          <p:nvPr/>
        </p:nvCxnSpPr>
        <p:spPr>
          <a:xfrm>
            <a:off x="1515162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0" name="Shape 750"/>
          <p:cNvCxnSpPr/>
          <p:nvPr/>
        </p:nvCxnSpPr>
        <p:spPr>
          <a:xfrm>
            <a:off x="1830100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1" name="Shape 751"/>
          <p:cNvCxnSpPr/>
          <p:nvPr/>
        </p:nvCxnSpPr>
        <p:spPr>
          <a:xfrm>
            <a:off x="2148761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2" name="Shape 752"/>
          <p:cNvCxnSpPr/>
          <p:nvPr/>
        </p:nvCxnSpPr>
        <p:spPr>
          <a:xfrm>
            <a:off x="2463700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3" name="Shape 753"/>
          <p:cNvCxnSpPr/>
          <p:nvPr/>
        </p:nvCxnSpPr>
        <p:spPr>
          <a:xfrm>
            <a:off x="1831961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4" name="Shape 754"/>
          <p:cNvCxnSpPr/>
          <p:nvPr/>
        </p:nvCxnSpPr>
        <p:spPr>
          <a:xfrm>
            <a:off x="2146900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5" name="Shape 755"/>
          <p:cNvCxnSpPr/>
          <p:nvPr/>
        </p:nvCxnSpPr>
        <p:spPr>
          <a:xfrm>
            <a:off x="2465561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6" name="Shape 756"/>
          <p:cNvCxnSpPr/>
          <p:nvPr/>
        </p:nvCxnSpPr>
        <p:spPr>
          <a:xfrm>
            <a:off x="2780500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7" name="Shape 757"/>
          <p:cNvCxnSpPr/>
          <p:nvPr/>
        </p:nvCxnSpPr>
        <p:spPr>
          <a:xfrm>
            <a:off x="2784225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>
            <a:off x="3099161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9" name="Shape 759"/>
          <p:cNvCxnSpPr/>
          <p:nvPr/>
        </p:nvCxnSpPr>
        <p:spPr>
          <a:xfrm>
            <a:off x="3101025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0" name="Shape 760"/>
          <p:cNvCxnSpPr/>
          <p:nvPr/>
        </p:nvCxnSpPr>
        <p:spPr>
          <a:xfrm>
            <a:off x="3415962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1" name="Shape 761"/>
          <p:cNvCxnSpPr/>
          <p:nvPr/>
        </p:nvCxnSpPr>
        <p:spPr>
          <a:xfrm>
            <a:off x="34196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2" name="Shape 762"/>
          <p:cNvCxnSpPr/>
          <p:nvPr/>
        </p:nvCxnSpPr>
        <p:spPr>
          <a:xfrm>
            <a:off x="37346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3" name="Shape 763"/>
          <p:cNvCxnSpPr/>
          <p:nvPr/>
        </p:nvCxnSpPr>
        <p:spPr>
          <a:xfrm>
            <a:off x="37364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4" name="Shape 764"/>
          <p:cNvCxnSpPr/>
          <p:nvPr/>
        </p:nvCxnSpPr>
        <p:spPr>
          <a:xfrm>
            <a:off x="40514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5" name="Shape 765"/>
          <p:cNvCxnSpPr/>
          <p:nvPr/>
        </p:nvCxnSpPr>
        <p:spPr>
          <a:xfrm>
            <a:off x="43700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6" name="Shape 766"/>
          <p:cNvCxnSpPr/>
          <p:nvPr/>
        </p:nvCxnSpPr>
        <p:spPr>
          <a:xfrm>
            <a:off x="46850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7" name="Shape 767"/>
          <p:cNvCxnSpPr/>
          <p:nvPr/>
        </p:nvCxnSpPr>
        <p:spPr>
          <a:xfrm>
            <a:off x="40532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8" name="Shape 768"/>
          <p:cNvCxnSpPr/>
          <p:nvPr/>
        </p:nvCxnSpPr>
        <p:spPr>
          <a:xfrm>
            <a:off x="43682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9" name="Shape 769"/>
          <p:cNvCxnSpPr/>
          <p:nvPr/>
        </p:nvCxnSpPr>
        <p:spPr>
          <a:xfrm>
            <a:off x="46868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0" name="Shape 770"/>
          <p:cNvCxnSpPr/>
          <p:nvPr/>
        </p:nvCxnSpPr>
        <p:spPr>
          <a:xfrm>
            <a:off x="50018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1" name="Shape 771"/>
          <p:cNvCxnSpPr/>
          <p:nvPr/>
        </p:nvCxnSpPr>
        <p:spPr>
          <a:xfrm>
            <a:off x="50036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2" name="Shape 772"/>
          <p:cNvCxnSpPr/>
          <p:nvPr/>
        </p:nvCxnSpPr>
        <p:spPr>
          <a:xfrm>
            <a:off x="53186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3" name="Shape 773"/>
          <p:cNvCxnSpPr/>
          <p:nvPr/>
        </p:nvCxnSpPr>
        <p:spPr>
          <a:xfrm>
            <a:off x="53204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4" name="Shape 774"/>
          <p:cNvCxnSpPr/>
          <p:nvPr/>
        </p:nvCxnSpPr>
        <p:spPr>
          <a:xfrm>
            <a:off x="56354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5" name="Shape 775"/>
          <p:cNvCxnSpPr/>
          <p:nvPr/>
        </p:nvCxnSpPr>
        <p:spPr>
          <a:xfrm>
            <a:off x="59540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6" name="Shape 776"/>
          <p:cNvCxnSpPr/>
          <p:nvPr/>
        </p:nvCxnSpPr>
        <p:spPr>
          <a:xfrm>
            <a:off x="62690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7" name="Shape 777"/>
          <p:cNvCxnSpPr/>
          <p:nvPr/>
        </p:nvCxnSpPr>
        <p:spPr>
          <a:xfrm>
            <a:off x="56372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8" name="Shape 778"/>
          <p:cNvCxnSpPr/>
          <p:nvPr/>
        </p:nvCxnSpPr>
        <p:spPr>
          <a:xfrm>
            <a:off x="59522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9" name="Shape 779"/>
          <p:cNvCxnSpPr/>
          <p:nvPr/>
        </p:nvCxnSpPr>
        <p:spPr>
          <a:xfrm>
            <a:off x="6270887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80" name="Shape 780"/>
          <p:cNvCxnSpPr/>
          <p:nvPr/>
        </p:nvCxnSpPr>
        <p:spPr>
          <a:xfrm>
            <a:off x="65858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81" name="Shape 781"/>
          <p:cNvCxnSpPr/>
          <p:nvPr/>
        </p:nvCxnSpPr>
        <p:spPr>
          <a:xfrm>
            <a:off x="6587686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82" name="Shape 782"/>
          <p:cNvCxnSpPr/>
          <p:nvPr/>
        </p:nvCxnSpPr>
        <p:spPr>
          <a:xfrm>
            <a:off x="69026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83" name="Shape 783"/>
          <p:cNvCxnSpPr/>
          <p:nvPr/>
        </p:nvCxnSpPr>
        <p:spPr>
          <a:xfrm>
            <a:off x="6904486" y="2026250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84" name="Shape 784"/>
          <p:cNvCxnSpPr/>
          <p:nvPr/>
        </p:nvCxnSpPr>
        <p:spPr>
          <a:xfrm>
            <a:off x="7219425" y="2475500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5" name="Shape 785"/>
          <p:cNvSpPr txBox="1"/>
          <p:nvPr/>
        </p:nvSpPr>
        <p:spPr>
          <a:xfrm>
            <a:off x="555362" y="5857350"/>
            <a:ext cx="569999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</a:p>
        </p:txBody>
      </p:sp>
      <p:sp>
        <p:nvSpPr>
          <p:cNvPr id="786" name="Shape 786"/>
          <p:cNvSpPr/>
          <p:nvPr/>
        </p:nvSpPr>
        <p:spPr>
          <a:xfrm>
            <a:off x="1129087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1445887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079486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163633" y="5560350"/>
            <a:ext cx="539700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2396286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2714950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33504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36672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43008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39840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46176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49344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8848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55680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62016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518412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6835211" y="5857337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3" name="Shape 803"/>
          <p:cNvCxnSpPr/>
          <p:nvPr/>
        </p:nvCxnSpPr>
        <p:spPr>
          <a:xfrm rot="10800000" flipH="1">
            <a:off x="475937" y="6145074"/>
            <a:ext cx="7808099" cy="98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4" name="Shape 804"/>
          <p:cNvSpPr/>
          <p:nvPr/>
        </p:nvSpPr>
        <p:spPr>
          <a:xfrm>
            <a:off x="2353013" y="5245300"/>
            <a:ext cx="111299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3825612" y="5560350"/>
            <a:ext cx="795300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904787" y="5245300"/>
            <a:ext cx="465300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612637" y="5560350"/>
            <a:ext cx="465300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5726412" y="5560350"/>
            <a:ext cx="11780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810562" y="5245300"/>
            <a:ext cx="795300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984012" y="4952925"/>
            <a:ext cx="111299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5878587" y="4952925"/>
            <a:ext cx="75600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Shape 812"/>
          <p:cNvGrpSpPr/>
          <p:nvPr/>
        </p:nvGrpSpPr>
        <p:grpSpPr>
          <a:xfrm>
            <a:off x="555112" y="4036661"/>
            <a:ext cx="8111075" cy="851337"/>
            <a:chOff x="237500" y="3085136"/>
            <a:chExt cx="8111075" cy="851337"/>
          </a:xfrm>
        </p:grpSpPr>
        <p:cxnSp>
          <p:nvCxnSpPr>
            <p:cNvPr id="813" name="Shape 813"/>
            <p:cNvCxnSpPr/>
            <p:nvPr/>
          </p:nvCxnSpPr>
          <p:spPr>
            <a:xfrm rot="10800000" flipH="1">
              <a:off x="237500" y="3461324"/>
              <a:ext cx="7808099" cy="989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Shape 814"/>
            <p:cNvCxnSpPr/>
            <p:nvPr/>
          </p:nvCxnSpPr>
          <p:spPr>
            <a:xfrm>
              <a:off x="882612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15" name="Shape 815"/>
            <p:cNvCxnSpPr/>
            <p:nvPr/>
          </p:nvCxnSpPr>
          <p:spPr>
            <a:xfrm>
              <a:off x="1197550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816" name="Shape 816"/>
            <p:cNvSpPr txBox="1"/>
            <p:nvPr/>
          </p:nvSpPr>
          <p:spPr>
            <a:xfrm>
              <a:off x="237500" y="3174350"/>
              <a:ext cx="569999" cy="29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(c)</a:t>
              </a:r>
            </a:p>
          </p:txBody>
        </p:sp>
        <p:cxnSp>
          <p:nvCxnSpPr>
            <p:cNvPr id="817" name="Shape 817"/>
            <p:cNvCxnSpPr/>
            <p:nvPr/>
          </p:nvCxnSpPr>
          <p:spPr>
            <a:xfrm>
              <a:off x="1049037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18" name="Shape 818"/>
            <p:cNvCxnSpPr/>
            <p:nvPr/>
          </p:nvCxnSpPr>
          <p:spPr>
            <a:xfrm>
              <a:off x="1514350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19" name="Shape 819"/>
            <p:cNvCxnSpPr/>
            <p:nvPr/>
          </p:nvCxnSpPr>
          <p:spPr>
            <a:xfrm>
              <a:off x="1833011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0" name="Shape 820"/>
            <p:cNvCxnSpPr/>
            <p:nvPr/>
          </p:nvCxnSpPr>
          <p:spPr>
            <a:xfrm>
              <a:off x="2147950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1" name="Shape 821"/>
            <p:cNvCxnSpPr/>
            <p:nvPr/>
          </p:nvCxnSpPr>
          <p:spPr>
            <a:xfrm>
              <a:off x="1940061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2" name="Shape 822"/>
            <p:cNvCxnSpPr/>
            <p:nvPr/>
          </p:nvCxnSpPr>
          <p:spPr>
            <a:xfrm>
              <a:off x="1999436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3" name="Shape 823"/>
            <p:cNvCxnSpPr/>
            <p:nvPr/>
          </p:nvCxnSpPr>
          <p:spPr>
            <a:xfrm>
              <a:off x="2464750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4" name="Shape 824"/>
            <p:cNvCxnSpPr/>
            <p:nvPr/>
          </p:nvCxnSpPr>
          <p:spPr>
            <a:xfrm>
              <a:off x="3586350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5" name="Shape 825"/>
            <p:cNvCxnSpPr/>
            <p:nvPr/>
          </p:nvCxnSpPr>
          <p:spPr>
            <a:xfrm>
              <a:off x="2783411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6" name="Shape 826"/>
            <p:cNvCxnSpPr/>
            <p:nvPr/>
          </p:nvCxnSpPr>
          <p:spPr>
            <a:xfrm>
              <a:off x="3508000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7" name="Shape 827"/>
            <p:cNvCxnSpPr/>
            <p:nvPr/>
          </p:nvCxnSpPr>
          <p:spPr>
            <a:xfrm>
              <a:off x="3103936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8" name="Shape 828"/>
            <p:cNvCxnSpPr/>
            <p:nvPr/>
          </p:nvCxnSpPr>
          <p:spPr>
            <a:xfrm>
              <a:off x="34188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9" name="Shape 829"/>
            <p:cNvCxnSpPr/>
            <p:nvPr/>
          </p:nvCxnSpPr>
          <p:spPr>
            <a:xfrm>
              <a:off x="3420737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0" name="Shape 830"/>
            <p:cNvCxnSpPr/>
            <p:nvPr/>
          </p:nvCxnSpPr>
          <p:spPr>
            <a:xfrm>
              <a:off x="37356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1" name="Shape 831"/>
            <p:cNvCxnSpPr/>
            <p:nvPr/>
          </p:nvCxnSpPr>
          <p:spPr>
            <a:xfrm>
              <a:off x="43692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2" name="Shape 832"/>
            <p:cNvCxnSpPr/>
            <p:nvPr/>
          </p:nvCxnSpPr>
          <p:spPr>
            <a:xfrm>
              <a:off x="3666387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3" name="Shape 833"/>
            <p:cNvCxnSpPr/>
            <p:nvPr/>
          </p:nvCxnSpPr>
          <p:spPr>
            <a:xfrm>
              <a:off x="40524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4371137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46860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50028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5408787" y="3085136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5478062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59532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321537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6364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7187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62700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963162" y="3087161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5" name="Shape 845"/>
            <p:cNvCxnSpPr/>
            <p:nvPr/>
          </p:nvCxnSpPr>
          <p:spPr>
            <a:xfrm>
              <a:off x="65868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6" name="Shape 846"/>
            <p:cNvCxnSpPr/>
            <p:nvPr/>
          </p:nvCxnSpPr>
          <p:spPr>
            <a:xfrm>
              <a:off x="6903675" y="3530575"/>
              <a:ext cx="0" cy="4058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47" name="Shape 847"/>
            <p:cNvCxnSpPr/>
            <p:nvPr/>
          </p:nvCxnSpPr>
          <p:spPr>
            <a:xfrm>
              <a:off x="7220475" y="3590775"/>
              <a:ext cx="82139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med" len="med"/>
              <a:tailEnd type="triangle" w="lg" len="lg"/>
            </a:ln>
          </p:spPr>
        </p:cxnSp>
        <p:sp>
          <p:nvSpPr>
            <p:cNvPr id="848" name="Shape 848"/>
            <p:cNvSpPr txBox="1"/>
            <p:nvPr/>
          </p:nvSpPr>
          <p:spPr>
            <a:xfrm>
              <a:off x="7410475" y="3546250"/>
              <a:ext cx="938100" cy="29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tempo</a:t>
              </a:r>
            </a:p>
          </p:txBody>
        </p:sp>
      </p:grpSp>
      <p:cxnSp>
        <p:nvCxnSpPr>
          <p:cNvPr id="849" name="Shape 849"/>
          <p:cNvCxnSpPr/>
          <p:nvPr/>
        </p:nvCxnSpPr>
        <p:spPr>
          <a:xfrm>
            <a:off x="7508411" y="6280012"/>
            <a:ext cx="8213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851" name="Shape 851"/>
          <p:cNvCxnSpPr/>
          <p:nvPr/>
        </p:nvCxnSpPr>
        <p:spPr>
          <a:xfrm rot="10800000" flipH="1">
            <a:off x="553250" y="3327724"/>
            <a:ext cx="7808099" cy="98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Shape 852"/>
          <p:cNvSpPr/>
          <p:nvPr/>
        </p:nvSpPr>
        <p:spPr>
          <a:xfrm>
            <a:off x="1196500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553250" y="3040750"/>
            <a:ext cx="569999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7729950" y="3451425"/>
            <a:ext cx="938100" cy="29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cxnSp>
        <p:nvCxnSpPr>
          <p:cNvPr id="855" name="Shape 855"/>
          <p:cNvCxnSpPr/>
          <p:nvPr/>
        </p:nvCxnSpPr>
        <p:spPr>
          <a:xfrm>
            <a:off x="7539950" y="3495950"/>
            <a:ext cx="8213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triangle" w="lg" len="lg"/>
          </a:ln>
        </p:spPr>
      </p:cxnSp>
      <p:sp>
        <p:nvSpPr>
          <p:cNvPr id="856" name="Shape 856"/>
          <p:cNvSpPr/>
          <p:nvPr/>
        </p:nvSpPr>
        <p:spPr>
          <a:xfrm>
            <a:off x="1513300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2146900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830100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463700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2782361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3099161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34178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37346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43682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40514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46850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50018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53186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59522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56354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62690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65858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6902625" y="3030825"/>
            <a:ext cx="316798" cy="296998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Trânsito Extremo a Extremo</a:t>
            </a:r>
            <a:endParaRPr lang="pt-PT" sz="32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9" name="Shape 8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270400" y="2942386"/>
            <a:ext cx="8610599" cy="319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tempo de transito extremo a extremo de um pacote com N bits é igual ao somatório em i (totalidade dos canais que este atravessa) 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2000" b="1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1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transmissão do pacote pelo canal i + </a:t>
            </a: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1" i="0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1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propagação do canal i +</a:t>
            </a: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1" i="0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96925" marR="0" lvl="1" indent="-95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1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na fila de espera associada a i</a:t>
            </a:r>
            <a:endParaRPr lang="pt-PT" sz="2000" b="1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1" name="Shape 881"/>
          <p:cNvSpPr txBox="1"/>
          <p:nvPr/>
        </p:nvSpPr>
        <p:spPr>
          <a:xfrm>
            <a:off x="540850" y="1474475"/>
            <a:ext cx="8069699" cy="832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32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 = ∑ ( </a:t>
            </a:r>
            <a:r>
              <a:rPr lang="pt-PT" sz="3200" b="0" i="0" u="none" strike="noStrike" cap="none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3200" b="0" i="0" u="none" strike="noStrike" cap="none" baseline="-25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32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(i)+</a:t>
            </a:r>
            <a:r>
              <a:rPr lang="pt-PT" sz="3200" b="0" i="0" u="none" strike="noStrike" cap="none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3200" b="0" i="0" u="none" strike="noStrike" cap="none" baseline="-25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pt-PT" sz="32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(i)+</a:t>
            </a:r>
            <a:r>
              <a:rPr lang="pt-PT" sz="3200" b="1" i="0" u="none" strike="noStrike" cap="none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3200" b="1" i="0" u="none" strike="noStrike" cap="none" baseline="-2500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</a:t>
            </a:r>
            <a:r>
              <a:rPr lang="pt-PT" sz="3200" b="1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</a:t>
            </a:r>
            <a:r>
              <a:rPr lang="pt-PT" sz="32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)</a:t>
            </a:r>
            <a:endParaRPr lang="pt-PT" sz="32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52" y="762001"/>
            <a:ext cx="8610599" cy="5486399"/>
          </a:xfrm>
        </p:spPr>
        <p:txBody>
          <a:bodyPr/>
          <a:lstStyle/>
          <a:p>
            <a:endParaRPr lang="en-US" i="1" dirty="0" smtClean="0"/>
          </a:p>
          <a:p>
            <a:pPr marL="17780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For every complex problem there is an answer that is clear, simple, and wrong.” </a:t>
            </a:r>
            <a:endParaRPr lang="en-US" i="1" dirty="0" smtClean="0"/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 smtClean="0"/>
              <a:t>	– </a:t>
            </a:r>
            <a:r>
              <a:rPr lang="en-US" dirty="0" err="1"/>
              <a:t>Autor</a:t>
            </a:r>
            <a:r>
              <a:rPr lang="en-US" dirty="0"/>
              <a:t>: </a:t>
            </a:r>
            <a:r>
              <a:rPr lang="en-US" i="1" dirty="0"/>
              <a:t>M.L. Mencken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829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 com Dois Canais</a:t>
            </a:r>
          </a:p>
        </p:txBody>
      </p:sp>
      <p:sp>
        <p:nvSpPr>
          <p:cNvPr id="888" name="Shape 88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Shape 889"/>
          <p:cNvCxnSpPr/>
          <p:nvPr/>
        </p:nvCxnSpPr>
        <p:spPr>
          <a:xfrm>
            <a:off x="1890130" y="2173683"/>
            <a:ext cx="14700" cy="3102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Shape 890"/>
          <p:cNvCxnSpPr/>
          <p:nvPr/>
        </p:nvCxnSpPr>
        <p:spPr>
          <a:xfrm>
            <a:off x="4643526" y="2173683"/>
            <a:ext cx="14700" cy="3102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Shape 891"/>
          <p:cNvCxnSpPr/>
          <p:nvPr/>
        </p:nvCxnSpPr>
        <p:spPr>
          <a:xfrm>
            <a:off x="7394940" y="2173683"/>
            <a:ext cx="14700" cy="3102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Shape 892"/>
          <p:cNvCxnSpPr/>
          <p:nvPr/>
        </p:nvCxnSpPr>
        <p:spPr>
          <a:xfrm>
            <a:off x="7865397" y="2183831"/>
            <a:ext cx="25500" cy="3054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893" name="Shape 893"/>
          <p:cNvSpPr txBox="1"/>
          <p:nvPr/>
        </p:nvSpPr>
        <p:spPr>
          <a:xfrm>
            <a:off x="7796197" y="3453148"/>
            <a:ext cx="814498" cy="516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3829251" y="1380975"/>
            <a:ext cx="1578299" cy="69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Comutador de pacotes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1323204" y="1380975"/>
            <a:ext cx="1148400" cy="69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Emissor inicial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1182679" y="5309285"/>
            <a:ext cx="2148299" cy="44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transmissão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6764975" y="1380975"/>
            <a:ext cx="1148400" cy="69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 final</a:t>
            </a:r>
          </a:p>
        </p:txBody>
      </p:sp>
      <p:sp>
        <p:nvSpPr>
          <p:cNvPr id="898" name="Shape 898"/>
          <p:cNvSpPr/>
          <p:nvPr/>
        </p:nvSpPr>
        <p:spPr>
          <a:xfrm rot="5400000">
            <a:off x="2903131" y="1527624"/>
            <a:ext cx="725098" cy="2721898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Shape 899"/>
          <p:cNvSpPr/>
          <p:nvPr/>
        </p:nvSpPr>
        <p:spPr>
          <a:xfrm rot="5400000">
            <a:off x="5664091" y="2809432"/>
            <a:ext cx="725098" cy="2721898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0" name="Shape 900"/>
          <p:cNvCxnSpPr/>
          <p:nvPr/>
        </p:nvCxnSpPr>
        <p:spPr>
          <a:xfrm flipH="1">
            <a:off x="702949" y="2526024"/>
            <a:ext cx="1172698" cy="1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1" name="Shape 901"/>
          <p:cNvCxnSpPr/>
          <p:nvPr/>
        </p:nvCxnSpPr>
        <p:spPr>
          <a:xfrm flipH="1">
            <a:off x="717416" y="3070296"/>
            <a:ext cx="1170300" cy="11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2" name="Shape 902"/>
          <p:cNvCxnSpPr/>
          <p:nvPr/>
        </p:nvCxnSpPr>
        <p:spPr>
          <a:xfrm flipH="1">
            <a:off x="700231" y="3251000"/>
            <a:ext cx="3926398" cy="3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3" name="Shape 903"/>
          <p:cNvCxnSpPr/>
          <p:nvPr/>
        </p:nvCxnSpPr>
        <p:spPr>
          <a:xfrm flipH="1">
            <a:off x="731805" y="3807832"/>
            <a:ext cx="3926398" cy="3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4" name="Shape 904"/>
          <p:cNvCxnSpPr/>
          <p:nvPr/>
        </p:nvCxnSpPr>
        <p:spPr>
          <a:xfrm>
            <a:off x="1598705" y="2581516"/>
            <a:ext cx="0" cy="44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05" name="Shape 905"/>
          <p:cNvCxnSpPr/>
          <p:nvPr/>
        </p:nvCxnSpPr>
        <p:spPr>
          <a:xfrm>
            <a:off x="1581811" y="3888660"/>
            <a:ext cx="0" cy="44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06" name="Shape 906"/>
          <p:cNvCxnSpPr/>
          <p:nvPr/>
        </p:nvCxnSpPr>
        <p:spPr>
          <a:xfrm flipH="1">
            <a:off x="717524" y="4555296"/>
            <a:ext cx="6708899" cy="428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7" name="Shape 907"/>
          <p:cNvCxnSpPr/>
          <p:nvPr/>
        </p:nvCxnSpPr>
        <p:spPr>
          <a:xfrm>
            <a:off x="1182679" y="5911730"/>
            <a:ext cx="0" cy="44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908" name="Shape 908"/>
          <p:cNvCxnSpPr/>
          <p:nvPr/>
        </p:nvCxnSpPr>
        <p:spPr>
          <a:xfrm>
            <a:off x="1051700" y="2526007"/>
            <a:ext cx="10799" cy="208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909" name="Shape 909"/>
          <p:cNvSpPr txBox="1"/>
          <p:nvPr/>
        </p:nvSpPr>
        <p:spPr>
          <a:xfrm>
            <a:off x="1182679" y="5789805"/>
            <a:ext cx="6318599" cy="69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de trânsito total = 2 x tempo de transmissão + tempo de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propagação total + tempo na fila de espera</a:t>
            </a:r>
          </a:p>
        </p:txBody>
      </p:sp>
      <p:cxnSp>
        <p:nvCxnSpPr>
          <p:cNvPr id="910" name="Shape 910"/>
          <p:cNvCxnSpPr/>
          <p:nvPr/>
        </p:nvCxnSpPr>
        <p:spPr>
          <a:xfrm>
            <a:off x="1182679" y="5275857"/>
            <a:ext cx="0" cy="44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11" name="Shape 911"/>
          <p:cNvCxnSpPr/>
          <p:nvPr/>
        </p:nvCxnSpPr>
        <p:spPr>
          <a:xfrm flipH="1">
            <a:off x="731805" y="4335685"/>
            <a:ext cx="3926398" cy="3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2" name="Shape 912"/>
          <p:cNvSpPr/>
          <p:nvPr/>
        </p:nvSpPr>
        <p:spPr>
          <a:xfrm rot="5400000">
            <a:off x="5673639" y="2260743"/>
            <a:ext cx="725098" cy="2721898"/>
          </a:xfrm>
          <a:prstGeom prst="parallelogram">
            <a:avLst>
              <a:gd name="adj" fmla="val 25000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Shape 913"/>
          <p:cNvCxnSpPr/>
          <p:nvPr/>
        </p:nvCxnSpPr>
        <p:spPr>
          <a:xfrm>
            <a:off x="1586224" y="3322878"/>
            <a:ext cx="0" cy="44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14" name="Shape 914"/>
          <p:cNvCxnSpPr/>
          <p:nvPr/>
        </p:nvCxnSpPr>
        <p:spPr>
          <a:xfrm>
            <a:off x="3372392" y="5311662"/>
            <a:ext cx="0" cy="44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915" name="Shape 915"/>
          <p:cNvSpPr txBox="1"/>
          <p:nvPr/>
        </p:nvSpPr>
        <p:spPr>
          <a:xfrm>
            <a:off x="3190909" y="5309301"/>
            <a:ext cx="2472599" cy="44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na fila de espera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?</a:t>
            </a:r>
          </a:p>
        </p:txBody>
      </p:sp>
      <p:sp>
        <p:nvSpPr>
          <p:cNvPr id="921" name="Shape 9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Shape 922"/>
          <p:cNvSpPr txBox="1"/>
          <p:nvPr/>
        </p:nvSpPr>
        <p:spPr>
          <a:xfrm>
            <a:off x="755650" y="4581525"/>
            <a:ext cx="7848599" cy="1562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acontece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 o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GB" sz="2000" b="1" i="0" u="none" strike="noStrike" cap="none" baseline="-25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(do canal que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liga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comutador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maior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o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GB" sz="2000" b="1" i="0" u="none" strike="noStrike" cap="none" baseline="-25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(do canal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à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saída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comutador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</a:t>
            </a:r>
            <a:r>
              <a:rPr lang="en-GB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0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emissor</a:t>
            </a:r>
            <a:r>
              <a:rPr lang="en-GB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transmite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interrupção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atrás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</a:t>
            </a:r>
            <a:r>
              <a:rPr lang="en-GB" sz="2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cxnSp>
        <p:nvCxnSpPr>
          <p:cNvPr id="7" name="Shape 923"/>
          <p:cNvCxnSpPr/>
          <p:nvPr/>
        </p:nvCxnSpPr>
        <p:spPr>
          <a:xfrm>
            <a:off x="4874239" y="2759967"/>
            <a:ext cx="24434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924"/>
          <p:cNvCxnSpPr/>
          <p:nvPr/>
        </p:nvCxnSpPr>
        <p:spPr>
          <a:xfrm>
            <a:off x="2505183" y="1883383"/>
            <a:ext cx="1554898" cy="77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9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849" y="2976388"/>
            <a:ext cx="831336" cy="771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Shape 926"/>
          <p:cNvGrpSpPr/>
          <p:nvPr/>
        </p:nvGrpSpPr>
        <p:grpSpPr>
          <a:xfrm>
            <a:off x="3051518" y="1583308"/>
            <a:ext cx="654367" cy="846200"/>
            <a:chOff x="3714700" y="800400"/>
            <a:chExt cx="952499" cy="952499"/>
          </a:xfrm>
        </p:grpSpPr>
        <p:sp>
          <p:nvSpPr>
            <p:cNvPr id="11" name="Shape 927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Shape 9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Shape 9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849" y="1497565"/>
            <a:ext cx="831336" cy="771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930"/>
          <p:cNvCxnSpPr/>
          <p:nvPr/>
        </p:nvCxnSpPr>
        <p:spPr>
          <a:xfrm rot="10800000" flipH="1">
            <a:off x="2505185" y="2657206"/>
            <a:ext cx="1495199" cy="70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Shape 9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5880" y="2336875"/>
            <a:ext cx="1423233" cy="846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Shape 932"/>
          <p:cNvGrpSpPr/>
          <p:nvPr/>
        </p:nvGrpSpPr>
        <p:grpSpPr>
          <a:xfrm>
            <a:off x="3381355" y="1810996"/>
            <a:ext cx="654367" cy="846200"/>
            <a:chOff x="3714700" y="800400"/>
            <a:chExt cx="952499" cy="952499"/>
          </a:xfrm>
        </p:grpSpPr>
        <p:sp>
          <p:nvSpPr>
            <p:cNvPr id="17" name="Shape 933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Shape 9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Shape 935"/>
          <p:cNvGrpSpPr/>
          <p:nvPr/>
        </p:nvGrpSpPr>
        <p:grpSpPr>
          <a:xfrm>
            <a:off x="4911888" y="2130248"/>
            <a:ext cx="1580291" cy="846200"/>
            <a:chOff x="3714700" y="800400"/>
            <a:chExt cx="952499" cy="952499"/>
          </a:xfrm>
        </p:grpSpPr>
        <p:sp>
          <p:nvSpPr>
            <p:cNvPr id="20" name="Shape 936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Shape 9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Shape 938"/>
          <p:cNvGrpSpPr/>
          <p:nvPr/>
        </p:nvGrpSpPr>
        <p:grpSpPr>
          <a:xfrm>
            <a:off x="5877768" y="2130248"/>
            <a:ext cx="1580291" cy="846200"/>
            <a:chOff x="3714700" y="800400"/>
            <a:chExt cx="952499" cy="952499"/>
          </a:xfrm>
        </p:grpSpPr>
        <p:sp>
          <p:nvSpPr>
            <p:cNvPr id="23" name="Shape 939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Shape 9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Shape 941"/>
          <p:cNvSpPr txBox="1"/>
          <p:nvPr/>
        </p:nvSpPr>
        <p:spPr>
          <a:xfrm>
            <a:off x="1828615" y="2976388"/>
            <a:ext cx="521698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6" name="Shape 942"/>
          <p:cNvSpPr txBox="1"/>
          <p:nvPr/>
        </p:nvSpPr>
        <p:spPr>
          <a:xfrm>
            <a:off x="1828601" y="1497565"/>
            <a:ext cx="521698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27" name="Shape 943"/>
          <p:cNvSpPr txBox="1"/>
          <p:nvPr/>
        </p:nvSpPr>
        <p:spPr>
          <a:xfrm>
            <a:off x="3705880" y="3094883"/>
            <a:ext cx="16955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comutador</a:t>
            </a:r>
            <a:r>
              <a:rPr lang="en-GB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GB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pacotes</a:t>
            </a:r>
            <a:endParaRPr lang="en-GB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944"/>
          <p:cNvSpPr txBox="1"/>
          <p:nvPr/>
        </p:nvSpPr>
        <p:spPr>
          <a:xfrm>
            <a:off x="5353878" y="2759967"/>
            <a:ext cx="1241697" cy="3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D2 = 10 </a:t>
            </a:r>
            <a:r>
              <a:rPr lang="en-GB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bps</a:t>
            </a:r>
          </a:p>
        </p:txBody>
      </p:sp>
      <p:sp>
        <p:nvSpPr>
          <p:cNvPr id="29" name="Shape 945"/>
          <p:cNvSpPr txBox="1"/>
          <p:nvPr/>
        </p:nvSpPr>
        <p:spPr>
          <a:xfrm>
            <a:off x="2350408" y="2685452"/>
            <a:ext cx="1241697" cy="3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 bps</a:t>
            </a:r>
          </a:p>
        </p:txBody>
      </p:sp>
      <p:sp>
        <p:nvSpPr>
          <p:cNvPr id="30" name="Shape 946"/>
          <p:cNvSpPr txBox="1"/>
          <p:nvPr/>
        </p:nvSpPr>
        <p:spPr>
          <a:xfrm>
            <a:off x="2248433" y="2290281"/>
            <a:ext cx="1241697" cy="3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D1 = 100 </a:t>
            </a: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bps</a:t>
            </a:r>
          </a:p>
        </p:txBody>
      </p:sp>
      <p:grpSp>
        <p:nvGrpSpPr>
          <p:cNvPr id="31" name="Shape 947"/>
          <p:cNvGrpSpPr/>
          <p:nvPr/>
        </p:nvGrpSpPr>
        <p:grpSpPr>
          <a:xfrm>
            <a:off x="2726993" y="1341784"/>
            <a:ext cx="654367" cy="846200"/>
            <a:chOff x="3714700" y="800400"/>
            <a:chExt cx="952499" cy="952499"/>
          </a:xfrm>
        </p:grpSpPr>
        <p:sp>
          <p:nvSpPr>
            <p:cNvPr id="32" name="Shape 948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" name="Shape 94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Fila Tenderia para Infinito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5" name="Shape 95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686050" y="3528540"/>
            <a:ext cx="7848599" cy="144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acontece se o débito D</a:t>
            </a:r>
            <a:r>
              <a:rPr lang="pt-PT" sz="1700" b="1" i="0" u="none" strike="noStrike" cap="none" baseline="-25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(do canal que liga B ao comutador) é maior que o débito D</a:t>
            </a:r>
            <a:r>
              <a:rPr lang="pt-PT" sz="1700" b="1" i="0" u="none" strike="noStrike" cap="none" baseline="-25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(do canal à saída do comutador) e o emissor original transmite sem interrupção pacote atrás de pacote?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fila de espera tenderia para infinito e o tempo de trânsito também 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4" name="Shape 984"/>
          <p:cNvSpPr txBox="1"/>
          <p:nvPr/>
        </p:nvSpPr>
        <p:spPr>
          <a:xfrm>
            <a:off x="460949" y="5039104"/>
            <a:ext cx="8069699" cy="832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 = ∑ ( T</a:t>
            </a:r>
            <a:r>
              <a:rPr lang="en-GB" sz="3200" b="0" i="0" u="none" strike="noStrike" cap="none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)+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 baseline="-25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)+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 baseline="-25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)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686050" y="5775950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7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1700" b="1" i="0" u="none" strike="noStrike" cap="none" baseline="-250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</a:t>
            </a: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um fator variável que nesse caso teria tendência para crescer para o infinito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" name="Shape 923"/>
          <p:cNvCxnSpPr/>
          <p:nvPr/>
        </p:nvCxnSpPr>
        <p:spPr>
          <a:xfrm>
            <a:off x="5112380" y="2509478"/>
            <a:ext cx="217888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924"/>
          <p:cNvCxnSpPr/>
          <p:nvPr/>
        </p:nvCxnSpPr>
        <p:spPr>
          <a:xfrm>
            <a:off x="2743324" y="1632894"/>
            <a:ext cx="1554898" cy="77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9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90" y="2761445"/>
            <a:ext cx="741306" cy="7360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926"/>
          <p:cNvGrpSpPr/>
          <p:nvPr/>
        </p:nvGrpSpPr>
        <p:grpSpPr>
          <a:xfrm>
            <a:off x="3289660" y="1371801"/>
            <a:ext cx="583502" cy="807218"/>
            <a:chOff x="3714700" y="800400"/>
            <a:chExt cx="952499" cy="952499"/>
          </a:xfrm>
        </p:grpSpPr>
        <p:sp>
          <p:nvSpPr>
            <p:cNvPr id="12" name="Shape 927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Shape 9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Shape 9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90" y="1282622"/>
            <a:ext cx="741306" cy="736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930"/>
          <p:cNvCxnSpPr/>
          <p:nvPr/>
        </p:nvCxnSpPr>
        <p:spPr>
          <a:xfrm flipV="1">
            <a:off x="2743326" y="2406717"/>
            <a:ext cx="1495199" cy="70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Shape 9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4022" y="2125366"/>
            <a:ext cx="1269104" cy="807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932"/>
          <p:cNvGrpSpPr/>
          <p:nvPr/>
        </p:nvGrpSpPr>
        <p:grpSpPr>
          <a:xfrm>
            <a:off x="3619497" y="1599489"/>
            <a:ext cx="583502" cy="807218"/>
            <a:chOff x="3714700" y="800400"/>
            <a:chExt cx="952499" cy="952499"/>
          </a:xfrm>
        </p:grpSpPr>
        <p:sp>
          <p:nvSpPr>
            <p:cNvPr id="18" name="Shape 933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Shape 9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Shape 935"/>
          <p:cNvGrpSpPr/>
          <p:nvPr/>
        </p:nvGrpSpPr>
        <p:grpSpPr>
          <a:xfrm>
            <a:off x="5150029" y="1918741"/>
            <a:ext cx="1409153" cy="807218"/>
            <a:chOff x="3714700" y="800400"/>
            <a:chExt cx="952499" cy="952499"/>
          </a:xfrm>
        </p:grpSpPr>
        <p:sp>
          <p:nvSpPr>
            <p:cNvPr id="21" name="Shape 936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Shape 9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Shape 938"/>
          <p:cNvGrpSpPr/>
          <p:nvPr/>
        </p:nvGrpSpPr>
        <p:grpSpPr>
          <a:xfrm>
            <a:off x="5994669" y="1918741"/>
            <a:ext cx="1409153" cy="807218"/>
            <a:chOff x="3714700" y="800400"/>
            <a:chExt cx="952499" cy="952499"/>
          </a:xfrm>
        </p:grpSpPr>
        <p:sp>
          <p:nvSpPr>
            <p:cNvPr id="24" name="Shape 939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Shape 9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941"/>
          <p:cNvSpPr txBox="1"/>
          <p:nvPr/>
        </p:nvSpPr>
        <p:spPr>
          <a:xfrm>
            <a:off x="2066756" y="2750525"/>
            <a:ext cx="465201" cy="509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7" name="Shape 942"/>
          <p:cNvSpPr txBox="1"/>
          <p:nvPr/>
        </p:nvSpPr>
        <p:spPr>
          <a:xfrm>
            <a:off x="2066742" y="1271702"/>
            <a:ext cx="465201" cy="509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28" name="Shape 943"/>
          <p:cNvSpPr txBox="1"/>
          <p:nvPr/>
        </p:nvSpPr>
        <p:spPr>
          <a:xfrm>
            <a:off x="3944022" y="2869020"/>
            <a:ext cx="1511974" cy="509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comutador de pacotes</a:t>
            </a:r>
          </a:p>
        </p:txBody>
      </p:sp>
      <p:sp>
        <p:nvSpPr>
          <p:cNvPr id="29" name="Shape 944"/>
          <p:cNvSpPr txBox="1"/>
          <p:nvPr/>
        </p:nvSpPr>
        <p:spPr>
          <a:xfrm>
            <a:off x="5592019" y="2525385"/>
            <a:ext cx="1107227" cy="32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D2 = 10 </a:t>
            </a:r>
            <a:r>
              <a:rPr lang="en-GB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bps</a:t>
            </a:r>
          </a:p>
        </p:txBody>
      </p:sp>
      <p:sp>
        <p:nvSpPr>
          <p:cNvPr id="30" name="Shape 945"/>
          <p:cNvSpPr txBox="1"/>
          <p:nvPr/>
        </p:nvSpPr>
        <p:spPr>
          <a:xfrm>
            <a:off x="2588549" y="2450870"/>
            <a:ext cx="1107227" cy="32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 bps</a:t>
            </a:r>
          </a:p>
        </p:txBody>
      </p:sp>
      <p:sp>
        <p:nvSpPr>
          <p:cNvPr id="31" name="Shape 946"/>
          <p:cNvSpPr txBox="1"/>
          <p:nvPr/>
        </p:nvSpPr>
        <p:spPr>
          <a:xfrm>
            <a:off x="2486574" y="2055699"/>
            <a:ext cx="1107227" cy="32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D1 = 100 </a:t>
            </a: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bps</a:t>
            </a:r>
          </a:p>
        </p:txBody>
      </p:sp>
      <p:grpSp>
        <p:nvGrpSpPr>
          <p:cNvPr id="32" name="Shape 947"/>
          <p:cNvGrpSpPr/>
          <p:nvPr/>
        </p:nvGrpSpPr>
        <p:grpSpPr>
          <a:xfrm>
            <a:off x="2965135" y="1130277"/>
            <a:ext cx="583502" cy="807218"/>
            <a:chOff x="3714700" y="800400"/>
            <a:chExt cx="952499" cy="952499"/>
          </a:xfrm>
        </p:grpSpPr>
        <p:sp>
          <p:nvSpPr>
            <p:cNvPr id="33" name="Shape 948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Shape 94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Shape 938"/>
          <p:cNvGrpSpPr/>
          <p:nvPr/>
        </p:nvGrpSpPr>
        <p:grpSpPr>
          <a:xfrm>
            <a:off x="6839309" y="1918741"/>
            <a:ext cx="1409153" cy="807218"/>
            <a:chOff x="3714700" y="800400"/>
            <a:chExt cx="952499" cy="952499"/>
          </a:xfrm>
        </p:grpSpPr>
        <p:sp>
          <p:nvSpPr>
            <p:cNvPr id="42" name="Shape 939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Shape 9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Solução: Limitar a Fila de Espera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682049" y="4274513"/>
            <a:ext cx="7848599" cy="65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 vale suprimir alguns pacotes pois um pacote que chega demasiado tarde é como se se tivesse perdido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460949" y="4943152"/>
            <a:ext cx="8069699" cy="832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 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máximo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( T</a:t>
            </a:r>
            <a:r>
              <a:rPr lang="en-GB" sz="3200" b="0" i="0" u="none" strike="noStrike" cap="none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)+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 baseline="-25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)+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GB" sz="3200" b="0" i="0" u="none" strike="noStrike" cap="none" baseline="-250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</a:t>
            </a:r>
            <a:r>
              <a:rPr lang="en-GB" sz="3200" b="0" i="0" u="none" strike="noStrike" cap="none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-max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)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686050" y="5775950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17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1700" b="1" i="0" u="none" strike="noStrike" cap="none" baseline="-250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fe-max</a:t>
            </a:r>
            <a:r>
              <a:rPr lang="pt-PT" sz="1700" b="1" i="0" u="none" strike="noStrike" cap="none" baseline="-25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tempo máximo de espera na fila de espera dos pacotes que passam. Geralmente </a:t>
            </a:r>
            <a:r>
              <a:rPr lang="pt-PT" sz="17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1700" b="1" i="0" u="none" strike="noStrike" cap="none" baseline="-250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</a:t>
            </a:r>
            <a:r>
              <a:rPr lang="pt-PT" sz="1700" b="1" i="0" u="none" strike="noStrike" cap="none" baseline="-25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7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≤ </a:t>
            </a:r>
            <a:r>
              <a:rPr lang="pt-PT" sz="17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1700" b="1" i="0" u="none" strike="noStrike" cap="none" baseline="-250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fe-max</a:t>
            </a:r>
            <a:endParaRPr lang="pt-PT" sz="1700" b="1" i="0" u="none" strike="noStrike" cap="none" baseline="-2500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PT" sz="17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" name="Shape 923"/>
          <p:cNvCxnSpPr/>
          <p:nvPr/>
        </p:nvCxnSpPr>
        <p:spPr>
          <a:xfrm>
            <a:off x="5112380" y="2509478"/>
            <a:ext cx="217888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924"/>
          <p:cNvCxnSpPr/>
          <p:nvPr/>
        </p:nvCxnSpPr>
        <p:spPr>
          <a:xfrm>
            <a:off x="2743324" y="1632894"/>
            <a:ext cx="1554898" cy="77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9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90" y="2761445"/>
            <a:ext cx="741306" cy="73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90" y="1282622"/>
            <a:ext cx="741306" cy="736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930"/>
          <p:cNvCxnSpPr/>
          <p:nvPr/>
        </p:nvCxnSpPr>
        <p:spPr>
          <a:xfrm flipV="1">
            <a:off x="2743326" y="2406717"/>
            <a:ext cx="1495199" cy="70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Shape 9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4022" y="2125366"/>
            <a:ext cx="1269104" cy="807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932"/>
          <p:cNvGrpSpPr/>
          <p:nvPr/>
        </p:nvGrpSpPr>
        <p:grpSpPr>
          <a:xfrm>
            <a:off x="3619497" y="1599489"/>
            <a:ext cx="583502" cy="807218"/>
            <a:chOff x="3714700" y="800400"/>
            <a:chExt cx="952499" cy="952499"/>
          </a:xfrm>
        </p:grpSpPr>
        <p:sp>
          <p:nvSpPr>
            <p:cNvPr id="14" name="Shape 933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Shape 9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Shape 935"/>
          <p:cNvGrpSpPr/>
          <p:nvPr/>
        </p:nvGrpSpPr>
        <p:grpSpPr>
          <a:xfrm>
            <a:off x="5150029" y="1918741"/>
            <a:ext cx="1409153" cy="807218"/>
            <a:chOff x="3714700" y="800400"/>
            <a:chExt cx="952499" cy="952499"/>
          </a:xfrm>
        </p:grpSpPr>
        <p:sp>
          <p:nvSpPr>
            <p:cNvPr id="17" name="Shape 936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Shape 9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Shape 938"/>
          <p:cNvGrpSpPr/>
          <p:nvPr/>
        </p:nvGrpSpPr>
        <p:grpSpPr>
          <a:xfrm>
            <a:off x="5994669" y="1918741"/>
            <a:ext cx="1409153" cy="807218"/>
            <a:chOff x="3714700" y="800400"/>
            <a:chExt cx="952499" cy="952499"/>
          </a:xfrm>
        </p:grpSpPr>
        <p:sp>
          <p:nvSpPr>
            <p:cNvPr id="20" name="Shape 939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Shape 9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941"/>
          <p:cNvSpPr txBox="1"/>
          <p:nvPr/>
        </p:nvSpPr>
        <p:spPr>
          <a:xfrm>
            <a:off x="2066756" y="2750525"/>
            <a:ext cx="465201" cy="509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3" name="Shape 942"/>
          <p:cNvSpPr txBox="1"/>
          <p:nvPr/>
        </p:nvSpPr>
        <p:spPr>
          <a:xfrm>
            <a:off x="2066742" y="1271702"/>
            <a:ext cx="465201" cy="509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24" name="Shape 944"/>
          <p:cNvSpPr txBox="1"/>
          <p:nvPr/>
        </p:nvSpPr>
        <p:spPr>
          <a:xfrm>
            <a:off x="5592019" y="2525385"/>
            <a:ext cx="1107227" cy="32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D2 = 10 </a:t>
            </a:r>
            <a:r>
              <a:rPr lang="en-GB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bps</a:t>
            </a:r>
          </a:p>
        </p:txBody>
      </p:sp>
      <p:sp>
        <p:nvSpPr>
          <p:cNvPr id="25" name="Shape 945"/>
          <p:cNvSpPr txBox="1"/>
          <p:nvPr/>
        </p:nvSpPr>
        <p:spPr>
          <a:xfrm>
            <a:off x="2588549" y="2450870"/>
            <a:ext cx="1107227" cy="32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 bps</a:t>
            </a:r>
          </a:p>
        </p:txBody>
      </p:sp>
      <p:sp>
        <p:nvSpPr>
          <p:cNvPr id="26" name="Shape 946"/>
          <p:cNvSpPr txBox="1"/>
          <p:nvPr/>
        </p:nvSpPr>
        <p:spPr>
          <a:xfrm>
            <a:off x="2486574" y="2055699"/>
            <a:ext cx="1107227" cy="32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D1 = 100 </a:t>
            </a: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bps</a:t>
            </a:r>
          </a:p>
        </p:txBody>
      </p:sp>
      <p:grpSp>
        <p:nvGrpSpPr>
          <p:cNvPr id="27" name="Shape 938"/>
          <p:cNvGrpSpPr/>
          <p:nvPr/>
        </p:nvGrpSpPr>
        <p:grpSpPr>
          <a:xfrm>
            <a:off x="6839309" y="1918741"/>
            <a:ext cx="1409153" cy="807218"/>
            <a:chOff x="3714700" y="800400"/>
            <a:chExt cx="952499" cy="952499"/>
          </a:xfrm>
        </p:grpSpPr>
        <p:sp>
          <p:nvSpPr>
            <p:cNvPr id="28" name="Shape 939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" name="Shape 9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Shape 932"/>
          <p:cNvGrpSpPr/>
          <p:nvPr/>
        </p:nvGrpSpPr>
        <p:grpSpPr>
          <a:xfrm>
            <a:off x="3233044" y="1377750"/>
            <a:ext cx="583502" cy="807218"/>
            <a:chOff x="3714700" y="800400"/>
            <a:chExt cx="952499" cy="952499"/>
          </a:xfrm>
        </p:grpSpPr>
        <p:sp>
          <p:nvSpPr>
            <p:cNvPr id="32" name="Shape 933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" name="Shape 9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Shape 932"/>
          <p:cNvGrpSpPr/>
          <p:nvPr/>
        </p:nvGrpSpPr>
        <p:grpSpPr>
          <a:xfrm>
            <a:off x="2859945" y="1170199"/>
            <a:ext cx="583502" cy="807218"/>
            <a:chOff x="3714700" y="800400"/>
            <a:chExt cx="952499" cy="952499"/>
          </a:xfrm>
        </p:grpSpPr>
        <p:sp>
          <p:nvSpPr>
            <p:cNvPr id="35" name="Shape 933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Shape 9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Shape 932"/>
          <p:cNvGrpSpPr/>
          <p:nvPr/>
        </p:nvGrpSpPr>
        <p:grpSpPr>
          <a:xfrm>
            <a:off x="4725801" y="2715130"/>
            <a:ext cx="583502" cy="807218"/>
            <a:chOff x="3714700" y="800400"/>
            <a:chExt cx="952499" cy="952499"/>
          </a:xfrm>
        </p:grpSpPr>
        <p:sp>
          <p:nvSpPr>
            <p:cNvPr id="38" name="Shape 933"/>
            <p:cNvSpPr/>
            <p:nvPr/>
          </p:nvSpPr>
          <p:spPr>
            <a:xfrm>
              <a:off x="3908950" y="1138050"/>
              <a:ext cx="563998" cy="277198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Shape 9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4700" y="800400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Shape 10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75067" y="3322601"/>
            <a:ext cx="466499" cy="605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1026"/>
          <p:cNvCxnSpPr/>
          <p:nvPr/>
        </p:nvCxnSpPr>
        <p:spPr>
          <a:xfrm>
            <a:off x="4608325" y="2781979"/>
            <a:ext cx="0" cy="540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6" name="Shape 10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200" dirty="0" smtClean="0"/>
              <a:t>Uso do p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rograma </a:t>
            </a:r>
            <a:r>
              <a:rPr lang="pt-PT" sz="32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Ping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 para Medir o RTT</a:t>
            </a:r>
            <a:endParaRPr lang="pt-PT" sz="32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323525" y="1219200"/>
            <a:ext cx="8592000" cy="280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envia periodicamente pacotes a B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envia um pacote regista o valor do relógio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pacote tem um n.º de sequência crescente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B recebe um pacote responde a A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o n.º de sequência recebido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A recebe um pacote de B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 o tempo de trânsito 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-to-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(RTT – 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Round Trip Time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106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" name="Shape 1032"/>
          <p:cNvCxnSpPr/>
          <p:nvPr/>
        </p:nvCxnSpPr>
        <p:spPr>
          <a:xfrm rot="10800000" flipH="1">
            <a:off x="6450730" y="4894076"/>
            <a:ext cx="1185000" cy="119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1033"/>
          <p:cNvCxnSpPr/>
          <p:nvPr/>
        </p:nvCxnSpPr>
        <p:spPr>
          <a:xfrm>
            <a:off x="1492837" y="5038576"/>
            <a:ext cx="17702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034"/>
          <p:cNvCxnSpPr/>
          <p:nvPr/>
        </p:nvCxnSpPr>
        <p:spPr>
          <a:xfrm rot="10800000" flipH="1">
            <a:off x="4765071" y="5013235"/>
            <a:ext cx="1538399" cy="7301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1035"/>
          <p:cNvCxnSpPr/>
          <p:nvPr/>
        </p:nvCxnSpPr>
        <p:spPr>
          <a:xfrm>
            <a:off x="3323203" y="5086201"/>
            <a:ext cx="1285200" cy="6572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1038"/>
          <p:cNvSpPr txBox="1"/>
          <p:nvPr/>
        </p:nvSpPr>
        <p:spPr>
          <a:xfrm>
            <a:off x="1614095" y="5401614"/>
            <a:ext cx="1109697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TTL=63,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cxnSp>
        <p:nvCxnSpPr>
          <p:cNvPr id="33" name="Shape 1039"/>
          <p:cNvCxnSpPr/>
          <p:nvPr/>
        </p:nvCxnSpPr>
        <p:spPr>
          <a:xfrm>
            <a:off x="3286719" y="5229203"/>
            <a:ext cx="1135500" cy="55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Shape 1040"/>
          <p:cNvCxnSpPr/>
          <p:nvPr/>
        </p:nvCxnSpPr>
        <p:spPr>
          <a:xfrm rot="10800000" flipH="1">
            <a:off x="1749233" y="5157146"/>
            <a:ext cx="1305898" cy="284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" name="Shape 1041"/>
          <p:cNvCxnSpPr/>
          <p:nvPr/>
        </p:nvCxnSpPr>
        <p:spPr>
          <a:xfrm rot="10800000" flipH="1">
            <a:off x="4942473" y="5229273"/>
            <a:ext cx="1241697" cy="576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Shape 1042"/>
          <p:cNvCxnSpPr/>
          <p:nvPr/>
        </p:nvCxnSpPr>
        <p:spPr>
          <a:xfrm rot="10800000" flipH="1">
            <a:off x="6657363" y="5013185"/>
            <a:ext cx="650400" cy="7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" name="Shape 1043"/>
          <p:cNvCxnSpPr/>
          <p:nvPr/>
        </p:nvCxnSpPr>
        <p:spPr>
          <a:xfrm flipH="1">
            <a:off x="6598370" y="4797150"/>
            <a:ext cx="768597" cy="72000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" name="Shape 1044"/>
          <p:cNvCxnSpPr/>
          <p:nvPr/>
        </p:nvCxnSpPr>
        <p:spPr>
          <a:xfrm flipH="1">
            <a:off x="4883085" y="5013176"/>
            <a:ext cx="1123798" cy="576000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" name="Shape 1045"/>
          <p:cNvCxnSpPr/>
          <p:nvPr/>
        </p:nvCxnSpPr>
        <p:spPr>
          <a:xfrm rot="10800000">
            <a:off x="3523201" y="5013238"/>
            <a:ext cx="946200" cy="503999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" name="Shape 1046"/>
          <p:cNvCxnSpPr/>
          <p:nvPr/>
        </p:nvCxnSpPr>
        <p:spPr>
          <a:xfrm rot="10800000">
            <a:off x="1749014" y="4941167"/>
            <a:ext cx="1182900" cy="0"/>
          </a:xfrm>
          <a:prstGeom prst="straightConnector1">
            <a:avLst/>
          </a:prstGeom>
          <a:noFill/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" name="Shape 1047"/>
          <p:cNvSpPr txBox="1"/>
          <p:nvPr/>
        </p:nvSpPr>
        <p:spPr>
          <a:xfrm>
            <a:off x="1492820" y="4178105"/>
            <a:ext cx="1109697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TTL=251,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sp>
        <p:nvSpPr>
          <p:cNvPr id="42" name="Shape 1048"/>
          <p:cNvSpPr txBox="1"/>
          <p:nvPr/>
        </p:nvSpPr>
        <p:spPr>
          <a:xfrm>
            <a:off x="6599156" y="5374737"/>
            <a:ext cx="1109697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TTL=60,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sp>
        <p:nvSpPr>
          <p:cNvPr id="43" name="Shape 1049"/>
          <p:cNvSpPr txBox="1"/>
          <p:nvPr/>
        </p:nvSpPr>
        <p:spPr>
          <a:xfrm>
            <a:off x="6427826" y="4069012"/>
            <a:ext cx="1109697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TTL=254,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Nº seq. = 3</a:t>
            </a:r>
          </a:p>
        </p:txBody>
      </p:sp>
      <p:pic>
        <p:nvPicPr>
          <p:cNvPr id="44" name="Shape 10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537" y="4739112"/>
            <a:ext cx="558574" cy="59892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1051"/>
          <p:cNvSpPr txBox="1"/>
          <p:nvPr/>
        </p:nvSpPr>
        <p:spPr>
          <a:xfrm>
            <a:off x="1159637" y="4739112"/>
            <a:ext cx="3504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pic>
        <p:nvPicPr>
          <p:cNvPr id="46" name="Shape 10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7150" y="4641712"/>
            <a:ext cx="558574" cy="59892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1053"/>
          <p:cNvSpPr txBox="1"/>
          <p:nvPr/>
        </p:nvSpPr>
        <p:spPr>
          <a:xfrm>
            <a:off x="7681135" y="4641712"/>
            <a:ext cx="350400" cy="4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pic>
        <p:nvPicPr>
          <p:cNvPr id="48" name="Shape 10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3400" y="4870757"/>
            <a:ext cx="650400" cy="33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10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6275" y="5589182"/>
            <a:ext cx="650400" cy="33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10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900" y="4846121"/>
            <a:ext cx="650400" cy="33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Shape 10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de um Pacote IP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429287" y="1971425"/>
            <a:ext cx="4440899" cy="26441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4" name="Shape 1064"/>
          <p:cNvCxnSpPr/>
          <p:nvPr/>
        </p:nvCxnSpPr>
        <p:spPr>
          <a:xfrm rot="10800000" flipH="1">
            <a:off x="6357987" y="1940387"/>
            <a:ext cx="4798" cy="261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1065" name="Shape 1065"/>
          <p:cNvCxnSpPr/>
          <p:nvPr/>
        </p:nvCxnSpPr>
        <p:spPr>
          <a:xfrm>
            <a:off x="6008487" y="189837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Shape 1066"/>
          <p:cNvCxnSpPr/>
          <p:nvPr/>
        </p:nvCxnSpPr>
        <p:spPr>
          <a:xfrm>
            <a:off x="6004262" y="46155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Shape 1067"/>
          <p:cNvCxnSpPr/>
          <p:nvPr/>
        </p:nvCxnSpPr>
        <p:spPr>
          <a:xfrm>
            <a:off x="6008487" y="57272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Shape 1068"/>
          <p:cNvCxnSpPr/>
          <p:nvPr/>
        </p:nvCxnSpPr>
        <p:spPr>
          <a:xfrm>
            <a:off x="6357987" y="4713812"/>
            <a:ext cx="7800" cy="97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1069" name="Shape 1069"/>
          <p:cNvSpPr txBox="1"/>
          <p:nvPr/>
        </p:nvSpPr>
        <p:spPr>
          <a:xfrm>
            <a:off x="6458437" y="3143075"/>
            <a:ext cx="10376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1402912" y="1989250"/>
            <a:ext cx="702600" cy="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 bits)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2084786" y="3396225"/>
            <a:ext cx="31641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IP address (32 bits)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1937786" y="3842350"/>
            <a:ext cx="34991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IP address (32 bits)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3946962" y="2940675"/>
            <a:ext cx="16955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 (16 bits)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x="2225961" y="4938912"/>
            <a:ext cx="28475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do datagrama UDP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3649737" y="2000075"/>
            <a:ext cx="2206798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length - bytes (16 bits)</a:t>
            </a:r>
          </a:p>
        </p:txBody>
      </p:sp>
      <p:sp>
        <p:nvSpPr>
          <p:cNvPr id="1076" name="Shape 1076"/>
          <p:cNvSpPr txBox="1"/>
          <p:nvPr/>
        </p:nvSpPr>
        <p:spPr>
          <a:xfrm>
            <a:off x="1429287" y="2920125"/>
            <a:ext cx="1037699" cy="34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GB" sz="12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TTL (8 bits)</a:t>
            </a:r>
          </a:p>
        </p:txBody>
      </p:sp>
      <p:sp>
        <p:nvSpPr>
          <p:cNvPr id="1077" name="Shape 1077"/>
          <p:cNvSpPr/>
          <p:nvPr/>
        </p:nvSpPr>
        <p:spPr>
          <a:xfrm>
            <a:off x="1429287" y="4615500"/>
            <a:ext cx="4440899" cy="111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8" name="Shape 1078"/>
          <p:cNvCxnSpPr/>
          <p:nvPr/>
        </p:nvCxnSpPr>
        <p:spPr>
          <a:xfrm>
            <a:off x="1444612" y="1791425"/>
            <a:ext cx="441030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1079" name="Shape 1079"/>
          <p:cNvSpPr txBox="1"/>
          <p:nvPr/>
        </p:nvSpPr>
        <p:spPr>
          <a:xfrm>
            <a:off x="3243111" y="1510625"/>
            <a:ext cx="8133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</a:p>
        </p:txBody>
      </p:sp>
      <p:sp>
        <p:nvSpPr>
          <p:cNvPr id="1080" name="Shape 1080"/>
          <p:cNvSpPr txBox="1"/>
          <p:nvPr/>
        </p:nvSpPr>
        <p:spPr>
          <a:xfrm>
            <a:off x="3073761" y="4975850"/>
            <a:ext cx="1111798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or Payload</a:t>
            </a:r>
          </a:p>
        </p:txBody>
      </p:sp>
      <p:cxnSp>
        <p:nvCxnSpPr>
          <p:cNvPr id="1081" name="Shape 1081"/>
          <p:cNvCxnSpPr/>
          <p:nvPr/>
        </p:nvCxnSpPr>
        <p:spPr>
          <a:xfrm>
            <a:off x="1429912" y="3765237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Shape 1082"/>
          <p:cNvCxnSpPr/>
          <p:nvPr/>
        </p:nvCxnSpPr>
        <p:spPr>
          <a:xfrm>
            <a:off x="1429887" y="4190375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3" name="Shape 1083"/>
          <p:cNvSpPr txBox="1"/>
          <p:nvPr/>
        </p:nvSpPr>
        <p:spPr>
          <a:xfrm>
            <a:off x="2310525" y="4153350"/>
            <a:ext cx="2688900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(if any)</a:t>
            </a:r>
          </a:p>
        </p:txBody>
      </p:sp>
      <p:cxnSp>
        <p:nvCxnSpPr>
          <p:cNvPr id="1084" name="Shape 1084"/>
          <p:cNvCxnSpPr/>
          <p:nvPr/>
        </p:nvCxnSpPr>
        <p:spPr>
          <a:xfrm>
            <a:off x="1429887" y="3298087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Shape 1085"/>
          <p:cNvCxnSpPr/>
          <p:nvPr/>
        </p:nvCxnSpPr>
        <p:spPr>
          <a:xfrm>
            <a:off x="1429887" y="2854136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Shape 1086"/>
          <p:cNvCxnSpPr/>
          <p:nvPr/>
        </p:nvCxnSpPr>
        <p:spPr>
          <a:xfrm>
            <a:off x="1429887" y="2410186"/>
            <a:ext cx="4439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Shape 1087"/>
          <p:cNvCxnSpPr>
            <a:stCxn id="1063" idx="0"/>
          </p:cNvCxnSpPr>
          <p:nvPr/>
        </p:nvCxnSpPr>
        <p:spPr>
          <a:xfrm>
            <a:off x="3649736" y="1971425"/>
            <a:ext cx="3300" cy="1341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Shape 1088"/>
          <p:cNvSpPr txBox="1"/>
          <p:nvPr/>
        </p:nvSpPr>
        <p:spPr>
          <a:xfrm>
            <a:off x="1692761" y="2496725"/>
            <a:ext cx="17540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(16 bits)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2612036" y="2920125"/>
            <a:ext cx="1037699" cy="34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bits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6365887" y="4851575"/>
            <a:ext cx="1222798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 K - 20 bytes)</a:t>
            </a:r>
          </a:p>
        </p:txBody>
      </p:sp>
      <p:cxnSp>
        <p:nvCxnSpPr>
          <p:cNvPr id="1091" name="Shape 1091"/>
          <p:cNvCxnSpPr/>
          <p:nvPr/>
        </p:nvCxnSpPr>
        <p:spPr>
          <a:xfrm flipH="1">
            <a:off x="2612036" y="2871925"/>
            <a:ext cx="6598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Shape 1092"/>
          <p:cNvCxnSpPr/>
          <p:nvPr/>
        </p:nvCxnSpPr>
        <p:spPr>
          <a:xfrm flipH="1">
            <a:off x="4185561" y="2416375"/>
            <a:ext cx="6598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Shape 1093"/>
          <p:cNvCxnSpPr/>
          <p:nvPr/>
        </p:nvCxnSpPr>
        <p:spPr>
          <a:xfrm flipH="1">
            <a:off x="2050986" y="1990200"/>
            <a:ext cx="6598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Shape 1094"/>
          <p:cNvCxnSpPr/>
          <p:nvPr/>
        </p:nvCxnSpPr>
        <p:spPr>
          <a:xfrm flipH="1">
            <a:off x="2612036" y="1990200"/>
            <a:ext cx="6598" cy="44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Shape 1095"/>
          <p:cNvSpPr txBox="1"/>
          <p:nvPr/>
        </p:nvSpPr>
        <p:spPr>
          <a:xfrm>
            <a:off x="1989536" y="1990200"/>
            <a:ext cx="7026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length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 bits)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2612036" y="1987625"/>
            <a:ext cx="10376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(8 bits)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4185562" y="2409175"/>
            <a:ext cx="1669200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 offset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(13 bits)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3624925" y="2398900"/>
            <a:ext cx="5756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 bits)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Shape 110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(TTL)</a:t>
            </a:r>
          </a:p>
        </p:txBody>
      </p:sp>
      <p:sp>
        <p:nvSpPr>
          <p:cNvPr id="1105" name="Shape 110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53594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Mecanismo de segurança se existirem problemas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Ciclos de encaminhamento por erros ou instabilidade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Saturam completamente os canais em jogo</a:t>
            </a:r>
          </a:p>
          <a:p>
            <a:pPr marL="223838" marR="0" lvl="0" indent="-460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campo 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cabeçalho IP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campo é decrementado sempre que o pacote chega a um nó de comutação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chega a 0 é suprimido …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…e uma mensagem “</a:t>
            </a:r>
            <a:r>
              <a:rPr lang="pt-PT" sz="24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</a:t>
            </a:r>
            <a:r>
              <a:rPr lang="pt-PT" sz="24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excedeed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é enviada à origem</a:t>
            </a:r>
            <a:endParaRPr lang="pt-PT" sz="24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" name="Shape 1106"/>
          <p:cNvCxnSpPr/>
          <p:nvPr/>
        </p:nvCxnSpPr>
        <p:spPr>
          <a:xfrm>
            <a:off x="904875" y="3284537"/>
            <a:ext cx="12287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107"/>
          <p:cNvCxnSpPr/>
          <p:nvPr/>
        </p:nvCxnSpPr>
        <p:spPr>
          <a:xfrm>
            <a:off x="2593975" y="3284537"/>
            <a:ext cx="18827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108"/>
          <p:cNvCxnSpPr/>
          <p:nvPr/>
        </p:nvCxnSpPr>
        <p:spPr>
          <a:xfrm>
            <a:off x="4859337" y="3284537"/>
            <a:ext cx="176847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109"/>
          <p:cNvCxnSpPr/>
          <p:nvPr/>
        </p:nvCxnSpPr>
        <p:spPr>
          <a:xfrm>
            <a:off x="7088188" y="3284537"/>
            <a:ext cx="12287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1110"/>
          <p:cNvCxnSpPr/>
          <p:nvPr/>
        </p:nvCxnSpPr>
        <p:spPr>
          <a:xfrm>
            <a:off x="2690725" y="3491287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1111"/>
          <p:cNvCxnSpPr/>
          <p:nvPr/>
        </p:nvCxnSpPr>
        <p:spPr>
          <a:xfrm rot="10800000">
            <a:off x="3324598" y="3650212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325" y="3116733"/>
            <a:ext cx="650400" cy="33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100" y="3116733"/>
            <a:ext cx="650400" cy="33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75" y="3155658"/>
            <a:ext cx="650400" cy="335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1115"/>
          <p:cNvCxnSpPr/>
          <p:nvPr/>
        </p:nvCxnSpPr>
        <p:spPr>
          <a:xfrm>
            <a:off x="2690725" y="3833587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Shape 1116"/>
          <p:cNvCxnSpPr/>
          <p:nvPr/>
        </p:nvCxnSpPr>
        <p:spPr>
          <a:xfrm rot="10800000">
            <a:off x="3324598" y="4039987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 para Paris – 2000 Km</a:t>
            </a:r>
          </a:p>
        </p:txBody>
      </p:sp>
      <p:sp>
        <p:nvSpPr>
          <p:cNvPr id="1122" name="Shape 1122"/>
          <p:cNvSpPr txBox="1">
            <a:spLocks noGrp="1"/>
          </p:cNvSpPr>
          <p:nvPr>
            <p:ph type="body" idx="1"/>
          </p:nvPr>
        </p:nvSpPr>
        <p:spPr>
          <a:xfrm>
            <a:off x="579200" y="1300850"/>
            <a:ext cx="7662900" cy="3646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$ ping -c 6  www.inria.fr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 ezp3.inria.fr (128.93.162.84): 56 data bytes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128.93.162.84: icmp_seq=0 ttl=51 time=39.508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128.93.162.84: icmp_seq=1 ttl=51 time=38.203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128.93.162.84: icmp_seq=2 ttl=51 time=38.367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128.93.162.84: icmp_seq=3 ttl=51 time=37.888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128.93.162.84: icmp_seq=4 ttl=51 time=38.262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128.93.162.84: icmp_seq=5 ttl=51 time=37.895 ms</a:t>
            </a: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 ezp3.inria.fr ping statistics ---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 packets transmitted, 6 packets received, 0.0% packet loss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round-trip min/avg/max/stddev = 37.888/38.354/39.508/0.546 ms</a:t>
            </a: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Shape 11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Shape 1124"/>
          <p:cNvSpPr txBox="1"/>
          <p:nvPr/>
        </p:nvSpPr>
        <p:spPr>
          <a:xfrm>
            <a:off x="579200" y="5032525"/>
            <a:ext cx="7453800" cy="15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Lisboa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Paris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1454 Km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linha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reta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que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corresponde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tempo de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propagação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directo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7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mas o RTT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médio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medido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 39.508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 RTT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teórico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14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o TTL </a:t>
            </a:r>
            <a:r>
              <a:rPr lang="en-GB" sz="22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2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51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 para Los Angeles – 10.000 Km</a:t>
            </a:r>
          </a:p>
        </p:txBody>
      </p:sp>
      <p:sp>
        <p:nvSpPr>
          <p:cNvPr id="1130" name="Shape 1130"/>
          <p:cNvSpPr txBox="1">
            <a:spLocks noGrp="1"/>
          </p:cNvSpPr>
          <p:nvPr>
            <p:ph type="body" idx="1"/>
          </p:nvPr>
        </p:nvSpPr>
        <p:spPr>
          <a:xfrm>
            <a:off x="579200" y="1300850"/>
            <a:ext cx="7884080" cy="34540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</a:rPr>
              <a:t>$ ping -c 6 </a:t>
            </a:r>
            <a:r>
              <a:rPr lang="en-US" sz="1400" dirty="0" err="1" smtClean="0">
                <a:solidFill>
                  <a:srgbClr val="000000"/>
                </a:solidFill>
              </a:rPr>
              <a:t>ucla.edu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PING </a:t>
            </a:r>
            <a:r>
              <a:rPr lang="en-US" sz="1400" dirty="0" err="1">
                <a:solidFill>
                  <a:srgbClr val="000000"/>
                </a:solidFill>
              </a:rPr>
              <a:t>ucla.edu</a:t>
            </a:r>
            <a:r>
              <a:rPr lang="en-US" sz="1400" dirty="0">
                <a:solidFill>
                  <a:srgbClr val="000000"/>
                </a:solidFill>
              </a:rPr>
              <a:t> (128.97.27.37): 56 data </a:t>
            </a:r>
            <a:r>
              <a:rPr lang="en-US" sz="1400" dirty="0" smtClean="0">
                <a:solidFill>
                  <a:srgbClr val="000000"/>
                </a:solidFill>
              </a:rPr>
              <a:t>bytes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64 </a:t>
            </a:r>
            <a:r>
              <a:rPr lang="en-US" sz="1400" dirty="0">
                <a:solidFill>
                  <a:srgbClr val="000000"/>
                </a:solidFill>
              </a:rPr>
              <a:t>bytes from 128.97.27.37: </a:t>
            </a:r>
            <a:r>
              <a:rPr lang="en-US" sz="1400" dirty="0" err="1">
                <a:solidFill>
                  <a:srgbClr val="000000"/>
                </a:solidFill>
              </a:rPr>
              <a:t>icmp_seq</a:t>
            </a:r>
            <a:r>
              <a:rPr lang="en-US" sz="1400" dirty="0">
                <a:solidFill>
                  <a:srgbClr val="000000"/>
                </a:solidFill>
              </a:rPr>
              <a:t>=0 </a:t>
            </a:r>
            <a:r>
              <a:rPr lang="en-US" sz="1400" dirty="0" err="1">
                <a:solidFill>
                  <a:srgbClr val="000000"/>
                </a:solidFill>
              </a:rPr>
              <a:t>ttl</a:t>
            </a:r>
            <a:r>
              <a:rPr lang="en-US" sz="1400" dirty="0">
                <a:solidFill>
                  <a:srgbClr val="000000"/>
                </a:solidFill>
              </a:rPr>
              <a:t>=50 time=177.351 </a:t>
            </a:r>
            <a:r>
              <a:rPr lang="en-US" sz="1400" dirty="0" err="1" smtClean="0">
                <a:solidFill>
                  <a:srgbClr val="000000"/>
                </a:solidFill>
              </a:rPr>
              <a:t>ms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64 </a:t>
            </a:r>
            <a:r>
              <a:rPr lang="en-US" sz="1400" dirty="0">
                <a:solidFill>
                  <a:srgbClr val="000000"/>
                </a:solidFill>
              </a:rPr>
              <a:t>bytes from 128.97.27.37: </a:t>
            </a:r>
            <a:r>
              <a:rPr lang="en-US" sz="1400" dirty="0" err="1">
                <a:solidFill>
                  <a:srgbClr val="000000"/>
                </a:solidFill>
              </a:rPr>
              <a:t>icmp_seq</a:t>
            </a:r>
            <a:r>
              <a:rPr lang="en-US" sz="1400" dirty="0">
                <a:solidFill>
                  <a:srgbClr val="000000"/>
                </a:solidFill>
              </a:rPr>
              <a:t>=1 </a:t>
            </a:r>
            <a:r>
              <a:rPr lang="en-US" sz="1400" dirty="0" err="1">
                <a:solidFill>
                  <a:srgbClr val="000000"/>
                </a:solidFill>
              </a:rPr>
              <a:t>ttl</a:t>
            </a:r>
            <a:r>
              <a:rPr lang="en-US" sz="1400" dirty="0">
                <a:solidFill>
                  <a:srgbClr val="000000"/>
                </a:solidFill>
              </a:rPr>
              <a:t>=50 time=176.195 </a:t>
            </a:r>
            <a:r>
              <a:rPr lang="en-US" sz="1400" dirty="0" err="1" smtClean="0">
                <a:solidFill>
                  <a:srgbClr val="000000"/>
                </a:solidFill>
              </a:rPr>
              <a:t>ms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64 </a:t>
            </a:r>
            <a:r>
              <a:rPr lang="en-US" sz="1400" dirty="0">
                <a:solidFill>
                  <a:srgbClr val="000000"/>
                </a:solidFill>
              </a:rPr>
              <a:t>bytes from 128.97.27.37: </a:t>
            </a:r>
            <a:r>
              <a:rPr lang="en-US" sz="1400" dirty="0" err="1">
                <a:solidFill>
                  <a:srgbClr val="000000"/>
                </a:solidFill>
              </a:rPr>
              <a:t>icmp_seq</a:t>
            </a:r>
            <a:r>
              <a:rPr lang="en-US" sz="1400" dirty="0">
                <a:solidFill>
                  <a:srgbClr val="000000"/>
                </a:solidFill>
              </a:rPr>
              <a:t>=2 </a:t>
            </a:r>
            <a:r>
              <a:rPr lang="en-US" sz="1400" dirty="0" err="1">
                <a:solidFill>
                  <a:srgbClr val="000000"/>
                </a:solidFill>
              </a:rPr>
              <a:t>ttl</a:t>
            </a:r>
            <a:r>
              <a:rPr lang="en-US" sz="1400" dirty="0">
                <a:solidFill>
                  <a:srgbClr val="000000"/>
                </a:solidFill>
              </a:rPr>
              <a:t>=50 time=175.938 </a:t>
            </a:r>
            <a:r>
              <a:rPr lang="en-US" sz="1400" dirty="0" err="1" smtClean="0">
                <a:solidFill>
                  <a:srgbClr val="000000"/>
                </a:solidFill>
              </a:rPr>
              <a:t>ms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64 </a:t>
            </a:r>
            <a:r>
              <a:rPr lang="en-US" sz="1400" dirty="0">
                <a:solidFill>
                  <a:srgbClr val="000000"/>
                </a:solidFill>
              </a:rPr>
              <a:t>bytes from 128.97.27.37: </a:t>
            </a:r>
            <a:r>
              <a:rPr lang="en-US" sz="1400" dirty="0" err="1">
                <a:solidFill>
                  <a:srgbClr val="000000"/>
                </a:solidFill>
              </a:rPr>
              <a:t>icmp_seq</a:t>
            </a:r>
            <a:r>
              <a:rPr lang="en-US" sz="1400" dirty="0">
                <a:solidFill>
                  <a:srgbClr val="000000"/>
                </a:solidFill>
              </a:rPr>
              <a:t>=3 </a:t>
            </a:r>
            <a:r>
              <a:rPr lang="en-US" sz="1400" dirty="0" err="1">
                <a:solidFill>
                  <a:srgbClr val="000000"/>
                </a:solidFill>
              </a:rPr>
              <a:t>ttl</a:t>
            </a:r>
            <a:r>
              <a:rPr lang="en-US" sz="1400" dirty="0">
                <a:solidFill>
                  <a:srgbClr val="000000"/>
                </a:solidFill>
              </a:rPr>
              <a:t>=50 time=176.594 </a:t>
            </a:r>
            <a:r>
              <a:rPr lang="en-US" sz="1400" dirty="0" err="1" smtClean="0">
                <a:solidFill>
                  <a:srgbClr val="000000"/>
                </a:solidFill>
              </a:rPr>
              <a:t>ms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64 </a:t>
            </a:r>
            <a:r>
              <a:rPr lang="en-US" sz="1400" dirty="0">
                <a:solidFill>
                  <a:srgbClr val="000000"/>
                </a:solidFill>
              </a:rPr>
              <a:t>bytes from 128.97.27.37: </a:t>
            </a:r>
            <a:r>
              <a:rPr lang="en-US" sz="1400" dirty="0" err="1">
                <a:solidFill>
                  <a:srgbClr val="000000"/>
                </a:solidFill>
              </a:rPr>
              <a:t>icmp_seq</a:t>
            </a:r>
            <a:r>
              <a:rPr lang="en-US" sz="1400" dirty="0">
                <a:solidFill>
                  <a:srgbClr val="000000"/>
                </a:solidFill>
              </a:rPr>
              <a:t>=4 </a:t>
            </a:r>
            <a:r>
              <a:rPr lang="en-US" sz="1400" dirty="0" err="1">
                <a:solidFill>
                  <a:srgbClr val="000000"/>
                </a:solidFill>
              </a:rPr>
              <a:t>ttl</a:t>
            </a:r>
            <a:r>
              <a:rPr lang="en-US" sz="1400" dirty="0">
                <a:solidFill>
                  <a:srgbClr val="000000"/>
                </a:solidFill>
              </a:rPr>
              <a:t>=50 time=175.894 </a:t>
            </a:r>
            <a:r>
              <a:rPr lang="en-US" sz="1400" dirty="0" err="1" smtClean="0">
                <a:solidFill>
                  <a:srgbClr val="000000"/>
                </a:solidFill>
              </a:rPr>
              <a:t>ms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64 </a:t>
            </a:r>
            <a:r>
              <a:rPr lang="en-US" sz="1400" dirty="0">
                <a:solidFill>
                  <a:srgbClr val="000000"/>
                </a:solidFill>
              </a:rPr>
              <a:t>bytes from 128.97.27.37: </a:t>
            </a:r>
            <a:r>
              <a:rPr lang="en-US" sz="1400" dirty="0" err="1">
                <a:solidFill>
                  <a:srgbClr val="000000"/>
                </a:solidFill>
              </a:rPr>
              <a:t>icmp_seq</a:t>
            </a:r>
            <a:r>
              <a:rPr lang="en-US" sz="1400" dirty="0">
                <a:solidFill>
                  <a:srgbClr val="000000"/>
                </a:solidFill>
              </a:rPr>
              <a:t>=5 </a:t>
            </a:r>
            <a:r>
              <a:rPr lang="en-US" sz="1400" dirty="0" err="1">
                <a:solidFill>
                  <a:srgbClr val="000000"/>
                </a:solidFill>
              </a:rPr>
              <a:t>ttl</a:t>
            </a:r>
            <a:r>
              <a:rPr lang="en-US" sz="1400" dirty="0">
                <a:solidFill>
                  <a:srgbClr val="000000"/>
                </a:solidFill>
              </a:rPr>
              <a:t>=50 time=175.830 </a:t>
            </a:r>
            <a:r>
              <a:rPr lang="en-US" sz="1400" dirty="0" err="1" smtClean="0">
                <a:solidFill>
                  <a:srgbClr val="000000"/>
                </a:solidFill>
              </a:rPr>
              <a:t>ms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--- </a:t>
            </a:r>
            <a:r>
              <a:rPr lang="en-US" sz="1400" dirty="0" err="1">
                <a:solidFill>
                  <a:srgbClr val="000000"/>
                </a:solidFill>
              </a:rPr>
              <a:t>ucla.edu</a:t>
            </a:r>
            <a:r>
              <a:rPr lang="en-US" sz="1400" dirty="0">
                <a:solidFill>
                  <a:srgbClr val="000000"/>
                </a:solidFill>
              </a:rPr>
              <a:t> ping statistics ---6 packets transmitted, 6 packets received, 0.0% </a:t>
            </a:r>
            <a:r>
              <a:rPr lang="en-US" sz="1400" dirty="0" smtClean="0">
                <a:solidFill>
                  <a:srgbClr val="000000"/>
                </a:solidFill>
              </a:rPr>
              <a:t>packet loss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round-trip </a:t>
            </a:r>
            <a:r>
              <a:rPr lang="en-US" sz="1400" dirty="0">
                <a:solidFill>
                  <a:srgbClr val="000000"/>
                </a:solidFill>
              </a:rPr>
              <a:t>min/</a:t>
            </a:r>
            <a:r>
              <a:rPr lang="en-US" sz="1400" dirty="0" err="1">
                <a:solidFill>
                  <a:srgbClr val="000000"/>
                </a:solidFill>
              </a:rPr>
              <a:t>avg</a:t>
            </a:r>
            <a:r>
              <a:rPr lang="en-US" sz="1400" dirty="0">
                <a:solidFill>
                  <a:srgbClr val="000000"/>
                </a:solidFill>
              </a:rPr>
              <a:t>/max/</a:t>
            </a:r>
            <a:r>
              <a:rPr lang="en-US" sz="1400" dirty="0" err="1">
                <a:solidFill>
                  <a:srgbClr val="000000"/>
                </a:solidFill>
              </a:rPr>
              <a:t>stddev</a:t>
            </a:r>
            <a:r>
              <a:rPr lang="en-US" sz="1400" dirty="0">
                <a:solidFill>
                  <a:srgbClr val="000000"/>
                </a:solidFill>
              </a:rPr>
              <a:t> = 175.830/176.300/177.351/0.535 </a:t>
            </a:r>
            <a:r>
              <a:rPr lang="en-US" sz="1400" dirty="0" err="1">
                <a:solidFill>
                  <a:srgbClr val="000000"/>
                </a:solidFill>
              </a:rPr>
              <a:t>ms</a:t>
            </a:r>
            <a:endParaRPr sz="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3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Shape 113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Shape 1132"/>
          <p:cNvSpPr txBox="1"/>
          <p:nvPr/>
        </p:nvSpPr>
        <p:spPr>
          <a:xfrm>
            <a:off x="579200" y="4947050"/>
            <a:ext cx="7453800" cy="16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Lisboa / Los Angeles são 9155 Km em linha reta, a que corresponde um tempo de propagação directo de 43 ms,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RTT médio medido é de 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198 ms (o RTT teórico é 86 ms) e o TTL é 47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 to Auckland (NZ) – 20000 Km</a:t>
            </a:r>
          </a:p>
        </p:txBody>
      </p:sp>
      <p:sp>
        <p:nvSpPr>
          <p:cNvPr id="1138" name="Shape 1138"/>
          <p:cNvSpPr txBox="1">
            <a:spLocks noGrp="1"/>
          </p:cNvSpPr>
          <p:nvPr>
            <p:ph type="body" idx="1"/>
          </p:nvPr>
        </p:nvSpPr>
        <p:spPr>
          <a:xfrm>
            <a:off x="579200" y="1300850"/>
            <a:ext cx="7662900" cy="3294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$ ping -c 6 www.auckland.ac.nz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 www.auckland.ac.nz (130.216.159.127): 56 data bytes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130.216.159.127: icmp_seq=0 ttl=231 time=294.663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130.216.159.127: icmp_seq=1 ttl=231 time=293.014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130.216.159.127: icmp_seq=2 ttl=231 time=293.077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130.216.159.127: icmp_seq=3 ttl=231 time=292.939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130.216.159.127: icmp_seq=4 ttl=231 time=293.009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 bytes from 130.216.159.127: icmp_seq=5 ttl=231 time=292.044 ms</a:t>
            </a:r>
          </a:p>
          <a:p>
            <a:pPr marL="0" marR="0" lvl="0" indent="4394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 www.auckland.ac.nz ping statistics ---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 packets transmitted, 6 packets received, 0.0% packet loss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round-trip min/avg/max/stddev = 292.044/293.124/294.663/0.774 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1879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Shape 113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Shape 1140"/>
          <p:cNvSpPr txBox="1"/>
          <p:nvPr/>
        </p:nvSpPr>
        <p:spPr>
          <a:xfrm>
            <a:off x="579200" y="4947050"/>
            <a:ext cx="7757700" cy="163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Lisboa / Auckland são 19680 Km em linha reta, a que corresponde um tempo de propagação directo de 92 ms,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RTT médio medido é de </a:t>
            </a:r>
            <a:r>
              <a:rPr lang="en-GB" sz="23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294 ms (o RTT teórico é 184 ms) e o TTL é 231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podem N sistemas comunicar ?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3988151" y="3400803"/>
            <a:ext cx="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 txBox="1"/>
          <p:nvPr/>
        </p:nvSpPr>
        <p:spPr>
          <a:xfrm>
            <a:off x="395287" y="5516562"/>
            <a:ext cx="8610599" cy="9366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 N x ( N – 1 ) canais não parece ser uma solução muito barata ou sempre adequada, sobretudo quando os sistemas estão distantes</a:t>
            </a:r>
          </a:p>
        </p:txBody>
      </p:sp>
      <p:cxnSp>
        <p:nvCxnSpPr>
          <p:cNvPr id="109" name="Shape 109"/>
          <p:cNvCxnSpPr/>
          <p:nvPr/>
        </p:nvCxnSpPr>
        <p:spPr>
          <a:xfrm flipH="1">
            <a:off x="2365296" y="2574158"/>
            <a:ext cx="113477" cy="13759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6676122" y="2574147"/>
            <a:ext cx="300" cy="1280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5596847" y="1733708"/>
            <a:ext cx="1079399" cy="212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"/>
          <p:cNvCxnSpPr/>
          <p:nvPr/>
        </p:nvCxnSpPr>
        <p:spPr>
          <a:xfrm flipH="1">
            <a:off x="4700747" y="1733708"/>
            <a:ext cx="896100" cy="3017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3"/>
          <p:cNvCxnSpPr/>
          <p:nvPr/>
        </p:nvCxnSpPr>
        <p:spPr>
          <a:xfrm flipH="1">
            <a:off x="4700622" y="2574147"/>
            <a:ext cx="1975500" cy="2177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 flipV="1">
            <a:off x="2661949" y="4045358"/>
            <a:ext cx="3831297" cy="1428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2661949" y="4188234"/>
            <a:ext cx="2038648" cy="5629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4700597" y="4045321"/>
            <a:ext cx="1792500" cy="70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 flipV="1">
            <a:off x="2365296" y="1733770"/>
            <a:ext cx="1315901" cy="22163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 flipV="1">
            <a:off x="2661949" y="2383647"/>
            <a:ext cx="3831122" cy="1804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 rot="10800000">
            <a:off x="2661946" y="2383658"/>
            <a:ext cx="3831300" cy="166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3681346" y="1733858"/>
            <a:ext cx="2811900" cy="231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2478797" y="2574121"/>
            <a:ext cx="2221800" cy="217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3681197" y="1733821"/>
            <a:ext cx="1019400" cy="301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2661824" y="1733858"/>
            <a:ext cx="1019400" cy="64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3681197" y="1733771"/>
            <a:ext cx="191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5596847" y="1733708"/>
            <a:ext cx="896100" cy="64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2661824" y="1733858"/>
            <a:ext cx="2934900" cy="64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3681171" y="1733847"/>
            <a:ext cx="2811900" cy="64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2661771" y="2383647"/>
            <a:ext cx="3831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 flipV="1">
            <a:off x="2661949" y="1733708"/>
            <a:ext cx="2934898" cy="24545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222"/>
          <p:cNvSpPr/>
          <p:nvPr/>
        </p:nvSpPr>
        <p:spPr>
          <a:xfrm>
            <a:off x="6373188" y="3770819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222"/>
          <p:cNvSpPr/>
          <p:nvPr/>
        </p:nvSpPr>
        <p:spPr>
          <a:xfrm>
            <a:off x="4419929" y="4542400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222"/>
          <p:cNvSpPr/>
          <p:nvPr/>
        </p:nvSpPr>
        <p:spPr>
          <a:xfrm>
            <a:off x="2179140" y="3864014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222"/>
          <p:cNvSpPr/>
          <p:nvPr/>
        </p:nvSpPr>
        <p:spPr>
          <a:xfrm>
            <a:off x="6396315" y="2204294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222"/>
          <p:cNvSpPr/>
          <p:nvPr/>
        </p:nvSpPr>
        <p:spPr>
          <a:xfrm>
            <a:off x="2235803" y="2202454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222"/>
          <p:cNvSpPr/>
          <p:nvPr/>
        </p:nvSpPr>
        <p:spPr>
          <a:xfrm>
            <a:off x="3378538" y="1411681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222"/>
          <p:cNvSpPr/>
          <p:nvPr/>
        </p:nvSpPr>
        <p:spPr>
          <a:xfrm>
            <a:off x="5425534" y="1442915"/>
            <a:ext cx="485812" cy="501303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1146" name="Shape 114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11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distância e o tempo de propagação têm uma influência decisiva no tempo de trânsito de extremo a extremo</a:t>
            </a:r>
          </a:p>
          <a:p>
            <a:pPr marL="223838" marR="0" lvl="0" indent="-2111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influência das filas de espera nota-se na variação do tempo de trânsito</a:t>
            </a:r>
          </a:p>
          <a:p>
            <a:pPr marL="223838" marR="0" lvl="0" indent="-2111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Quanto maiores as variações maior variabilidade deve existir na ocupação destas filas de espera quando os pacotes do ping chegaram</a:t>
            </a:r>
          </a:p>
          <a:p>
            <a:pPr marL="223838" marR="0" lvl="0" indent="-2111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en-GB" sz="2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entanto, existe também a influência do tempo de processamento por cada equipamento intermédio</a:t>
            </a:r>
          </a:p>
          <a:p>
            <a:pPr marL="223838" marR="0" lvl="0" indent="-460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7" name="Shape 114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Shape 115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(TTL)</a:t>
            </a:r>
          </a:p>
        </p:txBody>
      </p:sp>
      <p:sp>
        <p:nvSpPr>
          <p:cNvPr id="1154" name="Shape 115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53594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Mecanismo de segurança se existirem problemas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Ciclos de encaminhamento por erros ou instabilidade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Saturam completamente os canais em jogo</a:t>
            </a:r>
          </a:p>
          <a:p>
            <a:pPr marL="223838" marR="0" lvl="0" indent="-460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campo 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cabeçalho IP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campo é decrementado sempre que o pacote chega a um nó de comutação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chega a 0 é suprimido …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…e uma mensagem “</a:t>
            </a:r>
            <a:r>
              <a:rPr lang="pt-PT" sz="24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</a:t>
            </a:r>
            <a:r>
              <a:rPr lang="pt-PT" sz="24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excedeed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é enviada à origem</a:t>
            </a:r>
            <a:endParaRPr lang="pt-PT" sz="24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" name="Shape 1106"/>
          <p:cNvCxnSpPr/>
          <p:nvPr/>
        </p:nvCxnSpPr>
        <p:spPr>
          <a:xfrm>
            <a:off x="904875" y="3284537"/>
            <a:ext cx="12287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1107"/>
          <p:cNvCxnSpPr/>
          <p:nvPr/>
        </p:nvCxnSpPr>
        <p:spPr>
          <a:xfrm>
            <a:off x="2593975" y="3284537"/>
            <a:ext cx="18827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1108"/>
          <p:cNvCxnSpPr/>
          <p:nvPr/>
        </p:nvCxnSpPr>
        <p:spPr>
          <a:xfrm>
            <a:off x="4859337" y="3284537"/>
            <a:ext cx="176847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109"/>
          <p:cNvCxnSpPr/>
          <p:nvPr/>
        </p:nvCxnSpPr>
        <p:spPr>
          <a:xfrm>
            <a:off x="7088188" y="3284537"/>
            <a:ext cx="12287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1110"/>
          <p:cNvCxnSpPr/>
          <p:nvPr/>
        </p:nvCxnSpPr>
        <p:spPr>
          <a:xfrm>
            <a:off x="2690725" y="3491287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Shape 1111"/>
          <p:cNvCxnSpPr/>
          <p:nvPr/>
        </p:nvCxnSpPr>
        <p:spPr>
          <a:xfrm rot="10800000">
            <a:off x="3324598" y="3650212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33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325" y="3116733"/>
            <a:ext cx="650400" cy="33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100" y="3116733"/>
            <a:ext cx="650400" cy="33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75" y="3155658"/>
            <a:ext cx="650400" cy="335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1115"/>
          <p:cNvCxnSpPr/>
          <p:nvPr/>
        </p:nvCxnSpPr>
        <p:spPr>
          <a:xfrm>
            <a:off x="2690725" y="3833587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" name="Shape 1116"/>
          <p:cNvCxnSpPr/>
          <p:nvPr/>
        </p:nvCxnSpPr>
        <p:spPr>
          <a:xfrm rot="10800000">
            <a:off x="3324598" y="4039987"/>
            <a:ext cx="1036498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1" name="Shape 11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Uso do TTL pelo Traceroute</a:t>
            </a:r>
          </a:p>
        </p:txBody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221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11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5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Utilização do campo TTL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1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origem envia um pacote com TTL de </a:t>
            </a:r>
            <a:r>
              <a:rPr lang="en-GB" sz="21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1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decrementa o valor do TTL</a:t>
            </a:r>
          </a:p>
          <a:p>
            <a:pPr marL="563563" marR="0" lvl="1" indent="-2206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1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chega a 0 envia uma mensagem “TTL </a:t>
            </a:r>
            <a:r>
              <a:rPr lang="en-GB" sz="21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exceeded</a:t>
            </a:r>
            <a:r>
              <a:rPr lang="en-GB" sz="21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</a:p>
          <a:p>
            <a:pPr marL="223838" marR="0" lvl="0" indent="-2111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5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programa </a:t>
            </a:r>
            <a:r>
              <a:rPr lang="en-GB" sz="25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traceroute</a:t>
            </a:r>
            <a:r>
              <a:rPr lang="en-GB" sz="25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explora esta faceta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9" y="3225800"/>
            <a:ext cx="6680200" cy="3403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</a:p>
        </p:txBody>
      </p:sp>
      <p:sp>
        <p:nvSpPr>
          <p:cNvPr id="1201" name="Shape 120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err="1">
                <a:solidFill>
                  <a:srgbClr val="000000"/>
                </a:solidFill>
              </a:rPr>
              <a:t>traceroute</a:t>
            </a:r>
            <a:r>
              <a:rPr lang="sk-SK" sz="1400" dirty="0">
                <a:solidFill>
                  <a:srgbClr val="000000"/>
                </a:solidFill>
              </a:rPr>
              <a:t> to </a:t>
            </a:r>
            <a:r>
              <a:rPr lang="sk-SK" sz="1400" dirty="0" err="1">
                <a:solidFill>
                  <a:srgbClr val="000000"/>
                </a:solidFill>
              </a:rPr>
              <a:t>ucla.edu</a:t>
            </a:r>
            <a:r>
              <a:rPr lang="sk-SK" sz="1400" dirty="0">
                <a:solidFill>
                  <a:srgbClr val="000000"/>
                </a:solidFill>
              </a:rPr>
              <a:t> (128.97.27.37), 64 </a:t>
            </a:r>
            <a:r>
              <a:rPr lang="sk-SK" sz="1400" dirty="0" err="1">
                <a:solidFill>
                  <a:srgbClr val="000000"/>
                </a:solidFill>
              </a:rPr>
              <a:t>hops</a:t>
            </a:r>
            <a:r>
              <a:rPr lang="sk-SK" sz="1400" dirty="0">
                <a:solidFill>
                  <a:srgbClr val="000000"/>
                </a:solidFill>
              </a:rPr>
              <a:t> max, 52 byte </a:t>
            </a:r>
            <a:r>
              <a:rPr lang="sk-SK" sz="1400" dirty="0" err="1">
                <a:solidFill>
                  <a:srgbClr val="000000"/>
                </a:solidFill>
              </a:rPr>
              <a:t>packets</a:t>
            </a:r>
            <a:r>
              <a:rPr lang="sk-SK" sz="1400" dirty="0">
                <a:solidFill>
                  <a:srgbClr val="000000"/>
                </a:solidFill>
              </a:rPr>
              <a:t>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1 10.0.1.1 </a:t>
            </a:r>
            <a:r>
              <a:rPr lang="sk-SK" sz="1400" dirty="0">
                <a:solidFill>
                  <a:srgbClr val="000000"/>
                </a:solidFill>
              </a:rPr>
              <a:t>(10.0.1.1)  2.046 ms  1.879 ms  1.517 ms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2  </a:t>
            </a:r>
            <a:r>
              <a:rPr lang="sk-SK" sz="1400" dirty="0" err="1">
                <a:solidFill>
                  <a:srgbClr val="000000"/>
                </a:solidFill>
              </a:rPr>
              <a:t>dsldevice.lan</a:t>
            </a:r>
            <a:r>
              <a:rPr lang="sk-SK" sz="1400" dirty="0">
                <a:solidFill>
                  <a:srgbClr val="000000"/>
                </a:solidFill>
              </a:rPr>
              <a:t> (192.168.1.254)  5.250 ms  3.066 ms  1.972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3  </a:t>
            </a:r>
            <a:r>
              <a:rPr lang="sk-SK" sz="1400" dirty="0">
                <a:solidFill>
                  <a:srgbClr val="000000"/>
                </a:solidFill>
              </a:rPr>
              <a:t>2.96.54.77.rev.vodafone.pt (77.54.96.2)  9.896 ms  9.579 ms  9.998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4  </a:t>
            </a:r>
            <a:r>
              <a:rPr lang="sk-SK" sz="1400" dirty="0">
                <a:solidFill>
                  <a:srgbClr val="000000"/>
                </a:solidFill>
              </a:rPr>
              <a:t>21.93.30.213.rev.vodafone.pt (213.30.93.21)  9.525 ms  9.862 ms  9.677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5  </a:t>
            </a:r>
            <a:r>
              <a:rPr lang="sk-SK" sz="1400" dirty="0">
                <a:solidFill>
                  <a:srgbClr val="000000"/>
                </a:solidFill>
              </a:rPr>
              <a:t>ae5-100-ucr1.lis.cw.net (195.10.57.9)  15.140 ms  12.979 ms  12.717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6  </a:t>
            </a:r>
            <a:r>
              <a:rPr lang="sk-SK" sz="1400" dirty="0">
                <a:solidFill>
                  <a:srgbClr val="000000"/>
                </a:solidFill>
              </a:rPr>
              <a:t>ae5-xcr1.mal.cw.net (195.2.30.230)  23.257 ms  26.014 ms  23.604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7  </a:t>
            </a:r>
            <a:r>
              <a:rPr lang="sk-SK" sz="1400" dirty="0">
                <a:solidFill>
                  <a:srgbClr val="000000"/>
                </a:solidFill>
              </a:rPr>
              <a:t>et-1-3-0-xcr2.prp.cw.net (195.2.24.189)  36.238 ms  38.611 ms  36.070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8  </a:t>
            </a:r>
            <a:r>
              <a:rPr lang="sk-SK" sz="1400" dirty="0">
                <a:solidFill>
                  <a:srgbClr val="000000"/>
                </a:solidFill>
              </a:rPr>
              <a:t>lag-26.ear1.paris1.level3.net (212.73.242.237)  39.280 ms  39.765 ms  37.218 ms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9  </a:t>
            </a:r>
            <a:r>
              <a:rPr lang="sk-SK" sz="1400" dirty="0">
                <a:solidFill>
                  <a:srgbClr val="000000"/>
                </a:solidFill>
              </a:rPr>
              <a:t>* * </a:t>
            </a:r>
            <a:r>
              <a:rPr lang="sk-SK" sz="1400" dirty="0" smtClean="0">
                <a:solidFill>
                  <a:srgbClr val="000000"/>
                </a:solidFill>
              </a:rPr>
              <a:t>*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10  </a:t>
            </a:r>
            <a:r>
              <a:rPr lang="sk-SK" sz="1400" dirty="0">
                <a:solidFill>
                  <a:srgbClr val="000000"/>
                </a:solidFill>
              </a:rPr>
              <a:t>* * </a:t>
            </a:r>
            <a:r>
              <a:rPr lang="sk-SK" sz="1400" dirty="0" smtClean="0">
                <a:solidFill>
                  <a:srgbClr val="000000"/>
                </a:solidFill>
              </a:rPr>
              <a:t>*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11  </a:t>
            </a:r>
            <a:r>
              <a:rPr lang="sk-SK" sz="1400" dirty="0">
                <a:solidFill>
                  <a:srgbClr val="000000"/>
                </a:solidFill>
              </a:rPr>
              <a:t>cenic.ear1.losangeles1.level3.net (4.35.156.66)  179.252 ms  179.903 ms  179.225 </a:t>
            </a:r>
            <a:r>
              <a:rPr lang="sk-SK" sz="1400" dirty="0" smtClean="0">
                <a:solidFill>
                  <a:srgbClr val="000000"/>
                </a:solidFill>
              </a:rPr>
              <a:t>ms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12  * </a:t>
            </a:r>
            <a:r>
              <a:rPr lang="sk-SK" sz="1400" dirty="0">
                <a:solidFill>
                  <a:srgbClr val="000000"/>
                </a:solidFill>
              </a:rPr>
              <a:t>* </a:t>
            </a:r>
            <a:r>
              <a:rPr lang="sk-SK" sz="1400" dirty="0" smtClean="0">
                <a:solidFill>
                  <a:srgbClr val="000000"/>
                </a:solidFill>
              </a:rPr>
              <a:t>*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13  bd11f1.anderson-</a:t>
            </a:r>
            <a:r>
              <a:rPr lang="sk-SK" sz="1400" dirty="0">
                <a:solidFill>
                  <a:srgbClr val="000000"/>
                </a:solidFill>
              </a:rPr>
              <a:t>-cr01f1.anderson.ucla.net (169.232.4.6)  181.289 ms    </a:t>
            </a:r>
            <a:endParaRPr lang="sk-SK" sz="14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    bd11f1.anderson--cr01f2.csb1.ucla.net </a:t>
            </a:r>
            <a:r>
              <a:rPr lang="sk-SK" sz="1400" dirty="0">
                <a:solidFill>
                  <a:srgbClr val="000000"/>
                </a:solidFill>
              </a:rPr>
              <a:t>(169.232.4.4)  180.015 </a:t>
            </a:r>
            <a:r>
              <a:rPr lang="sk-SK" sz="1400" dirty="0" smtClean="0">
                <a:solidFill>
                  <a:srgbClr val="000000"/>
                </a:solidFill>
              </a:rPr>
              <a:t>ms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    </a:t>
            </a:r>
            <a:r>
              <a:rPr lang="sk-SK" sz="1400" dirty="0">
                <a:solidFill>
                  <a:srgbClr val="000000"/>
                </a:solidFill>
              </a:rPr>
              <a:t>bd11f1.anderson--cr01f1.anderson.ucla.net (169.232.4.6)  180.748 </a:t>
            </a:r>
            <a:r>
              <a:rPr lang="sk-SK" sz="1400" dirty="0" smtClean="0">
                <a:solidFill>
                  <a:srgbClr val="000000"/>
                </a:solidFill>
              </a:rPr>
              <a:t>ms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smtClean="0">
                <a:solidFill>
                  <a:srgbClr val="000000"/>
                </a:solidFill>
              </a:rPr>
              <a:t>14  cr01f2.csb1-</a:t>
            </a:r>
            <a:r>
              <a:rPr lang="sk-SK" sz="1400" dirty="0">
                <a:solidFill>
                  <a:srgbClr val="000000"/>
                </a:solidFill>
              </a:rPr>
              <a:t>-sr02f2.csb1.ucla.net (169.232.8.7)  </a:t>
            </a:r>
            <a:r>
              <a:rPr lang="sk-SK" sz="1400">
                <a:solidFill>
                  <a:srgbClr val="000000"/>
                </a:solidFill>
              </a:rPr>
              <a:t>179.717 </a:t>
            </a:r>
            <a:r>
              <a:rPr lang="sk-SK" sz="1400" smtClean="0">
                <a:solidFill>
                  <a:srgbClr val="000000"/>
                </a:solidFill>
              </a:rPr>
              <a:t>ms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smtClean="0">
                <a:solidFill>
                  <a:srgbClr val="000000"/>
                </a:solidFill>
              </a:rPr>
              <a:t>    </a:t>
            </a:r>
            <a:r>
              <a:rPr lang="sk-SK" sz="1400" dirty="0">
                <a:solidFill>
                  <a:srgbClr val="000000"/>
                </a:solidFill>
              </a:rPr>
              <a:t>cr01f1.anderson--sr02fb.jsei.ucla.net (169.232.8.53)  178.705 ms  180.013 </a:t>
            </a:r>
            <a:r>
              <a:rPr lang="sk-SK" sz="1400" dirty="0" smtClean="0">
                <a:solidFill>
                  <a:srgbClr val="000000"/>
                </a:solidFill>
              </a:rPr>
              <a:t>ms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sk-SK" sz="1400" dirty="0" smtClean="0">
                <a:solidFill>
                  <a:srgbClr val="000000"/>
                </a:solidFill>
              </a:rPr>
              <a:t>15  </a:t>
            </a:r>
            <a:r>
              <a:rPr lang="sk-SK" sz="1400" dirty="0">
                <a:solidFill>
                  <a:srgbClr val="000000"/>
                </a:solidFill>
              </a:rPr>
              <a:t>128.97.27.37 (128.97.27.37)  179.559 ms !Z  177.996 ms !Z  178.304 ms</a:t>
            </a:r>
            <a:endParaRPr sz="12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2" name="Shape 120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Viver com o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endParaRPr lang="pt-PT" sz="3600" b="1" i="1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8" name="Shape 120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2497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 |ˈjitər| informal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GB" sz="2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jitters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feelings of extreme nervousness: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bout of the jitters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slight irregular movement, variation, or unsteadiness, esp. in an electrical signal or electronic device.</a:t>
            </a:r>
          </a:p>
          <a:p>
            <a:pPr marL="223838" marR="0" lvl="0" indent="-96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9" name="Shape 120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Shape 1210"/>
          <p:cNvSpPr txBox="1"/>
          <p:nvPr/>
        </p:nvSpPr>
        <p:spPr>
          <a:xfrm>
            <a:off x="395536" y="3933055"/>
            <a:ext cx="8458200" cy="22569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Aplicações elásticas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que podem funcionar corretamente com tempos de trânsito e capacidade extremo a extremo variáveis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não elásticas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que requerem condições específicas para funcionarem corretamente</a:t>
            </a: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</a:p>
        </p:txBody>
      </p:sp>
      <p:sp>
        <p:nvSpPr>
          <p:cNvPr id="1216" name="Shape 121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1273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aplicações com som ou vídeo são não elásticas e usam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dados de avanço</a:t>
            </a:r>
          </a:p>
        </p:txBody>
      </p:sp>
      <p:sp>
        <p:nvSpPr>
          <p:cNvPr id="1217" name="Shape 121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59" y="2191012"/>
            <a:ext cx="6280879" cy="443838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Compasso de Espera (</a:t>
            </a:r>
            <a:r>
              <a:rPr lang="pt-PT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4" name="Shape 1234"/>
          <p:cNvSpPr txBox="1">
            <a:spLocks noGrp="1"/>
          </p:cNvSpPr>
          <p:nvPr>
            <p:ph type="body" idx="1"/>
          </p:nvPr>
        </p:nvSpPr>
        <p:spPr>
          <a:xfrm>
            <a:off x="578250" y="3454575"/>
            <a:ext cx="7987498" cy="252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160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pacotes chegam com um ritmo variável ao </a:t>
            </a:r>
            <a:r>
              <a:rPr lang="pt-PT" sz="1800" b="0" i="1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</a:p>
          <a:p>
            <a:pPr marL="223836" marR="0" lvl="0" indent="-16033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</a:t>
            </a:r>
            <a:r>
              <a:rPr lang="pt-PT" sz="1800" b="0" i="1" u="none" strike="noStrike" cap="none" dirty="0" err="1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</a:t>
            </a:r>
            <a:r>
              <a:rPr lang="pt-PT" sz="18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processa-os ao seu ritmo — o tempo de permanência no </a:t>
            </a:r>
            <a:r>
              <a:rPr lang="pt-PT" sz="1800" b="0" i="1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pt-PT" sz="18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variável o que acomoda o </a:t>
            </a:r>
            <a:r>
              <a:rPr lang="pt-PT" sz="1800" b="0" i="1" u="none" strike="noStrike" cap="none" dirty="0" err="1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endParaRPr lang="pt-PT" sz="1800" b="0" i="1" u="none" strike="noStrike" cap="none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587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Genericamente, ao intervalo de tempo que medeia entre a receção e a utilização da informação chama-se o </a:t>
            </a:r>
            <a:r>
              <a:rPr lang="pt-PT" sz="1800" b="0" i="0" u="none" strike="noStrike" cap="none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compasso de espera para processamento ou </a:t>
            </a:r>
            <a:r>
              <a:rPr lang="pt-PT" sz="1800" b="0" i="1" u="none" strike="noStrike" cap="none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</a:t>
            </a:r>
            <a:r>
              <a:rPr lang="pt-PT" sz="1800" b="0" i="1" u="none" strike="noStrike" cap="none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1" u="none" strike="noStrike" cap="none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</a:t>
            </a:r>
            <a:endParaRPr lang="pt-PT" sz="1800" b="0" i="1" u="none" strike="noStrike" cap="none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5" name="Shape 12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6" name="Shape 1236"/>
          <p:cNvCxnSpPr/>
          <p:nvPr/>
        </p:nvCxnSpPr>
        <p:spPr>
          <a:xfrm>
            <a:off x="2189046" y="1973516"/>
            <a:ext cx="1143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237" name="Shape 1237"/>
          <p:cNvGrpSpPr/>
          <p:nvPr/>
        </p:nvGrpSpPr>
        <p:grpSpPr>
          <a:xfrm>
            <a:off x="3404136" y="1677158"/>
            <a:ext cx="939846" cy="565161"/>
            <a:chOff x="1670310" y="2562997"/>
            <a:chExt cx="940316" cy="565217"/>
          </a:xfrm>
        </p:grpSpPr>
        <p:grpSp>
          <p:nvGrpSpPr>
            <p:cNvPr id="1238" name="Shape 1238"/>
            <p:cNvGrpSpPr/>
            <p:nvPr/>
          </p:nvGrpSpPr>
          <p:grpSpPr>
            <a:xfrm>
              <a:off x="1670310" y="2562997"/>
              <a:ext cx="929821" cy="565217"/>
              <a:chOff x="1670310" y="2562997"/>
              <a:chExt cx="929821" cy="565217"/>
            </a:xfrm>
          </p:grpSpPr>
          <p:sp>
            <p:nvSpPr>
              <p:cNvPr id="1239" name="Shape 1239"/>
              <p:cNvSpPr/>
              <p:nvPr/>
            </p:nvSpPr>
            <p:spPr>
              <a:xfrm>
                <a:off x="1670310" y="2562997"/>
                <a:ext cx="929821" cy="56315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40" name="Shape 1240"/>
              <p:cNvCxnSpPr/>
              <p:nvPr/>
            </p:nvCxnSpPr>
            <p:spPr>
              <a:xfrm flipH="1">
                <a:off x="1786356" y="2567533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Shape 1241"/>
              <p:cNvCxnSpPr/>
              <p:nvPr/>
            </p:nvCxnSpPr>
            <p:spPr>
              <a:xfrm flipH="1">
                <a:off x="1911543" y="2566974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Shape 1242"/>
              <p:cNvCxnSpPr/>
              <p:nvPr/>
            </p:nvCxnSpPr>
            <p:spPr>
              <a:xfrm flipH="1">
                <a:off x="2027657" y="2570323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Shape 1243"/>
              <p:cNvCxnSpPr/>
              <p:nvPr/>
            </p:nvCxnSpPr>
            <p:spPr>
              <a:xfrm flipH="1">
                <a:off x="2134841" y="2564600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Shape 1244"/>
              <p:cNvCxnSpPr/>
              <p:nvPr/>
            </p:nvCxnSpPr>
            <p:spPr>
              <a:xfrm flipH="1">
                <a:off x="2244397" y="2566691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Shape 1245"/>
              <p:cNvCxnSpPr/>
              <p:nvPr/>
            </p:nvCxnSpPr>
            <p:spPr>
              <a:xfrm flipH="1">
                <a:off x="2365673" y="2568784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Shape 1246"/>
              <p:cNvCxnSpPr/>
              <p:nvPr/>
            </p:nvCxnSpPr>
            <p:spPr>
              <a:xfrm flipH="1">
                <a:off x="2483045" y="2566971"/>
                <a:ext cx="4535" cy="5578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47" name="Shape 1247"/>
            <p:cNvSpPr/>
            <p:nvPr/>
          </p:nvSpPr>
          <p:spPr>
            <a:xfrm>
              <a:off x="1916860" y="2571260"/>
              <a:ext cx="693766" cy="547076"/>
            </a:xfrm>
            <a:prstGeom prst="rect">
              <a:avLst/>
            </a:prstGeom>
            <a:solidFill>
              <a:srgbClr val="000099">
                <a:alpha val="7019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248" name="Shape 1248"/>
          <p:cNvSpPr/>
          <p:nvPr/>
        </p:nvSpPr>
        <p:spPr>
          <a:xfrm>
            <a:off x="4412166" y="1605092"/>
            <a:ext cx="631800" cy="628499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9" name="Shape 1249"/>
          <p:cNvSpPr txBox="1"/>
          <p:nvPr/>
        </p:nvSpPr>
        <p:spPr>
          <a:xfrm>
            <a:off x="1459837" y="2325173"/>
            <a:ext cx="16563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 a chegarem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3260036" y="2325173"/>
            <a:ext cx="1223998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4052126" y="2325173"/>
            <a:ext cx="1223998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</a:t>
            </a:r>
          </a:p>
        </p:txBody>
      </p:sp>
      <p:cxnSp>
        <p:nvCxnSpPr>
          <p:cNvPr id="1252" name="Shape 1252"/>
          <p:cNvCxnSpPr/>
          <p:nvPr/>
        </p:nvCxnSpPr>
        <p:spPr>
          <a:xfrm>
            <a:off x="5043966" y="1973516"/>
            <a:ext cx="1143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2" name="Shape 1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100" y="1323025"/>
            <a:ext cx="1758323" cy="15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Compasso de Espera é Variavel</a:t>
            </a:r>
          </a:p>
        </p:txBody>
      </p:sp>
      <p:sp>
        <p:nvSpPr>
          <p:cNvPr id="1259" name="Shape 12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251525" y="4814125"/>
            <a:ext cx="8610599" cy="14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tempo de permanência no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variável para acomodar o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forma mais rigorosa: à diferença máxima entre a recepção e a utilização da informação chegada chama-se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 delay 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(p na figura)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1349115"/>
            <a:ext cx="7486135" cy="30708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Escolha do Valor do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</a:t>
            </a:r>
            <a:r>
              <a:rPr lang="pt-PT" sz="36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</a:t>
            </a:r>
            <a:endParaRPr lang="pt-PT" sz="3600" b="1" i="1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0" name="Shape 1300"/>
          <p:cNvSpPr txBox="1">
            <a:spLocks noGrp="1"/>
          </p:cNvSpPr>
          <p:nvPr>
            <p:ph type="body" idx="1"/>
          </p:nvPr>
        </p:nvSpPr>
        <p:spPr>
          <a:xfrm>
            <a:off x="323528" y="1340766"/>
            <a:ext cx="8610599" cy="4946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Quanto maior melhor ?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Nas aplicações não elásticas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uni-direccionais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progressive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streaming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um grande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apenas provoca uma grande espera no início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se for pequeno provoca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rebuffering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frequente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limite poder-se-ia fazer o download integral do vídeo e só depois o visualizar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valor pode ser arbitrário ?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Nas aplicações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interactivas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(telefone ou conferência) valores superiores a algumas centenas de milissegundos (e.g. 150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tornam-se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perceptíveis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podem tornar a qualidade de serviço insustentável</a:t>
            </a:r>
          </a:p>
          <a:p>
            <a:pPr marL="223838" marR="0" lvl="0" indent="-71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1" name="Shape 130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Indicadores de Desempenho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7" name="Shape 1307"/>
          <p:cNvSpPr txBox="1">
            <a:spLocks noGrp="1"/>
          </p:cNvSpPr>
          <p:nvPr>
            <p:ph type="body" idx="1"/>
          </p:nvPr>
        </p:nvSpPr>
        <p:spPr>
          <a:xfrm>
            <a:off x="323525" y="1340775"/>
            <a:ext cx="8610599" cy="5288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trânsito extremo a extremo</a:t>
            </a:r>
          </a:p>
          <a:p>
            <a:pPr marL="563562" marR="0" lvl="1" indent="-2206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que medeia desde que um pacote foi emitido até que chega ao destino (i.e., é completamente recebido)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1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Variabilidade do tempo de trânsito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Taxa de transferência extremo a extremo</a:t>
            </a:r>
          </a:p>
          <a:p>
            <a:pPr marL="563562" marR="0" lvl="1" indent="-2206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 médio da chegada de informação ao destino medido num dado intervalo de tempo (bits por segundo tal como o débito dos canais)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18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Taxa de perda de pacotes extremo a extremo</a:t>
            </a:r>
          </a:p>
          <a:p>
            <a:pPr marL="563562" marR="0" lvl="1" indent="-2206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valor médio do número de pacotes que não chegam ao destino, </a:t>
            </a:r>
            <a:r>
              <a:rPr lang="pt-PT" sz="1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medido num dado intervalo de tempo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18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Taxa de utilização de um canal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23456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fração de tempo em que o canal está a transmitir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8" name="Shape 13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problema não é novo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81999" y="1194825"/>
            <a:ext cx="7827600" cy="85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0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Comutação manual de circuitos telefónicos</a:t>
            </a:r>
            <a:endParaRPr lang="pt-PT"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543625" y="3034050"/>
            <a:ext cx="6769798" cy="7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49" y="1840674"/>
            <a:ext cx="6184900" cy="4559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Tipos de Aplicações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4" name="Shape 1314"/>
          <p:cNvSpPr txBox="1">
            <a:spLocks noGrp="1"/>
          </p:cNvSpPr>
          <p:nvPr>
            <p:ph type="body" idx="1"/>
          </p:nvPr>
        </p:nvSpPr>
        <p:spPr>
          <a:xfrm>
            <a:off x="323528" y="1340766"/>
            <a:ext cx="8610599" cy="4946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elásticas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são sensíveis ao tempo de trânsito e adaptam-se à disponibilidade da rede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Geralmente usam TCP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Exemplos: transferência de ficheiros, e-mail, ...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entanto, se forem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interactivas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estão limitadas pela “paciência do utilizador”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NÃO elásticas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 sensíveis ao tempo de trânsito e impõem limites superiores ao mesmo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Algumas até sacrificam a fiabilidade ao tempo de trânsito (usam UDP ao invés de TCP)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Exemplos: IPTV (televisão sobre pacotes IP), </a:t>
            </a:r>
            <a:r>
              <a:rPr lang="pt-PT" sz="2000" b="0" i="0" u="none" strike="noStrike" cap="none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VoIP</a:t>
            </a:r>
            <a:r>
              <a:rPr lang="pt-PT" sz="20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(Voz sobre IP), vídeo em geral, jogos, etc.</a:t>
            </a:r>
          </a:p>
          <a:p>
            <a:pPr marL="223836" marR="0" lvl="0" indent="-714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5" name="Shape 131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 Sobre o </a:t>
            </a:r>
            <a:r>
              <a:rPr lang="pt-PT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2" name="Shape 1322"/>
          <p:cNvSpPr txBox="1">
            <a:spLocks noGrp="1"/>
          </p:cNvSpPr>
          <p:nvPr>
            <p:ph type="body" idx="1"/>
          </p:nvPr>
        </p:nvSpPr>
        <p:spPr>
          <a:xfrm>
            <a:off x="539750" y="1341450"/>
            <a:ext cx="8228100" cy="479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tempo de trânsito extremo a extremo depende de vários fatores. Alguns são constantes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transmissão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propagação</a:t>
            </a:r>
          </a:p>
          <a:p>
            <a:pPr marL="339725" marR="0" lvl="1" indent="-9525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100" b="0" i="0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Outro é variável, nomeadamente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nas filas de espera ou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queueing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time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processamento ou </a:t>
            </a:r>
            <a:r>
              <a:rPr lang="pt-PT" sz="2000" b="0" i="1" u="none" strike="noStrike" cap="none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processing</a:t>
            </a:r>
            <a:r>
              <a:rPr lang="pt-PT" sz="2000" b="0" i="1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time</a:t>
            </a:r>
          </a:p>
          <a:p>
            <a:pPr marL="563563" marR="0" lvl="1" indent="-106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0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aplicações não elásticas usam técnicas especiais para lidar com o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jitter</a:t>
            </a:r>
            <a:endParaRPr lang="pt-PT" sz="2400" b="0" i="1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Nomeadamente 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playout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delays</a:t>
            </a:r>
            <a:endParaRPr lang="pt-PT" sz="20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106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000" b="0" i="1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3" name="Shape 1323"/>
          <p:cNvSpPr txBox="1">
            <a:spLocks noGrp="1"/>
          </p:cNvSpPr>
          <p:nvPr>
            <p:ph type="sldNum" idx="12"/>
          </p:nvPr>
        </p:nvSpPr>
        <p:spPr>
          <a:xfrm>
            <a:off x="8261350" y="6381750"/>
            <a:ext cx="8731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</a:t>
            </a:fld>
            <a:endParaRPr lang="en-GB" sz="1200" b="1" i="0" u="none" strike="noStrike" cap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0" name="Shape 1330"/>
          <p:cNvSpPr txBox="1">
            <a:spLocks noGrp="1"/>
          </p:cNvSpPr>
          <p:nvPr>
            <p:ph type="body" idx="1"/>
          </p:nvPr>
        </p:nvSpPr>
        <p:spPr>
          <a:xfrm>
            <a:off x="539750" y="1341437"/>
            <a:ext cx="8228013" cy="467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que N sistemas comuniquem entre si usam-se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 de comutação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Agregam-se diversas comunicações para partilha dos canais (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multiplexing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339725" marR="0" lvl="1" indent="-9525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050" b="0" i="0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comunicação de dados na Internet baseia-se em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 e comutação de pacotes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statistical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multiplexing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 de comutação de pacotes que funcionam segundo o modo 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</a:t>
            </a:r>
            <a:endParaRPr lang="pt-PT" sz="18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30201" marR="0" lvl="1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8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a comutação de pacotes introduz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de trânsito extremo a extremo variável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caso normal introduz igualmente perda eventual de pacotes e débito de extremo a extremo também </a:t>
            </a:r>
            <a:r>
              <a:rPr lang="pt-PT" sz="18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variavel</a:t>
            </a:r>
            <a:endParaRPr lang="pt-PT" sz="1800" b="0" i="0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30201" marR="0" lvl="1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8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0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sldNum" idx="12"/>
          </p:nvPr>
        </p:nvSpPr>
        <p:spPr>
          <a:xfrm>
            <a:off x="8027988" y="6381750"/>
            <a:ext cx="8731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52</a:t>
            </a:fld>
            <a:endParaRPr lang="en-GB" sz="1200" b="1" i="0" u="none" strike="noStrike" cap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5" y="974361"/>
            <a:ext cx="6841345" cy="46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15349" cy="887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Solução: Comutar (Agulhar) e Agregar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66700" y="3983350"/>
            <a:ext cx="8610599" cy="259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 comutada (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Switching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Sistemas terminais ligados a nós de comutação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 comutam (i.e. agulham) as comunicações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Menos canais que pares de comunicação possíveis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Agregação de canais (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Multiplexing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Comunicações entre nós distintos partilham o mesmo canal</a:t>
            </a:r>
          </a:p>
        </p:txBody>
      </p:sp>
      <p:sp>
        <p:nvSpPr>
          <p:cNvPr id="171" name="Shape 171"/>
          <p:cNvSpPr/>
          <p:nvPr/>
        </p:nvSpPr>
        <p:spPr>
          <a:xfrm>
            <a:off x="1404987" y="2466361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31186" y="1766075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873312" y="2758700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639011" y="2693200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316962" y="3422087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636086" y="3490687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466212" y="2975450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Shape 178"/>
          <p:cNvCxnSpPr>
            <a:stCxn id="171" idx="6"/>
            <a:endCxn id="172" idx="3"/>
          </p:cNvCxnSpPr>
          <p:nvPr/>
        </p:nvCxnSpPr>
        <p:spPr>
          <a:xfrm rot="10800000" flipH="1">
            <a:off x="1629987" y="1958161"/>
            <a:ext cx="1234199" cy="62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>
            <a:stCxn id="177" idx="7"/>
            <a:endCxn id="174" idx="2"/>
          </p:cNvCxnSpPr>
          <p:nvPr/>
        </p:nvCxnSpPr>
        <p:spPr>
          <a:xfrm rot="10800000" flipH="1">
            <a:off x="1658261" y="2805600"/>
            <a:ext cx="980700" cy="20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>
            <a:stCxn id="174" idx="0"/>
            <a:endCxn id="172" idx="4"/>
          </p:cNvCxnSpPr>
          <p:nvPr/>
        </p:nvCxnSpPr>
        <p:spPr>
          <a:xfrm rot="10800000" flipH="1">
            <a:off x="2751511" y="1991200"/>
            <a:ext cx="192300" cy="7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Shape 181"/>
          <p:cNvCxnSpPr>
            <a:stCxn id="173" idx="1"/>
            <a:endCxn id="172" idx="5"/>
          </p:cNvCxnSpPr>
          <p:nvPr/>
        </p:nvCxnSpPr>
        <p:spPr>
          <a:xfrm rot="10800000">
            <a:off x="3023362" y="1958250"/>
            <a:ext cx="882900" cy="83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4073525" y="2002736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Shape 183"/>
          <p:cNvCxnSpPr>
            <a:stCxn id="173" idx="0"/>
            <a:endCxn id="182" idx="4"/>
          </p:cNvCxnSpPr>
          <p:nvPr/>
        </p:nvCxnSpPr>
        <p:spPr>
          <a:xfrm rot="10800000" flipH="1">
            <a:off x="3985812" y="2227700"/>
            <a:ext cx="200100" cy="53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Shape 184"/>
          <p:cNvSpPr/>
          <p:nvPr/>
        </p:nvSpPr>
        <p:spPr>
          <a:xfrm>
            <a:off x="4639062" y="1483062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055612" y="2693211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835850" y="2773450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275386" y="2840336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788975" y="3505700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206712" y="3356487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Shape 190"/>
          <p:cNvCxnSpPr>
            <a:stCxn id="189" idx="1"/>
            <a:endCxn id="186" idx="4"/>
          </p:cNvCxnSpPr>
          <p:nvPr/>
        </p:nvCxnSpPr>
        <p:spPr>
          <a:xfrm rot="10800000">
            <a:off x="4948362" y="2998537"/>
            <a:ext cx="2913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>
            <a:stCxn id="188" idx="1"/>
            <a:endCxn id="185" idx="4"/>
          </p:cNvCxnSpPr>
          <p:nvPr/>
        </p:nvCxnSpPr>
        <p:spPr>
          <a:xfrm rot="10800000">
            <a:off x="6168225" y="2918250"/>
            <a:ext cx="653700" cy="62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>
            <a:stCxn id="187" idx="1"/>
          </p:cNvCxnSpPr>
          <p:nvPr/>
        </p:nvCxnSpPr>
        <p:spPr>
          <a:xfrm rot="10800000">
            <a:off x="6429037" y="2103787"/>
            <a:ext cx="879300" cy="76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6236912" y="1911811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Shape 194"/>
          <p:cNvCxnSpPr>
            <a:stCxn id="186" idx="7"/>
            <a:endCxn id="193" idx="2"/>
          </p:cNvCxnSpPr>
          <p:nvPr/>
        </p:nvCxnSpPr>
        <p:spPr>
          <a:xfrm rot="10800000" flipH="1">
            <a:off x="5027899" y="2024300"/>
            <a:ext cx="1209000" cy="78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>
            <a:stCxn id="185" idx="0"/>
            <a:endCxn id="193" idx="4"/>
          </p:cNvCxnSpPr>
          <p:nvPr/>
        </p:nvCxnSpPr>
        <p:spPr>
          <a:xfrm rot="10800000" flipH="1">
            <a:off x="6168112" y="2136711"/>
            <a:ext cx="181200" cy="55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>
            <a:stCxn id="175" idx="7"/>
            <a:endCxn id="186" idx="4"/>
          </p:cNvCxnSpPr>
          <p:nvPr/>
        </p:nvCxnSpPr>
        <p:spPr>
          <a:xfrm rot="10800000" flipH="1">
            <a:off x="4509011" y="2998437"/>
            <a:ext cx="439200" cy="45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>
            <a:stCxn id="174" idx="7"/>
            <a:endCxn id="184" idx="2"/>
          </p:cNvCxnSpPr>
          <p:nvPr/>
        </p:nvCxnSpPr>
        <p:spPr>
          <a:xfrm rot="10800000" flipH="1">
            <a:off x="2831061" y="1595450"/>
            <a:ext cx="1808100" cy="113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>
            <a:stCxn id="182" idx="7"/>
            <a:endCxn id="184" idx="3"/>
          </p:cNvCxnSpPr>
          <p:nvPr/>
        </p:nvCxnSpPr>
        <p:spPr>
          <a:xfrm rot="10800000" flipH="1">
            <a:off x="4265574" y="1675087"/>
            <a:ext cx="406500" cy="36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Shape 199"/>
          <p:cNvCxnSpPr>
            <a:stCxn id="193" idx="2"/>
            <a:endCxn id="173" idx="6"/>
          </p:cNvCxnSpPr>
          <p:nvPr/>
        </p:nvCxnSpPr>
        <p:spPr>
          <a:xfrm flipH="1">
            <a:off x="4098212" y="2024311"/>
            <a:ext cx="2138700" cy="84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Shape 200"/>
          <p:cNvCxnSpPr>
            <a:stCxn id="176" idx="0"/>
            <a:endCxn id="174" idx="4"/>
          </p:cNvCxnSpPr>
          <p:nvPr/>
        </p:nvCxnSpPr>
        <p:spPr>
          <a:xfrm rot="10800000" flipH="1">
            <a:off x="2748586" y="2918287"/>
            <a:ext cx="3000" cy="57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Shape 201"/>
          <p:cNvCxnSpPr>
            <a:stCxn id="172" idx="6"/>
            <a:endCxn id="182" idx="2"/>
          </p:cNvCxnSpPr>
          <p:nvPr/>
        </p:nvCxnSpPr>
        <p:spPr>
          <a:xfrm>
            <a:off x="3056186" y="1878575"/>
            <a:ext cx="1017300" cy="23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stCxn id="189" idx="7"/>
            <a:endCxn id="189" idx="0"/>
          </p:cNvCxnSpPr>
          <p:nvPr/>
        </p:nvCxnSpPr>
        <p:spPr>
          <a:xfrm rot="10800000">
            <a:off x="5319261" y="3356437"/>
            <a:ext cx="79500" cy="3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stCxn id="185" idx="2"/>
            <a:endCxn id="182" idx="5"/>
          </p:cNvCxnSpPr>
          <p:nvPr/>
        </p:nvCxnSpPr>
        <p:spPr>
          <a:xfrm rot="10800000">
            <a:off x="4265512" y="2194911"/>
            <a:ext cx="1790100" cy="61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stCxn id="182" idx="6"/>
            <a:endCxn id="193" idx="2"/>
          </p:cNvCxnSpPr>
          <p:nvPr/>
        </p:nvCxnSpPr>
        <p:spPr>
          <a:xfrm rot="10800000" flipH="1">
            <a:off x="4298525" y="2024336"/>
            <a:ext cx="1938300" cy="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>
            <a:stCxn id="184" idx="6"/>
            <a:endCxn id="193" idx="2"/>
          </p:cNvCxnSpPr>
          <p:nvPr/>
        </p:nvCxnSpPr>
        <p:spPr>
          <a:xfrm>
            <a:off x="4864062" y="1595562"/>
            <a:ext cx="1372800" cy="42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>
            <a:stCxn id="174" idx="6"/>
            <a:endCxn id="193" idx="2"/>
          </p:cNvCxnSpPr>
          <p:nvPr/>
        </p:nvCxnSpPr>
        <p:spPr>
          <a:xfrm rot="10800000" flipH="1">
            <a:off x="2864011" y="2024200"/>
            <a:ext cx="3372900" cy="78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>
            <a:stCxn id="172" idx="6"/>
            <a:endCxn id="184" idx="2"/>
          </p:cNvCxnSpPr>
          <p:nvPr/>
        </p:nvCxnSpPr>
        <p:spPr>
          <a:xfrm rot="10800000" flipH="1">
            <a:off x="3056186" y="1595675"/>
            <a:ext cx="1582799" cy="28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73" idx="7"/>
            <a:endCxn id="184" idx="4"/>
          </p:cNvCxnSpPr>
          <p:nvPr/>
        </p:nvCxnSpPr>
        <p:spPr>
          <a:xfrm rot="10800000" flipH="1">
            <a:off x="4065361" y="1708050"/>
            <a:ext cx="686100" cy="10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72" idx="6"/>
            <a:endCxn id="193" idx="2"/>
          </p:cNvCxnSpPr>
          <p:nvPr/>
        </p:nvCxnSpPr>
        <p:spPr>
          <a:xfrm>
            <a:off x="3056186" y="1878575"/>
            <a:ext cx="3180600" cy="145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endCxn id="193" idx="5"/>
          </p:cNvCxnSpPr>
          <p:nvPr/>
        </p:nvCxnSpPr>
        <p:spPr>
          <a:xfrm flipH="1">
            <a:off x="6428961" y="1638561"/>
            <a:ext cx="1104300" cy="46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7500386" y="1605637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466212" y="1605650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Shape 213"/>
          <p:cNvCxnSpPr>
            <a:stCxn id="212" idx="6"/>
            <a:endCxn id="172" idx="2"/>
          </p:cNvCxnSpPr>
          <p:nvPr/>
        </p:nvCxnSpPr>
        <p:spPr>
          <a:xfrm>
            <a:off x="1691212" y="1718150"/>
            <a:ext cx="1140000" cy="16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/>
          <p:nvPr/>
        </p:nvSpPr>
        <p:spPr>
          <a:xfrm>
            <a:off x="2022111" y="3422075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Shape 215"/>
          <p:cNvCxnSpPr>
            <a:stCxn id="214" idx="7"/>
            <a:endCxn id="174" idx="3"/>
          </p:cNvCxnSpPr>
          <p:nvPr/>
        </p:nvCxnSpPr>
        <p:spPr>
          <a:xfrm rot="10800000" flipH="1">
            <a:off x="2214161" y="2885325"/>
            <a:ext cx="457800" cy="5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3543612" y="3484712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Shape 217"/>
          <p:cNvCxnSpPr>
            <a:stCxn id="216" idx="0"/>
            <a:endCxn id="173" idx="4"/>
          </p:cNvCxnSpPr>
          <p:nvPr/>
        </p:nvCxnSpPr>
        <p:spPr>
          <a:xfrm rot="10800000" flipH="1">
            <a:off x="3656112" y="2983712"/>
            <a:ext cx="329700" cy="50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Shape 218"/>
          <p:cNvSpPr/>
          <p:nvPr/>
        </p:nvSpPr>
        <p:spPr>
          <a:xfrm>
            <a:off x="5997850" y="3543712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Shape 219"/>
          <p:cNvCxnSpPr>
            <a:stCxn id="218" idx="0"/>
          </p:cNvCxnSpPr>
          <p:nvPr/>
        </p:nvCxnSpPr>
        <p:spPr>
          <a:xfrm rot="10800000" flipH="1">
            <a:off x="6110350" y="2906512"/>
            <a:ext cx="69900" cy="63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Shape 220"/>
          <p:cNvCxnSpPr>
            <a:stCxn id="172" idx="5"/>
            <a:endCxn id="186" idx="1"/>
          </p:cNvCxnSpPr>
          <p:nvPr/>
        </p:nvCxnSpPr>
        <p:spPr>
          <a:xfrm>
            <a:off x="3023236" y="1958124"/>
            <a:ext cx="1845600" cy="84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4" idx="5"/>
            <a:endCxn id="185" idx="1"/>
          </p:cNvCxnSpPr>
          <p:nvPr/>
        </p:nvCxnSpPr>
        <p:spPr>
          <a:xfrm>
            <a:off x="4831111" y="1675111"/>
            <a:ext cx="1257600" cy="105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Shape 222"/>
          <p:cNvSpPr/>
          <p:nvPr/>
        </p:nvSpPr>
        <p:spPr>
          <a:xfrm>
            <a:off x="6679486" y="4464537"/>
            <a:ext cx="225000" cy="225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25386" y="4464537"/>
            <a:ext cx="225000" cy="2250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Shape 224"/>
          <p:cNvCxnSpPr>
            <a:stCxn id="222" idx="6"/>
            <a:endCxn id="223" idx="2"/>
          </p:cNvCxnSpPr>
          <p:nvPr/>
        </p:nvCxnSpPr>
        <p:spPr>
          <a:xfrm>
            <a:off x="6904486" y="4577037"/>
            <a:ext cx="82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266700" y="232400"/>
            <a:ext cx="8381999" cy="8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Comutar e Agregar Comunicações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373870" y="4526700"/>
            <a:ext cx="8610599" cy="21888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 comutada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Switching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Sistemas terminais ligados a nós de comutação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 comutam (i.e. agulham) as comunicações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Menos canais que pares de comunicação possíveis</a:t>
            </a:r>
          </a:p>
          <a:p>
            <a:pPr marL="223836" marR="0" lvl="0" indent="-22383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Agregação de canais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Multiplexing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2" marR="0" lvl="1" indent="-2206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Comunicações entre nós distintos partilham o mesmo canal</a:t>
            </a:r>
            <a:endParaRPr lang="pt-PT" sz="18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46" y="1110200"/>
            <a:ext cx="5015250" cy="349403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468312" y="333375"/>
            <a:ext cx="8351835" cy="7191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1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Circuitos (e.g. Telefónicos)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027988" y="6381750"/>
            <a:ext cx="8731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Helvetica Neue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lang="en-GB" sz="1200" b="1" i="0" u="none" strike="noStrike" cap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39750" y="1555425"/>
            <a:ext cx="8064599" cy="475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Primeiro estabelece-se um circuito entre os dois nós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Afetando </a:t>
            </a:r>
            <a:r>
              <a:rPr lang="pt-PT" sz="2400" b="1" i="0" u="none" strike="noStrike" cap="none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sub-canais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em cada canal ao circuito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fundo, arranjam-se vários </a:t>
            </a:r>
            <a:r>
              <a:rPr lang="pt-PT" sz="240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sub-canais</a:t>
            </a:r>
            <a:r>
              <a:rPr lang="pt-PT" sz="240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entre dois equipamentos de comutação</a:t>
            </a:r>
            <a:endParaRPr lang="pt-PT" sz="2400" b="0" i="0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comunicação faz-se usando o circuito assim estabelecido</a:t>
            </a:r>
          </a:p>
          <a:p>
            <a:pPr marL="223836" marR="0" lvl="0" indent="-22383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já não se necessita do circuito, desfaz-se o mesmo libertando os </a:t>
            </a:r>
            <a:r>
              <a:rPr lang="pt-PT" sz="28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sub-canais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ele afetados</a:t>
            </a:r>
            <a:endParaRPr lang="pt-PT" sz="28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3258</Words>
  <Application>Microsoft Macintosh PowerPoint</Application>
  <PresentationFormat>On-screen Show (4:3)</PresentationFormat>
  <Paragraphs>490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Comic Sans MS</vt:lpstr>
      <vt:lpstr>Courier New</vt:lpstr>
      <vt:lpstr>Helvetica Neue</vt:lpstr>
      <vt:lpstr>Noto Symbol</vt:lpstr>
      <vt:lpstr>Tahoma</vt:lpstr>
      <vt:lpstr>Times New Roman</vt:lpstr>
      <vt:lpstr>cs426</vt:lpstr>
      <vt:lpstr> Redes de Computadores   Cap. 3 — Redes de Comutação de Pacotes </vt:lpstr>
      <vt:lpstr>Objectivos da lição</vt:lpstr>
      <vt:lpstr>PowerPoint Presentation</vt:lpstr>
      <vt:lpstr>Como podem N sistemas comunicar ?</vt:lpstr>
      <vt:lpstr>O problema não é novo</vt:lpstr>
      <vt:lpstr>PowerPoint Presentation</vt:lpstr>
      <vt:lpstr>Solução: Comutar (Agulhar) e Agregar</vt:lpstr>
      <vt:lpstr>Comutar e Agregar Comunicações</vt:lpstr>
      <vt:lpstr>Redes de Circuitos (e.g. Telefónicos)</vt:lpstr>
      <vt:lpstr>Comutação de Circuitos Digitais Telefónicos</vt:lpstr>
      <vt:lpstr> Agregação (Multiplexagem) de Canais</vt:lpstr>
      <vt:lpstr>Multiplexagem em Frequência (FDM)</vt:lpstr>
      <vt:lpstr>Multiplexagem Temporal (TDM)</vt:lpstr>
      <vt:lpstr>Vantagens dos Circuitos</vt:lpstr>
      <vt:lpstr>Desvantagens dos Circuitos</vt:lpstr>
      <vt:lpstr>Multiplexagem Estatística</vt:lpstr>
      <vt:lpstr>Comutação de Pacotes</vt:lpstr>
      <vt:lpstr>Comutação de Pacotes (Packet Switching)</vt:lpstr>
      <vt:lpstr>Flexibilidade é a Vantagem Principal</vt:lpstr>
      <vt:lpstr>Filas de Espera</vt:lpstr>
      <vt:lpstr>Redes de Comutação de Pacotes</vt:lpstr>
      <vt:lpstr>Tempo de Trânsito de um Pacote</vt:lpstr>
      <vt:lpstr>Store-&amp;-forward Introduz Atrasos Extra</vt:lpstr>
      <vt:lpstr>Tempo de Trânsito Extremo a Extremo</vt:lpstr>
      <vt:lpstr>Exemplo com Dois Canais</vt:lpstr>
      <vt:lpstr>What If ?</vt:lpstr>
      <vt:lpstr>Dois Cenários</vt:lpstr>
      <vt:lpstr>Dois Cenários</vt:lpstr>
      <vt:lpstr>Tempo de Trânsito Extremo a Extremo</vt:lpstr>
      <vt:lpstr>Exemplo com Dois Canais</vt:lpstr>
      <vt:lpstr>What If ?</vt:lpstr>
      <vt:lpstr>A Fila Tenderia para Infinito</vt:lpstr>
      <vt:lpstr>Solução: Limitar a Fila de Espera</vt:lpstr>
      <vt:lpstr>Uso do programa Ping para Medir o RTT</vt:lpstr>
      <vt:lpstr>Formato de um Pacote IP</vt:lpstr>
      <vt:lpstr>Time-to-Live (TTL)</vt:lpstr>
      <vt:lpstr>Ping para Paris – 2000 Km</vt:lpstr>
      <vt:lpstr>Ping para Los Angeles – 10.000 Km</vt:lpstr>
      <vt:lpstr>Ping to Auckland (NZ) – 20000 Km</vt:lpstr>
      <vt:lpstr>Conclusões</vt:lpstr>
      <vt:lpstr>Time-to-Live (TTL)</vt:lpstr>
      <vt:lpstr>Uso do TTL pelo Traceroute</vt:lpstr>
      <vt:lpstr>Exemplo</vt:lpstr>
      <vt:lpstr>Como Viver com o Jitter</vt:lpstr>
      <vt:lpstr>Exemplo</vt:lpstr>
      <vt:lpstr>Compasso de Espera (Playout Delay)</vt:lpstr>
      <vt:lpstr>O Compasso de Espera é Variavel</vt:lpstr>
      <vt:lpstr>Escolha do Valor do Playout Delay</vt:lpstr>
      <vt:lpstr>Indicadores de Desempenho</vt:lpstr>
      <vt:lpstr>Tipos de Aplicações</vt:lpstr>
      <vt:lpstr>Conclusões Sobre o Jitter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Redes de Comutação de Pacotes </dc:title>
  <cp:lastModifiedBy>Microsoft Office User</cp:lastModifiedBy>
  <cp:revision>26</cp:revision>
  <cp:lastPrinted>2017-09-20T10:23:51Z</cp:lastPrinted>
  <dcterms:modified xsi:type="dcterms:W3CDTF">2017-09-20T10:25:08Z</dcterms:modified>
</cp:coreProperties>
</file>