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4440DB-995A-4AC1-9463-DFD40BF36B0A}">
  <a:tblStyle styleId="{EB4440DB-995A-4AC1-9463-DFD40BF36B0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3"/>
    <p:restoredTop sz="93173"/>
  </p:normalViewPr>
  <p:slideViewPr>
    <p:cSldViewPr snapToGrid="0" snapToObjects="1">
      <p:cViewPr varScale="1">
        <p:scale>
          <a:sx n="82" d="100"/>
          <a:sy n="82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73499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142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0823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1366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968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0608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81084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16451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41862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95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9020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3343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89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40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7000" tIns="97000" rIns="97000" bIns="970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961387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7000" tIns="97000" rIns="97000" bIns="970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163041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219520" y="720089"/>
            <a:ext cx="4876799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7000" tIns="97000" rIns="97000" bIns="970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849562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92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87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8077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92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3432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8572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973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9112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4212" y="620712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/>
              <a:t>Protocolo Stop &amp; Wait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GB" sz="3600" b="1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680325" cy="3265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Informática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Anomalias Conjugadas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2" name="Shape 262"/>
          <p:cNvCxnSpPr/>
          <p:nvPr/>
        </p:nvCxnSpPr>
        <p:spPr>
          <a:xfrm>
            <a:off x="3899437" y="2445541"/>
            <a:ext cx="10200" cy="2388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5560909" y="2445541"/>
            <a:ext cx="10200" cy="2388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4" name="Shape 264"/>
          <p:cNvCxnSpPr>
            <a:stCxn id="265" idx="2"/>
          </p:cNvCxnSpPr>
          <p:nvPr/>
        </p:nvCxnSpPr>
        <p:spPr>
          <a:xfrm>
            <a:off x="3101995" y="2838683"/>
            <a:ext cx="85401" cy="192720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266" name="Shape 266"/>
          <p:cNvSpPr txBox="1"/>
          <p:nvPr/>
        </p:nvSpPr>
        <p:spPr>
          <a:xfrm>
            <a:off x="3374627" y="2023550"/>
            <a:ext cx="1059900" cy="4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036098" y="2023550"/>
            <a:ext cx="1059900" cy="4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3952329" y="2850228"/>
            <a:ext cx="1547399" cy="19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2711794" y="2593589"/>
            <a:ext cx="780401" cy="245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Tempo</a:t>
            </a:r>
          </a:p>
        </p:txBody>
      </p:sp>
      <p:sp>
        <p:nvSpPr>
          <p:cNvPr id="269" name="Shape 269"/>
          <p:cNvSpPr/>
          <p:nvPr/>
        </p:nvSpPr>
        <p:spPr>
          <a:xfrm>
            <a:off x="5036098" y="3882501"/>
            <a:ext cx="254933" cy="245484"/>
          </a:xfrm>
          <a:prstGeom prst="irregularSeal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0" name="Shape 270"/>
          <p:cNvCxnSpPr/>
          <p:nvPr/>
        </p:nvCxnSpPr>
        <p:spPr>
          <a:xfrm>
            <a:off x="3943760" y="3743246"/>
            <a:ext cx="1074900" cy="2123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1" name="Shape 271"/>
          <p:cNvCxnSpPr/>
          <p:nvPr/>
        </p:nvCxnSpPr>
        <p:spPr>
          <a:xfrm>
            <a:off x="3953581" y="4327571"/>
            <a:ext cx="1563299" cy="317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2" name="Shape 272"/>
          <p:cNvCxnSpPr/>
          <p:nvPr/>
        </p:nvCxnSpPr>
        <p:spPr>
          <a:xfrm flipH="1">
            <a:off x="3938700" y="3083698"/>
            <a:ext cx="1540499" cy="61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3" name="Shape 273"/>
          <p:cNvCxnSpPr/>
          <p:nvPr/>
        </p:nvCxnSpPr>
        <p:spPr>
          <a:xfrm flipH="1">
            <a:off x="3972977" y="3683037"/>
            <a:ext cx="1524599" cy="60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4" name="Shape 274"/>
          <p:cNvCxnSpPr/>
          <p:nvPr/>
        </p:nvCxnSpPr>
        <p:spPr>
          <a:xfrm>
            <a:off x="3765441" y="2870241"/>
            <a:ext cx="2399" cy="519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triangle" w="lg" len="lg"/>
            <a:tailEnd type="triangle" w="lg" len="lg"/>
          </a:ln>
        </p:spPr>
      </p:cxnSp>
      <p:cxnSp>
        <p:nvCxnSpPr>
          <p:cNvPr id="275" name="Shape 275"/>
          <p:cNvCxnSpPr/>
          <p:nvPr/>
        </p:nvCxnSpPr>
        <p:spPr>
          <a:xfrm>
            <a:off x="3700239" y="3408860"/>
            <a:ext cx="151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" name="Shape 276"/>
          <p:cNvCxnSpPr/>
          <p:nvPr/>
        </p:nvCxnSpPr>
        <p:spPr>
          <a:xfrm>
            <a:off x="3700239" y="2838682"/>
            <a:ext cx="151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209625" y="3231725"/>
            <a:ext cx="1373400" cy="3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1200" b="1"/>
              <a:t>alarme prematuro</a:t>
            </a:r>
          </a:p>
        </p:txBody>
      </p:sp>
      <p:cxnSp>
        <p:nvCxnSpPr>
          <p:cNvPr id="278" name="Shape 278"/>
          <p:cNvCxnSpPr/>
          <p:nvPr/>
        </p:nvCxnSpPr>
        <p:spPr>
          <a:xfrm>
            <a:off x="3943760" y="3408860"/>
            <a:ext cx="1569899" cy="23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4396816" y="3649202"/>
            <a:ext cx="392999" cy="1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p</a:t>
            </a:r>
            <a:r>
              <a:rPr lang="en-GB" sz="1200" b="1" baseline="-25000"/>
              <a:t>2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859325" y="3366373"/>
            <a:ext cx="392999" cy="1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p</a:t>
            </a:r>
            <a:r>
              <a:rPr lang="en-GB" sz="1200" b="1" baseline="-25000"/>
              <a:t>1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859311" y="2783364"/>
            <a:ext cx="392999" cy="1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p</a:t>
            </a:r>
            <a:r>
              <a:rPr lang="en-GB" sz="1200" b="1" baseline="-25000"/>
              <a:t>1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898082" y="4327571"/>
            <a:ext cx="392999" cy="1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p</a:t>
            </a:r>
            <a:r>
              <a:rPr lang="en-GB" sz="1200" b="1" baseline="-25000"/>
              <a:t>3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560909" y="2952098"/>
            <a:ext cx="807300" cy="1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p</a:t>
            </a:r>
            <a:r>
              <a:rPr lang="en-GB" sz="1200" b="1" baseline="-25000"/>
              <a:t>1</a:t>
            </a:r>
            <a:r>
              <a:rPr lang="en-GB" sz="1200" b="1"/>
              <a:t> aceite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560900" y="3541375"/>
            <a:ext cx="2066399" cy="3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p</a:t>
            </a:r>
            <a:r>
              <a:rPr lang="en-GB" sz="1200" b="1" baseline="-25000"/>
              <a:t>1</a:t>
            </a:r>
            <a:r>
              <a:rPr lang="en-GB" sz="1200" b="1"/>
              <a:t> aceite em duplicado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560947" y="4592800"/>
            <a:ext cx="1919099" cy="1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p</a:t>
            </a:r>
            <a:r>
              <a:rPr lang="en-GB" sz="1200" b="1" baseline="-25000"/>
              <a:t>3</a:t>
            </a:r>
            <a:r>
              <a:rPr lang="en-GB" sz="1200" b="1"/>
              <a:t> aceite mas falta p</a:t>
            </a:r>
            <a:r>
              <a:rPr lang="en-GB" sz="1200" b="1" baseline="-25000"/>
              <a:t>2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096" y="3299616"/>
            <a:ext cx="164919" cy="18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Problemas ainda mal resolvidos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solução anterior não resolve ainda o problema da per</a:t>
            </a:r>
            <a:r>
              <a:rPr lang="en-GB" sz="2400"/>
              <a:t>d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de um ACK, a qu</a:t>
            </a:r>
            <a:r>
              <a:rPr lang="en-GB" sz="2400"/>
              <a:t>al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pode conduzir à aceitação de um </a:t>
            </a:r>
            <a:r>
              <a:rPr lang="en-GB" sz="2400"/>
              <a:t>pacote em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duplicad</a:t>
            </a:r>
            <a:r>
              <a:rPr lang="en-GB" sz="2400"/>
              <a:t>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mesmo problema poderá ser introduzido por um receptor lento (face ao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 enviar o ACK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al</a:t>
            </a:r>
            <a:r>
              <a:rPr lang="en-GB" sz="2400"/>
              <a:t>ar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 (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timeout)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mal regulado, muito curto por exemplo, poderá conduzir ao mesmo problema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 verdade as velocidades relativas do emissor e receptor podem não ser constantes, nem conhecidas a priori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Note-se que uma duraç</a:t>
            </a:r>
            <a:r>
              <a:rPr lang="en-GB" sz="2400"/>
              <a:t>ão de alarme muito elevada, uma solução simplista, leva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uma recuperação demasiado lenta de uma perda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Números de sequência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solução consiste em introduzir números de sequência únicos para cada </a:t>
            </a:r>
            <a:r>
              <a:rPr lang="en-GB" sz="2000"/>
              <a:t>pacote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 Estes números permitem ao receptor distinguir dados esperados, dados repetidos, etc.</a:t>
            </a:r>
          </a:p>
          <a:p>
            <a:pPr marL="223838" marR="0" lvl="0" indent="-223838" algn="l" rtl="0">
              <a:spcBef>
                <a:spcPts val="2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000"/>
              <a:t>Tradicionalmente, p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 se poupar espaço nos cabeçalhos, interessa minimizar o número de bits a usar. O número de sequ</a:t>
            </a:r>
            <a:r>
              <a:rPr lang="en-GB" sz="2000"/>
              <a:t>ência 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então ser reutilizado ciclicamente desde que não se introduza confusão caso a ordem das mensagens possa ser trocada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3472362" y="5027850"/>
            <a:ext cx="2192399" cy="4074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223862" y="5027850"/>
            <a:ext cx="2248499" cy="4074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223837" y="3917250"/>
            <a:ext cx="4440899" cy="111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6" name="Shape 306"/>
          <p:cNvCxnSpPr/>
          <p:nvPr/>
        </p:nvCxnSpPr>
        <p:spPr>
          <a:xfrm rot="10800000">
            <a:off x="6146262" y="3977099"/>
            <a:ext cx="24600" cy="9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307" name="Shape 307"/>
          <p:cNvCxnSpPr/>
          <p:nvPr/>
        </p:nvCxnSpPr>
        <p:spPr>
          <a:xfrm>
            <a:off x="5777112" y="3938162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8" name="Shape 308"/>
          <p:cNvCxnSpPr/>
          <p:nvPr/>
        </p:nvCxnSpPr>
        <p:spPr>
          <a:xfrm>
            <a:off x="5818362" y="5019362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777112" y="5444575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0" name="Shape 310"/>
          <p:cNvCxnSpPr/>
          <p:nvPr/>
        </p:nvCxnSpPr>
        <p:spPr>
          <a:xfrm>
            <a:off x="5818362" y="654585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1" name="Shape 311"/>
          <p:cNvCxnSpPr/>
          <p:nvPr/>
        </p:nvCxnSpPr>
        <p:spPr>
          <a:xfrm>
            <a:off x="6156612" y="5483100"/>
            <a:ext cx="15600" cy="1036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6520962" y="5735587"/>
            <a:ext cx="1399199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Dados ou payload</a:t>
            </a:r>
          </a:p>
          <a:p>
            <a:pPr lvl="0" rtl="0">
              <a:spcBef>
                <a:spcPts val="0"/>
              </a:spcBef>
              <a:buNone/>
            </a:pPr>
            <a:endParaRPr sz="1200" b="1"/>
          </a:p>
        </p:txBody>
      </p:sp>
      <p:sp>
        <p:nvSpPr>
          <p:cNvPr id="313" name="Shape 313"/>
          <p:cNvSpPr txBox="1"/>
          <p:nvPr/>
        </p:nvSpPr>
        <p:spPr>
          <a:xfrm>
            <a:off x="1336212" y="4960225"/>
            <a:ext cx="2023800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Código operação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053962" y="4173025"/>
            <a:ext cx="2780700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Cabeçalhos dos níveis inferiores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633712" y="4960225"/>
            <a:ext cx="1832699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Número de sequência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020537" y="5684637"/>
            <a:ext cx="2847599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Payload do datagrama UDP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520962" y="4999650"/>
            <a:ext cx="1399199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Cabeçalho</a:t>
            </a:r>
          </a:p>
        </p:txBody>
      </p:sp>
      <p:sp>
        <p:nvSpPr>
          <p:cNvPr id="318" name="Shape 318"/>
          <p:cNvSpPr/>
          <p:nvPr/>
        </p:nvSpPr>
        <p:spPr>
          <a:xfrm>
            <a:off x="1223837" y="5435250"/>
            <a:ext cx="4440899" cy="111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2508287" y="5735600"/>
            <a:ext cx="1872000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Application data  (Payload)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>
            <a:off x="6162762" y="5054224"/>
            <a:ext cx="13800" cy="355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321" name="Shape 321"/>
          <p:cNvSpPr txBox="1"/>
          <p:nvPr/>
        </p:nvSpPr>
        <p:spPr>
          <a:xfrm>
            <a:off x="6520962" y="4240650"/>
            <a:ext cx="1399199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Cabeçalhos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/>
              <a:t>anteriores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32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Protocolo </a:t>
            </a:r>
            <a:r>
              <a:rPr lang="en-GB" sz="432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stop &amp; wait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9" name="Shape 329"/>
          <p:cNvCxnSpPr/>
          <p:nvPr/>
        </p:nvCxnSpPr>
        <p:spPr>
          <a:xfrm>
            <a:off x="3747024" y="2351599"/>
            <a:ext cx="12900" cy="2934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0" name="Shape 330"/>
          <p:cNvCxnSpPr/>
          <p:nvPr/>
        </p:nvCxnSpPr>
        <p:spPr>
          <a:xfrm>
            <a:off x="5817008" y="2351599"/>
            <a:ext cx="12900" cy="2934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1" name="Shape 331"/>
          <p:cNvCxnSpPr>
            <a:stCxn id="332" idx="2"/>
          </p:cNvCxnSpPr>
          <p:nvPr/>
        </p:nvCxnSpPr>
        <p:spPr>
          <a:xfrm>
            <a:off x="2849834" y="2835278"/>
            <a:ext cx="10200" cy="2408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333" name="Shape 333"/>
          <p:cNvSpPr txBox="1"/>
          <p:nvPr/>
        </p:nvSpPr>
        <p:spPr>
          <a:xfrm>
            <a:off x="3093175" y="1833175"/>
            <a:ext cx="1320300" cy="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163160" y="1833175"/>
            <a:ext cx="1320300" cy="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</a:t>
            </a:r>
          </a:p>
        </p:txBody>
      </p:sp>
      <p:cxnSp>
        <p:nvCxnSpPr>
          <p:cNvPr id="335" name="Shape 335"/>
          <p:cNvCxnSpPr/>
          <p:nvPr/>
        </p:nvCxnSpPr>
        <p:spPr>
          <a:xfrm>
            <a:off x="3812920" y="2848765"/>
            <a:ext cx="1928100" cy="2423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2459984" y="2533478"/>
            <a:ext cx="7797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Tempo</a:t>
            </a:r>
          </a:p>
        </p:txBody>
      </p:sp>
      <p:sp>
        <p:nvSpPr>
          <p:cNvPr id="336" name="Shape 336"/>
          <p:cNvSpPr/>
          <p:nvPr/>
        </p:nvSpPr>
        <p:spPr>
          <a:xfrm>
            <a:off x="5163160" y="4116932"/>
            <a:ext cx="317627" cy="301535"/>
          </a:xfrm>
          <a:prstGeom prst="irregularSeal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7" name="Shape 337"/>
          <p:cNvCxnSpPr/>
          <p:nvPr/>
        </p:nvCxnSpPr>
        <p:spPr>
          <a:xfrm>
            <a:off x="3802243" y="3945855"/>
            <a:ext cx="1339500" cy="2609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8" name="Shape 338"/>
          <p:cNvCxnSpPr/>
          <p:nvPr/>
        </p:nvCxnSpPr>
        <p:spPr>
          <a:xfrm>
            <a:off x="3814480" y="4663708"/>
            <a:ext cx="1947899" cy="390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9" name="Shape 339"/>
          <p:cNvCxnSpPr/>
          <p:nvPr/>
        </p:nvCxnSpPr>
        <p:spPr>
          <a:xfrm flipH="1">
            <a:off x="3796110" y="3135587"/>
            <a:ext cx="1919099" cy="753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0" name="Shape 340"/>
          <p:cNvCxnSpPr/>
          <p:nvPr/>
        </p:nvCxnSpPr>
        <p:spPr>
          <a:xfrm flipH="1">
            <a:off x="3838805" y="3871886"/>
            <a:ext cx="1899299" cy="744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1" name="Shape 341"/>
          <p:cNvCxnSpPr/>
          <p:nvPr/>
        </p:nvCxnSpPr>
        <p:spPr>
          <a:xfrm>
            <a:off x="3580080" y="2873352"/>
            <a:ext cx="11100" cy="6383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triangle" w="lg" len="lg"/>
            <a:tailEnd type="triangle" w="lg" len="lg"/>
          </a:ln>
        </p:spPr>
      </p:cxnSp>
      <p:cxnSp>
        <p:nvCxnSpPr>
          <p:cNvPr id="342" name="Shape 342"/>
          <p:cNvCxnSpPr/>
          <p:nvPr/>
        </p:nvCxnSpPr>
        <p:spPr>
          <a:xfrm>
            <a:off x="3498847" y="3535055"/>
            <a:ext cx="1883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3" name="Shape 343"/>
          <p:cNvCxnSpPr/>
          <p:nvPr/>
        </p:nvCxnSpPr>
        <p:spPr>
          <a:xfrm>
            <a:off x="3498847" y="2834580"/>
            <a:ext cx="1883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4" name="Shape 344"/>
          <p:cNvSpPr txBox="1"/>
          <p:nvPr/>
        </p:nvSpPr>
        <p:spPr>
          <a:xfrm>
            <a:off x="2215075" y="3317411"/>
            <a:ext cx="1005600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1200" b="1"/>
              <a:t>alarme prematuro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3802243" y="3535055"/>
            <a:ext cx="1955699" cy="28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46" name="Shape 346"/>
          <p:cNvSpPr txBox="1"/>
          <p:nvPr/>
        </p:nvSpPr>
        <p:spPr>
          <a:xfrm>
            <a:off x="5709467" y="3715233"/>
            <a:ext cx="1005600" cy="24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duplicado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ignorado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714531" y="4906035"/>
            <a:ext cx="1214399" cy="24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Data</a:t>
            </a:r>
            <a:r>
              <a:rPr lang="en-GB" sz="1200" b="1" baseline="-25000"/>
              <a:t>2</a:t>
            </a:r>
            <a:r>
              <a:rPr lang="en-GB" sz="1200" b="1"/>
              <a:t> aceite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4852444" y="2766621"/>
            <a:ext cx="857099" cy="24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Data</a:t>
            </a:r>
            <a:r>
              <a:rPr lang="en-GB" sz="1200" b="1" baseline="-25000"/>
              <a:t>1</a:t>
            </a:r>
            <a:r>
              <a:rPr lang="en-GB" sz="1200" b="1"/>
              <a:t>,1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5714531" y="2990579"/>
            <a:ext cx="1135199" cy="24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Data</a:t>
            </a:r>
            <a:r>
              <a:rPr lang="en-GB" sz="1200" b="1" baseline="-25000"/>
              <a:t>1</a:t>
            </a:r>
            <a:r>
              <a:rPr lang="en-GB" sz="1200" b="1"/>
              <a:t> aceite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852442" y="3482839"/>
            <a:ext cx="825899" cy="24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Data</a:t>
            </a:r>
            <a:r>
              <a:rPr lang="en-GB" sz="1200" b="1" baseline="-25000"/>
              <a:t>1</a:t>
            </a:r>
            <a:r>
              <a:rPr lang="en-GB" sz="1200" b="1"/>
              <a:t>,1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821143" y="4663708"/>
            <a:ext cx="857099" cy="24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Data</a:t>
            </a:r>
            <a:r>
              <a:rPr lang="en-GB" sz="1200" b="1" baseline="-25000"/>
              <a:t>2</a:t>
            </a:r>
            <a:r>
              <a:rPr lang="en-GB" sz="1200" b="1"/>
              <a:t>,2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4233649" y="3824387"/>
            <a:ext cx="907799" cy="24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Data</a:t>
            </a:r>
            <a:r>
              <a:rPr lang="en-GB" sz="1200" b="1" baseline="-25000"/>
              <a:t>2</a:t>
            </a:r>
            <a:r>
              <a:rPr lang="en-GB" sz="1200" b="1"/>
              <a:t>,2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497515" y="3165802"/>
            <a:ext cx="712799" cy="24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Ack,1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105089" y="4418472"/>
            <a:ext cx="712799" cy="24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Ack,1</a:t>
            </a: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736" y="3404535"/>
            <a:ext cx="240071" cy="26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32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Funcionamento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85750" y="1235075"/>
            <a:ext cx="8686800" cy="5141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Noto Symbol"/>
              <a:buNone/>
            </a:pP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Emissor:</a:t>
            </a:r>
          </a:p>
          <a:p>
            <a:pPr marL="223838" marR="0" lvl="0" indent="-199073" algn="l" rtl="0">
              <a:lnSpc>
                <a:spcPct val="80000"/>
              </a:lnSpc>
              <a:spcBef>
                <a:spcPts val="1295"/>
              </a:spcBef>
              <a:spcAft>
                <a:spcPts val="0"/>
              </a:spcAft>
              <a:buClr>
                <a:srgbClr val="0000FF"/>
              </a:buClr>
              <a:buSzPct val="95652"/>
              <a:buFont typeface="Times New Roman"/>
              <a:buChar char="•"/>
            </a:pPr>
            <a:r>
              <a:rPr lang="en-GB" sz="2300"/>
              <a:t>Por cada pacote a</a:t>
            </a: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transmitir, d</a:t>
            </a:r>
            <a:r>
              <a:rPr lang="en-GB" sz="2300"/>
              <a:t>á-lhe um número de sequência novo, </a:t>
            </a: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transmite-</a:t>
            </a:r>
            <a:r>
              <a:rPr lang="en-GB" sz="2300"/>
              <a:t>o</a:t>
            </a: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activa um </a:t>
            </a:r>
            <a:r>
              <a:rPr lang="en-GB" sz="2300"/>
              <a:t>alarme</a:t>
            </a: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 Depois:</a:t>
            </a:r>
            <a:r>
              <a:rPr lang="en-GB" sz="21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563562" marR="0" lvl="1" indent="-237490" algn="l" rtl="0">
              <a:lnSpc>
                <a:spcPct val="8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</a:pPr>
            <a:r>
              <a:rPr lang="en-GB" sz="2100">
                <a:solidFill>
                  <a:schemeClr val="dk1"/>
                </a:solidFill>
              </a:rPr>
              <a:t>Se chega um ACK com o número de sequência esperado - passa adiante</a:t>
            </a:r>
          </a:p>
          <a:p>
            <a:pPr marL="563562" marR="0" lvl="1" indent="-237490" algn="l" rtl="0">
              <a:lnSpc>
                <a:spcPct val="8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</a:pPr>
            <a:r>
              <a:rPr lang="en-GB" sz="2100">
                <a:solidFill>
                  <a:schemeClr val="dk1"/>
                </a:solidFill>
              </a:rPr>
              <a:t>Se o</a:t>
            </a:r>
            <a:r>
              <a:rPr lang="en-GB" sz="21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temporizador dispara – reenvia </a:t>
            </a:r>
            <a:r>
              <a:rPr lang="en-GB" sz="2100">
                <a:solidFill>
                  <a:schemeClr val="dk1"/>
                </a:solidFill>
              </a:rPr>
              <a:t>o pacote</a:t>
            </a:r>
            <a:r>
              <a:rPr lang="en-GB" sz="21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100">
                <a:solidFill>
                  <a:schemeClr val="dk1"/>
                </a:solidFill>
              </a:rPr>
              <a:t>activa de novo o</a:t>
            </a:r>
            <a:r>
              <a:rPr lang="en-GB" sz="21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100">
                <a:solidFill>
                  <a:schemeClr val="dk1"/>
                </a:solidFill>
              </a:rPr>
              <a:t>alarme</a:t>
            </a:r>
          </a:p>
          <a:p>
            <a:pPr marL="563563" marR="0" lvl="1" indent="-237490" algn="l" rtl="0">
              <a:lnSpc>
                <a:spcPct val="8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</a:pPr>
            <a:r>
              <a:rPr lang="en-GB" sz="2100">
                <a:solidFill>
                  <a:schemeClr val="dk1"/>
                </a:solidFill>
              </a:rPr>
              <a:t>Se c</a:t>
            </a:r>
            <a:r>
              <a:rPr lang="en-GB" sz="21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hega um ACK com número de sequência errado - ignora-o</a:t>
            </a:r>
          </a:p>
          <a:p>
            <a:pPr marL="223838" marR="0" lvl="0" indent="-223838" algn="l" rtl="0">
              <a:lnSpc>
                <a:spcPct val="80000"/>
              </a:lnSpc>
              <a:spcBef>
                <a:spcPts val="1295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Noto Symbol"/>
              <a:buNone/>
            </a:pP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Receptor:</a:t>
            </a:r>
          </a:p>
          <a:p>
            <a:pPr marL="223837" marR="0" lvl="0" indent="-205422" algn="l" rtl="0">
              <a:lnSpc>
                <a:spcPct val="80000"/>
              </a:lnSpc>
              <a:spcBef>
                <a:spcPts val="1295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300"/>
              <a:t>Sempre que</a:t>
            </a: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recebe um </a:t>
            </a:r>
            <a:r>
              <a:rPr lang="en-GB" sz="2300"/>
              <a:t>pacote</a:t>
            </a: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563562" marR="0" lvl="1" indent="-227012" algn="l" rtl="0">
              <a:lnSpc>
                <a:spcPct val="80000"/>
              </a:lnSpc>
              <a:spcBef>
                <a:spcPts val="1295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Char char="-"/>
            </a:pPr>
            <a:r>
              <a:rPr lang="en-GB" sz="2100"/>
              <a:t>Envia um ACK do último pacote correctamente recebido. Se o pacote é novo guarda-o, senão ignora-o</a:t>
            </a:r>
          </a:p>
          <a:p>
            <a:pPr marL="0" marR="0" lvl="1" indent="-140970" algn="l" rtl="0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2"/>
              </a:buClr>
              <a:buSzPct val="105714"/>
              <a:buFont typeface="Times New Roman"/>
              <a:buNone/>
            </a:pPr>
            <a:endParaRPr sz="21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32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Correção (</a:t>
            </a:r>
            <a:r>
              <a:rPr lang="en-GB" sz="432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Safety</a:t>
            </a:r>
            <a:r>
              <a:rPr lang="en-GB" sz="432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285750" y="1662113"/>
            <a:ext cx="8686800" cy="4645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Admitindo que a rede mais tarde ou mais cedo consegue que uma mensagem seja entregue ao receptor, isto é, que a rede permite sempre algum progresso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mesmo que pequeno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garante (tente demonstar):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</a:t>
            </a:r>
            <a:r>
              <a:rPr lang="en-GB">
                <a:solidFill>
                  <a:schemeClr val="dk1"/>
                </a:solidFill>
              </a:rPr>
              <a:t>cada pacote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corretamente entregue ao receptor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ess</a:t>
            </a:r>
            <a:r>
              <a:rPr lang="en-GB">
                <a:solidFill>
                  <a:schemeClr val="dk1"/>
                </a:solidFill>
              </a:rPr>
              <a:t>e pacote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não é confundid</a:t>
            </a:r>
            <a:r>
              <a:rPr lang="en-GB">
                <a:solidFill>
                  <a:schemeClr val="dk1"/>
                </a:solidFill>
              </a:rPr>
              <a:t>o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outr</a:t>
            </a:r>
            <a:r>
              <a:rPr lang="en-GB">
                <a:solidFill>
                  <a:schemeClr val="dk1"/>
                </a:solidFill>
              </a:rPr>
              <a:t>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</a:t>
            </a:r>
            <a:r>
              <a:rPr lang="en-GB">
                <a:solidFill>
                  <a:schemeClr val="dk1"/>
                </a:solidFill>
              </a:rPr>
              <a:t>todos os pacotes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chegarão ao receptor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320"/>
              <a:t>Regulação</a:t>
            </a:r>
            <a:r>
              <a:rPr lang="en-GB" sz="432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Alarme</a:t>
            </a:r>
            <a:r>
              <a:rPr lang="en-GB" sz="4320"/>
              <a:t>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285750" y="1473075"/>
            <a:ext cx="8686800" cy="48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19907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2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valor do temporizador do alarme (</a:t>
            </a:r>
            <a:r>
              <a:rPr lang="en-GB" sz="22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timeout)</a:t>
            </a:r>
            <a:r>
              <a:rPr lang="en-GB" sz="22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importante para a recuperação de erros</a:t>
            </a:r>
          </a:p>
          <a:p>
            <a:pPr marL="563563" marR="0" lvl="1" indent="-232093" algn="l" rtl="0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GB" sz="2200"/>
              <a:t>m valor </a:t>
            </a:r>
            <a:r>
              <a:rPr lang="en-GB" sz="2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demasiado grande leva a que o emissor seja lento a </a:t>
            </a:r>
            <a:r>
              <a:rPr lang="en-GB" sz="2200"/>
              <a:t>recuperar dos erros</a:t>
            </a:r>
          </a:p>
          <a:p>
            <a:pPr marL="563563" marR="0" lvl="1" indent="-232093" algn="l" rtl="0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200"/>
              <a:t>Um valor demasiado</a:t>
            </a:r>
            <a:r>
              <a:rPr lang="en-GB" sz="2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curto leva a duplicados inúteis</a:t>
            </a:r>
          </a:p>
          <a:p>
            <a:pPr marL="563563" marR="0" lvl="1" indent="-232093" algn="l" rtl="0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qualquer caso a correção não está em causa desde que se use sempre </a:t>
            </a:r>
            <a:r>
              <a:rPr lang="en-GB" sz="2200"/>
              <a:t>um</a:t>
            </a:r>
            <a:r>
              <a:rPr lang="en-GB" sz="2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alarme e o receptor envie sistematicamente um ACK perante todos os pacotes recebidos, maus ou bons</a:t>
            </a:r>
          </a:p>
          <a:p>
            <a:pPr marL="223838" marR="0" lvl="0" indent="-199073" algn="l" rtl="0">
              <a:lnSpc>
                <a:spcPct val="80000"/>
              </a:lnSpc>
              <a:spcBef>
                <a:spcPts val="1295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2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evitar repetições inúteis </a:t>
            </a:r>
            <a:r>
              <a:rPr lang="en-GB" sz="2200"/>
              <a:t>o valor pode ser</a:t>
            </a:r>
            <a:r>
              <a:rPr lang="en-GB" sz="22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folgado</a:t>
            </a:r>
          </a:p>
          <a:p>
            <a:pPr marL="563562" marR="0" lvl="1" indent="-232092" algn="l" rtl="0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possível tentar estimar um valor mais adequado</a:t>
            </a:r>
          </a:p>
          <a:p>
            <a:pPr marL="563562" marR="0" lvl="1" indent="-232092" algn="l" rtl="0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GB" sz="2200">
                <a:solidFill>
                  <a:schemeClr val="dk1"/>
                </a:solidFill>
              </a:rPr>
              <a:t>Pense como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395287" y="404812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>
                <a:solidFill>
                  <a:srgbClr val="0A0AFE"/>
                </a:solidFill>
              </a:rPr>
              <a:t>Desempenho sem Erros</a:t>
            </a:r>
          </a:p>
        </p:txBody>
      </p:sp>
      <p:sp>
        <p:nvSpPr>
          <p:cNvPr id="386" name="Shape 386"/>
          <p:cNvSpPr/>
          <p:nvPr/>
        </p:nvSpPr>
        <p:spPr>
          <a:xfrm>
            <a:off x="684225" y="1341450"/>
            <a:ext cx="8143800" cy="1999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FE"/>
              </a:buClr>
              <a:buSzPct val="100000"/>
              <a:buFont typeface="Arial"/>
              <a:buChar char="•"/>
            </a:pP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Dois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computadores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e B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ligados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canal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directo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</a:t>
            </a:r>
            <a:r>
              <a:rPr lang="en-GB" sz="2000" b="0" i="0" u="none" strike="noStrike" cap="none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10.000 Km de </a:t>
            </a:r>
            <a:r>
              <a:rPr lang="en-GB" sz="2000" b="0" i="0" u="none" strike="noStrike" cap="none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comprimento</a:t>
            </a:r>
            <a:r>
              <a:rPr lang="en-GB" sz="2000" b="0" i="0" u="none" strike="noStrike" cap="none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e o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débito</a:t>
            </a:r>
            <a:r>
              <a:rPr lang="en-GB" sz="2000" b="0" i="0" u="none" strike="noStrike" cap="none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1 </a:t>
            </a:r>
            <a:r>
              <a:rPr lang="en-GB" sz="2000" b="0" i="0" u="none" strike="noStrike" cap="none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Mpbs</a:t>
            </a:r>
            <a:r>
              <a:rPr lang="en-GB" sz="2000" b="0" i="0" u="none" strike="noStrike" cap="none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FE"/>
              </a:buClr>
              <a:buSzPct val="100000"/>
              <a:buFont typeface="Arial"/>
              <a:buChar char="•"/>
            </a:pP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Pacotes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1.000 bytes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FE"/>
              </a:buClr>
              <a:buSzPct val="100000"/>
              <a:buFont typeface="Comic Sans MS"/>
              <a:buChar char="•"/>
            </a:pP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Ignoram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-se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bits dos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cabeçalhos</a:t>
            </a:r>
            <a:endParaRPr lang="en-GB"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FE"/>
              </a:buClr>
              <a:buSzPct val="100000"/>
              <a:buFont typeface="Comic Sans MS"/>
              <a:buChar char="•"/>
            </a:pP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Ignora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-se o tempo de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transmissão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um ACK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FE"/>
              </a:buClr>
              <a:buSzPct val="100000"/>
              <a:buFont typeface="Comic Sans MS"/>
              <a:buChar char="•"/>
            </a:pP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Ignora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-se o tempo de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processamento</a:t>
            </a:r>
            <a:endParaRPr lang="en-GB"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769275" y="3340650"/>
            <a:ext cx="7185300" cy="12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propagação = 10.000 / 200.000 = 50 ms, RTT = 100 ms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 bytes = 8.000 bits = 8 . 10</a:t>
            </a:r>
            <a:r>
              <a:rPr lang="en-GB" sz="1800" baseline="30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transmissão = 8 . 10</a:t>
            </a:r>
            <a:r>
              <a:rPr lang="en-GB" sz="1800" baseline="30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10</a:t>
            </a:r>
            <a:r>
              <a:rPr lang="en-GB" sz="1800" baseline="30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8 ms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514400" y="4615650"/>
            <a:ext cx="8143800" cy="16359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FE"/>
              </a:buClr>
              <a:buSzPct val="100000"/>
              <a:buFont typeface="Comic Sans MS"/>
              <a:buChar char="●"/>
            </a:pP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Quanto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tempo leva o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emissor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colocar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 receptor ?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FE"/>
              </a:buClr>
              <a:buSzPct val="100000"/>
              <a:buFont typeface="Comic Sans MS"/>
              <a:buChar char="●"/>
            </a:pP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Qual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diferença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um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o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emissor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estivesse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sempre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000" dirty="0" err="1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emitir</a:t>
            </a:r>
            <a:r>
              <a:rPr lang="en-GB" sz="2000" dirty="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cxnSp>
        <p:nvCxnSpPr>
          <p:cNvPr id="396" name="Shape 396"/>
          <p:cNvCxnSpPr/>
          <p:nvPr/>
        </p:nvCxnSpPr>
        <p:spPr>
          <a:xfrm>
            <a:off x="6004699" y="2203959"/>
            <a:ext cx="20400" cy="2051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397" name="Shape 397"/>
          <p:cNvSpPr txBox="1"/>
          <p:nvPr/>
        </p:nvSpPr>
        <p:spPr>
          <a:xfrm>
            <a:off x="6059889" y="3675908"/>
            <a:ext cx="8990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tempo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6170074" y="2325317"/>
            <a:ext cx="1382700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T</a:t>
            </a:r>
            <a:r>
              <a:rPr lang="en-GB" sz="1200" b="1"/>
              <a:t> = tempo de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/>
              <a:t>transmissão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5395484" y="1709767"/>
            <a:ext cx="8990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 </a:t>
            </a:r>
          </a:p>
        </p:txBody>
      </p:sp>
      <p:cxnSp>
        <p:nvCxnSpPr>
          <p:cNvPr id="400" name="Shape 400"/>
          <p:cNvCxnSpPr/>
          <p:nvPr/>
        </p:nvCxnSpPr>
        <p:spPr>
          <a:xfrm flipH="1">
            <a:off x="2746122" y="2161253"/>
            <a:ext cx="917999" cy="12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01" name="Shape 401"/>
          <p:cNvCxnSpPr/>
          <p:nvPr/>
        </p:nvCxnSpPr>
        <p:spPr>
          <a:xfrm flipH="1">
            <a:off x="2770765" y="2440483"/>
            <a:ext cx="916200" cy="1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02" name="Shape 402"/>
          <p:cNvCxnSpPr/>
          <p:nvPr/>
        </p:nvCxnSpPr>
        <p:spPr>
          <a:xfrm flipH="1">
            <a:off x="2755540" y="3166578"/>
            <a:ext cx="3073800" cy="3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03" name="Shape 403"/>
          <p:cNvCxnSpPr/>
          <p:nvPr/>
        </p:nvCxnSpPr>
        <p:spPr>
          <a:xfrm flipH="1">
            <a:off x="2755526" y="3913275"/>
            <a:ext cx="3073800" cy="3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04" name="Shape 404"/>
          <p:cNvCxnSpPr/>
          <p:nvPr/>
        </p:nvCxnSpPr>
        <p:spPr>
          <a:xfrm flipH="1">
            <a:off x="3464851" y="2161253"/>
            <a:ext cx="900" cy="279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5" name="Shape 405"/>
          <p:cNvCxnSpPr/>
          <p:nvPr/>
        </p:nvCxnSpPr>
        <p:spPr>
          <a:xfrm>
            <a:off x="3463171" y="2466925"/>
            <a:ext cx="1500" cy="714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06" name="Shape 406"/>
          <p:cNvSpPr txBox="1"/>
          <p:nvPr/>
        </p:nvSpPr>
        <p:spPr>
          <a:xfrm>
            <a:off x="1154478" y="2629900"/>
            <a:ext cx="1865400" cy="62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Total = T</a:t>
            </a:r>
            <a:r>
              <a:rPr lang="en-GB" sz="1200" b="1" baseline="-25000"/>
              <a:t>T </a:t>
            </a:r>
            <a:r>
              <a:rPr lang="en-GB" sz="1200" b="1"/>
              <a:t>+ 2 x T</a:t>
            </a:r>
            <a:r>
              <a:rPr lang="en-GB" sz="1200" b="1" baseline="-25000"/>
              <a:t>P</a:t>
            </a:r>
          </a:p>
        </p:txBody>
      </p:sp>
      <p:sp>
        <p:nvSpPr>
          <p:cNvPr id="407" name="Shape 407"/>
          <p:cNvSpPr/>
          <p:nvPr/>
        </p:nvSpPr>
        <p:spPr>
          <a:xfrm rot="1111192" flipH="1">
            <a:off x="3610603" y="2550513"/>
            <a:ext cx="2304543" cy="232579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3231620" y="1421362"/>
            <a:ext cx="899099" cy="62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 </a:t>
            </a:r>
          </a:p>
        </p:txBody>
      </p:sp>
      <p:cxnSp>
        <p:nvCxnSpPr>
          <p:cNvPr id="409" name="Shape 409"/>
          <p:cNvCxnSpPr/>
          <p:nvPr/>
        </p:nvCxnSpPr>
        <p:spPr>
          <a:xfrm>
            <a:off x="3677321" y="1966531"/>
            <a:ext cx="7800" cy="235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0" name="Shape 410"/>
          <p:cNvCxnSpPr/>
          <p:nvPr/>
        </p:nvCxnSpPr>
        <p:spPr>
          <a:xfrm>
            <a:off x="5839309" y="2145097"/>
            <a:ext cx="11400" cy="2168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1" name="Shape 411"/>
          <p:cNvCxnSpPr/>
          <p:nvPr/>
        </p:nvCxnSpPr>
        <p:spPr>
          <a:xfrm>
            <a:off x="3463171" y="3240448"/>
            <a:ext cx="1500" cy="714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6133778" y="3047166"/>
            <a:ext cx="1382700" cy="46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P</a:t>
            </a:r>
            <a:r>
              <a:rPr lang="en-GB" sz="1200" b="1"/>
              <a:t> = tempo de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/>
              <a:t>propagação</a:t>
            </a:r>
          </a:p>
        </p:txBody>
      </p:sp>
      <p:cxnSp>
        <p:nvCxnSpPr>
          <p:cNvPr id="413" name="Shape 413"/>
          <p:cNvCxnSpPr/>
          <p:nvPr/>
        </p:nvCxnSpPr>
        <p:spPr>
          <a:xfrm flipH="1">
            <a:off x="3718122" y="3229074"/>
            <a:ext cx="2106000" cy="665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14" name="Shape 414"/>
          <p:cNvSpPr txBox="1"/>
          <p:nvPr/>
        </p:nvSpPr>
        <p:spPr>
          <a:xfrm>
            <a:off x="4399017" y="2188799"/>
            <a:ext cx="8990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Data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395309" y="3511093"/>
            <a:ext cx="8990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Ack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018500" y="2629901"/>
            <a:ext cx="4460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P</a:t>
            </a:r>
            <a:r>
              <a:rPr lang="en-GB" sz="1200" b="1"/>
              <a:t> 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018500" y="3368719"/>
            <a:ext cx="4460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P</a:t>
            </a:r>
            <a:r>
              <a:rPr lang="en-GB" sz="1200" b="1"/>
              <a:t> 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019712" y="2122088"/>
            <a:ext cx="4460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T</a:t>
            </a:r>
            <a:r>
              <a:rPr lang="en-GB" sz="1200" b="1"/>
              <a:t> </a:t>
            </a:r>
          </a:p>
        </p:txBody>
      </p:sp>
      <p:cxnSp>
        <p:nvCxnSpPr>
          <p:cNvPr id="419" name="Shape 419"/>
          <p:cNvCxnSpPr/>
          <p:nvPr/>
        </p:nvCxnSpPr>
        <p:spPr>
          <a:xfrm>
            <a:off x="2909768" y="2199866"/>
            <a:ext cx="21900" cy="173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20" name="Shape 420"/>
          <p:cNvSpPr/>
          <p:nvPr/>
        </p:nvSpPr>
        <p:spPr>
          <a:xfrm>
            <a:off x="690975" y="4576850"/>
            <a:ext cx="8143800" cy="1969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pacote leva 8 ms a transmitir, mas em cada ciclo de 108 ms apenas se transmite um pacote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1.000 pacotes levam 108 segundos a transferir ao invés de 8 segundos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A0AFE"/>
                </a:solidFill>
                <a:latin typeface="Comic Sans MS"/>
                <a:ea typeface="Comic Sans MS"/>
                <a:cs typeface="Comic Sans MS"/>
                <a:sym typeface="Comic Sans MS"/>
              </a:rPr>
              <a:t>O desempenho real é 8/108 ≈  7,4% do máximo teórico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F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395287" y="404812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>
                <a:solidFill>
                  <a:srgbClr val="0A0AFE"/>
                </a:solidFill>
              </a:rPr>
              <a:t>Desempenho do Protocolo Stop &amp; Wait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Taxa de </a:t>
            </a:r>
            <a:r>
              <a:rPr lang="en-GB"/>
              <a:t>U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tilização </a:t>
            </a:r>
            <a:r>
              <a:rPr lang="en-GB"/>
              <a:t>do Canal</a:t>
            </a:r>
          </a:p>
        </p:txBody>
      </p:sp>
      <p:sp>
        <p:nvSpPr>
          <p:cNvPr id="428" name="Shape 428"/>
          <p:cNvSpPr/>
          <p:nvPr/>
        </p:nvSpPr>
        <p:spPr>
          <a:xfrm>
            <a:off x="1475650" y="1604020"/>
            <a:ext cx="5949899" cy="29459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1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GB" sz="32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T</a:t>
            </a:r>
            <a:r>
              <a:rPr lang="en-GB" sz="3200" b="1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(T</a:t>
            </a:r>
            <a:r>
              <a:rPr lang="en-GB" sz="3200" b="1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 x Tp)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1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GB" sz="32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T</a:t>
            </a:r>
            <a:r>
              <a:rPr lang="en-GB" sz="3200" b="1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(T</a:t>
            </a:r>
            <a:r>
              <a:rPr lang="en-GB" sz="3200" b="1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RTT)</a:t>
            </a:r>
            <a:r>
              <a:rPr lang="en-GB" sz="32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429" name="Shape 429"/>
          <p:cNvSpPr/>
          <p:nvPr/>
        </p:nvSpPr>
        <p:spPr>
          <a:xfrm>
            <a:off x="979350" y="4576765"/>
            <a:ext cx="7185300" cy="16338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2400" b="0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taxa de utilização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2400" b="0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- tempo de transmissão de uma mensagem,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2400" b="0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tempo de propagação de extremo a extremo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RTT - tempo de ida e volta (2 x T</a:t>
            </a:r>
            <a:r>
              <a:rPr lang="en-GB" sz="2400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Objectivos da lição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Internet não garante a entrega dos pacotes pois pode perdê-los ou entregá-los de forma desordenada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Torna-se então necessário encontrar uma forma de transferir dados de forma fiável entre dois computadores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Nesta lição veremos o protocolo mais simples que existe para o realizar – o protocolo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stop &amp; wait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Débito, RTT e Taxa de Utilização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graphicFrame>
        <p:nvGraphicFramePr>
          <p:cNvPr id="438" name="Shape 438"/>
          <p:cNvGraphicFramePr/>
          <p:nvPr/>
        </p:nvGraphicFramePr>
        <p:xfrm>
          <a:off x="1038437" y="2714287"/>
          <a:ext cx="7230825" cy="3405950"/>
        </p:xfrm>
        <a:graphic>
          <a:graphicData uri="http://schemas.openxmlformats.org/drawingml/2006/table">
            <a:tbl>
              <a:tblPr>
                <a:noFill/>
                <a:tableStyleId>{EB4440DB-995A-4AC1-9463-DFD40BF36B0A}</a:tableStyleId>
              </a:tblPr>
              <a:tblGrid>
                <a:gridCol w="1070175"/>
                <a:gridCol w="922950"/>
                <a:gridCol w="906650"/>
                <a:gridCol w="873925"/>
                <a:gridCol w="3457125"/>
              </a:tblGrid>
              <a:tr h="612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Taxa Utilização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Débito (Mbps)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</a:t>
                      </a:r>
                      <a:r>
                        <a:rPr lang="en-GB" b="1" baseline="-25000"/>
                        <a:t>T</a:t>
                      </a:r>
                      <a:r>
                        <a:rPr lang="en-GB" b="1"/>
                        <a:t>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(ms)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RTT (ms)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Comentários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99%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0,1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Débito baixo, RTT desprezável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50%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100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0,1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0,1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</a:rPr>
                        <a:t>Débito razoável, RTT desprezável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33%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20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</a:rPr>
                        <a:t>Débito baixo, RTT baixo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0,5%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100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0,1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20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</a:rPr>
                        <a:t>Débito razoável, RTT baixo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4,8%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200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</a:rPr>
                        <a:t>Débito baixo, RTT alto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0,05%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100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0,1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200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</a:rPr>
                        <a:t>Débito razoável, RTT alto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0,005%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1000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0,01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200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</a:rPr>
                        <a:t>Débito alto, RTT alto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9" name="Shape 439"/>
          <p:cNvSpPr/>
          <p:nvPr/>
        </p:nvSpPr>
        <p:spPr>
          <a:xfrm>
            <a:off x="566362" y="1150650"/>
            <a:ext cx="8174999" cy="13208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Taxa de utilização de um canal pelo protocolo stop &amp; wait numa transferência entre dois computadores ligados directamente por um canal sem erros, usando pacotes de 10.000 bits, variando o débito e o RTT.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/>
              <a:t>C</a:t>
            </a: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anais de </a:t>
            </a:r>
            <a:r>
              <a:rPr lang="en-GB" sz="3200"/>
              <a:t>Débito Elevado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os canais têm </a:t>
            </a:r>
            <a:r>
              <a:rPr lang="en-GB" sz="2000"/>
              <a:t>débito muito elevado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o tempo de transmissão diminui drasticamente. Por exemplo, se um canal tem a capacidade de 1 Gbps, transmitir 10.000 bits leva 10</a:t>
            </a:r>
            <a:r>
              <a:rPr lang="en-GB" sz="2000" b="0" i="0" u="none" strike="noStrike" cap="none" baseline="30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-5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segundos, isto é, 10 micro segundos</a:t>
            </a: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o RTT for de alguns mili</a:t>
            </a:r>
            <a:r>
              <a:rPr lang="en-GB" sz="2000"/>
              <a:t>s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segundos, a taxa de utilização do canal tende sempre para valores muito baixos. Nestes casos</a:t>
            </a:r>
            <a:r>
              <a:rPr lang="en-GB" sz="2000"/>
              <a:t>, o débito útil médio extremo a extremo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permitid</a:t>
            </a:r>
            <a:r>
              <a:rPr lang="en-GB" sz="2000"/>
              <a:t>o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pelo protocolo</a:t>
            </a:r>
            <a:r>
              <a:rPr lang="en-GB" sz="2000"/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tende para:</a:t>
            </a: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sz="2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>
                <a:solidFill>
                  <a:schemeClr val="dk1"/>
                </a:solidFill>
              </a:rPr>
              <a:t>   Débito útil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</a:t>
            </a:r>
            <a:r>
              <a:rPr lang="en-GB" sz="2400">
                <a:solidFill>
                  <a:schemeClr val="dk1"/>
                </a:solidFill>
              </a:rPr>
              <a:t>édio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extremo a extremo do protocolo </a:t>
            </a:r>
            <a:r>
              <a:rPr lang="en-GB" sz="2400">
                <a:solidFill>
                  <a:schemeClr val="dk1"/>
                </a:solidFill>
              </a:rPr>
              <a:t>S&amp;W</a:t>
            </a:r>
          </a:p>
          <a:p>
            <a:pPr marL="914400" marR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Dimensão </a:t>
            </a:r>
            <a:r>
              <a:rPr lang="en-GB" sz="2400">
                <a:solidFill>
                  <a:schemeClr val="dk1"/>
                </a:solidFill>
              </a:rPr>
              <a:t>do pacote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RTT</a:t>
            </a:r>
          </a:p>
          <a:p>
            <a:pPr marL="914400" marR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>
              <a:solidFill>
                <a:schemeClr val="dk1"/>
              </a:solidFill>
            </a:endParaRPr>
          </a:p>
          <a:p>
            <a:pPr lvl="0" indent="0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/>
              <a:t>O débito útil extremo a extremo diz-se </a:t>
            </a:r>
            <a:r>
              <a:rPr lang="en-GB" sz="2000" i="1"/>
              <a:t>goodput</a:t>
            </a:r>
            <a:r>
              <a:rPr lang="en-GB" sz="2000"/>
              <a:t> em inglês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Shape 451"/>
          <p:cNvGrpSpPr/>
          <p:nvPr/>
        </p:nvGrpSpPr>
        <p:grpSpPr>
          <a:xfrm>
            <a:off x="2138766" y="2659253"/>
            <a:ext cx="1399261" cy="1261597"/>
            <a:chOff x="2414975" y="1753500"/>
            <a:chExt cx="1198199" cy="1185600"/>
          </a:xfrm>
        </p:grpSpPr>
        <p:sp>
          <p:nvSpPr>
            <p:cNvPr id="452" name="Shape 452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2692775" y="2187150"/>
              <a:ext cx="642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900"/>
                <a:t>Estado 0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en-GB" sz="900"/>
                <a:t> (inicial)</a:t>
              </a: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324302" y="4721672"/>
            <a:ext cx="1386464" cy="1261597"/>
            <a:chOff x="2414975" y="1753500"/>
            <a:chExt cx="1198199" cy="1185600"/>
          </a:xfrm>
        </p:grpSpPr>
        <p:sp>
          <p:nvSpPr>
            <p:cNvPr id="455" name="Shape 455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2692775" y="2187150"/>
              <a:ext cx="642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900"/>
                <a:t>Estado 3</a:t>
              </a: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2138766" y="4721686"/>
            <a:ext cx="1399261" cy="1261597"/>
            <a:chOff x="2440925" y="1435250"/>
            <a:chExt cx="1198199" cy="1185600"/>
          </a:xfrm>
        </p:grpSpPr>
        <p:sp>
          <p:nvSpPr>
            <p:cNvPr id="458" name="Shape 458"/>
            <p:cNvSpPr/>
            <p:nvPr/>
          </p:nvSpPr>
          <p:spPr>
            <a:xfrm>
              <a:off x="2440925" y="143525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 txBox="1"/>
            <p:nvPr/>
          </p:nvSpPr>
          <p:spPr>
            <a:xfrm>
              <a:off x="2692775" y="1868900"/>
              <a:ext cx="642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900"/>
                <a:t>Estado 2</a:t>
              </a:r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324302" y="2659253"/>
            <a:ext cx="1386464" cy="1261597"/>
            <a:chOff x="2414975" y="1753500"/>
            <a:chExt cx="1198199" cy="1185600"/>
          </a:xfrm>
        </p:grpSpPr>
        <p:sp>
          <p:nvSpPr>
            <p:cNvPr id="461" name="Shape 461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 txBox="1"/>
            <p:nvPr/>
          </p:nvSpPr>
          <p:spPr>
            <a:xfrm>
              <a:off x="2692775" y="2187150"/>
              <a:ext cx="642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900"/>
                <a:t>Estado 1</a:t>
              </a:r>
            </a:p>
          </p:txBody>
        </p:sp>
      </p:grpSp>
      <p:cxnSp>
        <p:nvCxnSpPr>
          <p:cNvPr id="463" name="Shape 463"/>
          <p:cNvCxnSpPr>
            <a:stCxn id="452" idx="6"/>
            <a:endCxn id="455" idx="1"/>
          </p:cNvCxnSpPr>
          <p:nvPr/>
        </p:nvCxnSpPr>
        <p:spPr>
          <a:xfrm>
            <a:off x="3538027" y="3290052"/>
            <a:ext cx="1989318" cy="1616377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64" name="Shape 464"/>
          <p:cNvCxnSpPr>
            <a:stCxn id="452" idx="6"/>
            <a:endCxn id="461" idx="0"/>
          </p:cNvCxnSpPr>
          <p:nvPr/>
        </p:nvCxnSpPr>
        <p:spPr>
          <a:xfrm flipV="1">
            <a:off x="3538027" y="2659253"/>
            <a:ext cx="2479507" cy="630799"/>
          </a:xfrm>
          <a:prstGeom prst="curvedConnector4">
            <a:avLst>
              <a:gd name="adj1" fmla="val 36021"/>
              <a:gd name="adj2" fmla="val 13624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65" name="Shape 465"/>
          <p:cNvCxnSpPr>
            <a:stCxn id="452" idx="2"/>
            <a:endCxn id="458" idx="2"/>
          </p:cNvCxnSpPr>
          <p:nvPr/>
        </p:nvCxnSpPr>
        <p:spPr>
          <a:xfrm rot="10800000" flipV="1">
            <a:off x="2138766" y="3290051"/>
            <a:ext cx="12700" cy="2062433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66" name="Shape 466"/>
          <p:cNvCxnSpPr>
            <a:stCxn id="461" idx="6"/>
            <a:endCxn id="455" idx="6"/>
          </p:cNvCxnSpPr>
          <p:nvPr/>
        </p:nvCxnSpPr>
        <p:spPr>
          <a:xfrm>
            <a:off x="6710766" y="3290052"/>
            <a:ext cx="12700" cy="2062419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67" name="Shape 467"/>
          <p:cNvCxnSpPr>
            <a:stCxn id="458" idx="4"/>
            <a:endCxn id="455" idx="4"/>
          </p:cNvCxnSpPr>
          <p:nvPr/>
        </p:nvCxnSpPr>
        <p:spPr>
          <a:xfrm rot="5400000" flipH="1" flipV="1">
            <a:off x="4427958" y="4393707"/>
            <a:ext cx="14" cy="3179137"/>
          </a:xfrm>
          <a:prstGeom prst="curvedConnector3">
            <a:avLst>
              <a:gd name="adj1" fmla="val -163285714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68" name="Shape 468"/>
          <p:cNvCxnSpPr>
            <a:stCxn id="452" idx="2"/>
            <a:endCxn id="452" idx="1"/>
          </p:cNvCxnSpPr>
          <p:nvPr/>
        </p:nvCxnSpPr>
        <p:spPr>
          <a:xfrm rot="10800000" flipH="1">
            <a:off x="2138765" y="2844010"/>
            <a:ext cx="204917" cy="446042"/>
          </a:xfrm>
          <a:prstGeom prst="curvedConnector4">
            <a:avLst>
              <a:gd name="adj1" fmla="val -111557"/>
              <a:gd name="adj2" fmla="val 192672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469" name="Shape 469"/>
          <p:cNvGrpSpPr/>
          <p:nvPr/>
        </p:nvGrpSpPr>
        <p:grpSpPr>
          <a:xfrm>
            <a:off x="1583050" y="1767695"/>
            <a:ext cx="1470052" cy="600551"/>
            <a:chOff x="1764297" y="973475"/>
            <a:chExt cx="1470052" cy="564374"/>
          </a:xfrm>
        </p:grpSpPr>
        <p:sp>
          <p:nvSpPr>
            <p:cNvPr id="470" name="Shape 470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Evento</a:t>
              </a:r>
              <a:r>
                <a:rPr lang="en-GB" sz="1000" baseline="-25000"/>
                <a:t>1</a:t>
              </a:r>
              <a:r>
                <a:rPr lang="en-GB" sz="1000"/>
                <a:t> / [ Condição</a:t>
              </a:r>
              <a:r>
                <a:rPr lang="en-GB" sz="1000" baseline="-25000"/>
                <a:t>1</a:t>
              </a:r>
              <a:r>
                <a:rPr lang="en-GB" sz="1000"/>
                <a:t> ]</a:t>
              </a:r>
            </a:p>
          </p:txBody>
        </p:sp>
        <p:sp>
          <p:nvSpPr>
            <p:cNvPr id="471" name="Shape 471"/>
            <p:cNvSpPr txBox="1"/>
            <p:nvPr/>
          </p:nvSpPr>
          <p:spPr>
            <a:xfrm>
              <a:off x="2109933" y="1213250"/>
              <a:ext cx="641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Ações</a:t>
              </a:r>
              <a:r>
                <a:rPr lang="en-GB" sz="1000" baseline="-25000"/>
                <a:t>1</a:t>
              </a:r>
            </a:p>
          </p:txBody>
        </p:sp>
        <p:cxnSp>
          <p:nvCxnSpPr>
            <p:cNvPr id="472" name="Shape 472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73" name="Shape 473"/>
          <p:cNvSpPr/>
          <p:nvPr/>
        </p:nvSpPr>
        <p:spPr>
          <a:xfrm rot="6470790">
            <a:off x="2957803" y="2363562"/>
            <a:ext cx="508046" cy="1724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4" name="Shape 474"/>
          <p:cNvGrpSpPr/>
          <p:nvPr/>
        </p:nvGrpSpPr>
        <p:grpSpPr>
          <a:xfrm>
            <a:off x="556050" y="4020981"/>
            <a:ext cx="1470052" cy="600551"/>
            <a:chOff x="1764297" y="973475"/>
            <a:chExt cx="1470052" cy="564374"/>
          </a:xfrm>
        </p:grpSpPr>
        <p:sp>
          <p:nvSpPr>
            <p:cNvPr id="475" name="Shape 475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Evento</a:t>
              </a:r>
              <a:r>
                <a:rPr lang="en-GB" sz="1000" baseline="-25000"/>
                <a:t>2</a:t>
              </a:r>
              <a:r>
                <a:rPr lang="en-GB" sz="1000"/>
                <a:t> / [ Condição</a:t>
              </a:r>
              <a:r>
                <a:rPr lang="en-GB" sz="1000" baseline="-25000"/>
                <a:t>2</a:t>
              </a:r>
              <a:r>
                <a:rPr lang="en-GB" sz="1000"/>
                <a:t> ]</a:t>
              </a:r>
            </a:p>
          </p:txBody>
        </p:sp>
        <p:sp>
          <p:nvSpPr>
            <p:cNvPr id="476" name="Shape 476"/>
            <p:cNvSpPr txBox="1"/>
            <p:nvPr/>
          </p:nvSpPr>
          <p:spPr>
            <a:xfrm>
              <a:off x="2109933" y="1213250"/>
              <a:ext cx="641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Ações</a:t>
              </a:r>
              <a:r>
                <a:rPr lang="en-GB" sz="1000" baseline="-25000"/>
                <a:t>2</a:t>
              </a:r>
            </a:p>
          </p:txBody>
        </p:sp>
        <p:cxnSp>
          <p:nvCxnSpPr>
            <p:cNvPr id="477" name="Shape 477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78" name="Shape 478"/>
          <p:cNvGrpSpPr/>
          <p:nvPr/>
        </p:nvGrpSpPr>
        <p:grpSpPr>
          <a:xfrm>
            <a:off x="4483774" y="1767681"/>
            <a:ext cx="1470052" cy="600551"/>
            <a:chOff x="1764297" y="973475"/>
            <a:chExt cx="1470052" cy="564374"/>
          </a:xfrm>
        </p:grpSpPr>
        <p:sp>
          <p:nvSpPr>
            <p:cNvPr id="479" name="Shape 479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Evento</a:t>
              </a:r>
              <a:r>
                <a:rPr lang="en-GB" sz="1000" baseline="-25000"/>
                <a:t>3</a:t>
              </a:r>
              <a:r>
                <a:rPr lang="en-GB" sz="1000"/>
                <a:t> / [ Condição</a:t>
              </a:r>
              <a:r>
                <a:rPr lang="en-GB" sz="1000" baseline="-25000"/>
                <a:t>3</a:t>
              </a:r>
              <a:r>
                <a:rPr lang="en-GB" sz="1000"/>
                <a:t> ]</a:t>
              </a:r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2109933" y="1213250"/>
              <a:ext cx="641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Ações</a:t>
              </a:r>
              <a:r>
                <a:rPr lang="en-GB" sz="1000" baseline="-25000"/>
                <a:t>3</a:t>
              </a:r>
            </a:p>
          </p:txBody>
        </p:sp>
        <p:cxnSp>
          <p:nvCxnSpPr>
            <p:cNvPr id="481" name="Shape 481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2" name="Shape 482"/>
          <p:cNvGrpSpPr/>
          <p:nvPr/>
        </p:nvGrpSpPr>
        <p:grpSpPr>
          <a:xfrm>
            <a:off x="6857698" y="4020967"/>
            <a:ext cx="1470052" cy="600551"/>
            <a:chOff x="1764297" y="973475"/>
            <a:chExt cx="1470052" cy="564374"/>
          </a:xfrm>
        </p:grpSpPr>
        <p:sp>
          <p:nvSpPr>
            <p:cNvPr id="483" name="Shape 483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Evento</a:t>
              </a:r>
              <a:r>
                <a:rPr lang="en-GB" sz="1000" baseline="-25000"/>
                <a:t>4</a:t>
              </a:r>
              <a:r>
                <a:rPr lang="en-GB" sz="1000"/>
                <a:t> / [ Condição</a:t>
              </a:r>
              <a:r>
                <a:rPr lang="en-GB" sz="1000" baseline="-25000"/>
                <a:t>4</a:t>
              </a:r>
              <a:r>
                <a:rPr lang="en-GB" sz="1000"/>
                <a:t> ]</a:t>
              </a:r>
            </a:p>
          </p:txBody>
        </p:sp>
        <p:sp>
          <p:nvSpPr>
            <p:cNvPr id="484" name="Shape 484"/>
            <p:cNvSpPr txBox="1"/>
            <p:nvPr/>
          </p:nvSpPr>
          <p:spPr>
            <a:xfrm>
              <a:off x="2109933" y="1213250"/>
              <a:ext cx="641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Ações</a:t>
              </a:r>
              <a:r>
                <a:rPr lang="en-GB" sz="1000" baseline="-25000"/>
                <a:t>4</a:t>
              </a:r>
            </a:p>
          </p:txBody>
        </p:sp>
        <p:cxnSp>
          <p:nvCxnSpPr>
            <p:cNvPr id="485" name="Shape 485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6" name="Shape 486"/>
          <p:cNvGrpSpPr/>
          <p:nvPr/>
        </p:nvGrpSpPr>
        <p:grpSpPr>
          <a:xfrm>
            <a:off x="3655724" y="5537799"/>
            <a:ext cx="1470052" cy="600551"/>
            <a:chOff x="1764297" y="973475"/>
            <a:chExt cx="1470052" cy="564374"/>
          </a:xfrm>
        </p:grpSpPr>
        <p:sp>
          <p:nvSpPr>
            <p:cNvPr id="487" name="Shape 487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Evento</a:t>
              </a:r>
              <a:r>
                <a:rPr lang="en-GB" sz="1000" baseline="-25000"/>
                <a:t>5</a:t>
              </a:r>
              <a:r>
                <a:rPr lang="en-GB" sz="1000"/>
                <a:t> / [ Condição</a:t>
              </a:r>
              <a:r>
                <a:rPr lang="en-GB" sz="1000" baseline="-25000"/>
                <a:t>5</a:t>
              </a:r>
              <a:r>
                <a:rPr lang="en-GB" sz="1000"/>
                <a:t> ]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2109933" y="1213250"/>
              <a:ext cx="641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Ações</a:t>
              </a:r>
              <a:r>
                <a:rPr lang="en-GB" sz="1000" baseline="-25000"/>
                <a:t>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90" name="Shape 490"/>
          <p:cNvGrpSpPr/>
          <p:nvPr/>
        </p:nvGrpSpPr>
        <p:grpSpPr>
          <a:xfrm>
            <a:off x="3655724" y="3875525"/>
            <a:ext cx="1470052" cy="600551"/>
            <a:chOff x="1764297" y="973475"/>
            <a:chExt cx="1470052" cy="564374"/>
          </a:xfrm>
        </p:grpSpPr>
        <p:sp>
          <p:nvSpPr>
            <p:cNvPr id="491" name="Shape 491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Evento</a:t>
              </a:r>
              <a:r>
                <a:rPr lang="en-GB" sz="1000" baseline="-25000"/>
                <a:t>6</a:t>
              </a:r>
              <a:r>
                <a:rPr lang="en-GB" sz="1000"/>
                <a:t> / [ Condição</a:t>
              </a:r>
              <a:r>
                <a:rPr lang="en-GB" sz="1000" baseline="-25000"/>
                <a:t>6</a:t>
              </a:r>
              <a:r>
                <a:rPr lang="en-GB" sz="1000"/>
                <a:t> ]</a:t>
              </a: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2109933" y="1213250"/>
              <a:ext cx="641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Ações</a:t>
              </a:r>
              <a:r>
                <a:rPr lang="en-GB" sz="1000" baseline="-25000"/>
                <a:t>6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94" name="Shape 494"/>
          <p:cNvSpPr txBox="1">
            <a:spLocks noGrp="1"/>
          </p:cNvSpPr>
          <p:nvPr>
            <p:ph type="title" idx="4294967295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Máquinas de Estados com Acções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Shape 499"/>
          <p:cNvGrpSpPr/>
          <p:nvPr/>
        </p:nvGrpSpPr>
        <p:grpSpPr>
          <a:xfrm>
            <a:off x="2211699" y="3568551"/>
            <a:ext cx="1321697" cy="1268829"/>
            <a:chOff x="2414975" y="1753500"/>
            <a:chExt cx="1198199" cy="1185600"/>
          </a:xfrm>
        </p:grpSpPr>
        <p:sp>
          <p:nvSpPr>
            <p:cNvPr id="500" name="Shape 500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 txBox="1"/>
            <p:nvPr/>
          </p:nvSpPr>
          <p:spPr>
            <a:xfrm>
              <a:off x="2692775" y="2187150"/>
              <a:ext cx="642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900" dirty="0"/>
                <a:t>  State 0</a:t>
              </a: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5196175" y="3568551"/>
            <a:ext cx="1344110" cy="1268829"/>
            <a:chOff x="2414975" y="1753500"/>
            <a:chExt cx="1198199" cy="1185600"/>
          </a:xfrm>
        </p:grpSpPr>
        <p:sp>
          <p:nvSpPr>
            <p:cNvPr id="503" name="Shape 503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2692775" y="2187150"/>
              <a:ext cx="642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900"/>
                <a:t>   State 1</a:t>
              </a:r>
            </a:p>
          </p:txBody>
        </p:sp>
      </p:grpSp>
      <p:cxnSp>
        <p:nvCxnSpPr>
          <p:cNvPr id="505" name="Shape 505"/>
          <p:cNvCxnSpPr>
            <a:stCxn id="500" idx="0"/>
            <a:endCxn id="503" idx="0"/>
          </p:cNvCxnSpPr>
          <p:nvPr/>
        </p:nvCxnSpPr>
        <p:spPr>
          <a:xfrm rot="5400000" flipH="1" flipV="1">
            <a:off x="4370389" y="2070710"/>
            <a:ext cx="12700" cy="2995682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06" name="Shape 506"/>
          <p:cNvCxnSpPr>
            <a:stCxn id="500" idx="4"/>
            <a:endCxn id="503" idx="4"/>
          </p:cNvCxnSpPr>
          <p:nvPr/>
        </p:nvCxnSpPr>
        <p:spPr>
          <a:xfrm rot="16200000" flipH="1">
            <a:off x="4370389" y="3339539"/>
            <a:ext cx="12700" cy="2995682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507" name="Shape 507"/>
          <p:cNvCxnSpPr>
            <a:stCxn id="500" idx="2"/>
            <a:endCxn id="500" idx="1"/>
          </p:cNvCxnSpPr>
          <p:nvPr/>
        </p:nvCxnSpPr>
        <p:spPr>
          <a:xfrm rot="10800000" flipH="1">
            <a:off x="2211699" y="3754368"/>
            <a:ext cx="193558" cy="448599"/>
          </a:xfrm>
          <a:prstGeom prst="curvedConnector4">
            <a:avLst>
              <a:gd name="adj1" fmla="val -118104"/>
              <a:gd name="adj2" fmla="val 19238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508" name="Shape 508"/>
          <p:cNvGrpSpPr/>
          <p:nvPr/>
        </p:nvGrpSpPr>
        <p:grpSpPr>
          <a:xfrm>
            <a:off x="1454940" y="2671880"/>
            <a:ext cx="1313932" cy="603994"/>
            <a:chOff x="1764297" y="973475"/>
            <a:chExt cx="1470052" cy="564374"/>
          </a:xfrm>
        </p:grpSpPr>
        <p:sp>
          <p:nvSpPr>
            <p:cNvPr id="509" name="Shape 509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got any other event</a:t>
              </a: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2109933" y="1213250"/>
              <a:ext cx="641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  {}</a:t>
              </a:r>
            </a:p>
          </p:txBody>
        </p:sp>
        <p:cxnSp>
          <p:nvCxnSpPr>
            <p:cNvPr id="511" name="Shape 511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12" name="Shape 512"/>
          <p:cNvSpPr/>
          <p:nvPr/>
        </p:nvSpPr>
        <p:spPr>
          <a:xfrm>
            <a:off x="1707709" y="4240988"/>
            <a:ext cx="480299" cy="1832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3533397" y="2062325"/>
            <a:ext cx="16256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got Data from application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3445025" y="2368477"/>
            <a:ext cx="2194799" cy="8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{  packet.opCode = Data;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   packet.sequence = seq;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   send(packet);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   startTimer(duration);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}</a:t>
            </a:r>
          </a:p>
        </p:txBody>
      </p:sp>
      <p:cxnSp>
        <p:nvCxnSpPr>
          <p:cNvPr id="515" name="Shape 515"/>
          <p:cNvCxnSpPr/>
          <p:nvPr/>
        </p:nvCxnSpPr>
        <p:spPr>
          <a:xfrm>
            <a:off x="3403009" y="2368477"/>
            <a:ext cx="1779600" cy="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6" name="Shape 516"/>
          <p:cNvSpPr txBox="1"/>
          <p:nvPr/>
        </p:nvSpPr>
        <p:spPr>
          <a:xfrm>
            <a:off x="3478474" y="5141133"/>
            <a:ext cx="14700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  got Ack</a:t>
            </a:r>
            <a:r>
              <a:rPr lang="en-GB" sz="1000" baseline="-25000"/>
              <a:t>i</a:t>
            </a:r>
            <a:r>
              <a:rPr lang="en-GB" sz="1000"/>
              <a:t>  &amp;&amp;  i == seq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3533450" y="5397758"/>
            <a:ext cx="1470000" cy="6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{   stopTimer();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    seq ++;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}</a:t>
            </a:r>
          </a:p>
        </p:txBody>
      </p:sp>
      <p:cxnSp>
        <p:nvCxnSpPr>
          <p:cNvPr id="518" name="Shape 518"/>
          <p:cNvCxnSpPr/>
          <p:nvPr/>
        </p:nvCxnSpPr>
        <p:spPr>
          <a:xfrm>
            <a:off x="3533396" y="5441693"/>
            <a:ext cx="1357800" cy="11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9" name="Shape 519"/>
          <p:cNvCxnSpPr>
            <a:stCxn id="503" idx="6"/>
            <a:endCxn id="503" idx="5"/>
          </p:cNvCxnSpPr>
          <p:nvPr/>
        </p:nvCxnSpPr>
        <p:spPr>
          <a:xfrm flipH="1">
            <a:off x="6343445" y="4202966"/>
            <a:ext cx="196840" cy="448598"/>
          </a:xfrm>
          <a:prstGeom prst="curvedConnector4">
            <a:avLst>
              <a:gd name="adj1" fmla="val -116135"/>
              <a:gd name="adj2" fmla="val 19238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520" name="Shape 520"/>
          <p:cNvGrpSpPr/>
          <p:nvPr/>
        </p:nvGrpSpPr>
        <p:grpSpPr>
          <a:xfrm>
            <a:off x="5768790" y="5145220"/>
            <a:ext cx="1313932" cy="603994"/>
            <a:chOff x="1764297" y="973475"/>
            <a:chExt cx="1470052" cy="564374"/>
          </a:xfrm>
        </p:grpSpPr>
        <p:sp>
          <p:nvSpPr>
            <p:cNvPr id="521" name="Shape 521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got any other event</a:t>
              </a:r>
            </a:p>
          </p:txBody>
        </p:sp>
        <p:sp>
          <p:nvSpPr>
            <p:cNvPr id="522" name="Shape 522"/>
            <p:cNvSpPr txBox="1"/>
            <p:nvPr/>
          </p:nvSpPr>
          <p:spPr>
            <a:xfrm>
              <a:off x="2109933" y="1213250"/>
              <a:ext cx="641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  {}</a:t>
              </a:r>
            </a:p>
          </p:txBody>
        </p:sp>
        <p:cxnSp>
          <p:nvCxnSpPr>
            <p:cNvPr id="523" name="Shape 523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24" name="Shape 524"/>
          <p:cNvSpPr txBox="1"/>
          <p:nvPr/>
        </p:nvSpPr>
        <p:spPr>
          <a:xfrm>
            <a:off x="971600" y="4424316"/>
            <a:ext cx="10362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 initialize seq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6801399" y="2992100"/>
            <a:ext cx="9774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got timeout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6722200" y="3311871"/>
            <a:ext cx="1625699" cy="6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{  send(packet);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   startTimer(duration);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}</a:t>
            </a:r>
          </a:p>
        </p:txBody>
      </p:sp>
      <p:cxnSp>
        <p:nvCxnSpPr>
          <p:cNvPr id="527" name="Shape 527"/>
          <p:cNvCxnSpPr/>
          <p:nvPr/>
        </p:nvCxnSpPr>
        <p:spPr>
          <a:xfrm>
            <a:off x="6680185" y="3311858"/>
            <a:ext cx="1416600" cy="4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8" name="Shape 528"/>
          <p:cNvCxnSpPr>
            <a:stCxn id="503" idx="6"/>
            <a:endCxn id="503" idx="7"/>
          </p:cNvCxnSpPr>
          <p:nvPr/>
        </p:nvCxnSpPr>
        <p:spPr>
          <a:xfrm flipH="1" flipV="1">
            <a:off x="6343445" y="3754367"/>
            <a:ext cx="196840" cy="448599"/>
          </a:xfrm>
          <a:prstGeom prst="curvedConnector4">
            <a:avLst>
              <a:gd name="adj1" fmla="val -116135"/>
              <a:gd name="adj2" fmla="val 19238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874" y="2910464"/>
            <a:ext cx="309434" cy="260558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>
            <a:spLocks noGrp="1"/>
          </p:cNvSpPr>
          <p:nvPr>
            <p:ph type="title" idx="4294967295"/>
          </p:nvPr>
        </p:nvSpPr>
        <p:spPr>
          <a:xfrm>
            <a:off x="304800" y="381000"/>
            <a:ext cx="83819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Máquinas de Estados com Acções Emissor Stop &amp; Wait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3930508" y="3611252"/>
            <a:ext cx="1576711" cy="1580760"/>
            <a:chOff x="2414975" y="1753500"/>
            <a:chExt cx="1198199" cy="1185600"/>
          </a:xfrm>
        </p:grpSpPr>
        <p:sp>
          <p:nvSpPr>
            <p:cNvPr id="536" name="Shape 536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2692775" y="2187150"/>
              <a:ext cx="642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900"/>
                <a:t> State 0</a:t>
              </a:r>
            </a:p>
          </p:txBody>
        </p:sp>
      </p:grpSp>
      <p:cxnSp>
        <p:nvCxnSpPr>
          <p:cNvPr id="538" name="Shape 538"/>
          <p:cNvCxnSpPr>
            <a:stCxn id="536" idx="2"/>
            <a:endCxn id="536" idx="1"/>
          </p:cNvCxnSpPr>
          <p:nvPr/>
        </p:nvCxnSpPr>
        <p:spPr>
          <a:xfrm rot="10800000" flipH="1">
            <a:off x="3930508" y="3842732"/>
            <a:ext cx="231000" cy="558900"/>
          </a:xfrm>
          <a:prstGeom prst="curvedConnector4">
            <a:avLst>
              <a:gd name="adj1" fmla="val -103084"/>
              <a:gd name="adj2" fmla="val 18402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539" name="Shape 539"/>
          <p:cNvSpPr/>
          <p:nvPr/>
        </p:nvSpPr>
        <p:spPr>
          <a:xfrm rot="-1299315">
            <a:off x="3311519" y="4557969"/>
            <a:ext cx="633297" cy="2280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0" name="Shape 540"/>
          <p:cNvGrpSpPr/>
          <p:nvPr/>
        </p:nvGrpSpPr>
        <p:grpSpPr>
          <a:xfrm>
            <a:off x="5867821" y="3032146"/>
            <a:ext cx="2021321" cy="1974054"/>
            <a:chOff x="1764297" y="973475"/>
            <a:chExt cx="1536075" cy="1480577"/>
          </a:xfrm>
        </p:grpSpPr>
        <p:sp>
          <p:nvSpPr>
            <p:cNvPr id="541" name="Shape 541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    got packet Data</a:t>
              </a:r>
              <a:r>
                <a:rPr lang="en-GB" sz="1000" baseline="-25000"/>
                <a:t>i</a:t>
              </a: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1797972" y="1213252"/>
              <a:ext cx="1502400" cy="1240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{   if ( i == seq ) {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    deliver Data</a:t>
              </a:r>
              <a:r>
                <a:rPr lang="en-GB" sz="1000" baseline="-25000"/>
                <a:t>i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    sendAck(i)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    seq++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} else { sendAck(i-1) }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}</a:t>
              </a:r>
            </a:p>
          </p:txBody>
        </p:sp>
        <p:cxnSp>
          <p:nvCxnSpPr>
            <p:cNvPr id="543" name="Shape 543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44" name="Shape 544"/>
          <p:cNvCxnSpPr>
            <a:stCxn id="536" idx="6"/>
            <a:endCxn id="536" idx="7"/>
          </p:cNvCxnSpPr>
          <p:nvPr/>
        </p:nvCxnSpPr>
        <p:spPr>
          <a:xfrm rot="10800000">
            <a:off x="5276219" y="3842732"/>
            <a:ext cx="231000" cy="558900"/>
          </a:xfrm>
          <a:prstGeom prst="curvedConnector4">
            <a:avLst>
              <a:gd name="adj1" fmla="val -103084"/>
              <a:gd name="adj2" fmla="val 18402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545" name="Shape 545"/>
          <p:cNvGrpSpPr/>
          <p:nvPr/>
        </p:nvGrpSpPr>
        <p:grpSpPr>
          <a:xfrm>
            <a:off x="1571357" y="3325668"/>
            <a:ext cx="1934441" cy="752497"/>
            <a:chOff x="1764297" y="973475"/>
            <a:chExt cx="1470052" cy="564387"/>
          </a:xfrm>
        </p:grpSpPr>
        <p:sp>
          <p:nvSpPr>
            <p:cNvPr id="546" name="Shape 546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got any other event</a:t>
              </a:r>
            </a:p>
          </p:txBody>
        </p:sp>
        <p:sp>
          <p:nvSpPr>
            <p:cNvPr id="547" name="Shape 547"/>
            <p:cNvSpPr txBox="1"/>
            <p:nvPr/>
          </p:nvSpPr>
          <p:spPr>
            <a:xfrm>
              <a:off x="2364500" y="1213262"/>
              <a:ext cx="302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{}</a:t>
              </a:r>
            </a:p>
          </p:txBody>
        </p:sp>
        <p:cxnSp>
          <p:nvCxnSpPr>
            <p:cNvPr id="548" name="Shape 548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49" name="Shape 549"/>
          <p:cNvSpPr txBox="1"/>
          <p:nvPr/>
        </p:nvSpPr>
        <p:spPr>
          <a:xfrm>
            <a:off x="2091974" y="4538808"/>
            <a:ext cx="1380000" cy="4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initialize seq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title" idx="4294967295"/>
          </p:nvPr>
        </p:nvSpPr>
        <p:spPr>
          <a:xfrm>
            <a:off x="304800" y="381000"/>
            <a:ext cx="8381999" cy="141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Máquinas de Estados com Acções Receptor Stop &amp; Wait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539750" y="1341437"/>
            <a:ext cx="8228013" cy="467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Mesmo que um canal ou a Internet tenham erros e per</a:t>
            </a:r>
            <a:r>
              <a:rPr lang="en-GB" sz="2400"/>
              <a:t>d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am pacotes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possível realizar um protocolo de transferência fiável de dados n</a:t>
            </a:r>
            <a:r>
              <a:rPr lang="en-GB" sz="2000"/>
              <a:t>os extremos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Acabámos de ver um, também conhecido por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stop &amp; wait</a:t>
            </a:r>
          </a:p>
          <a:p>
            <a:pPr marL="563563" marR="0" lvl="1" indent="-233362" algn="l" rtl="0">
              <a:spcBef>
                <a:spcPts val="11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sz="11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Infelizmente tem um desempenho fraco quando o tempo de tr</a:t>
            </a:r>
            <a:r>
              <a:rPr lang="en-GB" sz="2400"/>
              <a:t>â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nsito extremo a extremo é significativo face ao tempo de transmissão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emissor </a:t>
            </a:r>
            <a:r>
              <a:rPr lang="en-GB" sz="2000"/>
              <a:t>avança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ao ritmo </a:t>
            </a:r>
            <a:r>
              <a:rPr lang="en-GB" sz="2000"/>
              <a:t>permitido pelo RTT, pois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receptor não pode emitir um novo pacote enquanto não chegar o ACK do últim</a:t>
            </a:r>
            <a:r>
              <a:rPr lang="en-GB" sz="2000"/>
              <a:t>o 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 emitido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1000" y="1898625"/>
            <a:ext cx="8381999" cy="238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0"/>
              <a:t>Todas as coisas são difíceis antes de se tornarem fáceis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b="0"/>
          </a:p>
          <a:p>
            <a:pPr marL="4114800" marR="0" lvl="0" indent="4572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0"/>
              <a:t>Thomas Fuller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Hipóteses e Objectivo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28600" y="1366050"/>
            <a:ext cx="8686800" cy="477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909"/>
              <a:buFont typeface="Times New Roman"/>
              <a:buChar char="•"/>
            </a:pPr>
            <a:r>
              <a:rPr lang="en-GB" sz="222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Nos canais, os </a:t>
            </a:r>
            <a:r>
              <a:rPr lang="en-GB" sz="222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frames</a:t>
            </a:r>
            <a:r>
              <a:rPr lang="en-GB" sz="222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erros são recusados </a:t>
            </a:r>
            <a:r>
              <a:rPr lang="en-GB" sz="2220"/>
              <a:t>pel</a:t>
            </a:r>
            <a:r>
              <a:rPr lang="en-GB" sz="222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mecanismos de controlo de erros</a:t>
            </a:r>
            <a:r>
              <a:rPr lang="en-GB" sz="2220"/>
              <a:t> e assim os erros são transformados em perdas (omissões)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710"/>
              </a:spcBef>
              <a:spcAft>
                <a:spcPts val="0"/>
              </a:spcAft>
              <a:buClr>
                <a:srgbClr val="0000FF"/>
              </a:buClr>
              <a:buSzPct val="100909"/>
              <a:buFont typeface="Times New Roman"/>
              <a:buChar char="•"/>
            </a:pPr>
            <a:r>
              <a:rPr lang="en-GB" sz="2220"/>
              <a:t>A rede</a:t>
            </a:r>
            <a:r>
              <a:rPr lang="en-GB" sz="222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também pode introduzir per</a:t>
            </a:r>
            <a:r>
              <a:rPr lang="en-GB" sz="2220"/>
              <a:t>d</a:t>
            </a:r>
            <a:r>
              <a:rPr lang="en-GB" sz="222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de pacotes ou alteração da ordem de entrega dos mesmos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710"/>
              </a:spcBef>
              <a:spcAft>
                <a:spcPts val="0"/>
              </a:spcAft>
              <a:buClr>
                <a:srgbClr val="0000FF"/>
              </a:buClr>
              <a:buSzPct val="100909"/>
              <a:buFont typeface="Times New Roman"/>
              <a:buChar char="•"/>
            </a:pPr>
            <a:r>
              <a:rPr lang="en-GB" sz="2220"/>
              <a:t>A rede pode perder pacotes, mas não os perde a todos, mais tarde ou mais cedo alguns pacotes vão chegar ao receptor</a:t>
            </a:r>
          </a:p>
          <a:p>
            <a:pPr marL="223837" marR="0" lvl="0" indent="-223837" algn="l" rtl="0">
              <a:lnSpc>
                <a:spcPct val="90000"/>
              </a:lnSpc>
              <a:spcBef>
                <a:spcPts val="1710"/>
              </a:spcBef>
              <a:spcAft>
                <a:spcPts val="0"/>
              </a:spcAft>
              <a:buClr>
                <a:srgbClr val="0000FF"/>
              </a:buClr>
              <a:buSzPct val="100909"/>
              <a:buFont typeface="Times New Roman"/>
              <a:buChar char="•"/>
            </a:pPr>
            <a:r>
              <a:rPr lang="en-GB" sz="2220"/>
              <a:t>Objectivo: pretende-se transferir dados de forma fiável e maximizar a taxa de transferência, ou débito, extremo a extremo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3318438" y="3667624"/>
            <a:ext cx="2165940" cy="1727136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196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Problemas</a:t>
            </a:r>
          </a:p>
        </p:txBody>
      </p:sp>
      <p:sp>
        <p:nvSpPr>
          <p:cNvPr id="116" name="Shape 116"/>
          <p:cNvSpPr/>
          <p:nvPr/>
        </p:nvSpPr>
        <p:spPr>
          <a:xfrm>
            <a:off x="457200" y="1251850"/>
            <a:ext cx="8498700" cy="17270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necessário controlo de erros e controlo de fluxo extremo a extremo.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controlo de erros deverá mascarar a perda de pacotes e a sua chegada fora de ordem. O controlo de fluxos deverá impedir um emissor demasiado rápido de “afogar” um receptor lento.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2982432" y="3457747"/>
            <a:ext cx="17700" cy="232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>
            <a:off x="5827459" y="3457747"/>
            <a:ext cx="17700" cy="232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 flipH="1">
            <a:off x="1999748" y="3952501"/>
            <a:ext cx="7800" cy="184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2083770" y="3047275"/>
            <a:ext cx="18147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28798" y="3047275"/>
            <a:ext cx="18147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500" y="4999522"/>
            <a:ext cx="495592" cy="4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518" y="5155874"/>
            <a:ext cx="495592" cy="4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554" y="3885575"/>
            <a:ext cx="495592" cy="41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>
            <a:off x="3116295" y="3722423"/>
            <a:ext cx="2594699" cy="309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597" y="5266604"/>
            <a:ext cx="477099" cy="41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597" y="4984150"/>
            <a:ext cx="477099" cy="4104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407599" y="3594482"/>
            <a:ext cx="13821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Tempo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554" y="4670287"/>
            <a:ext cx="495592" cy="4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4681750" y="4296075"/>
            <a:ext cx="314765" cy="238788"/>
          </a:xfrm>
          <a:prstGeom prst="irregularSeal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215876" y="5155874"/>
            <a:ext cx="314765" cy="238788"/>
          </a:xfrm>
          <a:prstGeom prst="irregularSeal1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2" name="Shape 132"/>
          <p:cNvCxnSpPr>
            <a:endCxn id="130" idx="1"/>
          </p:cNvCxnSpPr>
          <p:nvPr/>
        </p:nvCxnSpPr>
        <p:spPr>
          <a:xfrm>
            <a:off x="3116050" y="4186713"/>
            <a:ext cx="1565700" cy="20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33" name="Shape 133"/>
          <p:cNvCxnSpPr/>
          <p:nvPr/>
        </p:nvCxnSpPr>
        <p:spPr>
          <a:xfrm>
            <a:off x="3116320" y="4495763"/>
            <a:ext cx="2594699" cy="309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3116295" y="4799523"/>
            <a:ext cx="2594699" cy="309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35" name="Shape 135"/>
          <p:cNvCxnSpPr/>
          <p:nvPr/>
        </p:nvCxnSpPr>
        <p:spPr>
          <a:xfrm>
            <a:off x="3116396" y="4894403"/>
            <a:ext cx="2594699" cy="309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0062" y="2016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Confirmações de </a:t>
            </a:r>
            <a:r>
              <a:rPr lang="en-GB"/>
              <a:t>R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ecepção (ACKs)</a:t>
            </a:r>
          </a:p>
        </p:txBody>
      </p:sp>
      <p:sp>
        <p:nvSpPr>
          <p:cNvPr id="143" name="Shape 143"/>
          <p:cNvSpPr/>
          <p:nvPr/>
        </p:nvSpPr>
        <p:spPr>
          <a:xfrm>
            <a:off x="893875" y="5329100"/>
            <a:ext cx="7584599" cy="9657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 = </a:t>
            </a:r>
            <a:r>
              <a:rPr lang="en-GB" sz="1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Acknowledgement </a:t>
            </a:r>
            <a:r>
              <a:rPr lang="en-GB"/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(confirmação ou aviso de recepção = podes continuar)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" name="Shape 145"/>
          <p:cNvCxnSpPr/>
          <p:nvPr/>
        </p:nvCxnSpPr>
        <p:spPr>
          <a:xfrm>
            <a:off x="3962352" y="2182662"/>
            <a:ext cx="10500" cy="2432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5660431" y="2182662"/>
            <a:ext cx="10500" cy="2432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7" name="Shape 147"/>
          <p:cNvCxnSpPr/>
          <p:nvPr/>
        </p:nvCxnSpPr>
        <p:spPr>
          <a:xfrm flipH="1">
            <a:off x="3375684" y="2700560"/>
            <a:ext cx="4799" cy="193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148" name="Shape 148"/>
          <p:cNvSpPr txBox="1"/>
          <p:nvPr/>
        </p:nvSpPr>
        <p:spPr>
          <a:xfrm>
            <a:off x="3425978" y="1752987"/>
            <a:ext cx="1083299" cy="42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124057" y="1752987"/>
            <a:ext cx="1083299" cy="42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4067878" y="2550621"/>
            <a:ext cx="1523100" cy="232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>
            <a:off x="3022400" y="2325792"/>
            <a:ext cx="825000" cy="42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Tempo</a:t>
            </a:r>
          </a:p>
        </p:txBody>
      </p:sp>
      <p:cxnSp>
        <p:nvCxnSpPr>
          <p:cNvPr id="152" name="Shape 152"/>
          <p:cNvCxnSpPr/>
          <p:nvPr/>
        </p:nvCxnSpPr>
        <p:spPr>
          <a:xfrm flipH="1">
            <a:off x="4058585" y="2810311"/>
            <a:ext cx="1529999" cy="10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3" name="Shape 153"/>
          <p:cNvCxnSpPr/>
          <p:nvPr/>
        </p:nvCxnSpPr>
        <p:spPr>
          <a:xfrm>
            <a:off x="4072514" y="2982849"/>
            <a:ext cx="1523100" cy="232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 flipH="1">
            <a:off x="4063221" y="3242539"/>
            <a:ext cx="1529999" cy="10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4059707" y="3415077"/>
            <a:ext cx="1523100" cy="232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6" name="Shape 156"/>
          <p:cNvCxnSpPr/>
          <p:nvPr/>
        </p:nvCxnSpPr>
        <p:spPr>
          <a:xfrm flipH="1">
            <a:off x="4050414" y="3674767"/>
            <a:ext cx="1529999" cy="10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4077133" y="3810017"/>
            <a:ext cx="1523100" cy="232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8" name="Shape 158"/>
          <p:cNvCxnSpPr/>
          <p:nvPr/>
        </p:nvCxnSpPr>
        <p:spPr>
          <a:xfrm flipH="1">
            <a:off x="4067841" y="4069707"/>
            <a:ext cx="1529999" cy="10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320"/>
              <a:t>Perda de Pacotes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Shape 166"/>
          <p:cNvCxnSpPr/>
          <p:nvPr/>
        </p:nvCxnSpPr>
        <p:spPr>
          <a:xfrm>
            <a:off x="1850261" y="2895925"/>
            <a:ext cx="7800" cy="1833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3131144" y="2895925"/>
            <a:ext cx="7800" cy="1833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8" name="Shape 168"/>
          <p:cNvCxnSpPr/>
          <p:nvPr/>
        </p:nvCxnSpPr>
        <p:spPr>
          <a:xfrm flipH="1">
            <a:off x="1572736" y="3272945"/>
            <a:ext cx="3299" cy="1456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1445667" y="2571949"/>
            <a:ext cx="816900" cy="3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726549" y="2571950"/>
            <a:ext cx="968400" cy="3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</a:t>
            </a:r>
          </a:p>
        </p:txBody>
      </p:sp>
      <p:cxnSp>
        <p:nvCxnSpPr>
          <p:cNvPr id="171" name="Shape 171"/>
          <p:cNvCxnSpPr/>
          <p:nvPr/>
        </p:nvCxnSpPr>
        <p:spPr>
          <a:xfrm flipH="1">
            <a:off x="1929143" y="3357714"/>
            <a:ext cx="1131000" cy="100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72" name="Shape 172"/>
          <p:cNvCxnSpPr/>
          <p:nvPr/>
        </p:nvCxnSpPr>
        <p:spPr>
          <a:xfrm>
            <a:off x="1923020" y="3134140"/>
            <a:ext cx="1151100" cy="18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1282625" y="2990152"/>
            <a:ext cx="583499" cy="3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Tempo</a:t>
            </a:r>
          </a:p>
        </p:txBody>
      </p:sp>
      <p:cxnSp>
        <p:nvCxnSpPr>
          <p:cNvPr id="174" name="Shape 174"/>
          <p:cNvCxnSpPr/>
          <p:nvPr/>
        </p:nvCxnSpPr>
        <p:spPr>
          <a:xfrm flipH="1">
            <a:off x="1935223" y="3725362"/>
            <a:ext cx="1131000" cy="100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75" name="Shape 175"/>
          <p:cNvCxnSpPr/>
          <p:nvPr/>
        </p:nvCxnSpPr>
        <p:spPr>
          <a:xfrm>
            <a:off x="1929100" y="3501788"/>
            <a:ext cx="1151100" cy="18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1929100" y="3869436"/>
            <a:ext cx="741599" cy="11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77" name="Shape 177"/>
          <p:cNvSpPr/>
          <p:nvPr/>
        </p:nvSpPr>
        <p:spPr>
          <a:xfrm>
            <a:off x="2644224" y="3919991"/>
            <a:ext cx="158759" cy="216161"/>
          </a:xfrm>
          <a:prstGeom prst="irregularSeal1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8" name="Shape 178"/>
          <p:cNvCxnSpPr/>
          <p:nvPr/>
        </p:nvCxnSpPr>
        <p:spPr>
          <a:xfrm>
            <a:off x="6114057" y="2897088"/>
            <a:ext cx="7800" cy="1833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>
            <a:off x="7394940" y="2897088"/>
            <a:ext cx="7800" cy="1833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flipH="1">
            <a:off x="5836532" y="3274107"/>
            <a:ext cx="3299" cy="1456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181" name="Shape 181"/>
          <p:cNvSpPr txBox="1"/>
          <p:nvPr/>
        </p:nvSpPr>
        <p:spPr>
          <a:xfrm>
            <a:off x="5709464" y="2573112"/>
            <a:ext cx="816900" cy="3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990350" y="2573112"/>
            <a:ext cx="968400" cy="3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</a:t>
            </a:r>
          </a:p>
        </p:txBody>
      </p:sp>
      <p:cxnSp>
        <p:nvCxnSpPr>
          <p:cNvPr id="183" name="Shape 183"/>
          <p:cNvCxnSpPr/>
          <p:nvPr/>
        </p:nvCxnSpPr>
        <p:spPr>
          <a:xfrm flipH="1">
            <a:off x="6192939" y="3358877"/>
            <a:ext cx="1131000" cy="100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186816" y="3135303"/>
            <a:ext cx="1151100" cy="18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85" name="Shape 185"/>
          <p:cNvSpPr txBox="1"/>
          <p:nvPr/>
        </p:nvSpPr>
        <p:spPr>
          <a:xfrm>
            <a:off x="5546421" y="2991315"/>
            <a:ext cx="583499" cy="3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Tempo</a:t>
            </a:r>
          </a:p>
        </p:txBody>
      </p:sp>
      <p:cxnSp>
        <p:nvCxnSpPr>
          <p:cNvPr id="186" name="Shape 186"/>
          <p:cNvCxnSpPr/>
          <p:nvPr/>
        </p:nvCxnSpPr>
        <p:spPr>
          <a:xfrm flipH="1">
            <a:off x="6689220" y="3726525"/>
            <a:ext cx="640799" cy="57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87" name="Shape 187"/>
          <p:cNvCxnSpPr/>
          <p:nvPr/>
        </p:nvCxnSpPr>
        <p:spPr>
          <a:xfrm>
            <a:off x="6192896" y="3502951"/>
            <a:ext cx="1151100" cy="18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88" name="Shape 188"/>
          <p:cNvSpPr/>
          <p:nvPr/>
        </p:nvSpPr>
        <p:spPr>
          <a:xfrm>
            <a:off x="6537994" y="3668762"/>
            <a:ext cx="158759" cy="216161"/>
          </a:xfrm>
          <a:prstGeom prst="irregularSeal1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2288415" y="4405738"/>
            <a:ext cx="412500" cy="3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(a)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552198" y="4406915"/>
            <a:ext cx="412500" cy="3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(b)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Alarmes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/>
              <a:t>T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emporizados</a:t>
            </a:r>
          </a:p>
        </p:txBody>
      </p:sp>
      <p:sp>
        <p:nvSpPr>
          <p:cNvPr id="197" name="Shape 197"/>
          <p:cNvSpPr/>
          <p:nvPr/>
        </p:nvSpPr>
        <p:spPr>
          <a:xfrm>
            <a:off x="802000" y="5457725"/>
            <a:ext cx="7594500" cy="114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terminologia usada em inglês nas redes de computadores e nos sistemas distribu</a:t>
            </a: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ídos 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corresponde </a:t>
            </a: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ao momento de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fim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temporizador do alarme: </a:t>
            </a:r>
            <a:r>
              <a:rPr lang="en-GB" sz="20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" name="Shape 199"/>
          <p:cNvCxnSpPr/>
          <p:nvPr/>
        </p:nvCxnSpPr>
        <p:spPr>
          <a:xfrm>
            <a:off x="3938216" y="2313639"/>
            <a:ext cx="10200" cy="2304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5579063" y="2313639"/>
            <a:ext cx="10200" cy="2304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5898844" y="2829782"/>
            <a:ext cx="299" cy="1716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3419920" y="1906577"/>
            <a:ext cx="1046699" cy="4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060767" y="1906577"/>
            <a:ext cx="1046699" cy="4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</a:t>
            </a:r>
          </a:p>
        </p:txBody>
      </p:sp>
      <p:cxnSp>
        <p:nvCxnSpPr>
          <p:cNvPr id="204" name="Shape 204"/>
          <p:cNvCxnSpPr/>
          <p:nvPr/>
        </p:nvCxnSpPr>
        <p:spPr>
          <a:xfrm>
            <a:off x="4022095" y="2704008"/>
            <a:ext cx="1487399" cy="12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5583338" y="2593016"/>
            <a:ext cx="618000" cy="2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Tempo</a:t>
            </a:r>
          </a:p>
        </p:txBody>
      </p:sp>
      <p:sp>
        <p:nvSpPr>
          <p:cNvPr id="206" name="Shape 206"/>
          <p:cNvSpPr/>
          <p:nvPr/>
        </p:nvSpPr>
        <p:spPr>
          <a:xfrm>
            <a:off x="4996142" y="3085972"/>
            <a:ext cx="251802" cy="236789"/>
          </a:xfrm>
          <a:prstGeom prst="irregularSeal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7" name="Shape 207"/>
          <p:cNvCxnSpPr>
            <a:endCxn id="206" idx="1"/>
          </p:cNvCxnSpPr>
          <p:nvPr/>
        </p:nvCxnSpPr>
        <p:spPr>
          <a:xfrm>
            <a:off x="4013042" y="3001314"/>
            <a:ext cx="983100" cy="17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4022197" y="3709031"/>
            <a:ext cx="1496699" cy="306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4022182" y="4189431"/>
            <a:ext cx="1496699" cy="306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10" name="Shape 210"/>
          <p:cNvCxnSpPr/>
          <p:nvPr/>
        </p:nvCxnSpPr>
        <p:spPr>
          <a:xfrm flipH="1">
            <a:off x="4026731" y="2871139"/>
            <a:ext cx="1478399" cy="92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11" name="Shape 211"/>
          <p:cNvCxnSpPr/>
          <p:nvPr/>
        </p:nvCxnSpPr>
        <p:spPr>
          <a:xfrm flipH="1">
            <a:off x="4029051" y="4036783"/>
            <a:ext cx="1482900" cy="111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3830546" y="3011887"/>
            <a:ext cx="900" cy="69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triangle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3764321" y="3719632"/>
            <a:ext cx="14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3764321" y="3001093"/>
            <a:ext cx="14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2942662" y="3566446"/>
            <a:ext cx="797100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alarme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967180" y="3207177"/>
            <a:ext cx="797100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duração do alarme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344" y="3635962"/>
            <a:ext cx="219911" cy="2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Anomalias e Alarmes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Shape 225"/>
          <p:cNvCxnSpPr/>
          <p:nvPr/>
        </p:nvCxnSpPr>
        <p:spPr>
          <a:xfrm>
            <a:off x="1823911" y="2924421"/>
            <a:ext cx="8699" cy="20060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/>
          <p:nvPr/>
        </p:nvCxnSpPr>
        <p:spPr>
          <a:xfrm>
            <a:off x="3241257" y="2924421"/>
            <a:ext cx="8699" cy="20060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 flipH="1">
            <a:off x="1516569" y="3336813"/>
            <a:ext cx="3900" cy="159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1376212" y="2570049"/>
            <a:ext cx="903899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793558" y="2570049"/>
            <a:ext cx="903899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</a:t>
            </a:r>
          </a:p>
        </p:txBody>
      </p:sp>
      <p:cxnSp>
        <p:nvCxnSpPr>
          <p:cNvPr id="230" name="Shape 230"/>
          <p:cNvCxnSpPr/>
          <p:nvPr/>
        </p:nvCxnSpPr>
        <p:spPr>
          <a:xfrm flipH="1">
            <a:off x="1911091" y="3429536"/>
            <a:ext cx="1251599" cy="110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1904421" y="3184986"/>
            <a:ext cx="1273800" cy="197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1195800" y="3027488"/>
            <a:ext cx="645600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Tempo</a:t>
            </a:r>
          </a:p>
        </p:txBody>
      </p:sp>
      <p:cxnSp>
        <p:nvCxnSpPr>
          <p:cNvPr id="233" name="Shape 233"/>
          <p:cNvCxnSpPr/>
          <p:nvPr/>
        </p:nvCxnSpPr>
        <p:spPr>
          <a:xfrm flipH="1">
            <a:off x="2588619" y="3831677"/>
            <a:ext cx="580799" cy="53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34" name="Shape 234"/>
          <p:cNvCxnSpPr/>
          <p:nvPr/>
        </p:nvCxnSpPr>
        <p:spPr>
          <a:xfrm>
            <a:off x="1911148" y="3587127"/>
            <a:ext cx="1273800" cy="197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5" name="Shape 235"/>
          <p:cNvSpPr/>
          <p:nvPr/>
        </p:nvSpPr>
        <p:spPr>
          <a:xfrm>
            <a:off x="2372852" y="3768510"/>
            <a:ext cx="175715" cy="236466"/>
          </a:xfrm>
          <a:prstGeom prst="irregularSeal1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6" name="Shape 236"/>
          <p:cNvCxnSpPr/>
          <p:nvPr/>
        </p:nvCxnSpPr>
        <p:spPr>
          <a:xfrm>
            <a:off x="6136211" y="2826196"/>
            <a:ext cx="8699" cy="20060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" name="Shape 237"/>
          <p:cNvCxnSpPr/>
          <p:nvPr/>
        </p:nvCxnSpPr>
        <p:spPr>
          <a:xfrm>
            <a:off x="7553557" y="2826196"/>
            <a:ext cx="8699" cy="20060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5688512" y="2471824"/>
            <a:ext cx="903899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105858" y="2471824"/>
            <a:ext cx="903899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</a:t>
            </a:r>
          </a:p>
        </p:txBody>
      </p:sp>
      <p:cxnSp>
        <p:nvCxnSpPr>
          <p:cNvPr id="240" name="Shape 240"/>
          <p:cNvCxnSpPr/>
          <p:nvPr/>
        </p:nvCxnSpPr>
        <p:spPr>
          <a:xfrm flipH="1">
            <a:off x="6223392" y="3331311"/>
            <a:ext cx="1251599" cy="110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1" name="Shape 241"/>
          <p:cNvCxnSpPr/>
          <p:nvPr/>
        </p:nvCxnSpPr>
        <p:spPr>
          <a:xfrm>
            <a:off x="6216721" y="3086761"/>
            <a:ext cx="1273800" cy="197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2" name="Shape 242"/>
          <p:cNvCxnSpPr/>
          <p:nvPr/>
        </p:nvCxnSpPr>
        <p:spPr>
          <a:xfrm flipH="1">
            <a:off x="6667219" y="3733452"/>
            <a:ext cx="814499" cy="219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3" name="Shape 243"/>
          <p:cNvCxnSpPr/>
          <p:nvPr/>
        </p:nvCxnSpPr>
        <p:spPr>
          <a:xfrm>
            <a:off x="6223448" y="3488902"/>
            <a:ext cx="1273800" cy="197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4" name="Shape 244"/>
          <p:cNvCxnSpPr/>
          <p:nvPr/>
        </p:nvCxnSpPr>
        <p:spPr>
          <a:xfrm>
            <a:off x="1900046" y="4191909"/>
            <a:ext cx="1273800" cy="197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45" name="Shape 245"/>
          <p:cNvSpPr txBox="1"/>
          <p:nvPr/>
        </p:nvSpPr>
        <p:spPr>
          <a:xfrm>
            <a:off x="3241275" y="4191925"/>
            <a:ext cx="1251599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Duplicado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6212332" y="3946341"/>
            <a:ext cx="1273800" cy="197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47" name="Shape 247"/>
          <p:cNvSpPr txBox="1"/>
          <p:nvPr/>
        </p:nvSpPr>
        <p:spPr>
          <a:xfrm>
            <a:off x="7553527" y="4014950"/>
            <a:ext cx="1133399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Duplicado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5953944" y="3488902"/>
            <a:ext cx="148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953944" y="3946341"/>
            <a:ext cx="148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>
            <a:off x="6021352" y="3533610"/>
            <a:ext cx="6299" cy="37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251" name="Shape 251"/>
          <p:cNvSpPr txBox="1"/>
          <p:nvPr/>
        </p:nvSpPr>
        <p:spPr>
          <a:xfrm>
            <a:off x="4237576" y="3540350"/>
            <a:ext cx="1820100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1200" b="1"/>
              <a:t>duração do alarme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324829" y="3769050"/>
            <a:ext cx="1820100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 b="1"/>
              <a:t>alarme prematuro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087" y="3847085"/>
            <a:ext cx="175675" cy="19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275" y="4113164"/>
            <a:ext cx="175675" cy="1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1573</Words>
  <Application>Microsoft Macintosh PowerPoint</Application>
  <PresentationFormat>On-screen Show (4:3)</PresentationFormat>
  <Paragraphs>333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Comic Sans MS</vt:lpstr>
      <vt:lpstr>Courier New</vt:lpstr>
      <vt:lpstr>Helvetica Neue</vt:lpstr>
      <vt:lpstr>Merriweather Sans</vt:lpstr>
      <vt:lpstr>Noto Symbol</vt:lpstr>
      <vt:lpstr>Tahoma</vt:lpstr>
      <vt:lpstr>Times New Roman</vt:lpstr>
      <vt:lpstr>cs426</vt:lpstr>
      <vt:lpstr> Redes de Computadores   Protocolo Stop &amp; Wait </vt:lpstr>
      <vt:lpstr>Objectivos da lição</vt:lpstr>
      <vt:lpstr>Todas as coisas são difíceis antes de se tornarem fáceis  Thomas Fuller</vt:lpstr>
      <vt:lpstr>Hipóteses e Objectivo</vt:lpstr>
      <vt:lpstr>Problemas</vt:lpstr>
      <vt:lpstr>Confirmações de Recepção (ACKs)</vt:lpstr>
      <vt:lpstr>Perda de Pacotes</vt:lpstr>
      <vt:lpstr>Alarmes Temporizados</vt:lpstr>
      <vt:lpstr>Anomalias e Alarmes</vt:lpstr>
      <vt:lpstr>Anomalias Conjugadas</vt:lpstr>
      <vt:lpstr>Problemas ainda mal resolvidos</vt:lpstr>
      <vt:lpstr>Números de sequência</vt:lpstr>
      <vt:lpstr>Protocolo stop &amp; wait</vt:lpstr>
      <vt:lpstr>Funcionamento</vt:lpstr>
      <vt:lpstr>Correção (Safety)</vt:lpstr>
      <vt:lpstr>Regulação dos Alarmes</vt:lpstr>
      <vt:lpstr>Desempenho sem Erros</vt:lpstr>
      <vt:lpstr>Desempenho do Protocolo Stop &amp; Wait</vt:lpstr>
      <vt:lpstr>Taxa de Utilização do Canal</vt:lpstr>
      <vt:lpstr>Débito, RTT e Taxa de Utilização</vt:lpstr>
      <vt:lpstr>Canais de Débito Elevado</vt:lpstr>
      <vt:lpstr>Máquinas de Estados com Acções</vt:lpstr>
      <vt:lpstr>Máquinas de Estados com Acções Emissor Stop &amp; Wait</vt:lpstr>
      <vt:lpstr>Máquinas de Estados com Acções Receptor Stop &amp; Wait</vt:lpstr>
      <vt:lpstr>Conclusões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Protocolo Stop &amp; Wait </dc:title>
  <cp:lastModifiedBy>Jose Legatheaux</cp:lastModifiedBy>
  <cp:revision>3</cp:revision>
  <dcterms:modified xsi:type="dcterms:W3CDTF">2016-09-28T08:31:50Z</dcterms:modified>
</cp:coreProperties>
</file>