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  <p:sldMasterId id="2147483677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87" r:id="rId9"/>
    <p:sldId id="263" r:id="rId10"/>
    <p:sldId id="264" r:id="rId11"/>
    <p:sldId id="265" r:id="rId12"/>
    <p:sldId id="266" r:id="rId13"/>
    <p:sldId id="267" r:id="rId14"/>
    <p:sldId id="289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88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77"/>
    <p:restoredTop sz="93173"/>
  </p:normalViewPr>
  <p:slideViewPr>
    <p:cSldViewPr snapToGrid="0" snapToObjects="1">
      <p:cViewPr varScale="1">
        <p:scale>
          <a:sx n="158" d="100"/>
          <a:sy n="158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57255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2400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2647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2991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911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566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058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1" name="Shape 52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644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0" name="Shape 63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362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7" name="Shape 63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370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588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8" name="Shape 68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8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1597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2" name="Shape 77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553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9" name="Shape 77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7506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1" name="Shape 94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2" name="Shape 94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 lang="en-GB" sz="1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64636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1" name="Shape 94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2" name="Shape 94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 lang="en-GB" sz="1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73697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6" name="Shape 100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51420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Shape 101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4" name="Shape 101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830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46" name="Shape 104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052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Shape 105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3" name="Shape 105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223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hape 105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60" name="Shape 106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52901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Shape 106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7" name="Shape 106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443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6399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4" name="Shape 107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5" name="Shape 107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7937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081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3782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1916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7201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19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848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1866900" y="-342899"/>
            <a:ext cx="5486399" cy="861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676774" y="2466975"/>
            <a:ext cx="6324600" cy="2152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295274" y="3905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marR="0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marR="0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lvl="0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lvl="0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4958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lvl="0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5576887" y="6467475"/>
            <a:ext cx="2895600" cy="28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46863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0694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lvl="0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7625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lvl="0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3"/>
          </p:nvPr>
        </p:nvSpPr>
        <p:spPr>
          <a:xfrm>
            <a:off x="457200" y="4038600"/>
            <a:ext cx="8458200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lvl="0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7153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lvl="0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228600" y="38481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lvl="0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 de suporte às aulas de Redes de Computadores de J. Legatheaux Martins  –  Copyright DI - FCT/ UNL 	           –  Aplicações Internet  /   </a:t>
            </a: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2000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1800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600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1400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1400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1400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1400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1400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1400"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699" cy="58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 rot="5400000">
            <a:off x="1866900" y="-342899"/>
            <a:ext cx="5486399" cy="861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lvl="0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 rot="5400000">
            <a:off x="4676849" y="2467050"/>
            <a:ext cx="6324600" cy="215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 rot="5400000">
            <a:off x="295199" y="390449"/>
            <a:ext cx="6324600" cy="630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lvl="0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4958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5576887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863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06926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7625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57200" y="4038600"/>
            <a:ext cx="8458200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715374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228600" y="38481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 de suporte às aulas de Redes de Computadores de J. Legatheaux Martins  –  Copyright DI - FCT/ UNL 	           –  Aplicações Internet  /   </a:t>
            </a: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2000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1800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600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1400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1400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1400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1400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1400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14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marR="0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7" marR="0" lvl="0" indent="-460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2" marR="0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7" marR="0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ctrTitle"/>
          </p:nvPr>
        </p:nvSpPr>
        <p:spPr>
          <a:xfrm>
            <a:off x="684212" y="620712"/>
            <a:ext cx="7772400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b="1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Redes</a:t>
            </a:r>
            <a:r>
              <a:rPr lang="en-GB" sz="36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3600" b="1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Computadores</a:t>
            </a: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dirty="0" err="1"/>
              <a:t>Protocolos</a:t>
            </a:r>
            <a:r>
              <a:rPr lang="en-GB" dirty="0"/>
              <a:t> de </a:t>
            </a:r>
            <a:r>
              <a:rPr lang="en-GB" dirty="0" err="1"/>
              <a:t>Janela</a:t>
            </a:r>
            <a:r>
              <a:rPr lang="en-GB" dirty="0"/>
              <a:t> </a:t>
            </a:r>
            <a:r>
              <a:rPr lang="en-GB" dirty="0" err="1"/>
              <a:t>Deslizante</a:t>
            </a:r>
            <a:r>
              <a:rPr lang="en-GB" sz="36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lang="en-GB" sz="36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ubTitle" idx="1"/>
          </p:nvPr>
        </p:nvSpPr>
        <p:spPr>
          <a:xfrm>
            <a:off x="914400" y="2971800"/>
            <a:ext cx="7680325" cy="32654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en-GB" sz="24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Departamento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Informática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</a:t>
            </a: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FCT/UNL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000" b="1" i="0" u="none" strike="noStrike" cap="none" dirty="0" smtClean="0">
                <a:solidFill>
                  <a:srgbClr val="0000FF"/>
                </a:solidFill>
                <a:sym typeface="Comic Sans MS"/>
              </a:rPr>
              <a:t>Recetor com </a:t>
            </a:r>
            <a:r>
              <a:rPr lang="pt-PT" sz="3000" dirty="0"/>
              <a:t>J</a:t>
            </a:r>
            <a:r>
              <a:rPr lang="pt-PT" sz="3000" b="1" i="0" u="none" strike="noStrike" cap="none" dirty="0" smtClean="0">
                <a:solidFill>
                  <a:srgbClr val="0000FF"/>
                </a:solidFill>
                <a:sym typeface="Comic Sans MS"/>
              </a:rPr>
              <a:t>anela </a:t>
            </a:r>
            <a:r>
              <a:rPr lang="pt-PT" sz="3000" dirty="0" smtClean="0"/>
              <a:t>para um </a:t>
            </a:r>
            <a:r>
              <a:rPr lang="pt-PT" sz="3000" dirty="0"/>
              <a:t>P</a:t>
            </a:r>
            <a:r>
              <a:rPr lang="pt-PT" sz="3000" dirty="0" smtClean="0"/>
              <a:t>acote</a:t>
            </a:r>
            <a:endParaRPr lang="pt-PT" sz="3000" dirty="0"/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491305" y="5433953"/>
            <a:ext cx="8436000" cy="87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 dirty="0" smtClean="0"/>
              <a:t>Uma janela </a:t>
            </a:r>
            <a:r>
              <a:rPr lang="pt-PT" sz="2200" b="0" i="0" u="none" strike="noStrike" cap="none" dirty="0" smtClean="0">
                <a:solidFill>
                  <a:srgbClr val="0000FF"/>
                </a:solidFill>
                <a:sym typeface="Comic Sans MS"/>
              </a:rPr>
              <a:t>para u</a:t>
            </a:r>
            <a:r>
              <a:rPr lang="pt-PT" sz="2200" dirty="0" smtClean="0"/>
              <a:t>m pacote</a:t>
            </a:r>
            <a:r>
              <a:rPr lang="pt-PT" sz="2200" b="0" i="0" u="none" strike="noStrike" cap="none" dirty="0" smtClean="0">
                <a:solidFill>
                  <a:srgbClr val="0000FF"/>
                </a:solidFill>
                <a:sym typeface="Comic Sans MS"/>
              </a:rPr>
              <a:t> no recetor é suficiente caso a aplicação consuma muito rapidamente os </a:t>
            </a:r>
            <a:r>
              <a:rPr lang="pt-PT" sz="2200" dirty="0" smtClean="0"/>
              <a:t>pacotes</a:t>
            </a:r>
            <a:r>
              <a:rPr lang="pt-PT" sz="2200" b="0" i="0" u="none" strike="noStrike" cap="none" dirty="0" smtClean="0">
                <a:solidFill>
                  <a:srgbClr val="0000FF"/>
                </a:solidFill>
                <a:sym typeface="Comic Sans MS"/>
              </a:rPr>
              <a:t> chegados</a:t>
            </a:r>
            <a:endParaRPr lang="pt-PT" sz="2200" b="0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353" name="Shape 353"/>
          <p:cNvSpPr txBox="1">
            <a:spLocks noGrp="1"/>
          </p:cNvSpPr>
          <p:nvPr>
            <p:ph type="sldNum" idx="12"/>
          </p:nvPr>
        </p:nvSpPr>
        <p:spPr>
          <a:xfrm>
            <a:off x="8446293" y="6449228"/>
            <a:ext cx="481012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99" y="1192695"/>
            <a:ext cx="6471101" cy="438413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Mas se </a:t>
            </a:r>
            <a:r>
              <a:rPr lang="pt-PT" dirty="0"/>
              <a:t>H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á </a:t>
            </a:r>
            <a:r>
              <a:rPr lang="pt-PT" dirty="0"/>
              <a:t>E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rros</a:t>
            </a:r>
            <a:endParaRPr lang="pt-PT" sz="3600" b="1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571499" y="5640850"/>
            <a:ext cx="8039101" cy="8276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b="1" dirty="0" smtClean="0"/>
              <a:t>não há espaço no recetor para os pacotes fora de ordem, pelo que o  emissor tem de voltar atrás!</a:t>
            </a:r>
            <a:endParaRPr lang="pt-PT" sz="2400" b="1" dirty="0"/>
          </a:p>
        </p:txBody>
      </p:sp>
      <p:sp>
        <p:nvSpPr>
          <p:cNvPr id="406" name="Shape 40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50" y="1245233"/>
            <a:ext cx="6725544" cy="455651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dirty="0" err="1" smtClean="0"/>
              <a:t>Go</a:t>
            </a:r>
            <a:r>
              <a:rPr lang="pt-PT" dirty="0" smtClean="0"/>
              <a:t>-</a:t>
            </a:r>
            <a:r>
              <a:rPr lang="pt-PT" dirty="0" err="1" smtClean="0"/>
              <a:t>Back</a:t>
            </a:r>
            <a:r>
              <a:rPr lang="pt-PT" dirty="0" smtClean="0"/>
              <a:t>-N (GBN)</a:t>
            </a:r>
            <a:endParaRPr lang="pt-PT" dirty="0"/>
          </a:p>
        </p:txBody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pt-PT" sz="2400" dirty="0" smtClean="0"/>
              <a:t>Como o recetor não guarda os pacotes fora de ordem, em caso de anomalia o emissor não recebe o ACK adequado, e só lhe resta recomeçar a emissão por ordem de todos os pacotes a partir do pacote cujo ACK faltou, ou seja, o mais à esquerda da janela.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pt-PT" sz="2400" dirty="0" smtClean="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pt-PT" sz="2400" dirty="0" smtClean="0"/>
              <a:t>Existe sempre um alarme associado ao pacote emitido mais antigo, que terá de ser atualizado sempre que este pacote é </a:t>
            </a:r>
            <a:r>
              <a:rPr lang="pt-PT" sz="2400" dirty="0" err="1" smtClean="0"/>
              <a:t>ACK’ed</a:t>
            </a:r>
            <a:endParaRPr lang="pt-PT" sz="2400" dirty="0" smtClean="0"/>
          </a:p>
          <a:p>
            <a:pPr marL="457200" lvl="0" indent="-381000" rtl="0">
              <a:spcBef>
                <a:spcPts val="0"/>
              </a:spcBef>
              <a:buSzPct val="100000"/>
            </a:pPr>
            <a:endParaRPr lang="pt-PT" sz="2400" dirty="0" smtClean="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pt-PT" sz="2400" dirty="0" smtClean="0"/>
              <a:t>Existem outras formas de detetar antes do disparo do alarme que um pacote se perdeu (ver a seguir)</a:t>
            </a:r>
          </a:p>
          <a:p>
            <a:pPr lvl="0" rtl="0">
              <a:spcBef>
                <a:spcPts val="0"/>
              </a:spcBef>
              <a:buNone/>
            </a:pPr>
            <a:endParaRPr lang="pt-PT" sz="2400" dirty="0" smtClean="0"/>
          </a:p>
          <a:p>
            <a:pPr lvl="0">
              <a:spcBef>
                <a:spcPts val="0"/>
              </a:spcBef>
              <a:buNone/>
            </a:pPr>
            <a:endParaRPr lang="pt-PT" sz="2400" dirty="0"/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67738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000" dirty="0" smtClean="0"/>
              <a:t>GBN e Recuperação</a:t>
            </a:r>
            <a:endParaRPr lang="pt-PT" sz="3000" dirty="0"/>
          </a:p>
        </p:txBody>
      </p:sp>
      <p:sp>
        <p:nvSpPr>
          <p:cNvPr id="468" name="Shape 46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461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pt-PT" sz="2400" dirty="0" smtClean="0"/>
              <a:t>Quanto mais cedo o emissor detetar que se perdeu um pacote melhor, pois isso evita continuar a emitir pacotes que vão ser deitados fora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endParaRPr lang="pt-PT" sz="2400" dirty="0" smtClean="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pt-PT" sz="2400" dirty="0" smtClean="0"/>
              <a:t>Existem pelo menos duas formas de o emissor detetar que um pacote se perdeu mesmo que o alarme ainda não tenha disparado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endParaRPr lang="pt-PT" sz="2400" dirty="0" smtClean="0"/>
          </a:p>
          <a:p>
            <a:pPr marL="796925" lvl="1" indent="-381000">
              <a:spcBef>
                <a:spcPts val="0"/>
              </a:spcBef>
              <a:buSzPct val="100000"/>
            </a:pPr>
            <a:r>
              <a:rPr lang="pt-PT" sz="2000" dirty="0" smtClean="0"/>
              <a:t>Interpretar os </a:t>
            </a:r>
            <a:r>
              <a:rPr lang="pt-PT" sz="2000" dirty="0" err="1" smtClean="0"/>
              <a:t>ACKs</a:t>
            </a:r>
            <a:r>
              <a:rPr lang="pt-PT" sz="2000" dirty="0" smtClean="0"/>
              <a:t> duplicados como sinal de que um pacote se perdeu</a:t>
            </a:r>
          </a:p>
          <a:p>
            <a:pPr marL="796925" lvl="1" indent="-381000">
              <a:spcBef>
                <a:spcPts val="0"/>
              </a:spcBef>
              <a:buSzPct val="100000"/>
            </a:pPr>
            <a:r>
              <a:rPr lang="pt-PT" sz="2000" dirty="0" smtClean="0"/>
              <a:t>O recetor emitir uma indicação explícita (um NACK) de que um pacote se perdeu</a:t>
            </a:r>
          </a:p>
          <a:p>
            <a:pPr lvl="0" rtl="0">
              <a:spcBef>
                <a:spcPts val="0"/>
              </a:spcBef>
              <a:buNone/>
            </a:pPr>
            <a:endParaRPr lang="pt-PT" sz="2400" dirty="0" smtClean="0"/>
          </a:p>
          <a:p>
            <a:pPr lvl="0">
              <a:spcBef>
                <a:spcPts val="0"/>
              </a:spcBef>
              <a:buNone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4933455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636000" y="5941825"/>
            <a:ext cx="77195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smtClean="0"/>
              <a:t>Um ACK cumulativo repetido pode ser interpretado como um sinal de que um pacote se perdeu e serve para entrar em GBN mais cedo</a:t>
            </a:r>
            <a:endParaRPr lang="pt-PT" sz="1800" dirty="0"/>
          </a:p>
        </p:txBody>
      </p:sp>
      <p:sp>
        <p:nvSpPr>
          <p:cNvPr id="56" name="Shape 467"/>
          <p:cNvSpPr txBox="1">
            <a:spLocks/>
          </p:cNvSpPr>
          <p:nvPr/>
        </p:nvSpPr>
        <p:spPr>
          <a:xfrm>
            <a:off x="404812" y="265338"/>
            <a:ext cx="8567738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>
              <a:buSzPct val="25000"/>
            </a:pPr>
            <a:r>
              <a:rPr lang="pt-PT" sz="3000" dirty="0" smtClean="0"/>
              <a:t>GBN </a:t>
            </a:r>
            <a:r>
              <a:rPr lang="pt-PT" sz="3000" dirty="0"/>
              <a:t>C</a:t>
            </a:r>
            <a:r>
              <a:rPr lang="pt-PT" sz="3000" dirty="0" smtClean="0"/>
              <a:t>om Recuperação </a:t>
            </a:r>
            <a:r>
              <a:rPr lang="pt-PT" sz="3000" dirty="0"/>
              <a:t>M</a:t>
            </a:r>
            <a:r>
              <a:rPr lang="pt-PT" sz="3000" dirty="0" smtClean="0"/>
              <a:t>ais </a:t>
            </a:r>
            <a:r>
              <a:rPr lang="pt-PT" sz="3000" dirty="0"/>
              <a:t>R</a:t>
            </a:r>
            <a:r>
              <a:rPr lang="pt-PT" sz="3000" dirty="0" smtClean="0"/>
              <a:t>ápida</a:t>
            </a:r>
            <a:endParaRPr lang="pt-PT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38" y="987602"/>
            <a:ext cx="7408121" cy="495244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title"/>
          </p:nvPr>
        </p:nvSpPr>
        <p:spPr>
          <a:xfrm>
            <a:off x="480704" y="37862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3200" dirty="0" smtClean="0"/>
              <a:t>Janela do Recetor Maior </a:t>
            </a:r>
            <a:r>
              <a:rPr lang="pt-PT" sz="3200" dirty="0"/>
              <a:t>Q</a:t>
            </a:r>
            <a:r>
              <a:rPr lang="pt-PT" sz="3200" dirty="0" smtClean="0"/>
              <a:t>ue </a:t>
            </a:r>
            <a:r>
              <a:rPr lang="pt-PT" sz="3200" dirty="0"/>
              <a:t>U</a:t>
            </a:r>
            <a:r>
              <a:rPr lang="pt-PT" sz="3200" dirty="0" smtClean="0"/>
              <a:t>m Pacote</a:t>
            </a:r>
            <a:endParaRPr lang="pt-PT" sz="3200" dirty="0"/>
          </a:p>
        </p:txBody>
      </p:sp>
      <p:sp>
        <p:nvSpPr>
          <p:cNvPr id="524" name="Shape 524"/>
          <p:cNvSpPr txBox="1">
            <a:spLocks noGrp="1"/>
          </p:cNvSpPr>
          <p:nvPr>
            <p:ph type="sldNum" idx="12"/>
          </p:nvPr>
        </p:nvSpPr>
        <p:spPr>
          <a:xfrm>
            <a:off x="8391524" y="6231887"/>
            <a:ext cx="590549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15</a:t>
            </a:fld>
            <a:endParaRPr lang="en-GB"/>
          </a:p>
        </p:txBody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845691" y="5703249"/>
            <a:ext cx="7909199" cy="7715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dirty="0" smtClean="0"/>
              <a:t>Uma janela do recetor maior que </a:t>
            </a:r>
            <a:r>
              <a:rPr lang="pt-PT" sz="2400" dirty="0"/>
              <a:t>1</a:t>
            </a:r>
            <a:r>
              <a:rPr lang="pt-PT" sz="2400" dirty="0" smtClean="0"/>
              <a:t> </a:t>
            </a:r>
            <a:r>
              <a:rPr lang="pt-PT" sz="2400" dirty="0" smtClean="0"/>
              <a:t>também ajuda</a:t>
            </a:r>
            <a:endParaRPr lang="pt-PT" sz="24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12" y="1328738"/>
            <a:ext cx="7054784" cy="464343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4000" b="1" i="0" u="none" strike="noStrike" cap="none" dirty="0" smtClean="0">
                <a:solidFill>
                  <a:srgbClr val="0000FF"/>
                </a:solidFill>
                <a:sym typeface="Comic Sans MS"/>
              </a:rPr>
              <a:t>Ações </a:t>
            </a:r>
            <a:r>
              <a:rPr lang="pt-PT" sz="4000" dirty="0" smtClean="0"/>
              <a:t>E</a:t>
            </a:r>
            <a:r>
              <a:rPr lang="pt-PT" sz="4000" b="1" i="0" u="none" strike="noStrike" cap="none" dirty="0" smtClean="0">
                <a:solidFill>
                  <a:srgbClr val="0000FF"/>
                </a:solidFill>
                <a:sym typeface="Comic Sans MS"/>
              </a:rPr>
              <a:t>xecutadas pelo GBN</a:t>
            </a:r>
            <a:endParaRPr lang="pt-PT" sz="4000" b="1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304800" y="1066799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Por cada mensagem n recebida, o recetor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dirty="0" smtClean="0"/>
              <a:t>Guarda o pacote se este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 estiver na ordem</a:t>
            </a:r>
          </a:p>
          <a:p>
            <a:pPr marL="563562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Se estiver fora de ordem, mas tiver a janela de receção &gt; 1 tenta guardá-l</a:t>
            </a:r>
            <a:r>
              <a:rPr lang="pt-PT" sz="2000" dirty="0" smtClean="0"/>
              <a:t>o também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 </a:t>
            </a:r>
          </a:p>
          <a:p>
            <a:pPr marL="563562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dirty="0" smtClean="0"/>
              <a:t>Em qualquer caso envia um A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CK cumulativo de tudo o que recebeu at</a:t>
            </a:r>
            <a:r>
              <a:rPr lang="pt-PT" sz="2000" dirty="0" smtClean="0"/>
              <a:t>é aí na ordem, </a:t>
            </a:r>
            <a:r>
              <a:rPr lang="pt-PT" sz="2000" dirty="0" smtClean="0">
                <a:solidFill>
                  <a:schemeClr val="dk1"/>
                </a:solidFill>
              </a:rPr>
              <a:t>e opcionalmente pode enviar (também) um NACK</a:t>
            </a:r>
          </a:p>
          <a:p>
            <a:pPr marL="563562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dirty="0" smtClean="0">
                <a:solidFill>
                  <a:schemeClr val="dk1"/>
                </a:solidFill>
              </a:rPr>
              <a:t> </a:t>
            </a:r>
          </a:p>
          <a:p>
            <a:pPr marL="223837" indent="-233362">
              <a:spcBef>
                <a:spcPts val="200"/>
              </a:spcBef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dirty="0" smtClean="0"/>
              <a:t>O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emissor arma um alarme (</a:t>
            </a:r>
            <a:r>
              <a:rPr lang="pt-PT" sz="2400" b="0" i="1" u="none" strike="noStrike" cap="none" dirty="0" err="1" smtClean="0">
                <a:solidFill>
                  <a:srgbClr val="0000FF"/>
                </a:solidFill>
                <a:sym typeface="Comic Sans MS"/>
              </a:rPr>
              <a:t>timeout</a:t>
            </a:r>
            <a:r>
              <a:rPr lang="pt-PT" sz="2400" i="1" dirty="0" smtClean="0"/>
              <a:t>)</a:t>
            </a:r>
            <a:r>
              <a:rPr lang="pt-PT" sz="2400" b="0" i="1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b="0" u="none" strike="noStrike" cap="none" dirty="0" smtClean="0">
                <a:solidFill>
                  <a:srgbClr val="0000FF"/>
                </a:solidFill>
                <a:sym typeface="Comic Sans MS"/>
              </a:rPr>
              <a:t>associado </a:t>
            </a:r>
            <a:r>
              <a:rPr lang="pt-PT" sz="2400" dirty="0" smtClean="0"/>
              <a:t>ao pacote mais antigo enviado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Sempre que </a:t>
            </a:r>
            <a:r>
              <a:rPr lang="pt-PT" sz="2400" dirty="0" smtClean="0"/>
              <a:t>o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b="0" i="1" u="none" strike="noStrike" cap="none" dirty="0" err="1" smtClean="0">
                <a:solidFill>
                  <a:srgbClr val="0000FF"/>
                </a:solidFill>
                <a:sym typeface="Comic Sans MS"/>
              </a:rPr>
              <a:t>timeout</a:t>
            </a:r>
            <a:r>
              <a:rPr lang="pt-PT" sz="2400" b="0" i="1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dispara no emissor, ou este recebe um NACK, </a:t>
            </a:r>
            <a:r>
              <a:rPr lang="pt-PT" sz="2400" dirty="0" smtClean="0"/>
              <a:t>volta atrás e recomeça a enviar os pacotes na janela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Quando o emissor recebe um ACK “útil”, isto é, à esquerda da janela, faz avançar a janela e reajusta o valor do alarme</a:t>
            </a:r>
            <a:endParaRPr lang="pt-PT" sz="2400" dirty="0"/>
          </a:p>
        </p:txBody>
      </p:sp>
      <p:sp>
        <p:nvSpPr>
          <p:cNvPr id="634" name="Shape 63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/>
              <a:t>J</a:t>
            </a: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anela do Emissor</a:t>
            </a:r>
          </a:p>
        </p:txBody>
      </p:sp>
      <p:sp>
        <p:nvSpPr>
          <p:cNvPr id="640" name="Shape 64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485899"/>
            <a:ext cx="8305800" cy="43434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Podemos </a:t>
            </a:r>
            <a:r>
              <a:rPr lang="pt-PT" dirty="0" smtClean="0"/>
              <a:t>M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elhorar?</a:t>
            </a:r>
            <a:endParaRPr lang="pt-PT" sz="3600" b="1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683" name="Shape 68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Quando o RTT é muito baixo, ou o valor do </a:t>
            </a:r>
            <a:r>
              <a:rPr lang="pt-PT" sz="2400" b="0" i="0" u="none" strike="noStrike" cap="none" dirty="0" err="1" smtClean="0">
                <a:solidFill>
                  <a:srgbClr val="0000FF"/>
                </a:solidFill>
                <a:sym typeface="Comic Sans MS"/>
              </a:rPr>
              <a:t>Tt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/ RTT </a:t>
            </a:r>
            <a:r>
              <a:rPr lang="pt-PT" sz="2400" dirty="0" smtClean="0"/>
              <a:t>se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dirty="0" smtClean="0"/>
              <a:t>aproxima de 1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, uma janela de emissão relativamente pequena é suficiente para manter o emissor quase sempre a emitir</a:t>
            </a:r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Se houverem erros de transmissão (admitamos que não são frequentes) o funcionamento </a:t>
            </a:r>
            <a:r>
              <a:rPr lang="pt-PT" sz="2400" dirty="0" smtClean="0"/>
              <a:t>GB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N </a:t>
            </a:r>
            <a:r>
              <a:rPr lang="pt-PT" sz="2400" dirty="0" smtClean="0"/>
              <a:t>introduz atrasos e eventualmente emissões em duplicado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. A penalização, se existir, é proporcional ao tamanho da janela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S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e o valor de </a:t>
            </a:r>
            <a:r>
              <a:rPr lang="pt-PT" sz="2400" b="0" i="0" u="none" strike="noStrike" cap="none" dirty="0" err="1" smtClean="0">
                <a:solidFill>
                  <a:srgbClr val="0000FF"/>
                </a:solidFill>
                <a:sym typeface="Comic Sans MS"/>
              </a:rPr>
              <a:t>Tt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é muito pequeno (canal de alta capacidade) e o RTT é muito grande (canal muito extenso), a janela do emissor </a:t>
            </a:r>
            <a:r>
              <a:rPr lang="pt-PT" sz="2400" dirty="0" smtClean="0"/>
              <a:t>tem de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ser muito grande e o funcionamento </a:t>
            </a:r>
            <a:r>
              <a:rPr lang="pt-PT" sz="2400" dirty="0" smtClean="0"/>
              <a:t>GB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N é muito penalizante se houverem erros, mesmo que </a:t>
            </a:r>
            <a:r>
              <a:rPr lang="pt-PT" sz="2400" dirty="0" smtClean="0"/>
              <a:t>espaçados</a:t>
            </a:r>
            <a:endParaRPr lang="pt-PT" sz="2400" dirty="0"/>
          </a:p>
        </p:txBody>
      </p:sp>
      <p:sp>
        <p:nvSpPr>
          <p:cNvPr id="684" name="Shape 68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Custo da Recuperação com GBN</a:t>
            </a:r>
          </a:p>
        </p:txBody>
      </p:sp>
      <p:sp>
        <p:nvSpPr>
          <p:cNvPr id="691" name="Shape 691"/>
          <p:cNvSpPr txBox="1">
            <a:spLocks noGrp="1"/>
          </p:cNvSpPr>
          <p:nvPr>
            <p:ph type="sldNum" idx="12"/>
          </p:nvPr>
        </p:nvSpPr>
        <p:spPr>
          <a:xfrm>
            <a:off x="8153400" y="6338688"/>
            <a:ext cx="782782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19</a:t>
            </a:fld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55" y="1359364"/>
            <a:ext cx="6844488" cy="497932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Objectivos da lição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3784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 a transmissão fiável de dados uma solução simples consiste em usar um protocolo que só transmite um</a:t>
            </a:r>
            <a:r>
              <a:rPr lang="en-GB"/>
              <a:t> pacote</a:t>
            </a: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cada vez e só passa ao seguinte depois de receber um ACK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Esses protocolos têm pouco rendimento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É possível melhorá-los usando uma técnica </a:t>
            </a:r>
            <a:r>
              <a:rPr lang="en-GB"/>
              <a:t>chamada</a:t>
            </a: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janela deslizante </a:t>
            </a:r>
            <a:r>
              <a:rPr lang="en-GB" sz="28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(sliding window</a:t>
            </a: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 ou </a:t>
            </a:r>
            <a:r>
              <a:rPr lang="en-GB" sz="28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pipelining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dirty="0" smtClean="0"/>
              <a:t>R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epetição </a:t>
            </a:r>
            <a:r>
              <a:rPr lang="pt-PT" dirty="0" smtClean="0"/>
              <a:t>S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eletiva (RS)</a:t>
            </a:r>
            <a:endParaRPr lang="pt-PT" sz="3600" b="1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775" name="Shape 775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É possível melhorar o algoritmo introduzindo </a:t>
            </a:r>
            <a:r>
              <a:rPr lang="pt-PT" sz="2400" b="0" i="0" u="none" strike="noStrike" cap="none" dirty="0" err="1" smtClean="0">
                <a:solidFill>
                  <a:srgbClr val="0000FF"/>
                </a:solidFill>
                <a:sym typeface="Comic Sans MS"/>
              </a:rPr>
              <a:t>ACKs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independentes para cada </a:t>
            </a:r>
            <a:r>
              <a:rPr lang="pt-PT" sz="2400" dirty="0" smtClean="0"/>
              <a:t>pacote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enviad</a:t>
            </a:r>
            <a:r>
              <a:rPr lang="pt-PT" sz="2400" dirty="0" smtClean="0"/>
              <a:t>o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e</a:t>
            </a:r>
            <a:r>
              <a:rPr lang="pt-PT" sz="2400" dirty="0" smtClean="0"/>
              <a:t> 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recebid</a:t>
            </a:r>
            <a:r>
              <a:rPr lang="pt-PT" sz="2400" dirty="0" smtClean="0"/>
              <a:t>o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Significa isso que só s</a:t>
            </a:r>
            <a:r>
              <a:rPr lang="pt-PT" sz="2400" dirty="0" smtClean="0"/>
              <a:t>ão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retransmit</a:t>
            </a:r>
            <a:r>
              <a:rPr lang="pt-PT" sz="2400" dirty="0" smtClean="0"/>
              <a:t>idos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dirty="0" smtClean="0"/>
              <a:t>os pacotes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para </a:t>
            </a:r>
            <a:r>
              <a:rPr lang="pt-PT" sz="2400" dirty="0" smtClean="0"/>
              <a:t>o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s quais o emissor recebeu um NACK ou um</a:t>
            </a:r>
            <a:r>
              <a:rPr lang="pt-PT" sz="2400" dirty="0" smtClean="0"/>
              <a:t> alarme d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isparou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Nesses casos, </a:t>
            </a:r>
            <a:r>
              <a:rPr lang="pt-PT" sz="2400" dirty="0" smtClean="0"/>
              <a:t>o pacote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perdid</a:t>
            </a:r>
            <a:r>
              <a:rPr lang="pt-PT" sz="2400" dirty="0" smtClean="0"/>
              <a:t>o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é </a:t>
            </a:r>
            <a:r>
              <a:rPr lang="pt-PT" sz="2400" dirty="0" smtClean="0"/>
              <a:t>retransmitido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, mas não se executa o </a:t>
            </a:r>
            <a:r>
              <a:rPr lang="pt-PT" sz="2400" dirty="0" smtClean="0"/>
              <a:t>procedi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mento </a:t>
            </a:r>
            <a:r>
              <a:rPr lang="pt-PT" sz="2400" dirty="0" smtClean="0"/>
              <a:t>GB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N. O emissor continua sempre a enviar novas mensagens enquanto o tamanho da janela o permitir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Esta versão do protocolo designa-se por </a:t>
            </a:r>
            <a:r>
              <a:rPr lang="pt-PT" sz="2400" b="1" i="1" u="none" strike="noStrike" cap="none" dirty="0" err="1" smtClean="0">
                <a:solidFill>
                  <a:srgbClr val="0000FF"/>
                </a:solidFill>
                <a:sym typeface="Comic Sans MS"/>
              </a:rPr>
              <a:t>selective</a:t>
            </a:r>
            <a:r>
              <a:rPr lang="pt-PT" sz="2400" b="1" i="1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b="1" i="1" u="none" strike="noStrike" cap="none" dirty="0" err="1" smtClean="0">
                <a:solidFill>
                  <a:srgbClr val="0000FF"/>
                </a:solidFill>
                <a:sym typeface="Comic Sans MS"/>
              </a:rPr>
              <a:t>repeat</a:t>
            </a:r>
            <a:r>
              <a:rPr lang="pt-PT" sz="2400" b="1" i="1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b="1" i="0" u="none" strike="noStrike" cap="none" dirty="0" smtClean="0">
                <a:solidFill>
                  <a:srgbClr val="0000FF"/>
                </a:solidFill>
                <a:sym typeface="Comic Sans MS"/>
              </a:rPr>
              <a:t>(SR) ou repetição seletiva (RS)</a:t>
            </a:r>
            <a:endParaRPr lang="pt-PT" sz="2400" b="1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776" name="Shape 77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4000" dirty="0" smtClean="0"/>
              <a:t>Funcionamento do Protocolo RS</a:t>
            </a:r>
            <a:endParaRPr lang="pt-PT" sz="4000" dirty="0"/>
          </a:p>
        </p:txBody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 cada </a:t>
            </a:r>
            <a:r>
              <a:rPr lang="en-GB"/>
              <a:t>pcote</a:t>
            </a: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n recebid</a:t>
            </a:r>
            <a:r>
              <a:rPr lang="en-GB"/>
              <a:t>o</a:t>
            </a: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o receptor envia o respectivo ACK(n) (pode também enviar um NACK d</a:t>
            </a:r>
            <a:r>
              <a:rPr lang="en-GB"/>
              <a:t>o</a:t>
            </a: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mais antig</a:t>
            </a:r>
            <a:r>
              <a:rPr lang="en-GB"/>
              <a:t>o</a:t>
            </a: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/>
              <a:t>pacote</a:t>
            </a: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que lhe falta </a:t>
            </a:r>
            <a:r>
              <a:rPr lang="en-GB"/>
              <a:t>se tem um buraco</a:t>
            </a: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 cada </a:t>
            </a:r>
            <a:r>
              <a:rPr lang="en-GB"/>
              <a:t>pacote</a:t>
            </a: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n enviad</a:t>
            </a:r>
            <a:r>
              <a:rPr lang="en-GB"/>
              <a:t>o</a:t>
            </a: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o emissor arma um </a:t>
            </a:r>
            <a:r>
              <a:rPr lang="en-GB" sz="28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timeout T(n)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Sempre que um </a:t>
            </a:r>
            <a:r>
              <a:rPr lang="en-GB" sz="28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timeout</a:t>
            </a: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T(n) dispara no emissor (ou este recebe um NACK(n)</a:t>
            </a:r>
            <a:r>
              <a:rPr lang="en-GB"/>
              <a:t>)</a:t>
            </a: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/>
              <a:t>o pacote</a:t>
            </a: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n é reenviad</a:t>
            </a:r>
            <a:r>
              <a:rPr lang="en-GB"/>
              <a:t>o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emissor continua limitado pela dimensão máxima da sua janela</a:t>
            </a:r>
          </a:p>
        </p:txBody>
      </p:sp>
      <p:sp>
        <p:nvSpPr>
          <p:cNvPr id="783" name="Shape 78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 txBox="1">
            <a:spLocks noGrp="1"/>
          </p:cNvSpPr>
          <p:nvPr>
            <p:ph type="title"/>
          </p:nvPr>
        </p:nvSpPr>
        <p:spPr>
          <a:xfrm>
            <a:off x="357187" y="190500"/>
            <a:ext cx="8501061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Janelas no SR</a:t>
            </a:r>
            <a:endParaRPr lang="pt-PT" sz="36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48" y="719282"/>
            <a:ext cx="8280400" cy="59055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 txBox="1">
            <a:spLocks noGrp="1"/>
          </p:cNvSpPr>
          <p:nvPr>
            <p:ph type="title"/>
          </p:nvPr>
        </p:nvSpPr>
        <p:spPr>
          <a:xfrm>
            <a:off x="357187" y="190500"/>
            <a:ext cx="8501061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Exemplo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31" y="1028699"/>
            <a:ext cx="6331971" cy="46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2527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Nomenclatura</a:t>
            </a:r>
          </a:p>
        </p:txBody>
      </p:sp>
      <p:sp>
        <p:nvSpPr>
          <p:cNvPr id="1009" name="Shape 1009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Janelas (emissor, receptor)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(1,1) — </a:t>
            </a:r>
            <a:r>
              <a:rPr lang="en-GB" sz="2400" b="1" i="1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stop &amp; wait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(N,*) — janela deslizante ou </a:t>
            </a:r>
            <a:r>
              <a:rPr lang="en-GB" sz="2400" b="1" i="1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pipelining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(N,1) — janela deslizante com </a:t>
            </a:r>
            <a:r>
              <a:rPr lang="en-GB" sz="2400" b="1" i="1">
                <a:solidFill>
                  <a:srgbClr val="000000"/>
                </a:solidFill>
              </a:rPr>
              <a:t>G</a:t>
            </a:r>
            <a:r>
              <a:rPr lang="en-GB" sz="2400" b="1" i="1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o-</a:t>
            </a:r>
            <a:r>
              <a:rPr lang="en-GB" sz="2400" b="1" i="1">
                <a:solidFill>
                  <a:srgbClr val="000000"/>
                </a:solidFill>
              </a:rPr>
              <a:t>B</a:t>
            </a:r>
            <a:r>
              <a:rPr lang="en-GB" sz="2400" b="1" i="1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ack-N (GBN)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(N,M) — com ACKs apenas do que foi bem recebido de forma contígua (ACKs acumulativos) continua a ser </a:t>
            </a:r>
            <a:r>
              <a:rPr lang="en-GB" sz="2400"/>
              <a:t>GB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 mas com recuperação mais rápida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(N,M) — com ACKs do que foi bem recebido mesmo que de forma não contígua (ACKs selectivos) — </a:t>
            </a:r>
            <a:r>
              <a:rPr lang="en-GB" sz="2400" b="1" i="1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selective repeat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None/>
            </a:pPr>
            <a:endParaRPr sz="24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0" name="Shape 101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dirty="0" smtClean="0"/>
              <a:t>Desempenho Sem Erros</a:t>
            </a:r>
            <a:endParaRPr lang="pt-PT" dirty="0"/>
          </a:p>
        </p:txBody>
      </p:sp>
      <p:sp>
        <p:nvSpPr>
          <p:cNvPr id="1017" name="Shape 101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25</a:t>
            </a:fld>
            <a:endParaRPr lang="en-GB"/>
          </a:p>
        </p:txBody>
      </p:sp>
      <p:sp>
        <p:nvSpPr>
          <p:cNvPr id="1043" name="Shape 1043"/>
          <p:cNvSpPr txBox="1"/>
          <p:nvPr/>
        </p:nvSpPr>
        <p:spPr>
          <a:xfrm>
            <a:off x="266700" y="4799479"/>
            <a:ext cx="8610599" cy="1883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1200"/>
              </a:spcBef>
              <a:buNone/>
            </a:pPr>
            <a:r>
              <a:rPr lang="pt-PT" sz="24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Débito útil médio extremo a extremo do protocolo</a:t>
            </a:r>
          </a:p>
          <a:p>
            <a:pPr marL="914400" lvl="0" indent="457200" rtl="0">
              <a:spcBef>
                <a:spcPts val="1200"/>
              </a:spcBef>
              <a:buNone/>
            </a:pPr>
            <a:r>
              <a:rPr lang="pt-PT" sz="24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≈ Dimensão “útil” da janela em bits / (T</a:t>
            </a:r>
            <a:r>
              <a:rPr lang="pt-PT" sz="2400" baseline="-250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pt-PT" sz="24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RTT)</a:t>
            </a:r>
          </a:p>
          <a:p>
            <a:pPr marL="914400" lvl="0" indent="457200" rtl="0">
              <a:spcBef>
                <a:spcPts val="1200"/>
              </a:spcBef>
              <a:buNone/>
            </a:pPr>
            <a:r>
              <a:rPr lang="pt-PT" sz="24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≈ N x Débito do protocolo Stop &amp; </a:t>
            </a:r>
            <a:r>
              <a:rPr lang="pt-PT" sz="240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Wait</a:t>
            </a:r>
            <a:endParaRPr lang="pt-PT" sz="240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16" y="955536"/>
            <a:ext cx="5707033" cy="379138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/>
              <a:t>C</a:t>
            </a:r>
            <a:r>
              <a:rPr lang="en-GB" sz="3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anais </a:t>
            </a:r>
            <a:r>
              <a:rPr lang="en-GB" sz="3200"/>
              <a:t>com</a:t>
            </a:r>
            <a:r>
              <a:rPr lang="en-GB" sz="3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3200"/>
              <a:t>Débito Muito Elevado</a:t>
            </a:r>
          </a:p>
        </p:txBody>
      </p:sp>
      <p:sp>
        <p:nvSpPr>
          <p:cNvPr id="1049" name="Shape 1049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Quando</a:t>
            </a:r>
            <a:r>
              <a:rPr lang="en-GB" sz="20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</a:t>
            </a:r>
            <a:r>
              <a:rPr lang="en-GB" sz="20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canais</a:t>
            </a:r>
            <a:r>
              <a:rPr lang="en-GB" sz="20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têm</a:t>
            </a:r>
            <a:r>
              <a:rPr lang="en-GB" sz="20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dirty="0" err="1"/>
              <a:t>débito</a:t>
            </a:r>
            <a:r>
              <a:rPr lang="en-GB" sz="2000" dirty="0"/>
              <a:t> </a:t>
            </a:r>
            <a:r>
              <a:rPr lang="en-GB" sz="2000" dirty="0" err="1"/>
              <a:t>muito</a:t>
            </a:r>
            <a:r>
              <a:rPr lang="en-GB" sz="2000" dirty="0"/>
              <a:t> </a:t>
            </a:r>
            <a:r>
              <a:rPr lang="en-GB" sz="2000" dirty="0" err="1"/>
              <a:t>elevado</a:t>
            </a:r>
            <a:r>
              <a:rPr lang="en-GB" sz="20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o tempo de </a:t>
            </a:r>
            <a:r>
              <a:rPr lang="en-GB" sz="20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transmissão</a:t>
            </a:r>
            <a:r>
              <a:rPr lang="en-GB" sz="20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diminui</a:t>
            </a:r>
            <a:r>
              <a:rPr lang="en-GB" sz="20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drasticamente</a:t>
            </a:r>
            <a:r>
              <a:rPr lang="en-GB" sz="20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r>
              <a:rPr lang="en-GB" sz="20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</a:t>
            </a:r>
            <a:r>
              <a:rPr lang="en-GB" sz="20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exemplo</a:t>
            </a:r>
            <a:r>
              <a:rPr lang="en-GB" sz="20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se um canal tem a </a:t>
            </a:r>
            <a:r>
              <a:rPr lang="en-GB" sz="20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capacidade</a:t>
            </a:r>
            <a:r>
              <a:rPr lang="en-GB" sz="20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1 </a:t>
            </a:r>
            <a:r>
              <a:rPr lang="en-GB" sz="20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Gbps</a:t>
            </a:r>
            <a:r>
              <a:rPr lang="en-GB" sz="20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GB" sz="20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transmitir</a:t>
            </a:r>
            <a:r>
              <a:rPr lang="en-GB" sz="20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10.000 bits leva 10</a:t>
            </a:r>
            <a:r>
              <a:rPr lang="en-GB" sz="2000" b="0" i="0" u="none" strike="noStrike" cap="none" baseline="30000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-5</a:t>
            </a:r>
            <a:r>
              <a:rPr lang="en-GB" sz="20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segundos</a:t>
            </a:r>
            <a:r>
              <a:rPr lang="en-GB" sz="20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GB" sz="20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isto</a:t>
            </a:r>
            <a:r>
              <a:rPr lang="en-GB" sz="20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é</a:t>
            </a:r>
            <a:r>
              <a:rPr lang="en-GB" sz="20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10 micro </a:t>
            </a:r>
            <a:r>
              <a:rPr lang="en-GB" sz="20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segundos</a:t>
            </a:r>
            <a:endParaRPr lang="en-GB" sz="2000" b="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7" marR="0" lvl="0" indent="-223837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 o RTT for de </a:t>
            </a:r>
            <a:r>
              <a:rPr lang="en-GB" sz="20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alguns</a:t>
            </a:r>
            <a:r>
              <a:rPr lang="en-GB" sz="20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mili</a:t>
            </a:r>
            <a:r>
              <a:rPr lang="en-GB" sz="2000" dirty="0" err="1"/>
              <a:t>s</a:t>
            </a:r>
            <a:r>
              <a:rPr lang="en-GB" sz="20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segundos</a:t>
            </a:r>
            <a:r>
              <a:rPr lang="en-GB" sz="2000" dirty="0"/>
              <a:t> e o T</a:t>
            </a:r>
            <a:r>
              <a:rPr lang="en-GB" sz="2000" baseline="-25000" dirty="0"/>
              <a:t>T</a:t>
            </a:r>
            <a:r>
              <a:rPr lang="en-GB" sz="2000" dirty="0"/>
              <a:t> </a:t>
            </a:r>
            <a:r>
              <a:rPr lang="en-GB" sz="2000" dirty="0" err="1"/>
              <a:t>desprezável</a:t>
            </a:r>
            <a:r>
              <a:rPr lang="en-GB" sz="2000" dirty="0"/>
              <a:t>, o </a:t>
            </a:r>
            <a:r>
              <a:rPr lang="en-GB" sz="2000" dirty="0" err="1"/>
              <a:t>débito</a:t>
            </a:r>
            <a:r>
              <a:rPr lang="en-GB" sz="2000" dirty="0"/>
              <a:t> </a:t>
            </a:r>
            <a:r>
              <a:rPr lang="en-GB" sz="2000" dirty="0" err="1"/>
              <a:t>útil</a:t>
            </a:r>
            <a:r>
              <a:rPr lang="en-GB" sz="2000" dirty="0"/>
              <a:t> </a:t>
            </a:r>
            <a:r>
              <a:rPr lang="en-GB" sz="2000" dirty="0" err="1"/>
              <a:t>médio</a:t>
            </a:r>
            <a:r>
              <a:rPr lang="en-GB" sz="2000" dirty="0"/>
              <a:t> </a:t>
            </a:r>
            <a:r>
              <a:rPr lang="en-GB" sz="2000" dirty="0" err="1"/>
              <a:t>extremo</a:t>
            </a:r>
            <a:r>
              <a:rPr lang="en-GB" sz="2000" dirty="0"/>
              <a:t> a </a:t>
            </a:r>
            <a:r>
              <a:rPr lang="en-GB" sz="2000" dirty="0" err="1"/>
              <a:t>extremo</a:t>
            </a:r>
            <a:r>
              <a:rPr lang="en-GB" sz="20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permitid</a:t>
            </a:r>
            <a:r>
              <a:rPr lang="en-GB" sz="2000" dirty="0" err="1"/>
              <a:t>o</a:t>
            </a:r>
            <a:r>
              <a:rPr lang="en-GB" sz="20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pelo</a:t>
            </a:r>
            <a:r>
              <a:rPr lang="en-GB" sz="20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protocolo</a:t>
            </a:r>
            <a:r>
              <a:rPr lang="en-GB" sz="2000" dirty="0"/>
              <a:t> </a:t>
            </a:r>
            <a:r>
              <a:rPr lang="en-GB" sz="20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tende</a:t>
            </a:r>
            <a:r>
              <a:rPr lang="en-GB" sz="20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para:</a:t>
            </a:r>
          </a:p>
          <a:p>
            <a:pPr marL="223837" marR="0" lvl="0" indent="-223837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None/>
            </a:pPr>
            <a:endParaRPr sz="2000" b="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en-GB" sz="2400" dirty="0">
                <a:solidFill>
                  <a:schemeClr val="dk1"/>
                </a:solidFill>
              </a:rPr>
              <a:t>   </a:t>
            </a:r>
            <a:r>
              <a:rPr lang="en-GB" sz="2400" dirty="0" err="1">
                <a:solidFill>
                  <a:schemeClr val="dk1"/>
                </a:solidFill>
              </a:rPr>
              <a:t>Débito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útil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lang="en-GB" sz="2400" dirty="0" err="1">
                <a:solidFill>
                  <a:schemeClr val="dk1"/>
                </a:solidFill>
              </a:rPr>
              <a:t>édio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extremo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extremo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do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protocolo</a:t>
            </a:r>
            <a:endParaRPr lang="en-GB" sz="24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marR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Dimensão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dirty="0">
                <a:solidFill>
                  <a:schemeClr val="dk1"/>
                </a:solidFill>
              </a:rPr>
              <a:t>da </a:t>
            </a:r>
            <a:r>
              <a:rPr lang="en-GB" sz="2400" dirty="0" err="1">
                <a:solidFill>
                  <a:schemeClr val="dk1"/>
                </a:solidFill>
              </a:rPr>
              <a:t>janela</a:t>
            </a:r>
            <a:r>
              <a:rPr lang="en-GB" sz="2400" dirty="0">
                <a:solidFill>
                  <a:schemeClr val="dk1"/>
                </a:solidFill>
              </a:rPr>
              <a:t> “</a:t>
            </a:r>
            <a:r>
              <a:rPr lang="en-GB" sz="2400" dirty="0" err="1">
                <a:solidFill>
                  <a:schemeClr val="dk1"/>
                </a:solidFill>
              </a:rPr>
              <a:t>útil</a:t>
            </a:r>
            <a:r>
              <a:rPr lang="en-GB" sz="2400" dirty="0">
                <a:solidFill>
                  <a:schemeClr val="dk1"/>
                </a:solidFill>
              </a:rPr>
              <a:t>” </a:t>
            </a:r>
            <a:r>
              <a:rPr lang="en-GB" sz="2400" dirty="0" err="1">
                <a:solidFill>
                  <a:schemeClr val="dk1"/>
                </a:solidFill>
              </a:rPr>
              <a:t>em</a:t>
            </a:r>
            <a:r>
              <a:rPr lang="en-GB" sz="2400" dirty="0">
                <a:solidFill>
                  <a:schemeClr val="dk1"/>
                </a:solidFill>
              </a:rPr>
              <a:t> bits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/ RTT</a:t>
            </a:r>
          </a:p>
          <a:p>
            <a:pPr marL="914400" marR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endParaRPr sz="2400" dirty="0">
              <a:solidFill>
                <a:schemeClr val="dk1"/>
              </a:solidFill>
            </a:endParaRPr>
          </a:p>
          <a:p>
            <a:pPr lvl="0" indent="0" rtl="0"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dirty="0"/>
              <a:t>O </a:t>
            </a:r>
            <a:r>
              <a:rPr lang="en-GB" sz="2000" dirty="0" err="1"/>
              <a:t>débito</a:t>
            </a:r>
            <a:r>
              <a:rPr lang="en-GB" sz="2000" dirty="0"/>
              <a:t> </a:t>
            </a:r>
            <a:r>
              <a:rPr lang="en-GB" sz="2000" dirty="0" err="1"/>
              <a:t>útil</a:t>
            </a:r>
            <a:r>
              <a:rPr lang="en-GB" sz="2000" dirty="0"/>
              <a:t> </a:t>
            </a:r>
            <a:r>
              <a:rPr lang="en-GB" sz="2000" dirty="0" err="1"/>
              <a:t>extremo</a:t>
            </a:r>
            <a:r>
              <a:rPr lang="en-GB" sz="2000" dirty="0"/>
              <a:t> a </a:t>
            </a:r>
            <a:r>
              <a:rPr lang="en-GB" sz="2000" dirty="0" err="1"/>
              <a:t>extremo</a:t>
            </a:r>
            <a:r>
              <a:rPr lang="en-GB" sz="2000" dirty="0"/>
              <a:t> </a:t>
            </a:r>
            <a:r>
              <a:rPr lang="en-GB" sz="2000" dirty="0" err="1"/>
              <a:t>diz</a:t>
            </a:r>
            <a:r>
              <a:rPr lang="en-GB" sz="2000" dirty="0"/>
              <a:t>-se </a:t>
            </a:r>
            <a:r>
              <a:rPr lang="en-GB" sz="2000" i="1" dirty="0" err="1"/>
              <a:t>goodput</a:t>
            </a:r>
            <a:r>
              <a:rPr lang="en-GB" sz="2000" dirty="0"/>
              <a:t> </a:t>
            </a:r>
            <a:r>
              <a:rPr lang="en-GB" sz="2000" dirty="0" err="1"/>
              <a:t>em</a:t>
            </a:r>
            <a:r>
              <a:rPr lang="en-GB" sz="2000" dirty="0"/>
              <a:t> </a:t>
            </a:r>
            <a:r>
              <a:rPr lang="en-GB" sz="2000" dirty="0" err="1"/>
              <a:t>inglês</a:t>
            </a:r>
            <a:endParaRPr lang="en-GB" sz="2000" dirty="0"/>
          </a:p>
        </p:txBody>
      </p:sp>
      <p:sp>
        <p:nvSpPr>
          <p:cNvPr id="1050" name="Shape 105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/>
              <a:t>D</a:t>
            </a: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imensão </a:t>
            </a:r>
            <a:r>
              <a:rPr lang="en-GB"/>
              <a:t>d</a:t>
            </a: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lang="en-GB"/>
              <a:t>J</a:t>
            </a: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anela do Emissor</a:t>
            </a:r>
          </a:p>
        </p:txBody>
      </p:sp>
      <p:sp>
        <p:nvSpPr>
          <p:cNvPr id="1056" name="Shape 1056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1984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Não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vale a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pena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muito</a:t>
            </a:r>
            <a:r>
              <a:rPr lang="en-GB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maior</a:t>
            </a:r>
            <a:r>
              <a:rPr lang="en-GB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 que o que se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consegue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emitir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dirty="0" err="1"/>
              <a:t>continuamente</a:t>
            </a:r>
            <a:r>
              <a:rPr lang="en-GB" sz="2400" dirty="0"/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durante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um RTT</a:t>
            </a:r>
          </a:p>
          <a:p>
            <a:pPr marL="223838" marR="0" lvl="0" indent="-1984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Depende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também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versão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do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protocolo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pois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janelas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enormes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com </a:t>
            </a:r>
            <a:r>
              <a:rPr lang="en-GB" sz="2400" dirty="0"/>
              <a:t>GB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incrementam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dirty="0"/>
              <a:t>o </a:t>
            </a:r>
            <a:r>
              <a:rPr lang="en-GB" sz="2400" dirty="0" err="1"/>
              <a:t>desperdício</a:t>
            </a:r>
            <a:r>
              <a:rPr lang="en-GB" sz="2400" dirty="0"/>
              <a:t> </a:t>
            </a:r>
            <a:r>
              <a:rPr lang="en-GB" sz="2400" dirty="0" err="1"/>
              <a:t>potencial</a:t>
            </a:r>
            <a:r>
              <a:rPr lang="en-GB" sz="2400" dirty="0"/>
              <a:t> a </a:t>
            </a:r>
            <a:r>
              <a:rPr lang="en-GB" sz="2400" dirty="0" err="1"/>
              <a:t>quando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</a:t>
            </a:r>
            <a:r>
              <a:rPr lang="en-GB" sz="2400" dirty="0"/>
              <a:t>a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recuperação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dos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erros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são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estes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frequentes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?)</a:t>
            </a:r>
          </a:p>
          <a:p>
            <a:pPr marL="223838" marR="0" lvl="0" indent="-1984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Uma </a:t>
            </a:r>
            <a:r>
              <a:rPr lang="en-GB" sz="2400" b="0" i="0" u="none" strike="noStrike" cap="none" dirty="0" err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janela</a:t>
            </a:r>
            <a:r>
              <a:rPr lang="en-GB" sz="2400" b="0" i="0" u="none" strike="noStrike" cap="none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muito</a:t>
            </a:r>
            <a:r>
              <a:rPr lang="en-GB" sz="2400" b="0" i="0" u="none" strike="noStrike" cap="none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grande</a:t>
            </a:r>
            <a:r>
              <a:rPr lang="en-GB" sz="2400" b="0" i="0" u="none" strike="noStrike" cap="none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também</a:t>
            </a:r>
            <a:r>
              <a:rPr lang="en-GB" sz="2400" b="0" i="0" u="none" strike="noStrike" cap="none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pode</a:t>
            </a:r>
            <a:r>
              <a:rPr lang="en-GB" sz="2400" b="0" i="0" u="none" strike="noStrike" cap="none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potencialmente</a:t>
            </a:r>
            <a:r>
              <a:rPr lang="en-GB" sz="2400" b="0" i="0" u="none" strike="noStrike" cap="none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afogar</a:t>
            </a:r>
            <a:r>
              <a:rPr lang="en-GB" sz="2400" b="0" i="0" u="none" strike="noStrike" cap="none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um receptor lento (</a:t>
            </a:r>
            <a:r>
              <a:rPr lang="en-GB" sz="2400" b="0" i="0" u="none" strike="noStrike" cap="none" dirty="0" err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controlo</a:t>
            </a:r>
            <a:r>
              <a:rPr lang="en-GB" sz="2400" b="0" i="0" u="none" strike="noStrike" cap="none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400" dirty="0" err="1">
                <a:solidFill>
                  <a:srgbClr val="FF0000"/>
                </a:solidFill>
              </a:rPr>
              <a:t>fluxo</a:t>
            </a:r>
            <a:r>
              <a:rPr lang="en-GB" sz="2400" dirty="0">
                <a:solidFill>
                  <a:srgbClr val="FF0000"/>
                </a:solidFill>
              </a:rPr>
              <a:t>) </a:t>
            </a:r>
            <a:r>
              <a:rPr lang="en-GB" sz="2400" b="0" i="0" u="none" strike="noStrike" cap="none" dirty="0" err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</a:t>
            </a:r>
            <a:r>
              <a:rPr lang="en-GB" sz="2400" b="0" i="0" u="none" strike="noStrike" cap="none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saturar</a:t>
            </a:r>
            <a:r>
              <a:rPr lang="en-GB" sz="2400" b="0" i="0" u="none" strike="noStrike" cap="none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</a:t>
            </a:r>
            <a:r>
              <a:rPr lang="en-GB" sz="2400" b="0" i="0" u="none" strike="noStrike" cap="none" dirty="0" err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</a:t>
            </a:r>
            <a:r>
              <a:rPr lang="en-GB" sz="2400" b="0" i="0" u="none" strike="noStrike" cap="none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lang="en-GB" sz="2400" b="0" i="0" u="none" strike="noStrike" cap="none" dirty="0" err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controlo</a:t>
            </a:r>
            <a:r>
              <a:rPr lang="en-GB" sz="2400" b="0" i="0" u="none" strike="noStrike" cap="none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 </a:t>
            </a:r>
            <a:r>
              <a:rPr lang="en-GB" sz="2400" b="0" i="0" u="none" strike="noStrike" cap="none" dirty="0" err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saturaç</a:t>
            </a:r>
            <a:r>
              <a:rPr lang="en-GB" sz="2400" dirty="0" err="1">
                <a:solidFill>
                  <a:srgbClr val="FF0000"/>
                </a:solidFill>
              </a:rPr>
              <a:t>ão</a:t>
            </a:r>
            <a:r>
              <a:rPr lang="en-GB" sz="2400" dirty="0">
                <a:solidFill>
                  <a:srgbClr val="FF0000"/>
                </a:solidFill>
              </a:rPr>
              <a:t>)</a:t>
            </a:r>
          </a:p>
          <a:p>
            <a:pPr marL="223838" marR="0" lvl="0" indent="-1984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dirty="0" err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</a:t>
            </a:r>
            <a:r>
              <a:rPr lang="en-GB" sz="2400" b="0" i="0" u="none" strike="noStrike" cap="none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isso</a:t>
            </a:r>
            <a:r>
              <a:rPr lang="en-GB" sz="2400" b="0" i="0" u="none" strike="noStrike" cap="none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TCP </a:t>
            </a:r>
            <a:r>
              <a:rPr lang="en-GB" sz="2400" b="0" i="0" u="none" strike="noStrike" cap="none" dirty="0" err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usa</a:t>
            </a:r>
            <a:r>
              <a:rPr lang="en-GB" sz="2400" b="0" i="0" u="none" strike="noStrike" cap="none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uma</a:t>
            </a:r>
            <a:r>
              <a:rPr lang="en-GB" sz="2400" b="0" i="0" u="none" strike="noStrike" cap="none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janela</a:t>
            </a:r>
            <a:r>
              <a:rPr lang="en-GB" sz="2400" b="0" i="0" u="none" strike="noStrike" cap="none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400" b="0" i="0" u="none" strike="noStrike" cap="none" dirty="0" err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dimensão</a:t>
            </a:r>
            <a:r>
              <a:rPr lang="en-GB" sz="2400" b="0" i="0" u="none" strike="noStrike" cap="none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variável</a:t>
            </a:r>
            <a:endParaRPr lang="en-GB" sz="2400" b="0" i="0" u="none" strike="noStrike" cap="none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57" name="Shape 105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hape 106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dirty="0" smtClean="0"/>
              <a:t>D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imensão </a:t>
            </a:r>
            <a:r>
              <a:rPr lang="pt-PT" dirty="0" smtClean="0"/>
              <a:t>d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a </a:t>
            </a:r>
            <a:r>
              <a:rPr lang="pt-PT" dirty="0" smtClean="0"/>
              <a:t>J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anela do </a:t>
            </a:r>
            <a:r>
              <a:rPr lang="pt-PT" dirty="0" smtClean="0"/>
              <a:t>Recetor</a:t>
            </a:r>
            <a:endParaRPr lang="pt-PT" dirty="0"/>
          </a:p>
        </p:txBody>
      </p:sp>
      <p:sp>
        <p:nvSpPr>
          <p:cNvPr id="1063" name="Shape 1063"/>
          <p:cNvSpPr txBox="1">
            <a:spLocks noGrp="1"/>
          </p:cNvSpPr>
          <p:nvPr>
            <p:ph type="body" idx="1"/>
          </p:nvPr>
        </p:nvSpPr>
        <p:spPr>
          <a:xfrm>
            <a:off x="381000" y="1336875"/>
            <a:ext cx="8381999" cy="4997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1984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Teoricamente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não vale a pena ser maior do que </a:t>
            </a:r>
            <a:r>
              <a:rPr lang="pt-PT" sz="2400" dirty="0" smtClean="0"/>
              <a:t>a do emissor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400" dirty="0" smtClean="0"/>
          </a:p>
          <a:p>
            <a:pPr marL="223837" marR="0" lvl="0" indent="-1984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No caso geral, implica gerir bocados em falta antes de os entregar à </a:t>
            </a:r>
            <a:r>
              <a:rPr lang="pt-PT" sz="2400" dirty="0" smtClean="0"/>
              <a:t>aplicação, </a:t>
            </a:r>
            <a:r>
              <a:rPr lang="pt-PT" sz="2400" dirty="0" smtClean="0"/>
              <a:t>o que é mais complicado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400" dirty="0" smtClean="0"/>
          </a:p>
          <a:p>
            <a:pPr marL="223837" marR="0" lvl="0" indent="-1984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Por isso a solução GBN e janela do recetor = 1 não é assim tão má desde que a relação T</a:t>
            </a:r>
            <a:r>
              <a:rPr lang="pt-PT" sz="2400" baseline="-25000" dirty="0" smtClean="0"/>
              <a:t>T</a:t>
            </a:r>
            <a:r>
              <a:rPr lang="pt-PT" sz="2400" dirty="0" smtClean="0"/>
              <a:t> / RTT não seja demasiado </a:t>
            </a:r>
            <a:r>
              <a:rPr lang="pt-PT" sz="2400" dirty="0" smtClean="0"/>
              <a:t>pequena e a taxa de perda de pacotes seja baixa</a:t>
            </a:r>
            <a:endParaRPr lang="pt-PT" sz="2400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400" dirty="0" smtClean="0"/>
          </a:p>
          <a:p>
            <a:pPr marL="223837" marR="0" lvl="0" indent="-1984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O TCP 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usa uma janela de </a:t>
            </a:r>
            <a:r>
              <a:rPr lang="pt-PT" sz="2400" dirty="0" smtClean="0"/>
              <a:t>receção de valor constante e pode ou não usar a versão SR</a:t>
            </a:r>
            <a:endParaRPr lang="pt-PT" sz="2400" dirty="0"/>
          </a:p>
        </p:txBody>
      </p:sp>
      <p:sp>
        <p:nvSpPr>
          <p:cNvPr id="1064" name="Shape 106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/>
              <a:t>V</a:t>
            </a: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alor dos </a:t>
            </a:r>
            <a:r>
              <a:rPr lang="en-GB"/>
              <a:t>Alarmes</a:t>
            </a:r>
          </a:p>
        </p:txBody>
      </p:sp>
      <p:sp>
        <p:nvSpPr>
          <p:cNvPr id="1070" name="Shape 1070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Necessariamente superiores ao do RTT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 não existirem </a:t>
            </a:r>
            <a:r>
              <a:rPr lang="en-GB" sz="24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buffers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na rede entre o emissor e o receptor (e.g. ambos estão ligados por um canal ponto a ponto direto), o RTT é constante e o valor do </a:t>
            </a:r>
            <a:r>
              <a:rPr lang="en-GB" sz="24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timeout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é mais fácil de estimar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 houverem </a:t>
            </a:r>
            <a:r>
              <a:rPr lang="en-GB" sz="24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buffers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pelo meio (e.g. comutadores de pacotes a funcionarem em modo </a:t>
            </a:r>
            <a:r>
              <a:rPr lang="en-GB" sz="24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store &amp; forward 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 com</a:t>
            </a:r>
            <a:r>
              <a:rPr lang="en-GB" sz="2400"/>
              <a:t> filas de espera 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significativ</a:t>
            </a:r>
            <a:r>
              <a:rPr lang="en-GB" sz="2400"/>
              <a:t>a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s), o RTT é variável e o valor do </a:t>
            </a:r>
            <a:r>
              <a:rPr lang="en-GB" sz="24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timeout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é mais difícil de estimar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protocolo TCP usa um valor de </a:t>
            </a:r>
            <a:r>
              <a:rPr lang="en-GB" sz="24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timeout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ajustado dinamicamente</a:t>
            </a:r>
          </a:p>
        </p:txBody>
      </p:sp>
      <p:sp>
        <p:nvSpPr>
          <p:cNvPr id="1071" name="Shape 107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81000" y="1898625"/>
            <a:ext cx="8381999" cy="2389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b="0"/>
              <a:t>Todas as coisas são difíceis antes de se tornarem fáceis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b="0"/>
          </a:p>
          <a:p>
            <a:pPr marL="4114800" marR="0" lvl="0" indent="45720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b="0"/>
              <a:t>Thomas Fuller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Shape 107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Conclusões</a:t>
            </a:r>
          </a:p>
        </p:txBody>
      </p:sp>
      <p:sp>
        <p:nvSpPr>
          <p:cNvPr id="1078" name="Shape 1078"/>
          <p:cNvSpPr txBox="1">
            <a:spLocks noGrp="1"/>
          </p:cNvSpPr>
          <p:nvPr>
            <p:ph type="body" idx="1"/>
          </p:nvPr>
        </p:nvSpPr>
        <p:spPr>
          <a:xfrm>
            <a:off x="539750" y="1244332"/>
            <a:ext cx="8228013" cy="5111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relação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entre o tempo de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transmissão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o RTT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é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determinante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para o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rendimento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um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protocolo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stop &amp; wait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Quando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esse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rendimento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é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baixo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(e.g. Tt &lt;&lt; RTT)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é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fundamental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usar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protocolos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janela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deslizante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para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melhorar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o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rendimento</a:t>
            </a:r>
            <a:endParaRPr lang="en-GB" sz="2400" b="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É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o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caso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dominante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na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Internet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quando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os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parceiros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em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comunicação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estão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“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longe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Trata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-se de um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protocolo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complexo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com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imensos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parâmetros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ajustáveis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cenário</a:t>
            </a:r>
            <a:endParaRPr lang="en-GB" sz="2400" b="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protocolo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TCP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é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um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protocolo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janela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deslizante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que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adapta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dinamicamente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esses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parâmetros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à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situação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concreta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em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que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é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usado</a:t>
            </a:r>
            <a:endParaRPr lang="en-GB" sz="2000" b="0" i="0" u="none" strike="noStrike" cap="none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9" name="Shape 1079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/>
              <a:t>O Problema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200943"/>
            <a:ext cx="8750300" cy="49022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1534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Desempenho</a:t>
            </a:r>
            <a:r>
              <a:rPr lang="en-GB" sz="36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do </a:t>
            </a:r>
            <a:r>
              <a:rPr lang="en-GB" dirty="0" err="1"/>
              <a:t>P</a:t>
            </a:r>
            <a:r>
              <a:rPr lang="en-GB" sz="3600" b="1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rotocolo</a:t>
            </a:r>
            <a:r>
              <a:rPr lang="en-GB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dirty="0"/>
              <a:t>S&amp;W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73" y="2095039"/>
            <a:ext cx="6497201" cy="32334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Solução: </a:t>
            </a:r>
            <a:r>
              <a:rPr lang="en-GB" sz="3200"/>
              <a:t>T</a:t>
            </a:r>
            <a:r>
              <a:rPr lang="en-GB" sz="3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ransmitir </a:t>
            </a:r>
            <a:r>
              <a:rPr lang="en-GB" sz="3200"/>
              <a:t>“Adiantado”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25" y="1438103"/>
            <a:ext cx="6932113" cy="46052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04798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200" b="1" i="0" u="none" strike="noStrike" cap="none" dirty="0" smtClean="0">
                <a:solidFill>
                  <a:srgbClr val="0000FF"/>
                </a:solidFill>
                <a:sym typeface="Comic Sans MS"/>
              </a:rPr>
              <a:t>Janela Deslizante</a:t>
            </a:r>
            <a:endParaRPr lang="pt-PT" sz="3200" dirty="0"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42" y="1066799"/>
            <a:ext cx="6932113" cy="4605250"/>
          </a:xfrm>
          <a:prstGeom prst="rect">
            <a:avLst/>
          </a:prstGeom>
        </p:spPr>
      </p:pic>
      <p:sp>
        <p:nvSpPr>
          <p:cNvPr id="5" name="Shape 262"/>
          <p:cNvSpPr/>
          <p:nvPr/>
        </p:nvSpPr>
        <p:spPr>
          <a:xfrm>
            <a:off x="357545" y="4222501"/>
            <a:ext cx="3193199" cy="240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janela </a:t>
            </a:r>
            <a:r>
              <a:rPr lang="pt-PT" sz="2000" b="1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contém</a:t>
            </a:r>
            <a:r>
              <a:rPr lang="pt-PT" sz="20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o</a:t>
            </a:r>
            <a:r>
              <a:rPr lang="pt-PT" sz="2000" b="1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 pacotes</a:t>
            </a:r>
            <a:r>
              <a:rPr lang="pt-PT" sz="20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j</a:t>
            </a:r>
            <a:r>
              <a:rPr lang="pt-PT" sz="2000" b="1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á </a:t>
            </a:r>
            <a:r>
              <a:rPr lang="pt-PT" sz="20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transmitid</a:t>
            </a:r>
            <a:r>
              <a:rPr lang="pt-PT" sz="2000" b="1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</a:t>
            </a:r>
            <a:r>
              <a:rPr lang="pt-PT" sz="20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 que ainda não foram </a:t>
            </a:r>
            <a:r>
              <a:rPr lang="pt-PT" sz="2000" b="1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ACK’d</a:t>
            </a:r>
            <a:r>
              <a:rPr lang="pt-PT" sz="20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 No protocolo stop &amp; </a:t>
            </a:r>
            <a:r>
              <a:rPr lang="pt-PT" sz="2000" b="1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wait</a:t>
            </a:r>
            <a:r>
              <a:rPr lang="pt-PT" sz="20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janela é igual a 1</a:t>
            </a:r>
            <a:endParaRPr lang="pt-PT" sz="20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064962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Funcionamento da </a:t>
            </a:r>
            <a:r>
              <a:rPr lang="en-GB"/>
              <a:t>J</a:t>
            </a: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anela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485899"/>
            <a:ext cx="8305800" cy="43434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Funcionamento da Janela</a:t>
            </a:r>
            <a:endParaRPr lang="pt-PT" sz="36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266700" y="1248450"/>
            <a:ext cx="8610599" cy="481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1748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300" b="0" i="0" u="none" strike="noStrike" cap="none" dirty="0" smtClean="0">
                <a:solidFill>
                  <a:srgbClr val="0000FF"/>
                </a:solidFill>
                <a:sym typeface="Comic Sans MS"/>
              </a:rPr>
              <a:t>O emissor tem um </a:t>
            </a:r>
            <a:r>
              <a:rPr lang="pt-PT" sz="2300" b="0" i="1" u="none" strike="noStrike" cap="none" dirty="0" smtClean="0">
                <a:solidFill>
                  <a:srgbClr val="0000FF"/>
                </a:solidFill>
                <a:sym typeface="Comic Sans MS"/>
              </a:rPr>
              <a:t>buffer</a:t>
            </a:r>
            <a:r>
              <a:rPr lang="pt-PT" sz="2300" b="0" i="0" u="none" strike="noStrike" cap="none" dirty="0" smtClean="0">
                <a:solidFill>
                  <a:srgbClr val="0000FF"/>
                </a:solidFill>
                <a:sym typeface="Comic Sans MS"/>
              </a:rPr>
              <a:t> (a janela) onde estão os </a:t>
            </a:r>
            <a:r>
              <a:rPr lang="pt-PT" sz="2300" dirty="0" smtClean="0"/>
              <a:t>pacotes</a:t>
            </a:r>
            <a:r>
              <a:rPr lang="pt-PT" sz="2300" b="0" i="0" u="none" strike="noStrike" cap="none" dirty="0" smtClean="0">
                <a:solidFill>
                  <a:srgbClr val="0000FF"/>
                </a:solidFill>
                <a:sym typeface="Comic Sans MS"/>
              </a:rPr>
              <a:t> já transmitidas e que ainda n</a:t>
            </a:r>
            <a:r>
              <a:rPr lang="pt-PT" sz="2300" dirty="0" smtClean="0"/>
              <a:t>ão </a:t>
            </a:r>
            <a:r>
              <a:rPr lang="pt-PT" sz="2300" b="0" i="0" u="none" strike="noStrike" cap="none" dirty="0" smtClean="0">
                <a:solidFill>
                  <a:srgbClr val="0000FF"/>
                </a:solidFill>
                <a:sym typeface="Comic Sans MS"/>
              </a:rPr>
              <a:t>foram </a:t>
            </a:r>
            <a:r>
              <a:rPr lang="pt-PT" sz="2300" b="0" i="1" u="none" strike="noStrike" cap="none" dirty="0" err="1" smtClean="0">
                <a:solidFill>
                  <a:srgbClr val="0000FF"/>
                </a:solidFill>
                <a:sym typeface="Comic Sans MS"/>
              </a:rPr>
              <a:t>ACK’ed</a:t>
            </a:r>
            <a:r>
              <a:rPr lang="pt-PT" sz="2300" b="0" i="1" u="none" strike="noStrike" cap="none" dirty="0" smtClean="0">
                <a:solidFill>
                  <a:srgbClr val="0000FF"/>
                </a:solidFill>
                <a:sym typeface="Comic Sans MS"/>
              </a:rPr>
              <a:t>,</a:t>
            </a:r>
            <a:r>
              <a:rPr lang="pt-PT" sz="2300" b="0" i="0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300" b="0" i="0" u="none" strike="noStrike" cap="none" dirty="0" smtClean="0">
                <a:solidFill>
                  <a:srgbClr val="0000FF"/>
                </a:solidFill>
                <a:sym typeface="Comic Sans MS"/>
              </a:rPr>
              <a:t>assim como </a:t>
            </a:r>
            <a:r>
              <a:rPr lang="pt-PT" sz="2300" dirty="0" smtClean="0"/>
              <a:t>o</a:t>
            </a:r>
            <a:r>
              <a:rPr lang="pt-PT" sz="2300" b="0" i="0" u="none" strike="noStrike" cap="none" dirty="0" smtClean="0">
                <a:solidFill>
                  <a:srgbClr val="0000FF"/>
                </a:solidFill>
                <a:sym typeface="Comic Sans MS"/>
              </a:rPr>
              <a:t>s </a:t>
            </a:r>
            <a:r>
              <a:rPr lang="pt-PT" sz="2300" dirty="0" smtClean="0"/>
              <a:t>pacotes</a:t>
            </a:r>
            <a:r>
              <a:rPr lang="pt-PT" sz="2300" b="0" i="0" u="none" strike="noStrike" cap="none" dirty="0" smtClean="0">
                <a:solidFill>
                  <a:srgbClr val="0000FF"/>
                </a:solidFill>
                <a:sym typeface="Comic Sans MS"/>
              </a:rPr>
              <a:t> que estão à espera de serem transmitidas </a:t>
            </a:r>
            <a:r>
              <a:rPr lang="pt-PT" sz="2300" dirty="0" smtClean="0"/>
              <a:t>mas ainda não houve tempo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300" dirty="0" smtClean="0"/>
          </a:p>
          <a:p>
            <a:pPr marL="223837" marR="0" lvl="0" indent="-21748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300" b="0" i="0" u="none" strike="noStrike" cap="none" dirty="0" smtClean="0">
                <a:solidFill>
                  <a:srgbClr val="0000FF"/>
                </a:solidFill>
                <a:sym typeface="Comic Sans MS"/>
              </a:rPr>
              <a:t>Quando chegam </a:t>
            </a:r>
            <a:r>
              <a:rPr lang="pt-PT" sz="2300" b="0" i="0" u="none" strike="noStrike" cap="none" dirty="0" err="1" smtClean="0">
                <a:solidFill>
                  <a:srgbClr val="0000FF"/>
                </a:solidFill>
                <a:sym typeface="Comic Sans MS"/>
              </a:rPr>
              <a:t>ACKs</a:t>
            </a:r>
            <a:r>
              <a:rPr lang="pt-PT" sz="2300" b="0" i="0" u="none" strike="noStrike" cap="none" dirty="0" smtClean="0">
                <a:solidFill>
                  <a:srgbClr val="0000FF"/>
                </a:solidFill>
                <a:sym typeface="Comic Sans MS"/>
              </a:rPr>
              <a:t>, a janela desliza para a direita e </a:t>
            </a:r>
            <a:r>
              <a:rPr lang="pt-PT" sz="2300" dirty="0" smtClean="0"/>
              <a:t>o</a:t>
            </a:r>
            <a:r>
              <a:rPr lang="pt-PT" sz="2300" b="0" i="0" u="none" strike="noStrike" cap="none" dirty="0" smtClean="0">
                <a:solidFill>
                  <a:srgbClr val="0000FF"/>
                </a:solidFill>
                <a:sym typeface="Comic Sans MS"/>
              </a:rPr>
              <a:t>s </a:t>
            </a:r>
            <a:r>
              <a:rPr lang="pt-PT" sz="2300" dirty="0" smtClean="0"/>
              <a:t>pacotes</a:t>
            </a:r>
            <a:r>
              <a:rPr lang="pt-PT" sz="2300" b="0" i="0" u="none" strike="noStrike" cap="none" dirty="0" smtClean="0">
                <a:solidFill>
                  <a:srgbClr val="0000FF"/>
                </a:solidFill>
                <a:sym typeface="Comic Sans MS"/>
              </a:rPr>
              <a:t> já </a:t>
            </a:r>
            <a:r>
              <a:rPr lang="pt-PT" sz="2300" b="0" i="1" u="none" strike="noStrike" cap="none" dirty="0" err="1" smtClean="0">
                <a:solidFill>
                  <a:srgbClr val="0000FF"/>
                </a:solidFill>
                <a:sym typeface="Comic Sans MS"/>
              </a:rPr>
              <a:t>ACK’d</a:t>
            </a:r>
            <a:r>
              <a:rPr lang="pt-PT" sz="2300" b="0" i="0" u="none" strike="noStrike" cap="none" dirty="0" smtClean="0">
                <a:solidFill>
                  <a:srgbClr val="0000FF"/>
                </a:solidFill>
                <a:sym typeface="Comic Sans MS"/>
              </a:rPr>
              <a:t> podem ser esquecid</a:t>
            </a:r>
            <a:r>
              <a:rPr lang="pt-PT" sz="2300" dirty="0" smtClean="0"/>
              <a:t>o</a:t>
            </a:r>
            <a:r>
              <a:rPr lang="pt-PT" sz="2300" b="0" i="0" u="none" strike="noStrike" cap="none" dirty="0" smtClean="0">
                <a:solidFill>
                  <a:srgbClr val="0000FF"/>
                </a:solidFill>
                <a:sym typeface="Comic Sans MS"/>
              </a:rPr>
              <a:t>s pois já se tem a certeza que foram bem recebid</a:t>
            </a:r>
            <a:r>
              <a:rPr lang="pt-PT" sz="2300" dirty="0" smtClean="0"/>
              <a:t>o</a:t>
            </a:r>
            <a:r>
              <a:rPr lang="pt-PT" sz="2300" b="0" i="0" u="none" strike="noStrike" cap="none" dirty="0" smtClean="0">
                <a:solidFill>
                  <a:srgbClr val="0000FF"/>
                </a:solidFill>
                <a:sym typeface="Comic Sans MS"/>
              </a:rPr>
              <a:t>s</a:t>
            </a: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pt-PT" sz="2300" dirty="0" smtClean="0"/>
          </a:p>
          <a:p>
            <a:pPr marL="223837" marR="0" lvl="0" indent="-21748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300" dirty="0" smtClean="0"/>
              <a:t>A dimensão da janela é limitada pelas seguintes razões: controlo de fluxo, eventual desperdício em caso de perda e controlo da saturação da rede (ver a seguir)</a:t>
            </a:r>
            <a:endParaRPr lang="pt-PT" sz="2300" dirty="0"/>
          </a:p>
        </p:txBody>
      </p:sp>
      <p:sp>
        <p:nvSpPr>
          <p:cNvPr id="346" name="Shape 34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1540</Words>
  <Application>Microsoft Macintosh PowerPoint</Application>
  <PresentationFormat>On-screen Show (4:3)</PresentationFormat>
  <Paragraphs>153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Comic Sans MS</vt:lpstr>
      <vt:lpstr>Helvetica Neue</vt:lpstr>
      <vt:lpstr>Noto Symbol</vt:lpstr>
      <vt:lpstr>Tahoma</vt:lpstr>
      <vt:lpstr>Times New Roman</vt:lpstr>
      <vt:lpstr>Arial</vt:lpstr>
      <vt:lpstr>cs426</vt:lpstr>
      <vt:lpstr>cs426</vt:lpstr>
      <vt:lpstr> Redes de Computadores   Protocolos de Janela Deslizante </vt:lpstr>
      <vt:lpstr>Objectivos da lição</vt:lpstr>
      <vt:lpstr>Todas as coisas são difíceis antes de se tornarem fáceis  Thomas Fuller</vt:lpstr>
      <vt:lpstr>O Problema</vt:lpstr>
      <vt:lpstr>Desempenho do Protocolo S&amp;W</vt:lpstr>
      <vt:lpstr>Solução: Transmitir “Adiantado”</vt:lpstr>
      <vt:lpstr>Janela Deslizante</vt:lpstr>
      <vt:lpstr>Funcionamento da Janela</vt:lpstr>
      <vt:lpstr>Funcionamento da Janela</vt:lpstr>
      <vt:lpstr>Recetor com Janela para um Pacote</vt:lpstr>
      <vt:lpstr>Mas se Há Erros</vt:lpstr>
      <vt:lpstr>Go-Back-N (GBN)</vt:lpstr>
      <vt:lpstr>GBN e Recuperação</vt:lpstr>
      <vt:lpstr>PowerPoint Presentation</vt:lpstr>
      <vt:lpstr>Janela do Recetor Maior Que Um Pacote</vt:lpstr>
      <vt:lpstr>Ações Executadas pelo GBN</vt:lpstr>
      <vt:lpstr>Janela do Emissor</vt:lpstr>
      <vt:lpstr>Podemos Melhorar?</vt:lpstr>
      <vt:lpstr>Custo da Recuperação com GBN</vt:lpstr>
      <vt:lpstr>Repetição Seletiva (RS)</vt:lpstr>
      <vt:lpstr>Funcionamento do Protocolo RS</vt:lpstr>
      <vt:lpstr>Janelas no SR</vt:lpstr>
      <vt:lpstr>Exemplo</vt:lpstr>
      <vt:lpstr>Nomenclatura</vt:lpstr>
      <vt:lpstr>Desempenho Sem Erros</vt:lpstr>
      <vt:lpstr>Canais com Débito Muito Elevado</vt:lpstr>
      <vt:lpstr>Dimensão da Janela do Emissor</vt:lpstr>
      <vt:lpstr>Dimensão da Janela do Recetor</vt:lpstr>
      <vt:lpstr>Valor dos Alarmes</vt:lpstr>
      <vt:lpstr>Conclusões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Redes de Computadores   Protocolos de Janela Deslizante </dc:title>
  <cp:lastModifiedBy>Microsoft Office User</cp:lastModifiedBy>
  <cp:revision>22</cp:revision>
  <cp:lastPrinted>2017-09-27T09:36:34Z</cp:lastPrinted>
  <dcterms:modified xsi:type="dcterms:W3CDTF">2017-09-27T09:38:54Z</dcterms:modified>
</cp:coreProperties>
</file>