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BE1936-A98B-4F09-9FC3-EA46576A68FD}">
  <a:tblStyle styleId="{57BE1936-A98B-4F09-9FC3-EA46576A68FD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9"/>
    <p:restoredTop sz="93173"/>
  </p:normalViewPr>
  <p:slideViewPr>
    <p:cSldViewPr snapToGrid="0" snapToObjects="1">
      <p:cViewPr varScale="1">
        <p:scale>
          <a:sx n="156" d="100"/>
          <a:sy n="156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84491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67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8381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57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08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515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99469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Shape 44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089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977900" y="4560887"/>
            <a:ext cx="5359400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671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7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Shape 52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665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Shape 57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3966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6780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21800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1723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Shape 652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Shape 6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2737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3976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28323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603924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3" name="Shape 68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86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Shape 72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25515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7" name="Shape 73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153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890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142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5" name="Shape 79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64729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2" name="Shape 80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" name="Shape 80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01433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8" name="Shape 85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42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8689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0" name="Shape 90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8933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Shape 95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Shape 9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5222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0" name="Shape 96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565169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Shape 9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5368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5" name="Shape 97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209338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2" name="Shape 982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0238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708025"/>
            <a:ext cx="4814888" cy="3611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42975" y="4564062"/>
            <a:ext cx="5429249" cy="433387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936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9" name="Shape 98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115745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6" name="Shape 99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7" name="Shape 99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31306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7" name="Shape 102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8" name="Shape 102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02500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Shape 110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4" name="Shape 110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5" name="Shape 110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3075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2" name="Shape 111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3" name="Shape 111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43259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0" name="Shape 112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1" name="Shape 112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58336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8" name="Shape 11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9" name="Shape 112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2482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457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8977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017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7" name="Shape 73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8" cy="479398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77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424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4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228600" y="3848100"/>
            <a:ext cx="8686800" cy="232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de suporte às aulas de Redes de Computadores de J. Legatheaux Martins  –  Copyright DI - FCT/ UNL 	           –  Aplicações Internet  /   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4212" y="836612"/>
            <a:ext cx="7772400" cy="2590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 de Computadores</a:t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/>
              <a:t>P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rotocolo TCP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914400" y="2971800"/>
            <a:ext cx="7680325" cy="3265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 de Informática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pt-PT" sz="2400" b="0" i="0" u="none" strike="noStrike" cap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  <a:endParaRPr lang="pt-PT"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 Segment Size (MSS)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63700"/>
            <a:ext cx="8839200" cy="3530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381000" y="249425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4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 Conexão TCP Transporta Sequências de Bytes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50" y="912318"/>
            <a:ext cx="6897350" cy="571708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338650" y="191925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Segmentos e Números de Sequência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27" y="1239651"/>
            <a:ext cx="7531516" cy="519924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Sequence Number (ISN)</a:t>
            </a:r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o número de sequência do 1.º byte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Porque não sempre 0 ou 1?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garantir que não há confusão entre segmentos de conexões sucessivas ?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conexões distinguem-se pelos números dos endereços IP e das portas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ambos podem ser reutilizados e poderiam no limite introduzir confusão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Utilizar um valor fixo também ajudaria um atacante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TCP muda o ISN de cada nova conexão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isso é usado um gerador de números aleatórios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 e </a:t>
            </a:r>
            <a:r>
              <a:rPr lang="en-GB" sz="36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Buffers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extremidade de cada socket TCP tem dois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buffers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associados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24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</a:t>
            </a: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(parecido com a janela) de emissão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24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</a:t>
            </a: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parecido com a janela</a:t>
            </a: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de recepção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emissão pode ter muitos bytes ainda não enviados para permitir à aplicação progredir momentaneamente, mais depressa que o TCP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recepção pode ter muitos bytes já ACKed, mas que ainda não foram consumidos pela aplicação responsável pelo consumo dos dados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3606246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862682" y="3891708"/>
            <a:ext cx="256800" cy="434698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4119119" y="3891708"/>
            <a:ext cx="256800" cy="434698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4375555" y="3891708"/>
            <a:ext cx="256800" cy="434698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4631992" y="3891708"/>
            <a:ext cx="256800" cy="434698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4888428" y="3891708"/>
            <a:ext cx="256800" cy="434698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5144866" y="3891708"/>
            <a:ext cx="256800" cy="434698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5914175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6170612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2580500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2836935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3093373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349808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Shape 463"/>
          <p:cNvCxnSpPr/>
          <p:nvPr/>
        </p:nvCxnSpPr>
        <p:spPr>
          <a:xfrm>
            <a:off x="3858064" y="5049117"/>
            <a:ext cx="3599700" cy="11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64" name="Shape 464"/>
          <p:cNvCxnSpPr/>
          <p:nvPr/>
        </p:nvCxnSpPr>
        <p:spPr>
          <a:xfrm>
            <a:off x="7450750" y="2669623"/>
            <a:ext cx="8699" cy="2650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65" name="Shape 465"/>
          <p:cNvCxnSpPr/>
          <p:nvPr/>
        </p:nvCxnSpPr>
        <p:spPr>
          <a:xfrm>
            <a:off x="5397069" y="2669623"/>
            <a:ext cx="8699" cy="2650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66" name="Shape 466"/>
          <p:cNvCxnSpPr/>
          <p:nvPr/>
        </p:nvCxnSpPr>
        <p:spPr>
          <a:xfrm>
            <a:off x="4627757" y="2669623"/>
            <a:ext cx="8699" cy="2650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67" name="Shape 467"/>
          <p:cNvCxnSpPr/>
          <p:nvPr/>
        </p:nvCxnSpPr>
        <p:spPr>
          <a:xfrm>
            <a:off x="3862675" y="2669623"/>
            <a:ext cx="8699" cy="2650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68" name="Shape 468"/>
          <p:cNvCxnSpPr/>
          <p:nvPr/>
        </p:nvCxnSpPr>
        <p:spPr>
          <a:xfrm>
            <a:off x="3864157" y="4717905"/>
            <a:ext cx="2334300" cy="11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69" name="Shape 469"/>
          <p:cNvSpPr txBox="1"/>
          <p:nvPr/>
        </p:nvSpPr>
        <p:spPr>
          <a:xfrm>
            <a:off x="3812350" y="2751150"/>
            <a:ext cx="813300" cy="9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trân-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sito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4544387" y="2751150"/>
            <a:ext cx="973800" cy="9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 espera de serem trans-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mitidos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5413750" y="2751899"/>
            <a:ext cx="769500" cy="10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Espaço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livre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janela</a:t>
            </a:r>
            <a:r>
              <a:rPr lang="en-GB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no </a:t>
            </a:r>
            <a:r>
              <a:rPr lang="en-GB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783775" y="2751900"/>
            <a:ext cx="875999" cy="711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Transmiti-dos e já “</a:t>
            </a:r>
            <a:r>
              <a:rPr lang="en-GB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acked”</a:t>
            </a:r>
          </a:p>
        </p:txBody>
      </p:sp>
      <p:sp>
        <p:nvSpPr>
          <p:cNvPr id="473" name="Shape 473"/>
          <p:cNvSpPr/>
          <p:nvPr/>
        </p:nvSpPr>
        <p:spPr>
          <a:xfrm>
            <a:off x="6427048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6679253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6939921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Shape 476"/>
          <p:cNvSpPr txBox="1"/>
          <p:nvPr/>
        </p:nvSpPr>
        <p:spPr>
          <a:xfrm>
            <a:off x="4415250" y="4990896"/>
            <a:ext cx="1683899" cy="3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do emissor</a:t>
            </a:r>
          </a:p>
        </p:txBody>
      </p:sp>
      <p:sp>
        <p:nvSpPr>
          <p:cNvPr id="477" name="Shape 477"/>
          <p:cNvSpPr/>
          <p:nvPr/>
        </p:nvSpPr>
        <p:spPr>
          <a:xfrm>
            <a:off x="7200600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457036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7713474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8226346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7965678" y="389170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5657739" y="389170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5401301" y="389170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Shape 484"/>
          <p:cNvCxnSpPr/>
          <p:nvPr/>
        </p:nvCxnSpPr>
        <p:spPr>
          <a:xfrm>
            <a:off x="6177207" y="2669623"/>
            <a:ext cx="8699" cy="2650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85" name="Shape 485"/>
          <p:cNvSpPr txBox="1"/>
          <p:nvPr/>
        </p:nvSpPr>
        <p:spPr>
          <a:xfrm>
            <a:off x="4048475" y="4643558"/>
            <a:ext cx="1683899" cy="3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Janela do emissor</a:t>
            </a:r>
          </a:p>
        </p:txBody>
      </p:sp>
      <p:sp>
        <p:nvSpPr>
          <p:cNvPr id="486" name="Shape 486"/>
          <p:cNvSpPr/>
          <p:nvPr/>
        </p:nvSpPr>
        <p:spPr>
          <a:xfrm>
            <a:off x="5918326" y="389170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Shape 487"/>
          <p:cNvSpPr txBox="1"/>
          <p:nvPr/>
        </p:nvSpPr>
        <p:spPr>
          <a:xfrm>
            <a:off x="6432250" y="2712900"/>
            <a:ext cx="769500" cy="10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Espaço livre no </a:t>
            </a:r>
            <a:r>
              <a:rPr lang="en-GB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 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emissor</a:t>
            </a:r>
          </a:p>
        </p:txBody>
      </p:sp>
      <p:grpSp>
        <p:nvGrpSpPr>
          <p:cNvPr id="488" name="Shape 488"/>
          <p:cNvGrpSpPr/>
          <p:nvPr/>
        </p:nvGrpSpPr>
        <p:grpSpPr>
          <a:xfrm>
            <a:off x="947300" y="2105875"/>
            <a:ext cx="1683899" cy="783298"/>
            <a:chOff x="243100" y="405200"/>
            <a:chExt cx="1683899" cy="783298"/>
          </a:xfrm>
        </p:grpSpPr>
        <p:sp>
          <p:nvSpPr>
            <p:cNvPr id="489" name="Shape 489"/>
            <p:cNvSpPr/>
            <p:nvPr/>
          </p:nvSpPr>
          <p:spPr>
            <a:xfrm>
              <a:off x="243100" y="405200"/>
              <a:ext cx="1683899" cy="7832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43100" y="792275"/>
              <a:ext cx="1683899" cy="1979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43100" y="594275"/>
              <a:ext cx="1683899" cy="1979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431750" y="562775"/>
              <a:ext cx="1389600" cy="260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Sequence number</a:t>
              </a:r>
            </a:p>
          </p:txBody>
        </p:sp>
        <p:sp>
          <p:nvSpPr>
            <p:cNvPr id="493" name="Shape 493"/>
            <p:cNvSpPr txBox="1"/>
            <p:nvPr/>
          </p:nvSpPr>
          <p:spPr>
            <a:xfrm>
              <a:off x="300725" y="760775"/>
              <a:ext cx="1538698" cy="260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sequence number</a:t>
              </a:r>
            </a:p>
          </p:txBody>
        </p:sp>
      </p:grpSp>
      <p:grpSp>
        <p:nvGrpSpPr>
          <p:cNvPr id="494" name="Shape 494"/>
          <p:cNvGrpSpPr/>
          <p:nvPr/>
        </p:nvGrpSpPr>
        <p:grpSpPr>
          <a:xfrm>
            <a:off x="896600" y="4717900"/>
            <a:ext cx="1683899" cy="783298"/>
            <a:chOff x="243100" y="405200"/>
            <a:chExt cx="1683899" cy="783298"/>
          </a:xfrm>
        </p:grpSpPr>
        <p:sp>
          <p:nvSpPr>
            <p:cNvPr id="495" name="Shape 495"/>
            <p:cNvSpPr/>
            <p:nvPr/>
          </p:nvSpPr>
          <p:spPr>
            <a:xfrm>
              <a:off x="243100" y="405200"/>
              <a:ext cx="1683899" cy="7832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243100" y="792275"/>
              <a:ext cx="1683899" cy="1979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43100" y="594275"/>
              <a:ext cx="1683899" cy="197998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Shape 498"/>
            <p:cNvSpPr txBox="1"/>
            <p:nvPr/>
          </p:nvSpPr>
          <p:spPr>
            <a:xfrm>
              <a:off x="431750" y="562775"/>
              <a:ext cx="1389600" cy="260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Sequence number</a:t>
              </a:r>
            </a:p>
          </p:txBody>
        </p:sp>
        <p:sp>
          <p:nvSpPr>
            <p:cNvPr id="499" name="Shape 499"/>
            <p:cNvSpPr txBox="1"/>
            <p:nvPr/>
          </p:nvSpPr>
          <p:spPr>
            <a:xfrm>
              <a:off x="300725" y="760775"/>
              <a:ext cx="1538698" cy="2609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sequence number</a:t>
              </a:r>
            </a:p>
          </p:txBody>
        </p:sp>
      </p:grpSp>
      <p:cxnSp>
        <p:nvCxnSpPr>
          <p:cNvPr id="500" name="Shape 500"/>
          <p:cNvCxnSpPr>
            <a:stCxn id="491" idx="3"/>
          </p:cNvCxnSpPr>
          <p:nvPr/>
        </p:nvCxnSpPr>
        <p:spPr>
          <a:xfrm>
            <a:off x="2631199" y="2393949"/>
            <a:ext cx="1098899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Shape 501"/>
          <p:cNvCxnSpPr/>
          <p:nvPr/>
        </p:nvCxnSpPr>
        <p:spPr>
          <a:xfrm rot="-5400000" flipH="1">
            <a:off x="3559323" y="2582700"/>
            <a:ext cx="1350599" cy="9911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2" name="Shape 502"/>
          <p:cNvCxnSpPr/>
          <p:nvPr/>
        </p:nvCxnSpPr>
        <p:spPr>
          <a:xfrm rot="-5400000">
            <a:off x="3240340" y="4468500"/>
            <a:ext cx="835499" cy="6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503" name="Shape 503"/>
          <p:cNvCxnSpPr/>
          <p:nvPr/>
        </p:nvCxnSpPr>
        <p:spPr>
          <a:xfrm>
            <a:off x="2580500" y="5225000"/>
            <a:ext cx="738299" cy="5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Shape 504"/>
          <p:cNvSpPr txBox="1"/>
          <p:nvPr/>
        </p:nvSpPr>
        <p:spPr>
          <a:xfrm>
            <a:off x="896950" y="4236019"/>
            <a:ext cx="1683899" cy="43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Último segmento recebido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947300" y="2890494"/>
            <a:ext cx="1683899" cy="43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Próximo segmento a transmitir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4562675" y="2280169"/>
            <a:ext cx="1683899" cy="43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217000" cy="88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 ≠ Janela do Emissor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28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Gestão Inteligente do Envio de Segmentos</a:t>
            </a:r>
            <a:endParaRPr lang="pt-PT" sz="28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body" idx="4294967295"/>
          </p:nvPr>
        </p:nvSpPr>
        <p:spPr>
          <a:xfrm>
            <a:off x="304800" y="1278687"/>
            <a:ext cx="8610599" cy="4746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novo segmento é transmitido: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2" marR="0" lvl="1" indent="-80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–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existem MSS bytes disponíveis para transmitir e a janela do recetor tem espaço (MSS = Max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Segment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Size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2" marR="0" lvl="1" indent="-80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5714"/>
              <a:buFont typeface="Comic Sans MS"/>
              <a:buChar char="–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Existem menos de MSS bytes disponíveis mas passou demasiado tempo (geralmente 200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e há espaço na janela do recetor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2" marR="0" lvl="1" indent="-809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85714"/>
              <a:buFont typeface="Comic Sans MS"/>
              <a:buChar char="–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Empurrados (“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pushed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”) pela aplicação e há espaço na janela do recetor (chamada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flush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() ou opção SI_NODELAY )</a:t>
            </a:r>
          </a:p>
          <a:p>
            <a:pPr marL="223836" marR="0" lvl="0" indent="-714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ACKs</a:t>
            </a: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Retransmissões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 defeito todos os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são cumulativos e o funcionamento do protocolo é do tipo GBN (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-N)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Logo, em caso de alarme são retransmitidos todos os dados ainda não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ACKed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desde o mais velho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segmento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desencadeou o 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(GBN)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recetor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 guardar dados fora de ordem, isto é, o </a:t>
            </a:r>
            <a:r>
              <a:rPr lang="pt-PT" sz="2400" b="0" i="1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receção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 ter buracos. A norma não obriga mas é a opção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adotada 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atualmente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viajam nos segmentos enviados com os dados transmitidos no sentido contrário (</a:t>
            </a:r>
            <a:r>
              <a:rPr lang="pt-PT" sz="2400" b="0" i="1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piggybacking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 funcionar num </a:t>
            </a:r>
            <a:r>
              <a:rPr lang="pt-PT" sz="2400" b="0" i="0" u="none" strike="noStrike" cap="none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modo semelhante ao SR em opção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enviando 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ACKs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cumulativos e seletivos em simultâneo</a:t>
            </a:r>
          </a:p>
          <a:p>
            <a:pPr marL="223838" marR="0" lvl="0" indent="-71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2" name="Shape 522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/>
          <p:nvPr/>
        </p:nvSpPr>
        <p:spPr>
          <a:xfrm>
            <a:off x="3352246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/>
          <p:nvPr/>
        </p:nvSpPr>
        <p:spPr>
          <a:xfrm>
            <a:off x="3608682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Shape 531"/>
          <p:cNvSpPr/>
          <p:nvPr/>
        </p:nvSpPr>
        <p:spPr>
          <a:xfrm>
            <a:off x="3865119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Shape 532"/>
          <p:cNvSpPr/>
          <p:nvPr/>
        </p:nvSpPr>
        <p:spPr>
          <a:xfrm>
            <a:off x="4121555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5660175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5916612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2326500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2582935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/>
          <p:nvPr/>
        </p:nvSpPr>
        <p:spPr>
          <a:xfrm>
            <a:off x="2839373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3095808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Shape 539"/>
          <p:cNvCxnSpPr/>
          <p:nvPr/>
        </p:nvCxnSpPr>
        <p:spPr>
          <a:xfrm>
            <a:off x="3604064" y="5268467"/>
            <a:ext cx="3599700" cy="11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540" name="Shape 540"/>
          <p:cNvCxnSpPr/>
          <p:nvPr/>
        </p:nvCxnSpPr>
        <p:spPr>
          <a:xfrm>
            <a:off x="7196750" y="2888973"/>
            <a:ext cx="8699" cy="2650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41" name="Shape 541"/>
          <p:cNvCxnSpPr/>
          <p:nvPr/>
        </p:nvCxnSpPr>
        <p:spPr>
          <a:xfrm>
            <a:off x="3608675" y="2888973"/>
            <a:ext cx="8699" cy="2650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42" name="Shape 542"/>
          <p:cNvCxnSpPr/>
          <p:nvPr/>
        </p:nvCxnSpPr>
        <p:spPr>
          <a:xfrm>
            <a:off x="3610157" y="4937255"/>
            <a:ext cx="2334300" cy="11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43" name="Shape 543"/>
          <p:cNvSpPr txBox="1"/>
          <p:nvPr/>
        </p:nvSpPr>
        <p:spPr>
          <a:xfrm>
            <a:off x="4079448" y="2970500"/>
            <a:ext cx="1493700" cy="9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à espera de serem consumidos pela aplicação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2414575" y="2971250"/>
            <a:ext cx="1070398" cy="711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já consumidos</a:t>
            </a:r>
          </a:p>
        </p:txBody>
      </p:sp>
      <p:sp>
        <p:nvSpPr>
          <p:cNvPr id="545" name="Shape 545"/>
          <p:cNvSpPr/>
          <p:nvPr/>
        </p:nvSpPr>
        <p:spPr>
          <a:xfrm>
            <a:off x="6173048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425253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Shape 547"/>
          <p:cNvSpPr/>
          <p:nvPr/>
        </p:nvSpPr>
        <p:spPr>
          <a:xfrm>
            <a:off x="6685921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4161250" y="5210246"/>
            <a:ext cx="1683899" cy="3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do receptor</a:t>
            </a:r>
          </a:p>
        </p:txBody>
      </p:sp>
      <p:sp>
        <p:nvSpPr>
          <p:cNvPr id="549" name="Shape 549"/>
          <p:cNvSpPr/>
          <p:nvPr/>
        </p:nvSpPr>
        <p:spPr>
          <a:xfrm>
            <a:off x="6946600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7203036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7459474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7972346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7711678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5403739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Shape 555"/>
          <p:cNvSpPr/>
          <p:nvPr/>
        </p:nvSpPr>
        <p:spPr>
          <a:xfrm>
            <a:off x="5147301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6" name="Shape 556"/>
          <p:cNvCxnSpPr/>
          <p:nvPr/>
        </p:nvCxnSpPr>
        <p:spPr>
          <a:xfrm>
            <a:off x="5923207" y="2888973"/>
            <a:ext cx="8699" cy="2650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57" name="Shape 557"/>
          <p:cNvSpPr txBox="1"/>
          <p:nvPr/>
        </p:nvSpPr>
        <p:spPr>
          <a:xfrm>
            <a:off x="3794475" y="4862908"/>
            <a:ext cx="1683899" cy="3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Acked, por consumir</a:t>
            </a:r>
          </a:p>
        </p:txBody>
      </p:sp>
      <p:sp>
        <p:nvSpPr>
          <p:cNvPr id="558" name="Shape 558"/>
          <p:cNvSpPr/>
          <p:nvPr/>
        </p:nvSpPr>
        <p:spPr>
          <a:xfrm>
            <a:off x="5664326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Shape 559"/>
          <p:cNvSpPr txBox="1"/>
          <p:nvPr/>
        </p:nvSpPr>
        <p:spPr>
          <a:xfrm>
            <a:off x="6087650" y="2932250"/>
            <a:ext cx="1070398" cy="10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Espaço livre no </a:t>
            </a:r>
            <a:r>
              <a:rPr lang="en-GB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 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receptor (</a:t>
            </a:r>
            <a:r>
              <a:rPr lang="en-GB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advertised window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cxnSp>
        <p:nvCxnSpPr>
          <p:cNvPr id="560" name="Shape 560"/>
          <p:cNvCxnSpPr>
            <a:endCxn id="530" idx="0"/>
          </p:cNvCxnSpPr>
          <p:nvPr/>
        </p:nvCxnSpPr>
        <p:spPr>
          <a:xfrm>
            <a:off x="2414682" y="3683858"/>
            <a:ext cx="1322399" cy="4272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61" name="Shape 561"/>
          <p:cNvSpPr txBox="1"/>
          <p:nvPr/>
        </p:nvSpPr>
        <p:spPr>
          <a:xfrm>
            <a:off x="730675" y="3466396"/>
            <a:ext cx="1683899" cy="43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Próximo byte a ler pela aplicação</a:t>
            </a:r>
          </a:p>
        </p:txBody>
      </p:sp>
      <p:sp>
        <p:nvSpPr>
          <p:cNvPr id="562" name="Shape 562"/>
          <p:cNvSpPr/>
          <p:nvPr/>
        </p:nvSpPr>
        <p:spPr>
          <a:xfrm>
            <a:off x="4890864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4632314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4378001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730675" y="2364769"/>
            <a:ext cx="1683899" cy="43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Próximo byte a chegar do emissor</a:t>
            </a:r>
          </a:p>
        </p:txBody>
      </p:sp>
      <p:cxnSp>
        <p:nvCxnSpPr>
          <p:cNvPr id="566" name="Shape 566"/>
          <p:cNvCxnSpPr>
            <a:stCxn id="534" idx="0"/>
            <a:endCxn id="565" idx="3"/>
          </p:cNvCxnSpPr>
          <p:nvPr/>
        </p:nvCxnSpPr>
        <p:spPr>
          <a:xfrm rot="5400000" flipH="1">
            <a:off x="3465462" y="1531508"/>
            <a:ext cx="1528800" cy="36303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</p:spPr>
      </p:cxnSp>
      <p:cxnSp>
        <p:nvCxnSpPr>
          <p:cNvPr id="567" name="Shape 567"/>
          <p:cNvCxnSpPr/>
          <p:nvPr/>
        </p:nvCxnSpPr>
        <p:spPr>
          <a:xfrm>
            <a:off x="5944457" y="4934105"/>
            <a:ext cx="1255198" cy="8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568" name="Shape 568"/>
          <p:cNvSpPr txBox="1"/>
          <p:nvPr/>
        </p:nvSpPr>
        <p:spPr>
          <a:xfrm>
            <a:off x="5780900" y="4894046"/>
            <a:ext cx="1683899" cy="3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Advertised window</a:t>
            </a:r>
          </a:p>
        </p:txBody>
      </p:sp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217000" cy="88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 do Receptor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Gestão inteligente de ACKS cumulativos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684212" y="1412875"/>
            <a:ext cx="3609975" cy="49704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Segmentos recebidos ordenados com números de sequência esperados, todos os segmentos anteriores já ACKed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Segmentos recebidos na ordem esperada, todos os segmentos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anteriores já ACKed menos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Segmento fora de ordem (gerando um buraco na janela de recepção)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Chegada de um segmento que preenche parcial ou totalmente um buraco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7" name="Shape 577"/>
          <p:cNvSpPr txBox="1"/>
          <p:nvPr/>
        </p:nvSpPr>
        <p:spPr>
          <a:xfrm>
            <a:off x="4500562" y="1341437"/>
            <a:ext cx="3857624" cy="472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Ação do receptor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6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Delayed ACK</a:t>
            </a: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: esperar até 500ms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 outro segmento na ordem. Se este não chegar enviar ACK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Enviar imediatamente um ACK cumulativo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Enviar ACK duplicado, indicando o nº de sequência do próximo byte esperado (o 1º do 1º buraco)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16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Envio imediato de um ACK cumulativo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78" name="Shape 578"/>
          <p:cNvCxnSpPr/>
          <p:nvPr/>
        </p:nvCxnSpPr>
        <p:spPr>
          <a:xfrm>
            <a:off x="781050" y="1912938"/>
            <a:ext cx="7467600" cy="952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 rot="10800000" flipH="1">
            <a:off x="752475" y="3194050"/>
            <a:ext cx="7477123" cy="952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Shape 580"/>
          <p:cNvCxnSpPr/>
          <p:nvPr/>
        </p:nvCxnSpPr>
        <p:spPr>
          <a:xfrm>
            <a:off x="762000" y="4208462"/>
            <a:ext cx="7505699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Shape 581"/>
          <p:cNvCxnSpPr/>
          <p:nvPr/>
        </p:nvCxnSpPr>
        <p:spPr>
          <a:xfrm>
            <a:off x="771525" y="5313362"/>
            <a:ext cx="7486649" cy="952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Shape 582"/>
          <p:cNvCxnSpPr/>
          <p:nvPr/>
        </p:nvCxnSpPr>
        <p:spPr>
          <a:xfrm>
            <a:off x="4427537" y="1628775"/>
            <a:ext cx="0" cy="4352924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Shape 583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pt-PT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 do Capitulo</a:t>
            </a:r>
            <a:endParaRPr lang="pt-PT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protocolo IP na Internet não garante a entrega de todos os pacotes, e também não garante que sejam entregues na ordem de emissão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Ao nível transporte é necessário compensar essas deficiências providenciando um serviço de comunicações fiáveis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esse o papel do protocolo TCP cujas propriedades e funcionamento base serão estudadas nesta lição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protocolo TCP é um dos mais importantes da Internet</a:t>
            </a:r>
          </a:p>
          <a:p>
            <a:pPr marL="223838" marR="0" lvl="0" indent="-71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lang="pt-PT" sz="2400" b="0" i="0" u="none" strike="noStrike" cap="none" dirty="0" smtClean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39725" marR="0" lvl="1" indent="-9525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lang="pt-PT" sz="18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631543" y="6191100"/>
            <a:ext cx="1123500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4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Fast Retransmit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os valores de </a:t>
            </a:r>
            <a:r>
              <a:rPr lang="en-GB" sz="20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são altos quando comparados com o RTT (ver a seguir) a recuperação das falhas pode revelar-se muito lenta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vimos o TCP ao receber segmentos que geram “buracos” no receptor (porque um segmento anterior se perdeu ou está atrasado e fora de ordem) envia por defeito ACKs cumulativos, correspondentes aos dados recebidos corretamente até momento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Esses ACKs cumulativos têm necessariamente o mesmo número de sequência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o emissor recebe 3 ACKs seguidos com o mesmo número de sequência, comporta-se como se o </a:t>
            </a:r>
            <a:r>
              <a:rPr lang="en-GB" sz="20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tivesse disparado e reemite imediatamente (GBN), ou seja, 3 ACKs repetidos idênticos são equivalentes a um NACK (Negative ACK)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Shape 65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40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Fast </a:t>
            </a:r>
            <a:r>
              <a:rPr lang="en-GB" sz="4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Retransmit (</a:t>
            </a:r>
            <a:r>
              <a:rPr lang="en-GB" sz="40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</a:t>
            </a:r>
            <a:r>
              <a:rPr lang="en-GB" sz="40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SR)</a:t>
            </a:r>
            <a:endParaRPr lang="en-GB" sz="40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81" y="1364105"/>
            <a:ext cx="6836901" cy="463196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44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Fast Retransmit é Eficaz?</a:t>
            </a:r>
          </a:p>
        </p:txBody>
      </p:sp>
      <p:sp>
        <p:nvSpPr>
          <p:cNvPr id="657" name="Shape 657"/>
          <p:cNvSpPr txBox="1">
            <a:spLocks noGrp="1"/>
          </p:cNvSpPr>
          <p:nvPr>
            <p:ph type="body" idx="1"/>
          </p:nvPr>
        </p:nvSpPr>
        <p:spPr>
          <a:xfrm>
            <a:off x="468312" y="1341437"/>
            <a:ext cx="8351835" cy="4906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eficácia é máxima se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muitos pacotes transmitidos para a frente, isto é, com uma janela grande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</a:t>
            </a:r>
            <a:r>
              <a:rPr lang="en-GB" sz="24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timeouts</a:t>
            </a: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&gt;&gt; RTT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transferências longas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Implicações para o tráfego Web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as conexões para sites Web transmitirem relativamente poucos dados (e.g., 10 pacotes ≈ 15 Kbytes) não há oportunidade para serem enviados muitos pacotes emitidos de avanço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Logo, é de todo o interesse privilegiar conexões “longas”</a:t>
            </a:r>
          </a:p>
        </p:txBody>
      </p:sp>
      <p:sp>
        <p:nvSpPr>
          <p:cNvPr id="658" name="Shape 658"/>
          <p:cNvSpPr txBox="1"/>
          <p:nvPr/>
        </p:nvSpPr>
        <p:spPr>
          <a:xfrm>
            <a:off x="6875463" y="6237287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Duração dos Alarmes</a:t>
            </a:r>
          </a:p>
        </p:txBody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73124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 que ser maior que o RTT (e.g. RTT + delta)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demasiado longo, a recuperação dos erros é lenta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demasiado curto desperdiça a capacidade da rede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o RTT é variável, logo é necessário estimar o valor do RTT médio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adaptando-se às variações do RTT, isto é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vez que se estima o RTT, calcula-se o valor da variável </a:t>
            </a:r>
            <a:r>
              <a:rPr lang="en-GB" sz="2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estimatedRTT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fazendo uma média pesada com o valor passado</a:t>
            </a:r>
          </a:p>
          <a:p>
            <a:pPr marL="223838" marR="0" lvl="0" indent="-96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0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estimatedRTT = estimatedRTT (1-α) + α </a:t>
            </a:r>
            <a:r>
              <a:rPr lang="en-GB" sz="1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sampledRTT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Com α = 0,125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estimatedRTT = estimateddRTT </a:t>
            </a:r>
            <a:r>
              <a:rPr lang="en-GB" sz="1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(1-0,125)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+ 0,125 </a:t>
            </a:r>
            <a:r>
              <a:rPr lang="en-GB" sz="1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sampledRTT</a:t>
            </a:r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Valor Usar?</a:t>
            </a:r>
          </a:p>
        </p:txBody>
      </p:sp>
      <p:sp>
        <p:nvSpPr>
          <p:cNvPr id="671" name="Shape 67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valor de </a:t>
            </a:r>
            <a:r>
              <a:rPr lang="en-GB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estimatedRTT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demasiado curto quando as variações momentâneas são significativas, logo temos de introduzir uma margem de segurança, multiplicando-o por um factor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Esse factor deve ser proporcional ao desvio das amostras obtidas face ao estimado, isto é, quanto maior a variação, maior a margem de segurança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GB" sz="18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devRTT = (1-β) . devRTT + β . |sampledRTT-estimatedRTT|,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18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com β=0,25: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endParaRPr sz="1800" b="1" i="0" u="none" strike="noStrike" cap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18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devRTT = (1-0,25) . devRTT + 0,25 . | sampledRTT-estimatedRTT |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timeoutValue = estimatedRTT + 4 . devRTT  (RFC 2988)</a:t>
            </a:r>
          </a:p>
          <a:p>
            <a:pPr marL="223838" marR="0" lvl="0" indent="-71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4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2" name="Shape 67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Controlo de Fluxo</a:t>
            </a:r>
          </a:p>
        </p:txBody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a aplicação não consumir os dados recebidos a um ritmo maior ou igual ao que eles chegam, o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receptor vai enchendo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Até não haver espaço e os novos segmentos que chegam são desperdiçados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emissor notará isso mais tarde (pelos ACKs ou pelo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 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de que serve continuar a emitir se a aplicação não lê os dados? (e.g. o utilizador está a analisar os dados recebidos)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Shape 686"/>
          <p:cNvSpPr/>
          <p:nvPr/>
        </p:nvSpPr>
        <p:spPr>
          <a:xfrm>
            <a:off x="3352246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Shape 687"/>
          <p:cNvSpPr/>
          <p:nvPr/>
        </p:nvSpPr>
        <p:spPr>
          <a:xfrm>
            <a:off x="3608682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3865119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/>
          <p:nvPr/>
        </p:nvSpPr>
        <p:spPr>
          <a:xfrm>
            <a:off x="4121555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Shape 690"/>
          <p:cNvSpPr/>
          <p:nvPr/>
        </p:nvSpPr>
        <p:spPr>
          <a:xfrm>
            <a:off x="5660175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Shape 691"/>
          <p:cNvSpPr/>
          <p:nvPr/>
        </p:nvSpPr>
        <p:spPr>
          <a:xfrm>
            <a:off x="5916612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Shape 692"/>
          <p:cNvSpPr/>
          <p:nvPr/>
        </p:nvSpPr>
        <p:spPr>
          <a:xfrm>
            <a:off x="2326500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Shape 693"/>
          <p:cNvSpPr/>
          <p:nvPr/>
        </p:nvSpPr>
        <p:spPr>
          <a:xfrm>
            <a:off x="2582935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Shape 694"/>
          <p:cNvSpPr/>
          <p:nvPr/>
        </p:nvSpPr>
        <p:spPr>
          <a:xfrm>
            <a:off x="2839373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Shape 695"/>
          <p:cNvSpPr/>
          <p:nvPr/>
        </p:nvSpPr>
        <p:spPr>
          <a:xfrm>
            <a:off x="3095808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6" name="Shape 696"/>
          <p:cNvCxnSpPr/>
          <p:nvPr/>
        </p:nvCxnSpPr>
        <p:spPr>
          <a:xfrm>
            <a:off x="3604064" y="5268467"/>
            <a:ext cx="3599700" cy="11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97" name="Shape 697"/>
          <p:cNvCxnSpPr/>
          <p:nvPr/>
        </p:nvCxnSpPr>
        <p:spPr>
          <a:xfrm>
            <a:off x="7196750" y="2888973"/>
            <a:ext cx="8699" cy="2650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98" name="Shape 698"/>
          <p:cNvCxnSpPr/>
          <p:nvPr/>
        </p:nvCxnSpPr>
        <p:spPr>
          <a:xfrm>
            <a:off x="3608675" y="2888973"/>
            <a:ext cx="8699" cy="2650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99" name="Shape 699"/>
          <p:cNvCxnSpPr/>
          <p:nvPr/>
        </p:nvCxnSpPr>
        <p:spPr>
          <a:xfrm>
            <a:off x="3610157" y="4937255"/>
            <a:ext cx="2334300" cy="11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00" name="Shape 700"/>
          <p:cNvSpPr txBox="1"/>
          <p:nvPr/>
        </p:nvSpPr>
        <p:spPr>
          <a:xfrm>
            <a:off x="4079448" y="2970500"/>
            <a:ext cx="1493700" cy="9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à espera de serem consumidos pela aplicação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2414575" y="2971250"/>
            <a:ext cx="1070398" cy="711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já consumidos</a:t>
            </a:r>
          </a:p>
        </p:txBody>
      </p:sp>
      <p:sp>
        <p:nvSpPr>
          <p:cNvPr id="702" name="Shape 702"/>
          <p:cNvSpPr/>
          <p:nvPr/>
        </p:nvSpPr>
        <p:spPr>
          <a:xfrm>
            <a:off x="6173048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6425253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Shape 704"/>
          <p:cNvSpPr/>
          <p:nvPr/>
        </p:nvSpPr>
        <p:spPr>
          <a:xfrm>
            <a:off x="6685921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Shape 705"/>
          <p:cNvSpPr txBox="1"/>
          <p:nvPr/>
        </p:nvSpPr>
        <p:spPr>
          <a:xfrm>
            <a:off x="4161250" y="5210246"/>
            <a:ext cx="1683899" cy="3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do receptor</a:t>
            </a:r>
          </a:p>
        </p:txBody>
      </p:sp>
      <p:sp>
        <p:nvSpPr>
          <p:cNvPr id="706" name="Shape 706"/>
          <p:cNvSpPr/>
          <p:nvPr/>
        </p:nvSpPr>
        <p:spPr>
          <a:xfrm>
            <a:off x="6946600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Shape 707"/>
          <p:cNvSpPr/>
          <p:nvPr/>
        </p:nvSpPr>
        <p:spPr>
          <a:xfrm>
            <a:off x="7203036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Shape 708"/>
          <p:cNvSpPr/>
          <p:nvPr/>
        </p:nvSpPr>
        <p:spPr>
          <a:xfrm>
            <a:off x="7459474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Shape 709"/>
          <p:cNvSpPr/>
          <p:nvPr/>
        </p:nvSpPr>
        <p:spPr>
          <a:xfrm>
            <a:off x="7972346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Shape 710"/>
          <p:cNvSpPr/>
          <p:nvPr/>
        </p:nvSpPr>
        <p:spPr>
          <a:xfrm>
            <a:off x="7711678" y="4111058"/>
            <a:ext cx="256800" cy="4346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Shape 711"/>
          <p:cNvSpPr/>
          <p:nvPr/>
        </p:nvSpPr>
        <p:spPr>
          <a:xfrm>
            <a:off x="5403739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Shape 712"/>
          <p:cNvSpPr/>
          <p:nvPr/>
        </p:nvSpPr>
        <p:spPr>
          <a:xfrm>
            <a:off x="5147301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3" name="Shape 713"/>
          <p:cNvCxnSpPr/>
          <p:nvPr/>
        </p:nvCxnSpPr>
        <p:spPr>
          <a:xfrm>
            <a:off x="5923207" y="2888973"/>
            <a:ext cx="8699" cy="26507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14" name="Shape 714"/>
          <p:cNvSpPr txBox="1"/>
          <p:nvPr/>
        </p:nvSpPr>
        <p:spPr>
          <a:xfrm>
            <a:off x="3794475" y="4862908"/>
            <a:ext cx="1683899" cy="3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Acked, por consumir</a:t>
            </a:r>
          </a:p>
        </p:txBody>
      </p:sp>
      <p:sp>
        <p:nvSpPr>
          <p:cNvPr id="715" name="Shape 715"/>
          <p:cNvSpPr/>
          <p:nvPr/>
        </p:nvSpPr>
        <p:spPr>
          <a:xfrm>
            <a:off x="5664326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Shape 716"/>
          <p:cNvSpPr txBox="1"/>
          <p:nvPr/>
        </p:nvSpPr>
        <p:spPr>
          <a:xfrm>
            <a:off x="6087650" y="2932250"/>
            <a:ext cx="1070398" cy="102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Espaço livre no </a:t>
            </a:r>
            <a:r>
              <a:rPr lang="en-GB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 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receptor (</a:t>
            </a:r>
            <a:r>
              <a:rPr lang="en-GB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advertised window</a:t>
            </a: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cxnSp>
        <p:nvCxnSpPr>
          <p:cNvPr id="717" name="Shape 717"/>
          <p:cNvCxnSpPr>
            <a:endCxn id="687" idx="0"/>
          </p:cNvCxnSpPr>
          <p:nvPr/>
        </p:nvCxnSpPr>
        <p:spPr>
          <a:xfrm>
            <a:off x="2414682" y="3683858"/>
            <a:ext cx="1322399" cy="4272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718" name="Shape 718"/>
          <p:cNvSpPr txBox="1"/>
          <p:nvPr/>
        </p:nvSpPr>
        <p:spPr>
          <a:xfrm>
            <a:off x="730675" y="3466396"/>
            <a:ext cx="1683899" cy="43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Próximo byte a ler pela aplicação</a:t>
            </a:r>
          </a:p>
        </p:txBody>
      </p:sp>
      <p:sp>
        <p:nvSpPr>
          <p:cNvPr id="719" name="Shape 719"/>
          <p:cNvSpPr/>
          <p:nvPr/>
        </p:nvSpPr>
        <p:spPr>
          <a:xfrm>
            <a:off x="4890864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Shape 720"/>
          <p:cNvSpPr/>
          <p:nvPr/>
        </p:nvSpPr>
        <p:spPr>
          <a:xfrm>
            <a:off x="4632314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4378001" y="4111058"/>
            <a:ext cx="256800" cy="434698"/>
          </a:xfrm>
          <a:prstGeom prst="rect">
            <a:avLst/>
          </a:prstGeom>
          <a:solidFill>
            <a:srgbClr val="D9D9D9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730675" y="2364769"/>
            <a:ext cx="1683899" cy="434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Próximo byte a chegar do emissor</a:t>
            </a:r>
          </a:p>
        </p:txBody>
      </p:sp>
      <p:cxnSp>
        <p:nvCxnSpPr>
          <p:cNvPr id="723" name="Shape 723"/>
          <p:cNvCxnSpPr>
            <a:stCxn id="691" idx="0"/>
            <a:endCxn id="722" idx="3"/>
          </p:cNvCxnSpPr>
          <p:nvPr/>
        </p:nvCxnSpPr>
        <p:spPr>
          <a:xfrm rot="5400000" flipH="1">
            <a:off x="3465462" y="1531508"/>
            <a:ext cx="1528800" cy="36303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stealth" w="lg" len="lg"/>
            <a:tailEnd type="none" w="med" len="med"/>
          </a:ln>
        </p:spPr>
      </p:cxnSp>
      <p:cxnSp>
        <p:nvCxnSpPr>
          <p:cNvPr id="724" name="Shape 724"/>
          <p:cNvCxnSpPr/>
          <p:nvPr/>
        </p:nvCxnSpPr>
        <p:spPr>
          <a:xfrm>
            <a:off x="5944457" y="4934105"/>
            <a:ext cx="1255198" cy="8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725" name="Shape 725"/>
          <p:cNvSpPr txBox="1"/>
          <p:nvPr/>
        </p:nvSpPr>
        <p:spPr>
          <a:xfrm>
            <a:off x="5780900" y="4894046"/>
            <a:ext cx="1683899" cy="31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Advertised window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title"/>
          </p:nvPr>
        </p:nvSpPr>
        <p:spPr>
          <a:xfrm>
            <a:off x="755650" y="188913"/>
            <a:ext cx="8217000" cy="88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 do Receptor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Advertised Window</a:t>
            </a:r>
          </a:p>
        </p:txBody>
      </p:sp>
      <p:sp>
        <p:nvSpPr>
          <p:cNvPr id="732" name="Shape 732"/>
          <p:cNvSpPr txBox="1">
            <a:spLocks noGrp="1"/>
          </p:cNvSpPr>
          <p:nvPr>
            <p:ph type="body" idx="1"/>
          </p:nvPr>
        </p:nvSpPr>
        <p:spPr>
          <a:xfrm>
            <a:off x="250825" y="1196975"/>
            <a:ext cx="80708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Sempre que um segmento é emitido num sentido da conexão, o receptor avisa o outro lado, o emissor, de quanto espaço tem livre no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recepção (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Receiver Advertised Window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emissor refreia então o seu ritmo de emissão de tal forma que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4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39725" marR="0" lvl="1" indent="-9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</a:pPr>
            <a:r>
              <a:rPr lang="en-GB" sz="18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LastByteSent – LastByteAck ≤  Last Receiver Advertised Window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4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6" marR="0" lvl="0" indent="-2238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Dada a dimensão do campo, é interessante analisar o valor máximo da janela</a:t>
            </a:r>
          </a:p>
          <a:p>
            <a:pPr marL="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sz="24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3" name="Shape 73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1468825" y="1974100"/>
            <a:ext cx="4440899" cy="31418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1467650" y="1971200"/>
            <a:ext cx="4440899" cy="1326898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Shape 742"/>
          <p:cNvCxnSpPr/>
          <p:nvPr/>
        </p:nvCxnSpPr>
        <p:spPr>
          <a:xfrm rot="10800000">
            <a:off x="6402223" y="2015874"/>
            <a:ext cx="5100" cy="118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743" name="Shape 743"/>
          <p:cNvCxnSpPr/>
          <p:nvPr/>
        </p:nvCxnSpPr>
        <p:spPr>
          <a:xfrm>
            <a:off x="6397525" y="3408775"/>
            <a:ext cx="0" cy="16367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744" name="Shape 744"/>
          <p:cNvCxnSpPr/>
          <p:nvPr/>
        </p:nvCxnSpPr>
        <p:spPr>
          <a:xfrm>
            <a:off x="6048000" y="19741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Shape 745"/>
          <p:cNvCxnSpPr/>
          <p:nvPr/>
        </p:nvCxnSpPr>
        <p:spPr>
          <a:xfrm>
            <a:off x="6109000" y="32981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Shape 746"/>
          <p:cNvCxnSpPr/>
          <p:nvPr/>
        </p:nvCxnSpPr>
        <p:spPr>
          <a:xfrm>
            <a:off x="6048000" y="51161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Shape 747"/>
          <p:cNvCxnSpPr/>
          <p:nvPr/>
        </p:nvCxnSpPr>
        <p:spPr>
          <a:xfrm>
            <a:off x="6048000" y="5802925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Shape 748"/>
          <p:cNvCxnSpPr/>
          <p:nvPr/>
        </p:nvCxnSpPr>
        <p:spPr>
          <a:xfrm>
            <a:off x="6397525" y="5212150"/>
            <a:ext cx="7800" cy="55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749" name="Shape 749"/>
          <p:cNvSpPr txBox="1"/>
          <p:nvPr/>
        </p:nvSpPr>
        <p:spPr>
          <a:xfrm>
            <a:off x="6723350" y="2556875"/>
            <a:ext cx="13991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 bytes sem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opções)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6723350" y="5227612"/>
            <a:ext cx="1251898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TCP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(64 K - 40 bytes)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2758850" y="4216550"/>
            <a:ext cx="986100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 (8 bits)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2298925" y="2072100"/>
            <a:ext cx="2780700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Outros campos do cabeçalho IP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2307050" y="2638625"/>
            <a:ext cx="27807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IP address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2659225" y="2972625"/>
            <a:ext cx="20600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Destination IP address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1800875" y="4532125"/>
            <a:ext cx="15045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Checksum (16 bits)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2265475" y="5014637"/>
            <a:ext cx="28475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Payload do datagrama UDP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1860875" y="3294975"/>
            <a:ext cx="1444499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port (16 bits)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4033850" y="3294975"/>
            <a:ext cx="1713900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Destination port (16 bits)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6723350" y="3905450"/>
            <a:ext cx="13991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TCP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 bytes sem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opções)</a:t>
            </a:r>
          </a:p>
        </p:txBody>
      </p:sp>
      <p:sp>
        <p:nvSpPr>
          <p:cNvPr id="760" name="Shape 760"/>
          <p:cNvSpPr/>
          <p:nvPr/>
        </p:nvSpPr>
        <p:spPr>
          <a:xfrm>
            <a:off x="1468800" y="5116100"/>
            <a:ext cx="4440899" cy="7089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Shape 761"/>
          <p:cNvCxnSpPr/>
          <p:nvPr/>
        </p:nvCxnSpPr>
        <p:spPr>
          <a:xfrm>
            <a:off x="1484125" y="1867150"/>
            <a:ext cx="441030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762" name="Shape 762"/>
          <p:cNvSpPr txBox="1"/>
          <p:nvPr/>
        </p:nvSpPr>
        <p:spPr>
          <a:xfrm>
            <a:off x="3282625" y="1586350"/>
            <a:ext cx="8133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</a:p>
        </p:txBody>
      </p:sp>
      <p:cxnSp>
        <p:nvCxnSpPr>
          <p:cNvPr id="763" name="Shape 763"/>
          <p:cNvCxnSpPr>
            <a:stCxn id="740" idx="1"/>
          </p:cNvCxnSpPr>
          <p:nvPr/>
        </p:nvCxnSpPr>
        <p:spPr>
          <a:xfrm>
            <a:off x="1468825" y="3545049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Shape 764"/>
          <p:cNvCxnSpPr/>
          <p:nvPr/>
        </p:nvCxnSpPr>
        <p:spPr>
          <a:xfrm>
            <a:off x="1467650" y="294745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Shape 765"/>
          <p:cNvCxnSpPr/>
          <p:nvPr/>
        </p:nvCxnSpPr>
        <p:spPr>
          <a:xfrm>
            <a:off x="1467650" y="2630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Shape 766"/>
          <p:cNvCxnSpPr/>
          <p:nvPr/>
        </p:nvCxnSpPr>
        <p:spPr>
          <a:xfrm>
            <a:off x="1459500" y="3298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Shape 767"/>
          <p:cNvCxnSpPr/>
          <p:nvPr/>
        </p:nvCxnSpPr>
        <p:spPr>
          <a:xfrm>
            <a:off x="1467650" y="3601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Shape 768"/>
          <p:cNvCxnSpPr/>
          <p:nvPr/>
        </p:nvCxnSpPr>
        <p:spPr>
          <a:xfrm>
            <a:off x="1459500" y="3904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Shape 769"/>
          <p:cNvCxnSpPr/>
          <p:nvPr/>
        </p:nvCxnSpPr>
        <p:spPr>
          <a:xfrm>
            <a:off x="1467650" y="4207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Shape 770"/>
          <p:cNvCxnSpPr/>
          <p:nvPr/>
        </p:nvCxnSpPr>
        <p:spPr>
          <a:xfrm>
            <a:off x="1459500" y="4510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Shape 771"/>
          <p:cNvCxnSpPr/>
          <p:nvPr/>
        </p:nvCxnSpPr>
        <p:spPr>
          <a:xfrm>
            <a:off x="1467650" y="4813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Shape 772"/>
          <p:cNvCxnSpPr/>
          <p:nvPr/>
        </p:nvCxnSpPr>
        <p:spPr>
          <a:xfrm>
            <a:off x="3697400" y="3307550"/>
            <a:ext cx="0" cy="28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Shape 773"/>
          <p:cNvSpPr txBox="1"/>
          <p:nvPr/>
        </p:nvSpPr>
        <p:spPr>
          <a:xfrm>
            <a:off x="2967025" y="4822550"/>
            <a:ext cx="14444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(variable)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2619050" y="3905450"/>
            <a:ext cx="21417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 number (32 bits)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2804400" y="3602450"/>
            <a:ext cx="18584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number (32 bits)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3984950" y="4511450"/>
            <a:ext cx="15599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pointer (16 bits)</a:t>
            </a:r>
          </a:p>
        </p:txBody>
      </p:sp>
      <p:cxnSp>
        <p:nvCxnSpPr>
          <p:cNvPr id="777" name="Shape 777"/>
          <p:cNvCxnSpPr>
            <a:endCxn id="773" idx="0"/>
          </p:cNvCxnSpPr>
          <p:nvPr/>
        </p:nvCxnSpPr>
        <p:spPr>
          <a:xfrm>
            <a:off x="3689274" y="4215950"/>
            <a:ext cx="0" cy="60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8" name="Shape 778"/>
          <p:cNvSpPr txBox="1"/>
          <p:nvPr/>
        </p:nvSpPr>
        <p:spPr>
          <a:xfrm>
            <a:off x="3677900" y="4215875"/>
            <a:ext cx="2271900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GB" sz="9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Receiver advertised window (16 bits)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1479450" y="4239350"/>
            <a:ext cx="986100" cy="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len (4 bits)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2521225" y="4239350"/>
            <a:ext cx="234000" cy="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cxnSp>
        <p:nvCxnSpPr>
          <p:cNvPr id="781" name="Shape 781"/>
          <p:cNvCxnSpPr/>
          <p:nvPr/>
        </p:nvCxnSpPr>
        <p:spPr>
          <a:xfrm>
            <a:off x="2810900" y="4216550"/>
            <a:ext cx="0" cy="28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Shape 782"/>
          <p:cNvCxnSpPr/>
          <p:nvPr/>
        </p:nvCxnSpPr>
        <p:spPr>
          <a:xfrm>
            <a:off x="2465550" y="4227562"/>
            <a:ext cx="0" cy="28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3" name="Shape 783"/>
          <p:cNvSpPr txBox="1"/>
          <p:nvPr/>
        </p:nvSpPr>
        <p:spPr>
          <a:xfrm>
            <a:off x="2521225" y="5366950"/>
            <a:ext cx="21417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data (Payload TCP)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Segmento TCP</a:t>
            </a:r>
          </a:p>
        </p:txBody>
      </p:sp>
    </p:spTree>
    <p:extLst>
      <p:ext uri="{BB962C8B-B14F-4D97-AF65-F5344CB8AC3E}">
        <p14:creationId xmlns:p14="http://schemas.microsoft.com/office/powerpoint/2010/main" val="991861083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4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Dimensão Mínima da Janela com RTT = 100 ms</a:t>
            </a:r>
          </a:p>
        </p:txBody>
      </p:sp>
      <p:sp>
        <p:nvSpPr>
          <p:cNvPr id="791" name="Shape 79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2" name="Shape 792"/>
          <p:cNvGraphicFramePr/>
          <p:nvPr/>
        </p:nvGraphicFramePr>
        <p:xfrm>
          <a:off x="952500" y="228600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{57BE1936-A98B-4F09-9FC3-EA46576A68FD}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omic Sans MS"/>
                        <a:buNone/>
                      </a:pPr>
                      <a:r>
                        <a:rPr lang="en-GB" sz="14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Débito extremo a extremo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omic Sans MS"/>
                        <a:buNone/>
                      </a:pPr>
                      <a:r>
                        <a:rPr lang="en-GB" sz="1400" b="1" u="none" strike="noStrike" cap="non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Dimensão mínima da janela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strike="noStrike" cap="none"/>
                        <a:t>100 K bps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strike="noStrike" cap="none"/>
                        <a:t> ≈ 1250 bytes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strike="noStrike" cap="none"/>
                        <a:t>1 M bps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dk1"/>
                          </a:solidFill>
                        </a:rPr>
                        <a:t> ≈ 12,5 K bytes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strike="noStrike" cap="none"/>
                        <a:t>10 M bps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dk1"/>
                          </a:solidFill>
                        </a:rPr>
                        <a:t>≈ 125 K bytes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strike="noStrike" cap="none"/>
                        <a:t>100 M bps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dk1"/>
                          </a:solidFill>
                        </a:rPr>
                        <a:t>≈ 1,25 M bytes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strike="noStrike" cap="none"/>
                        <a:t>1000 M bps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GB" sz="1400" u="none" strike="noStrike" cap="none">
                          <a:solidFill>
                            <a:schemeClr val="dk1"/>
                          </a:solidFill>
                        </a:rPr>
                        <a:t>≈ 12,5 M bytes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266700" y="6858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3838" marR="0" lvl="0" indent="-46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8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46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There’s an old maxim that says, “Things that work persist,” which is why there’s still Cobol floating around.</a:t>
            </a:r>
          </a:p>
          <a:p>
            <a:pPr marL="223838" marR="0" lvl="0" indent="-46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8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46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8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46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Vinton G. Cerf</a:t>
            </a:r>
          </a:p>
          <a:p>
            <a:pPr marL="223838" marR="0" lvl="0" indent="-46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8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(one of the inventors of TCP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and also known as the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“father of the Internet” )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Estabelecimento da Conexão</a:t>
            </a:r>
          </a:p>
        </p:txBody>
      </p:sp>
      <p:sp>
        <p:nvSpPr>
          <p:cNvPr id="798" name="Shape 79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baseado num protocolo especial designado por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three-way handshake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Durante o mesmo as partes comunicam o ISN (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Sequence Number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e negoceiam o MSS (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 Segment Size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e outras opções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Outras opções típicas: 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85714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 de escala do campo </a:t>
            </a:r>
            <a:r>
              <a:rPr lang="en-GB" sz="24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Receiver Window </a:t>
            </a: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comportar janelas muito grandes (</a:t>
            </a:r>
            <a:r>
              <a:rPr lang="en-GB" sz="24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window scaling factor</a:t>
            </a: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Uso opcional de </a:t>
            </a:r>
            <a:r>
              <a:rPr lang="en-GB" sz="24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ACKs (Selective ACKs)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Probing e Timestamps </a:t>
            </a: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(RFC 1323)</a:t>
            </a:r>
          </a:p>
          <a:p>
            <a:pPr marL="223838" marR="0" lvl="0" indent="-460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8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460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8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9" name="Shape 79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Shape 806"/>
          <p:cNvSpPr/>
          <p:nvPr/>
        </p:nvSpPr>
        <p:spPr>
          <a:xfrm>
            <a:off x="2135900" y="1984350"/>
            <a:ext cx="4440899" cy="31418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Shape 807"/>
          <p:cNvSpPr/>
          <p:nvPr/>
        </p:nvSpPr>
        <p:spPr>
          <a:xfrm>
            <a:off x="2134725" y="1981450"/>
            <a:ext cx="4440899" cy="1326898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8" name="Shape 808"/>
          <p:cNvCxnSpPr/>
          <p:nvPr/>
        </p:nvCxnSpPr>
        <p:spPr>
          <a:xfrm rot="10800000">
            <a:off x="7069299" y="2026124"/>
            <a:ext cx="5100" cy="118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809" name="Shape 809"/>
          <p:cNvCxnSpPr/>
          <p:nvPr/>
        </p:nvCxnSpPr>
        <p:spPr>
          <a:xfrm>
            <a:off x="7064600" y="3419025"/>
            <a:ext cx="0" cy="16367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810" name="Shape 810"/>
          <p:cNvCxnSpPr/>
          <p:nvPr/>
        </p:nvCxnSpPr>
        <p:spPr>
          <a:xfrm>
            <a:off x="6715075" y="198435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Shape 811"/>
          <p:cNvCxnSpPr/>
          <p:nvPr/>
        </p:nvCxnSpPr>
        <p:spPr>
          <a:xfrm>
            <a:off x="6776075" y="330835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Shape 812"/>
          <p:cNvCxnSpPr/>
          <p:nvPr/>
        </p:nvCxnSpPr>
        <p:spPr>
          <a:xfrm>
            <a:off x="6715075" y="512635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Shape 813"/>
          <p:cNvCxnSpPr/>
          <p:nvPr/>
        </p:nvCxnSpPr>
        <p:spPr>
          <a:xfrm>
            <a:off x="6715075" y="5813175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Shape 814"/>
          <p:cNvCxnSpPr/>
          <p:nvPr/>
        </p:nvCxnSpPr>
        <p:spPr>
          <a:xfrm>
            <a:off x="7064600" y="5222400"/>
            <a:ext cx="7800" cy="55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815" name="Shape 815"/>
          <p:cNvSpPr txBox="1"/>
          <p:nvPr/>
        </p:nvSpPr>
        <p:spPr>
          <a:xfrm>
            <a:off x="7390425" y="2567125"/>
            <a:ext cx="13991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 bytes sem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opções)</a:t>
            </a:r>
          </a:p>
        </p:txBody>
      </p:sp>
      <p:sp>
        <p:nvSpPr>
          <p:cNvPr id="816" name="Shape 816"/>
          <p:cNvSpPr txBox="1"/>
          <p:nvPr/>
        </p:nvSpPr>
        <p:spPr>
          <a:xfrm>
            <a:off x="7390425" y="5237862"/>
            <a:ext cx="1251898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TCP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(64 K - 40 bytes)</a:t>
            </a:r>
          </a:p>
        </p:txBody>
      </p:sp>
      <p:sp>
        <p:nvSpPr>
          <p:cNvPr id="817" name="Shape 817"/>
          <p:cNvSpPr txBox="1"/>
          <p:nvPr/>
        </p:nvSpPr>
        <p:spPr>
          <a:xfrm>
            <a:off x="3425925" y="4226800"/>
            <a:ext cx="986100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GB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Flags (8 bits)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2966000" y="2082350"/>
            <a:ext cx="2780700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Outros campos do cabeçalho IP</a:t>
            </a:r>
          </a:p>
        </p:txBody>
      </p:sp>
      <p:sp>
        <p:nvSpPr>
          <p:cNvPr id="819" name="Shape 819"/>
          <p:cNvSpPr txBox="1"/>
          <p:nvPr/>
        </p:nvSpPr>
        <p:spPr>
          <a:xfrm>
            <a:off x="2974125" y="2648875"/>
            <a:ext cx="27807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IP address</a:t>
            </a:r>
          </a:p>
        </p:txBody>
      </p:sp>
      <p:sp>
        <p:nvSpPr>
          <p:cNvPr id="820" name="Shape 820"/>
          <p:cNvSpPr txBox="1"/>
          <p:nvPr/>
        </p:nvSpPr>
        <p:spPr>
          <a:xfrm>
            <a:off x="3326300" y="2982875"/>
            <a:ext cx="20600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Destination IP address</a:t>
            </a:r>
          </a:p>
        </p:txBody>
      </p:sp>
      <p:sp>
        <p:nvSpPr>
          <p:cNvPr id="821" name="Shape 821"/>
          <p:cNvSpPr txBox="1"/>
          <p:nvPr/>
        </p:nvSpPr>
        <p:spPr>
          <a:xfrm>
            <a:off x="2467950" y="4542375"/>
            <a:ext cx="15045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Checksum (16 bits)</a:t>
            </a:r>
          </a:p>
        </p:txBody>
      </p:sp>
      <p:sp>
        <p:nvSpPr>
          <p:cNvPr id="822" name="Shape 822"/>
          <p:cNvSpPr txBox="1"/>
          <p:nvPr/>
        </p:nvSpPr>
        <p:spPr>
          <a:xfrm>
            <a:off x="2932550" y="5024887"/>
            <a:ext cx="28475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Payload do datagrama UDP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2527950" y="3305225"/>
            <a:ext cx="1444499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port (16 bits)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4700925" y="3305225"/>
            <a:ext cx="1713900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Destination port (16 bits)</a:t>
            </a:r>
          </a:p>
        </p:txBody>
      </p:sp>
      <p:sp>
        <p:nvSpPr>
          <p:cNvPr id="825" name="Shape 825"/>
          <p:cNvSpPr txBox="1"/>
          <p:nvPr/>
        </p:nvSpPr>
        <p:spPr>
          <a:xfrm>
            <a:off x="7390425" y="3915700"/>
            <a:ext cx="13991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TCP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 bytes sem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opções)</a:t>
            </a:r>
          </a:p>
        </p:txBody>
      </p:sp>
      <p:sp>
        <p:nvSpPr>
          <p:cNvPr id="826" name="Shape 826"/>
          <p:cNvSpPr/>
          <p:nvPr/>
        </p:nvSpPr>
        <p:spPr>
          <a:xfrm>
            <a:off x="2135875" y="5126350"/>
            <a:ext cx="4440899" cy="7089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7" name="Shape 827"/>
          <p:cNvCxnSpPr/>
          <p:nvPr/>
        </p:nvCxnSpPr>
        <p:spPr>
          <a:xfrm>
            <a:off x="2151200" y="1877400"/>
            <a:ext cx="441030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828" name="Shape 828"/>
          <p:cNvSpPr txBox="1"/>
          <p:nvPr/>
        </p:nvSpPr>
        <p:spPr>
          <a:xfrm>
            <a:off x="3949700" y="1596600"/>
            <a:ext cx="8133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</a:p>
        </p:txBody>
      </p:sp>
      <p:cxnSp>
        <p:nvCxnSpPr>
          <p:cNvPr id="829" name="Shape 829"/>
          <p:cNvCxnSpPr>
            <a:stCxn id="806" idx="1"/>
          </p:cNvCxnSpPr>
          <p:nvPr/>
        </p:nvCxnSpPr>
        <p:spPr>
          <a:xfrm>
            <a:off x="2135900" y="3555299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Shape 830"/>
          <p:cNvCxnSpPr/>
          <p:nvPr/>
        </p:nvCxnSpPr>
        <p:spPr>
          <a:xfrm>
            <a:off x="2134725" y="29577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Shape 831"/>
          <p:cNvCxnSpPr/>
          <p:nvPr/>
        </p:nvCxnSpPr>
        <p:spPr>
          <a:xfrm>
            <a:off x="2134725" y="264035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Shape 832"/>
          <p:cNvCxnSpPr/>
          <p:nvPr/>
        </p:nvCxnSpPr>
        <p:spPr>
          <a:xfrm>
            <a:off x="2126575" y="330835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Shape 833"/>
          <p:cNvCxnSpPr/>
          <p:nvPr/>
        </p:nvCxnSpPr>
        <p:spPr>
          <a:xfrm>
            <a:off x="2134725" y="361135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4" name="Shape 834"/>
          <p:cNvCxnSpPr/>
          <p:nvPr/>
        </p:nvCxnSpPr>
        <p:spPr>
          <a:xfrm>
            <a:off x="2126575" y="391435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5" name="Shape 835"/>
          <p:cNvCxnSpPr/>
          <p:nvPr/>
        </p:nvCxnSpPr>
        <p:spPr>
          <a:xfrm>
            <a:off x="2134725" y="421735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Shape 836"/>
          <p:cNvCxnSpPr/>
          <p:nvPr/>
        </p:nvCxnSpPr>
        <p:spPr>
          <a:xfrm>
            <a:off x="2126575" y="452035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7" name="Shape 837"/>
          <p:cNvCxnSpPr/>
          <p:nvPr/>
        </p:nvCxnSpPr>
        <p:spPr>
          <a:xfrm>
            <a:off x="2134725" y="482335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8" name="Shape 838"/>
          <p:cNvCxnSpPr/>
          <p:nvPr/>
        </p:nvCxnSpPr>
        <p:spPr>
          <a:xfrm>
            <a:off x="4364475" y="3317800"/>
            <a:ext cx="0" cy="28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9" name="Shape 839"/>
          <p:cNvSpPr txBox="1"/>
          <p:nvPr/>
        </p:nvSpPr>
        <p:spPr>
          <a:xfrm>
            <a:off x="3634100" y="4832800"/>
            <a:ext cx="14444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GB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Options (variable)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3286125" y="3915700"/>
            <a:ext cx="21417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GB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Acknowledge number (32 bits)</a:t>
            </a:r>
          </a:p>
        </p:txBody>
      </p:sp>
      <p:sp>
        <p:nvSpPr>
          <p:cNvPr id="841" name="Shape 841"/>
          <p:cNvSpPr txBox="1"/>
          <p:nvPr/>
        </p:nvSpPr>
        <p:spPr>
          <a:xfrm>
            <a:off x="3471475" y="3612700"/>
            <a:ext cx="18584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GB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Sequence number (32 bits)</a:t>
            </a:r>
          </a:p>
        </p:txBody>
      </p:sp>
      <p:sp>
        <p:nvSpPr>
          <p:cNvPr id="842" name="Shape 842"/>
          <p:cNvSpPr txBox="1"/>
          <p:nvPr/>
        </p:nvSpPr>
        <p:spPr>
          <a:xfrm>
            <a:off x="4652025" y="4521700"/>
            <a:ext cx="15599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pointer (16 bits)</a:t>
            </a:r>
          </a:p>
        </p:txBody>
      </p:sp>
      <p:cxnSp>
        <p:nvCxnSpPr>
          <p:cNvPr id="843" name="Shape 843"/>
          <p:cNvCxnSpPr>
            <a:endCxn id="839" idx="0"/>
          </p:cNvCxnSpPr>
          <p:nvPr/>
        </p:nvCxnSpPr>
        <p:spPr>
          <a:xfrm>
            <a:off x="4356349" y="4226200"/>
            <a:ext cx="0" cy="60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4" name="Shape 844"/>
          <p:cNvSpPr txBox="1"/>
          <p:nvPr/>
        </p:nvSpPr>
        <p:spPr>
          <a:xfrm>
            <a:off x="4344975" y="4226125"/>
            <a:ext cx="2271900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Receiver advertised window (16 bits)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2146525" y="4249600"/>
            <a:ext cx="986100" cy="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len (4 bits)</a:t>
            </a:r>
          </a:p>
        </p:txBody>
      </p:sp>
      <p:sp>
        <p:nvSpPr>
          <p:cNvPr id="846" name="Shape 846"/>
          <p:cNvSpPr txBox="1"/>
          <p:nvPr/>
        </p:nvSpPr>
        <p:spPr>
          <a:xfrm>
            <a:off x="3188300" y="4249600"/>
            <a:ext cx="234000" cy="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cxnSp>
        <p:nvCxnSpPr>
          <p:cNvPr id="847" name="Shape 847"/>
          <p:cNvCxnSpPr/>
          <p:nvPr/>
        </p:nvCxnSpPr>
        <p:spPr>
          <a:xfrm>
            <a:off x="3477975" y="4226800"/>
            <a:ext cx="0" cy="28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8" name="Shape 848"/>
          <p:cNvCxnSpPr/>
          <p:nvPr/>
        </p:nvCxnSpPr>
        <p:spPr>
          <a:xfrm>
            <a:off x="3132625" y="4237812"/>
            <a:ext cx="0" cy="28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Shape 849"/>
          <p:cNvSpPr txBox="1"/>
          <p:nvPr/>
        </p:nvSpPr>
        <p:spPr>
          <a:xfrm>
            <a:off x="3188300" y="5377200"/>
            <a:ext cx="21417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data (Payload TCP)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Shape 85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Segmento TCP</a:t>
            </a:r>
          </a:p>
        </p:txBody>
      </p:sp>
      <p:sp>
        <p:nvSpPr>
          <p:cNvPr id="851" name="Shape 851"/>
          <p:cNvSpPr txBox="1"/>
          <p:nvPr/>
        </p:nvSpPr>
        <p:spPr>
          <a:xfrm>
            <a:off x="585427" y="1395350"/>
            <a:ext cx="1148699" cy="39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Flags:</a:t>
            </a:r>
          </a:p>
        </p:txBody>
      </p:sp>
      <p:sp>
        <p:nvSpPr>
          <p:cNvPr id="852" name="Shape 852"/>
          <p:cNvSpPr txBox="1"/>
          <p:nvPr/>
        </p:nvSpPr>
        <p:spPr>
          <a:xfrm>
            <a:off x="585425" y="1795250"/>
            <a:ext cx="1251898" cy="1920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3" name="Shape 853"/>
          <p:cNvSpPr txBox="1"/>
          <p:nvPr/>
        </p:nvSpPr>
        <p:spPr>
          <a:xfrm>
            <a:off x="405023" y="3927600"/>
            <a:ext cx="1344900" cy="39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Options:</a:t>
            </a:r>
          </a:p>
        </p:txBody>
      </p:sp>
      <p:sp>
        <p:nvSpPr>
          <p:cNvPr id="854" name="Shape 854"/>
          <p:cNvSpPr txBox="1"/>
          <p:nvPr/>
        </p:nvSpPr>
        <p:spPr>
          <a:xfrm>
            <a:off x="408723" y="4327500"/>
            <a:ext cx="1444499" cy="19208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W. SCALE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T. STAMP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1" name="Shape 861"/>
          <p:cNvCxnSpPr/>
          <p:nvPr/>
        </p:nvCxnSpPr>
        <p:spPr>
          <a:xfrm>
            <a:off x="3377001" y="2967440"/>
            <a:ext cx="14998" cy="2037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Shape 862"/>
          <p:cNvCxnSpPr/>
          <p:nvPr/>
        </p:nvCxnSpPr>
        <p:spPr>
          <a:xfrm>
            <a:off x="5823691" y="2967440"/>
            <a:ext cx="14998" cy="2037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Shape 863"/>
          <p:cNvCxnSpPr/>
          <p:nvPr/>
        </p:nvCxnSpPr>
        <p:spPr>
          <a:xfrm flipH="1">
            <a:off x="3216918" y="3386153"/>
            <a:ext cx="6299" cy="1618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864" name="Shape 864"/>
          <p:cNvSpPr txBox="1"/>
          <p:nvPr/>
        </p:nvSpPr>
        <p:spPr>
          <a:xfrm>
            <a:off x="2085951" y="3013793"/>
            <a:ext cx="1160398" cy="36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Escolher porta e ISN = x</a:t>
            </a:r>
          </a:p>
        </p:txBody>
      </p:sp>
      <p:sp>
        <p:nvSpPr>
          <p:cNvPr id="865" name="Shape 865"/>
          <p:cNvSpPr txBox="1"/>
          <p:nvPr/>
        </p:nvSpPr>
        <p:spPr>
          <a:xfrm>
            <a:off x="3770364" y="3057850"/>
            <a:ext cx="1114199" cy="2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SYN, seq=x</a:t>
            </a:r>
          </a:p>
        </p:txBody>
      </p:sp>
      <p:cxnSp>
        <p:nvCxnSpPr>
          <p:cNvPr id="866" name="Shape 866"/>
          <p:cNvCxnSpPr/>
          <p:nvPr/>
        </p:nvCxnSpPr>
        <p:spPr>
          <a:xfrm flipH="1">
            <a:off x="3414335" y="3656675"/>
            <a:ext cx="2370000" cy="6668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67" name="Shape 867"/>
          <p:cNvCxnSpPr/>
          <p:nvPr/>
        </p:nvCxnSpPr>
        <p:spPr>
          <a:xfrm>
            <a:off x="3377005" y="3214527"/>
            <a:ext cx="2424900" cy="39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868" name="Shape 868"/>
          <p:cNvSpPr txBox="1"/>
          <p:nvPr/>
        </p:nvSpPr>
        <p:spPr>
          <a:xfrm>
            <a:off x="2108941" y="4515001"/>
            <a:ext cx="1114199" cy="36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</a:p>
        </p:txBody>
      </p:sp>
      <p:cxnSp>
        <p:nvCxnSpPr>
          <p:cNvPr id="869" name="Shape 869"/>
          <p:cNvCxnSpPr/>
          <p:nvPr/>
        </p:nvCxnSpPr>
        <p:spPr>
          <a:xfrm>
            <a:off x="3426325" y="4374948"/>
            <a:ext cx="2363098" cy="469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870" name="Shape 8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9366" y="2274450"/>
            <a:ext cx="665551" cy="66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Shape 8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6939" y="2326100"/>
            <a:ext cx="507259" cy="601934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Shape 872"/>
          <p:cNvSpPr txBox="1"/>
          <p:nvPr/>
        </p:nvSpPr>
        <p:spPr>
          <a:xfrm>
            <a:off x="3580175" y="3574532"/>
            <a:ext cx="1886699" cy="2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SYNACK, seq=y, ack=x+1</a:t>
            </a:r>
          </a:p>
        </p:txBody>
      </p:sp>
      <p:sp>
        <p:nvSpPr>
          <p:cNvPr id="873" name="Shape 873"/>
          <p:cNvSpPr txBox="1"/>
          <p:nvPr/>
        </p:nvSpPr>
        <p:spPr>
          <a:xfrm>
            <a:off x="5860551" y="3473191"/>
            <a:ext cx="810000" cy="36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Escolher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ISN = y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3770364" y="4242916"/>
            <a:ext cx="1886699" cy="27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ACK, seq=x+1, ack=y+1</a:t>
            </a:r>
          </a:p>
        </p:txBody>
      </p:sp>
      <p:sp>
        <p:nvSpPr>
          <p:cNvPr id="875" name="Shape 875"/>
          <p:cNvSpPr txBox="1"/>
          <p:nvPr/>
        </p:nvSpPr>
        <p:spPr>
          <a:xfrm>
            <a:off x="6654371" y="2395324"/>
            <a:ext cx="810000" cy="36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7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Estado = LISTEN</a:t>
            </a:r>
          </a:p>
        </p:txBody>
      </p:sp>
      <p:sp>
        <p:nvSpPr>
          <p:cNvPr id="876" name="Shape 876"/>
          <p:cNvSpPr txBox="1"/>
          <p:nvPr/>
        </p:nvSpPr>
        <p:spPr>
          <a:xfrm>
            <a:off x="1570175" y="2446975"/>
            <a:ext cx="810000" cy="36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7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Estado = INIT</a:t>
            </a:r>
          </a:p>
        </p:txBody>
      </p:sp>
      <p:sp>
        <p:nvSpPr>
          <p:cNvPr id="877" name="Shape 877"/>
          <p:cNvSpPr txBox="1"/>
          <p:nvPr/>
        </p:nvSpPr>
        <p:spPr>
          <a:xfrm>
            <a:off x="1570175" y="3480982"/>
            <a:ext cx="974998" cy="36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7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Estado = SYN_SENT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1570175" y="4154803"/>
            <a:ext cx="1198799" cy="36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7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Estado = ESTABLISHED</a:t>
            </a:r>
          </a:p>
        </p:txBody>
      </p:sp>
      <p:sp>
        <p:nvSpPr>
          <p:cNvPr id="879" name="Shape 879"/>
          <p:cNvSpPr txBox="1"/>
          <p:nvPr/>
        </p:nvSpPr>
        <p:spPr>
          <a:xfrm>
            <a:off x="6602517" y="3480982"/>
            <a:ext cx="913500" cy="36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7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Estado = SYN_RCV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6265376" y="4685189"/>
            <a:ext cx="1198799" cy="36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7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Estado = ESTABLISHED</a:t>
            </a:r>
          </a:p>
        </p:txBody>
      </p:sp>
      <p:cxnSp>
        <p:nvCxnSpPr>
          <p:cNvPr id="881" name="Shape 881"/>
          <p:cNvCxnSpPr/>
          <p:nvPr/>
        </p:nvCxnSpPr>
        <p:spPr>
          <a:xfrm>
            <a:off x="6949977" y="3865798"/>
            <a:ext cx="3000" cy="70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882" name="Shape 882"/>
          <p:cNvCxnSpPr/>
          <p:nvPr/>
        </p:nvCxnSpPr>
        <p:spPr>
          <a:xfrm>
            <a:off x="6949977" y="2765636"/>
            <a:ext cx="3000" cy="70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883" name="Shape 883"/>
          <p:cNvCxnSpPr/>
          <p:nvPr/>
        </p:nvCxnSpPr>
        <p:spPr>
          <a:xfrm>
            <a:off x="1884715" y="2784372"/>
            <a:ext cx="3000" cy="70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884" name="Shape 884"/>
          <p:cNvCxnSpPr/>
          <p:nvPr/>
        </p:nvCxnSpPr>
        <p:spPr>
          <a:xfrm>
            <a:off x="1884715" y="3842676"/>
            <a:ext cx="8399" cy="31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885" name="Shape 885"/>
          <p:cNvCxnSpPr/>
          <p:nvPr/>
        </p:nvCxnSpPr>
        <p:spPr>
          <a:xfrm>
            <a:off x="2495672" y="4378951"/>
            <a:ext cx="98309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6" name="Shape 886"/>
          <p:cNvCxnSpPr/>
          <p:nvPr/>
        </p:nvCxnSpPr>
        <p:spPr>
          <a:xfrm>
            <a:off x="5656937" y="4875175"/>
            <a:ext cx="98309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7" name="Shape 88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Estabelecimento da Conexão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x="3019300" y="1437800"/>
            <a:ext cx="665700" cy="6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5498350" y="1437800"/>
            <a:ext cx="665700" cy="601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Funciona</a:t>
            </a:r>
          </a:p>
        </p:txBody>
      </p:sp>
      <p:sp>
        <p:nvSpPr>
          <p:cNvPr id="895" name="Shape 895"/>
          <p:cNvSpPr txBox="1">
            <a:spLocks noGrp="1"/>
          </p:cNvSpPr>
          <p:nvPr>
            <p:ph type="body" idx="1"/>
          </p:nvPr>
        </p:nvSpPr>
        <p:spPr>
          <a:xfrm>
            <a:off x="539750" y="1412875"/>
            <a:ext cx="7372800" cy="458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envia um segmento SYN com as suas propostas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 responde com um segmento SYN+ACK com as suas alternativas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envia um ACK a fechar a negociação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A não recebe o segmento SYN+ACK retransmite o segmento SYN</a:t>
            </a:r>
          </a:p>
        </p:txBody>
      </p:sp>
      <p:sp>
        <p:nvSpPr>
          <p:cNvPr id="896" name="Shape 89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3" name="Shape 903"/>
          <p:cNvGrpSpPr/>
          <p:nvPr/>
        </p:nvGrpSpPr>
        <p:grpSpPr>
          <a:xfrm>
            <a:off x="4311800" y="1668700"/>
            <a:ext cx="1198199" cy="1185600"/>
            <a:chOff x="2414975" y="1753500"/>
            <a:chExt cx="1198199" cy="1185600"/>
          </a:xfrm>
        </p:grpSpPr>
        <p:sp>
          <p:nvSpPr>
            <p:cNvPr id="904" name="Shape 904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Shape 905"/>
            <p:cNvSpPr txBox="1"/>
            <p:nvPr/>
          </p:nvSpPr>
          <p:spPr>
            <a:xfrm>
              <a:off x="2692775" y="2187150"/>
              <a:ext cx="7668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CLOSED</a:t>
              </a:r>
            </a:p>
          </p:txBody>
        </p:sp>
      </p:grpSp>
      <p:grpSp>
        <p:nvGrpSpPr>
          <p:cNvPr id="906" name="Shape 906"/>
          <p:cNvGrpSpPr/>
          <p:nvPr/>
        </p:nvGrpSpPr>
        <p:grpSpPr>
          <a:xfrm>
            <a:off x="4375125" y="4856400"/>
            <a:ext cx="1198199" cy="1185600"/>
            <a:chOff x="1027925" y="1908050"/>
            <a:chExt cx="1198199" cy="1185600"/>
          </a:xfrm>
        </p:grpSpPr>
        <p:sp>
          <p:nvSpPr>
            <p:cNvPr id="907" name="Shape 907"/>
            <p:cNvSpPr/>
            <p:nvPr/>
          </p:nvSpPr>
          <p:spPr>
            <a:xfrm>
              <a:off x="1027925" y="190805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Shape 908"/>
            <p:cNvSpPr txBox="1"/>
            <p:nvPr/>
          </p:nvSpPr>
          <p:spPr>
            <a:xfrm>
              <a:off x="1096350" y="2341700"/>
              <a:ext cx="106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ESTABLISHED</a:t>
              </a:r>
            </a:p>
          </p:txBody>
        </p:sp>
      </p:grpSp>
      <p:grpSp>
        <p:nvGrpSpPr>
          <p:cNvPr id="909" name="Shape 909"/>
          <p:cNvGrpSpPr/>
          <p:nvPr/>
        </p:nvGrpSpPr>
        <p:grpSpPr>
          <a:xfrm>
            <a:off x="1454500" y="3410875"/>
            <a:ext cx="1198199" cy="1185600"/>
            <a:chOff x="2440925" y="1435250"/>
            <a:chExt cx="1198199" cy="1185600"/>
          </a:xfrm>
        </p:grpSpPr>
        <p:sp>
          <p:nvSpPr>
            <p:cNvPr id="910" name="Shape 910"/>
            <p:cNvSpPr/>
            <p:nvPr/>
          </p:nvSpPr>
          <p:spPr>
            <a:xfrm>
              <a:off x="2440925" y="143525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Shape 911"/>
            <p:cNvSpPr txBox="1"/>
            <p:nvPr/>
          </p:nvSpPr>
          <p:spPr>
            <a:xfrm>
              <a:off x="2440925" y="1868900"/>
              <a:ext cx="1158899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SYN_RECEIVED</a:t>
              </a:r>
            </a:p>
          </p:txBody>
        </p:sp>
      </p:grpSp>
      <p:grpSp>
        <p:nvGrpSpPr>
          <p:cNvPr id="912" name="Shape 912"/>
          <p:cNvGrpSpPr/>
          <p:nvPr/>
        </p:nvGrpSpPr>
        <p:grpSpPr>
          <a:xfrm>
            <a:off x="6892200" y="3410875"/>
            <a:ext cx="1198199" cy="1185600"/>
            <a:chOff x="2414975" y="1753500"/>
            <a:chExt cx="1198199" cy="1185600"/>
          </a:xfrm>
        </p:grpSpPr>
        <p:sp>
          <p:nvSpPr>
            <p:cNvPr id="913" name="Shape 913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Shape 914"/>
            <p:cNvSpPr txBox="1"/>
            <p:nvPr/>
          </p:nvSpPr>
          <p:spPr>
            <a:xfrm>
              <a:off x="2598500" y="2187150"/>
              <a:ext cx="888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SYN_SENT</a:t>
              </a:r>
            </a:p>
          </p:txBody>
        </p:sp>
      </p:grpSp>
      <p:cxnSp>
        <p:nvCxnSpPr>
          <p:cNvPr id="915" name="Shape 915"/>
          <p:cNvCxnSpPr>
            <a:stCxn id="904" idx="6"/>
            <a:endCxn id="913" idx="0"/>
          </p:cNvCxnSpPr>
          <p:nvPr/>
        </p:nvCxnSpPr>
        <p:spPr>
          <a:xfrm>
            <a:off x="5509999" y="2261500"/>
            <a:ext cx="1981199" cy="1149299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16" name="Shape 916"/>
          <p:cNvCxnSpPr>
            <a:stCxn id="904" idx="5"/>
            <a:endCxn id="913" idx="1"/>
          </p:cNvCxnSpPr>
          <p:nvPr/>
        </p:nvCxnSpPr>
        <p:spPr>
          <a:xfrm rot="-5400000" flipH="1">
            <a:off x="5749126" y="2266072"/>
            <a:ext cx="903900" cy="1733100"/>
          </a:xfrm>
          <a:prstGeom prst="curvedConnector3">
            <a:avLst>
              <a:gd name="adj1" fmla="val 49996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none" w="med" len="med"/>
          </a:ln>
        </p:spPr>
      </p:cxnSp>
      <p:cxnSp>
        <p:nvCxnSpPr>
          <p:cNvPr id="917" name="Shape 917"/>
          <p:cNvCxnSpPr>
            <a:stCxn id="913" idx="4"/>
            <a:endCxn id="907" idx="6"/>
          </p:cNvCxnSpPr>
          <p:nvPr/>
        </p:nvCxnSpPr>
        <p:spPr>
          <a:xfrm rot="5400000">
            <a:off x="6106049" y="4063825"/>
            <a:ext cx="852600" cy="19179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18" name="Shape 918"/>
          <p:cNvCxnSpPr>
            <a:stCxn id="910" idx="4"/>
            <a:endCxn id="907" idx="2"/>
          </p:cNvCxnSpPr>
          <p:nvPr/>
        </p:nvCxnSpPr>
        <p:spPr>
          <a:xfrm rot="-5400000" flipH="1">
            <a:off x="2787999" y="3862075"/>
            <a:ext cx="852600" cy="2321399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919" name="Shape 919"/>
          <p:cNvSpPr/>
          <p:nvPr/>
        </p:nvSpPr>
        <p:spPr>
          <a:xfrm rot="8659505">
            <a:off x="5360382" y="1792732"/>
            <a:ext cx="480463" cy="1713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0" name="Shape 920"/>
          <p:cNvGrpSpPr/>
          <p:nvPr/>
        </p:nvGrpSpPr>
        <p:grpSpPr>
          <a:xfrm>
            <a:off x="6348547" y="1979300"/>
            <a:ext cx="1528851" cy="564386"/>
            <a:chOff x="1764297" y="973475"/>
            <a:chExt cx="1528851" cy="564386"/>
          </a:xfrm>
        </p:grpSpPr>
        <p:sp>
          <p:nvSpPr>
            <p:cNvPr id="921" name="Shape 921"/>
            <p:cNvSpPr txBox="1"/>
            <p:nvPr/>
          </p:nvSpPr>
          <p:spPr>
            <a:xfrm>
              <a:off x="1764350" y="973475"/>
              <a:ext cx="1528799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Connect(server,port)</a:t>
              </a:r>
            </a:p>
          </p:txBody>
        </p:sp>
        <p:sp>
          <p:nvSpPr>
            <p:cNvPr id="922" name="Shape 922"/>
            <p:cNvSpPr txBox="1"/>
            <p:nvPr/>
          </p:nvSpPr>
          <p:spPr>
            <a:xfrm>
              <a:off x="2109921" y="1213262"/>
              <a:ext cx="864598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SYN</a:t>
              </a:r>
            </a:p>
          </p:txBody>
        </p:sp>
        <p:cxnSp>
          <p:nvCxnSpPr>
            <p:cNvPr id="923" name="Shape 923"/>
            <p:cNvCxnSpPr/>
            <p:nvPr/>
          </p:nvCxnSpPr>
          <p:spPr>
            <a:xfrm>
              <a:off x="1764297" y="1254300"/>
              <a:ext cx="1450798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24" name="Shape 924"/>
          <p:cNvGrpSpPr/>
          <p:nvPr/>
        </p:nvGrpSpPr>
        <p:grpSpPr>
          <a:xfrm>
            <a:off x="4311800" y="3262550"/>
            <a:ext cx="1198199" cy="1185600"/>
            <a:chOff x="2414975" y="1753500"/>
            <a:chExt cx="1198199" cy="1185600"/>
          </a:xfrm>
        </p:grpSpPr>
        <p:sp>
          <p:nvSpPr>
            <p:cNvPr id="925" name="Shape 925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 txBox="1"/>
            <p:nvPr/>
          </p:nvSpPr>
          <p:spPr>
            <a:xfrm>
              <a:off x="2551800" y="2187150"/>
              <a:ext cx="9069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LISTEN</a:t>
              </a:r>
            </a:p>
          </p:txBody>
        </p:sp>
      </p:grpSp>
      <p:grpSp>
        <p:nvGrpSpPr>
          <p:cNvPr id="927" name="Shape 927"/>
          <p:cNvGrpSpPr/>
          <p:nvPr/>
        </p:nvGrpSpPr>
        <p:grpSpPr>
          <a:xfrm>
            <a:off x="6242297" y="5280375"/>
            <a:ext cx="1470051" cy="564386"/>
            <a:chOff x="1764297" y="973475"/>
            <a:chExt cx="1470051" cy="564386"/>
          </a:xfrm>
        </p:grpSpPr>
        <p:sp>
          <p:nvSpPr>
            <p:cNvPr id="928" name="Shape 928"/>
            <p:cNvSpPr txBox="1"/>
            <p:nvPr/>
          </p:nvSpPr>
          <p:spPr>
            <a:xfrm>
              <a:off x="1764349" y="973475"/>
              <a:ext cx="14700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Received SYNACK</a:t>
              </a:r>
            </a:p>
          </p:txBody>
        </p:sp>
        <p:sp>
          <p:nvSpPr>
            <p:cNvPr id="929" name="Shape 929"/>
            <p:cNvSpPr txBox="1"/>
            <p:nvPr/>
          </p:nvSpPr>
          <p:spPr>
            <a:xfrm>
              <a:off x="2109921" y="1213262"/>
              <a:ext cx="864598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ACK</a:t>
              </a:r>
            </a:p>
          </p:txBody>
        </p:sp>
        <p:cxnSp>
          <p:nvCxnSpPr>
            <p:cNvPr id="930" name="Shape 930"/>
            <p:cNvCxnSpPr/>
            <p:nvPr/>
          </p:nvCxnSpPr>
          <p:spPr>
            <a:xfrm>
              <a:off x="1764297" y="1254300"/>
              <a:ext cx="1450798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31" name="Shape 931"/>
          <p:cNvGrpSpPr/>
          <p:nvPr/>
        </p:nvGrpSpPr>
        <p:grpSpPr>
          <a:xfrm>
            <a:off x="2705172" y="3346550"/>
            <a:ext cx="1470051" cy="564398"/>
            <a:chOff x="1764297" y="1099025"/>
            <a:chExt cx="1470051" cy="564398"/>
          </a:xfrm>
        </p:grpSpPr>
        <p:sp>
          <p:nvSpPr>
            <p:cNvPr id="932" name="Shape 932"/>
            <p:cNvSpPr txBox="1"/>
            <p:nvPr/>
          </p:nvSpPr>
          <p:spPr>
            <a:xfrm>
              <a:off x="1764349" y="1099025"/>
              <a:ext cx="14700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Received SYN</a:t>
              </a:r>
            </a:p>
          </p:txBody>
        </p:sp>
        <p:sp>
          <p:nvSpPr>
            <p:cNvPr id="933" name="Shape 933"/>
            <p:cNvSpPr txBox="1"/>
            <p:nvPr/>
          </p:nvSpPr>
          <p:spPr>
            <a:xfrm>
              <a:off x="1914125" y="1338825"/>
              <a:ext cx="11493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SYNACK</a:t>
              </a:r>
            </a:p>
          </p:txBody>
        </p:sp>
        <p:cxnSp>
          <p:nvCxnSpPr>
            <p:cNvPr id="934" name="Shape 934"/>
            <p:cNvCxnSpPr/>
            <p:nvPr/>
          </p:nvCxnSpPr>
          <p:spPr>
            <a:xfrm>
              <a:off x="1764297" y="1379850"/>
              <a:ext cx="1450798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935" name="Shape 935"/>
          <p:cNvCxnSpPr>
            <a:stCxn id="904" idx="4"/>
            <a:endCxn id="925" idx="0"/>
          </p:cNvCxnSpPr>
          <p:nvPr/>
        </p:nvCxnSpPr>
        <p:spPr>
          <a:xfrm rot="-5400000" flipH="1">
            <a:off x="4707049" y="3058150"/>
            <a:ext cx="408300" cy="600"/>
          </a:xfrm>
          <a:prstGeom prst="curvedConnector3">
            <a:avLst>
              <a:gd name="adj1" fmla="val 49994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936" name="Shape 936"/>
          <p:cNvCxnSpPr>
            <a:stCxn id="925" idx="2"/>
            <a:endCxn id="911" idx="3"/>
          </p:cNvCxnSpPr>
          <p:nvPr/>
        </p:nvCxnSpPr>
        <p:spPr>
          <a:xfrm flipH="1">
            <a:off x="2613500" y="3855350"/>
            <a:ext cx="1698300" cy="1482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937" name="Shape 937"/>
          <p:cNvSpPr txBox="1"/>
          <p:nvPr/>
        </p:nvSpPr>
        <p:spPr>
          <a:xfrm>
            <a:off x="3786950" y="2875350"/>
            <a:ext cx="1047899" cy="324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Accept() called</a:t>
            </a:r>
          </a:p>
        </p:txBody>
      </p:sp>
      <p:cxnSp>
        <p:nvCxnSpPr>
          <p:cNvPr id="938" name="Shape 938"/>
          <p:cNvCxnSpPr>
            <a:stCxn id="910" idx="5"/>
            <a:endCxn id="925" idx="3"/>
          </p:cNvCxnSpPr>
          <p:nvPr/>
        </p:nvCxnSpPr>
        <p:spPr>
          <a:xfrm rot="-5400000">
            <a:off x="3408126" y="3343747"/>
            <a:ext cx="148200" cy="2010000"/>
          </a:xfrm>
          <a:prstGeom prst="curvedConnector3">
            <a:avLst>
              <a:gd name="adj1" fmla="val -277834"/>
            </a:avLst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939" name="Shape 939"/>
          <p:cNvSpPr txBox="1"/>
          <p:nvPr/>
        </p:nvSpPr>
        <p:spPr>
          <a:xfrm>
            <a:off x="2958299" y="4448150"/>
            <a:ext cx="1047899" cy="324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Received RST</a:t>
            </a:r>
          </a:p>
        </p:txBody>
      </p:sp>
      <p:sp>
        <p:nvSpPr>
          <p:cNvPr id="940" name="Shape 940"/>
          <p:cNvSpPr txBox="1"/>
          <p:nvPr/>
        </p:nvSpPr>
        <p:spPr>
          <a:xfrm>
            <a:off x="5677125" y="2755175"/>
            <a:ext cx="1047899" cy="324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Received RST</a:t>
            </a:r>
          </a:p>
        </p:txBody>
      </p:sp>
      <p:sp>
        <p:nvSpPr>
          <p:cNvPr id="941" name="Shape 941"/>
          <p:cNvSpPr txBox="1"/>
          <p:nvPr/>
        </p:nvSpPr>
        <p:spPr>
          <a:xfrm>
            <a:off x="5887475" y="1613325"/>
            <a:ext cx="1047899" cy="324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942" name="Shape 942"/>
          <p:cNvSpPr txBox="1"/>
          <p:nvPr/>
        </p:nvSpPr>
        <p:spPr>
          <a:xfrm>
            <a:off x="1318000" y="1796675"/>
            <a:ext cx="2271000" cy="12831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Cliente típico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Servidor típico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Anomalia</a:t>
            </a:r>
          </a:p>
        </p:txBody>
      </p:sp>
      <p:cxnSp>
        <p:nvCxnSpPr>
          <p:cNvPr id="943" name="Shape 943"/>
          <p:cNvCxnSpPr/>
          <p:nvPr/>
        </p:nvCxnSpPr>
        <p:spPr>
          <a:xfrm rot="10800000" flipH="1">
            <a:off x="2547900" y="2282224"/>
            <a:ext cx="848100" cy="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4" name="Shape 944"/>
          <p:cNvCxnSpPr/>
          <p:nvPr/>
        </p:nvCxnSpPr>
        <p:spPr>
          <a:xfrm rot="10800000" flipH="1">
            <a:off x="2536250" y="2576911"/>
            <a:ext cx="848100" cy="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45" name="Shape 945"/>
          <p:cNvCxnSpPr/>
          <p:nvPr/>
        </p:nvCxnSpPr>
        <p:spPr>
          <a:xfrm rot="10800000" flipH="1">
            <a:off x="2536250" y="2910261"/>
            <a:ext cx="848100" cy="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946" name="Shape 946"/>
          <p:cNvGrpSpPr/>
          <p:nvPr/>
        </p:nvGrpSpPr>
        <p:grpSpPr>
          <a:xfrm>
            <a:off x="1837797" y="5199375"/>
            <a:ext cx="1470051" cy="564398"/>
            <a:chOff x="1764297" y="973475"/>
            <a:chExt cx="1470051" cy="564398"/>
          </a:xfrm>
        </p:grpSpPr>
        <p:sp>
          <p:nvSpPr>
            <p:cNvPr id="947" name="Shape 947"/>
            <p:cNvSpPr txBox="1"/>
            <p:nvPr/>
          </p:nvSpPr>
          <p:spPr>
            <a:xfrm>
              <a:off x="1764349" y="973475"/>
              <a:ext cx="14700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Received ACK</a:t>
              </a:r>
            </a:p>
          </p:txBody>
        </p:sp>
        <p:sp>
          <p:nvSpPr>
            <p:cNvPr id="948" name="Shape 948"/>
            <p:cNvSpPr txBox="1"/>
            <p:nvPr/>
          </p:nvSpPr>
          <p:spPr>
            <a:xfrm>
              <a:off x="1834949" y="1213275"/>
              <a:ext cx="13230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new socket</a:t>
              </a:r>
            </a:p>
          </p:txBody>
        </p:sp>
        <p:cxnSp>
          <p:nvCxnSpPr>
            <p:cNvPr id="949" name="Shape 949"/>
            <p:cNvCxnSpPr/>
            <p:nvPr/>
          </p:nvCxnSpPr>
          <p:spPr>
            <a:xfrm>
              <a:off x="1764297" y="1254300"/>
              <a:ext cx="1450798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50" name="Shape 95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Evolução do Estado da Conexão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 Se o SYN Se Perde?</a:t>
            </a:r>
          </a:p>
        </p:txBody>
      </p:sp>
      <p:sp>
        <p:nvSpPr>
          <p:cNvPr id="956" name="Shape 95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27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segmento</a:t>
            </a: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SYN </a:t>
            </a:r>
            <a:r>
              <a:rPr lang="en-GB" sz="27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inicial</a:t>
            </a: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7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</a:t>
            </a: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7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perder</a:t>
            </a: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-se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Na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houve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problema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</a:t>
            </a:r>
            <a:endParaRPr lang="en-GB" sz="23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aceita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mais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conexões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parâmetro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1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LISTEN for # new connections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também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acessível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nos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1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Java)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7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Nenhum</a:t>
            </a: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SYN+ACK </a:t>
            </a:r>
            <a:r>
              <a:rPr lang="en-GB" sz="27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chegará</a:t>
            </a: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7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ao</a:t>
            </a: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7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</a:t>
            </a:r>
            <a:endParaRPr lang="en-GB" sz="27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espera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certo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limite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tempo (</a:t>
            </a:r>
            <a:r>
              <a:rPr lang="en-GB" sz="2300" b="0" i="1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reemite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ou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desiste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após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algumas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tentativas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</a:t>
            </a:r>
            <a:r>
              <a:rPr lang="en-GB" sz="27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valor</a:t>
            </a: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7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usar</a:t>
            </a: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o </a:t>
            </a:r>
            <a:r>
              <a:rPr lang="en-GB" sz="2700" b="0" i="1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en-GB" sz="27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?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Tipicamente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alguns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segundos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3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segundos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porque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nada se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sabe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RTT no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início</a:t>
            </a:r>
            <a:endParaRPr lang="en-GB" sz="23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Caso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 SYN se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perca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abertura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seria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muito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demorada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pelo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</a:t>
            </a:r>
            <a:r>
              <a:rPr lang="en-GB" sz="2300" b="0" i="0" u="none" strike="noStrike" cap="none" dirty="0" err="1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modernamente</a:t>
            </a:r>
            <a:r>
              <a:rPr lang="en-GB" sz="23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baixou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valor</a:t>
            </a:r>
            <a:r>
              <a:rPr lang="en-GB" sz="23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1 </a:t>
            </a:r>
            <a:r>
              <a:rPr lang="en-GB" sz="23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segundo</a:t>
            </a:r>
            <a:endParaRPr lang="en-GB" sz="23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4603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7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7" name="Shape 95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 Se o SYN+ACK Se Perde?</a:t>
            </a:r>
          </a:p>
        </p:txBody>
      </p:sp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cliente acabará por voltar a emitir e tudo recomeça pois o servidor reconhecerá a conexão repetida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conexão acabará por se estabelecer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que acontece se o cliente for batoteiro e não responder ao SYN+ACK com o ACK final (ataque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 flood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servidor terá de esperar um certo tempo (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timeout, 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por exemplo o valor de 10 segundos) e depois desistir daquela conexão dita “meia aberta”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Qual o valor do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servidor espera um tempo fixo pois não conhece o RTT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tempo que espera perante um ataque 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SYN flood 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determina o espaço desperdiçado na tabela de conexões abertas e 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buffers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etc.</a:t>
            </a:r>
          </a:p>
        </p:txBody>
      </p:sp>
      <p:sp>
        <p:nvSpPr>
          <p:cNvPr id="964" name="Shape 9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 Medidas Para o SYN flood</a:t>
            </a:r>
          </a:p>
        </p:txBody>
      </p:sp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266700" y="841550"/>
            <a:ext cx="8610599" cy="36740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8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Usar SYN cookies, isto é, números de sequência iniciais (ISNs) especiais do lado do servidor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servidor responde com ISN (especial), ver abaixo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o servidor memoriza muito pouca informação sobre a conexão aberta (e.g. </a:t>
            </a:r>
            <a:r>
              <a:rPr lang="en-GB" sz="18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IP, client Port, server IP, server Port, ISN</a:t>
            </a: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ou mesmo apenas o ISN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cliente correto responde com um ACK=ISN+1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servidor analisa esse valor e constrói então o estado total da conexão pois tem a certeza que o cliente não é falso. Só nessa altura constrói todas as outras estruturas de dados sobre a conexão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0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18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1" name="Shape 97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2" name="Shape 972"/>
          <p:cNvSpPr txBox="1"/>
          <p:nvPr/>
        </p:nvSpPr>
        <p:spPr>
          <a:xfrm>
            <a:off x="179400" y="5090405"/>
            <a:ext cx="8785200" cy="109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omic Sans MS"/>
              <a:buNone/>
            </a:pPr>
            <a:r>
              <a:rPr lang="en-GB" sz="24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ISN = Hash (client IP, client Port, server IP, server Port, segredo)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2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Perda do SYN ou SYN+ACK e Browsers Web</a:t>
            </a:r>
          </a:p>
        </p:txBody>
      </p:sp>
      <p:sp>
        <p:nvSpPr>
          <p:cNvPr id="978" name="Shape 97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utilizador dá um URL ao browser e carrega em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enter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browser abre uma conexão TCP para o servidor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utilizador espera alguns segundos, mas vários segundos é muito tempo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Impacienta-se e carrega em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reload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browser abre uma nova conexão 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se traduz em enviar um novo SYN e no abandono da antiga conexão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Isto é, o utilizador limita na prática um 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timeout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muito alto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antiga conexão não aberta acabará por desaparecer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repercussões haverá sobre o problema da confusão entre a nova e a antiga conexão ? Nenhuma se as portas não forem reutilizadas ou o ISN avançar adequadamente</a:t>
            </a:r>
          </a:p>
        </p:txBody>
      </p:sp>
      <p:sp>
        <p:nvSpPr>
          <p:cNvPr id="979" name="Shape 97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Fecho da Conexão</a:t>
            </a:r>
          </a:p>
        </p:txBody>
      </p:sp>
      <p:sp>
        <p:nvSpPr>
          <p:cNvPr id="985" name="Shape 98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Fechar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conexão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fácil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exigirmos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acordo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ambas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partes</a:t>
            </a:r>
            <a:endParaRPr lang="en-GB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Eu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fechar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porque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já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tenho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nada para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enviar</a:t>
            </a:r>
            <a:endParaRPr lang="en-GB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outra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parte tem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também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estar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acordo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também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nada 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mais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enviar</a:t>
            </a:r>
            <a:endParaRPr lang="en-GB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Chegar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este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acordo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situação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se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perder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complicado</a:t>
            </a:r>
            <a:endParaRPr lang="en-GB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Solução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TCP: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fechar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das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partes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forma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independente</a:t>
            </a:r>
            <a:endParaRPr lang="en-GB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6" name="Shape 98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11187" y="404812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- Transmission Control Protocol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11200" y="1196975"/>
            <a:ext cx="8228100" cy="4875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Serviço de comunicação entre dois computadores</a:t>
            </a:r>
          </a:p>
          <a:p>
            <a:pPr marL="563563" marR="0" lvl="1" indent="-2587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2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Canal lógico dedicado entre duas aplicações</a:t>
            </a:r>
          </a:p>
          <a:p>
            <a:pPr marL="563563" marR="0" lvl="1" indent="-2587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2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Sequência ordenada e fiável de bytes</a:t>
            </a:r>
          </a:p>
          <a:p>
            <a:pPr marL="563563" marR="0" lvl="1" indent="-2587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2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Transmite simultaneamente nos dois sentidos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Totalmente implementado pelos computadores, nos sistema de operação (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-to-</a:t>
            </a:r>
            <a:r>
              <a:rPr lang="pt-PT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</a:t>
            </a:r>
            <a:r>
              <a:rPr lang="pt-PT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3" marR="0" lvl="1" indent="-2587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2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Retransmissão dos pacotes perdidos</a:t>
            </a:r>
          </a:p>
          <a:p>
            <a:pPr marL="563563" marR="0" lvl="1" indent="-2587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2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Colocação dos dados por ordem e supressão dos duplicados</a:t>
            </a:r>
          </a:p>
          <a:p>
            <a:pPr marL="563563" marR="0" lvl="1" indent="-2587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2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Controlo de fluxos para evitar “afogar” o recetor</a:t>
            </a:r>
          </a:p>
          <a:p>
            <a:pPr marL="563563" marR="0" lvl="1" indent="-2587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pt-PT" sz="22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Controlo de saturação para adaptar a velocidade de transmissão à capacidade da rede</a:t>
            </a:r>
            <a:endParaRPr lang="pt-PT" sz="22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7631543" y="6191100"/>
            <a:ext cx="1123500" cy="476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Fecho da Conexão</a:t>
            </a:r>
          </a:p>
        </p:txBody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processo numa extremidade já não tem mais nada para escrever e fecha a conexão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 close() 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TCP assegura que os dados já escritos chegam ao outro lado e depois desencadeia o envio do segmento FIN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outro lado está a ler dados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Quando o TCP não tiver mais dados para fornecer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leitor recebe 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end-of-file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( read() returns -1 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 outro lado, cada lado da conexão pode fechar de forma independente a conexão</a:t>
            </a:r>
          </a:p>
          <a:p>
            <a:pPr marL="563562" marR="0" lvl="1" indent="-258762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2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Invocando </a:t>
            </a:r>
            <a:r>
              <a:rPr lang="en-GB" sz="2000" b="0" i="1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shutdown()</a:t>
            </a:r>
            <a:r>
              <a:rPr lang="en-GB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ao invés de </a:t>
            </a:r>
            <a:r>
              <a:rPr lang="en-GB" sz="2000" b="0" i="1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close()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 isso se diz que o TCP implementa um “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graceful tear-down” 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das conexões</a:t>
            </a:r>
          </a:p>
        </p:txBody>
      </p:sp>
      <p:sp>
        <p:nvSpPr>
          <p:cNvPr id="993" name="Shape 99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0" name="Shape 1000"/>
          <p:cNvCxnSpPr/>
          <p:nvPr/>
        </p:nvCxnSpPr>
        <p:spPr>
          <a:xfrm>
            <a:off x="3231891" y="2477032"/>
            <a:ext cx="15300" cy="291809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1" name="Shape 1001"/>
          <p:cNvCxnSpPr/>
          <p:nvPr/>
        </p:nvCxnSpPr>
        <p:spPr>
          <a:xfrm>
            <a:off x="5703826" y="2477032"/>
            <a:ext cx="15300" cy="291809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2" name="Shape 1002"/>
          <p:cNvCxnSpPr/>
          <p:nvPr/>
        </p:nvCxnSpPr>
        <p:spPr>
          <a:xfrm>
            <a:off x="3129080" y="3236291"/>
            <a:ext cx="21900" cy="2159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003" name="Shape 1003"/>
          <p:cNvSpPr txBox="1"/>
          <p:nvPr/>
        </p:nvSpPr>
        <p:spPr>
          <a:xfrm>
            <a:off x="3670360" y="2592097"/>
            <a:ext cx="1125898" cy="28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</a:p>
        </p:txBody>
      </p:sp>
      <p:cxnSp>
        <p:nvCxnSpPr>
          <p:cNvPr id="1004" name="Shape 1004"/>
          <p:cNvCxnSpPr/>
          <p:nvPr/>
        </p:nvCxnSpPr>
        <p:spPr>
          <a:xfrm flipH="1">
            <a:off x="3269769" y="3206738"/>
            <a:ext cx="2394298" cy="70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05" name="Shape 1005"/>
          <p:cNvCxnSpPr/>
          <p:nvPr/>
        </p:nvCxnSpPr>
        <p:spPr>
          <a:xfrm>
            <a:off x="3231881" y="2738627"/>
            <a:ext cx="2450099" cy="413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06" name="Shape 1006"/>
          <p:cNvSpPr txBox="1"/>
          <p:nvPr/>
        </p:nvSpPr>
        <p:spPr>
          <a:xfrm>
            <a:off x="2312200" y="5194757"/>
            <a:ext cx="764398" cy="3008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</a:t>
            </a:r>
          </a:p>
        </p:txBody>
      </p:sp>
      <p:cxnSp>
        <p:nvCxnSpPr>
          <p:cNvPr id="1007" name="Shape 1007"/>
          <p:cNvCxnSpPr/>
          <p:nvPr/>
        </p:nvCxnSpPr>
        <p:spPr>
          <a:xfrm>
            <a:off x="3281708" y="4416366"/>
            <a:ext cx="2387699" cy="497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0548" y="1743350"/>
            <a:ext cx="672425" cy="706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Shape 10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5355" y="1798033"/>
            <a:ext cx="512497" cy="637279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Shape 1010"/>
          <p:cNvSpPr txBox="1"/>
          <p:nvPr/>
        </p:nvSpPr>
        <p:spPr>
          <a:xfrm>
            <a:off x="3550998" y="3206752"/>
            <a:ext cx="1364400" cy="28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cxnSp>
        <p:nvCxnSpPr>
          <p:cNvPr id="1011" name="Shape 1011"/>
          <p:cNvCxnSpPr/>
          <p:nvPr/>
        </p:nvCxnSpPr>
        <p:spPr>
          <a:xfrm flipH="1">
            <a:off x="3278358" y="3660501"/>
            <a:ext cx="2394298" cy="70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12" name="Shape 1012"/>
          <p:cNvSpPr txBox="1"/>
          <p:nvPr/>
        </p:nvSpPr>
        <p:spPr>
          <a:xfrm>
            <a:off x="3550998" y="4239387"/>
            <a:ext cx="1364400" cy="28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sp>
        <p:nvSpPr>
          <p:cNvPr id="1013" name="Shape 1013"/>
          <p:cNvSpPr txBox="1"/>
          <p:nvPr/>
        </p:nvSpPr>
        <p:spPr>
          <a:xfrm>
            <a:off x="3670360" y="3723078"/>
            <a:ext cx="1125898" cy="28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</a:p>
        </p:txBody>
      </p:sp>
      <p:sp>
        <p:nvSpPr>
          <p:cNvPr id="1014" name="Shape 1014"/>
          <p:cNvSpPr txBox="1"/>
          <p:nvPr/>
        </p:nvSpPr>
        <p:spPr>
          <a:xfrm>
            <a:off x="5947212" y="3152335"/>
            <a:ext cx="993898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8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ESTADO = CLOSE_WAIT</a:t>
            </a:r>
          </a:p>
        </p:txBody>
      </p:sp>
      <p:cxnSp>
        <p:nvCxnSpPr>
          <p:cNvPr id="1015" name="Shape 1015"/>
          <p:cNvCxnSpPr/>
          <p:nvPr/>
        </p:nvCxnSpPr>
        <p:spPr>
          <a:xfrm flipH="1">
            <a:off x="2450616" y="3365791"/>
            <a:ext cx="1800" cy="9125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016" name="Shape 1016"/>
          <p:cNvSpPr txBox="1"/>
          <p:nvPr/>
        </p:nvSpPr>
        <p:spPr>
          <a:xfrm>
            <a:off x="1993875" y="4426896"/>
            <a:ext cx="960599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8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ESTADO = TIME_WAIT</a:t>
            </a:r>
          </a:p>
        </p:txBody>
      </p:sp>
      <p:sp>
        <p:nvSpPr>
          <p:cNvPr id="1017" name="Shape 1017"/>
          <p:cNvSpPr txBox="1"/>
          <p:nvPr/>
        </p:nvSpPr>
        <p:spPr>
          <a:xfrm>
            <a:off x="6014212" y="4905671"/>
            <a:ext cx="993898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8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ESTADO = CLOSED</a:t>
            </a:r>
          </a:p>
        </p:txBody>
      </p:sp>
      <p:sp>
        <p:nvSpPr>
          <p:cNvPr id="1018" name="Shape 1018"/>
          <p:cNvSpPr txBox="1"/>
          <p:nvPr/>
        </p:nvSpPr>
        <p:spPr>
          <a:xfrm>
            <a:off x="5577457" y="3514846"/>
            <a:ext cx="764398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</a:p>
        </p:txBody>
      </p:sp>
      <p:sp>
        <p:nvSpPr>
          <p:cNvPr id="1019" name="Shape 1019"/>
          <p:cNvSpPr txBox="1"/>
          <p:nvPr/>
        </p:nvSpPr>
        <p:spPr>
          <a:xfrm>
            <a:off x="2570250" y="2576610"/>
            <a:ext cx="764398" cy="31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</a:p>
        </p:txBody>
      </p:sp>
      <p:sp>
        <p:nvSpPr>
          <p:cNvPr id="1020" name="Shape 1020"/>
          <p:cNvSpPr txBox="1"/>
          <p:nvPr/>
        </p:nvSpPr>
        <p:spPr>
          <a:xfrm>
            <a:off x="5947212" y="3780476"/>
            <a:ext cx="993898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8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ESTADO = LAST_ACK</a:t>
            </a:r>
          </a:p>
        </p:txBody>
      </p:sp>
      <p:sp>
        <p:nvSpPr>
          <p:cNvPr id="1021" name="Shape 1021"/>
          <p:cNvSpPr txBox="1"/>
          <p:nvPr/>
        </p:nvSpPr>
        <p:spPr>
          <a:xfrm>
            <a:off x="2005856" y="2835921"/>
            <a:ext cx="960599" cy="3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8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ESTADO = FIN_WAIT1</a:t>
            </a:r>
          </a:p>
        </p:txBody>
      </p:sp>
      <p:cxnSp>
        <p:nvCxnSpPr>
          <p:cNvPr id="1022" name="Shape 1022"/>
          <p:cNvCxnSpPr/>
          <p:nvPr/>
        </p:nvCxnSpPr>
        <p:spPr>
          <a:xfrm flipH="1">
            <a:off x="6341673" y="3514832"/>
            <a:ext cx="1800" cy="2216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cxnSp>
        <p:nvCxnSpPr>
          <p:cNvPr id="1023" name="Shape 1023"/>
          <p:cNvCxnSpPr/>
          <p:nvPr/>
        </p:nvCxnSpPr>
        <p:spPr>
          <a:xfrm flipH="1">
            <a:off x="6341072" y="4161816"/>
            <a:ext cx="2399" cy="684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stealth" w="lg" len="lg"/>
          </a:ln>
        </p:spPr>
      </p:cxnSp>
      <p:sp>
        <p:nvSpPr>
          <p:cNvPr id="1024" name="Shape 102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Fecho da conexão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Máquina de Estados</a:t>
            </a:r>
          </a:p>
        </p:txBody>
      </p:sp>
      <p:sp>
        <p:nvSpPr>
          <p:cNvPr id="1031" name="Shape 103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2" name="Shape 1032"/>
          <p:cNvGrpSpPr/>
          <p:nvPr/>
        </p:nvGrpSpPr>
        <p:grpSpPr>
          <a:xfrm>
            <a:off x="4025290" y="2794988"/>
            <a:ext cx="923452" cy="937216"/>
            <a:chOff x="2414975" y="1753500"/>
            <a:chExt cx="1198199" cy="1185600"/>
          </a:xfrm>
        </p:grpSpPr>
        <p:sp>
          <p:nvSpPr>
            <p:cNvPr id="1033" name="Shape 1033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Shape 1034"/>
            <p:cNvSpPr txBox="1"/>
            <p:nvPr/>
          </p:nvSpPr>
          <p:spPr>
            <a:xfrm>
              <a:off x="2414986" y="2187148"/>
              <a:ext cx="1169998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CLOSING</a:t>
              </a:r>
            </a:p>
          </p:txBody>
        </p:sp>
      </p:grpSp>
      <p:grpSp>
        <p:nvGrpSpPr>
          <p:cNvPr id="1035" name="Shape 1035"/>
          <p:cNvGrpSpPr/>
          <p:nvPr/>
        </p:nvGrpSpPr>
        <p:grpSpPr>
          <a:xfrm>
            <a:off x="4100041" y="5748566"/>
            <a:ext cx="957161" cy="937216"/>
            <a:chOff x="1027925" y="1908050"/>
            <a:chExt cx="1241938" cy="1185600"/>
          </a:xfrm>
        </p:grpSpPr>
        <p:sp>
          <p:nvSpPr>
            <p:cNvPr id="1036" name="Shape 1036"/>
            <p:cNvSpPr/>
            <p:nvPr/>
          </p:nvSpPr>
          <p:spPr>
            <a:xfrm>
              <a:off x="1027925" y="190805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Shape 1037"/>
            <p:cNvSpPr txBox="1"/>
            <p:nvPr/>
          </p:nvSpPr>
          <p:spPr>
            <a:xfrm>
              <a:off x="1203362" y="2299858"/>
              <a:ext cx="106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CLOSED</a:t>
              </a:r>
            </a:p>
          </p:txBody>
        </p:sp>
      </p:grpSp>
      <p:grpSp>
        <p:nvGrpSpPr>
          <p:cNvPr id="1038" name="Shape 1038"/>
          <p:cNvGrpSpPr/>
          <p:nvPr/>
        </p:nvGrpSpPr>
        <p:grpSpPr>
          <a:xfrm>
            <a:off x="1750937" y="4303072"/>
            <a:ext cx="943727" cy="937216"/>
            <a:chOff x="2414616" y="1435250"/>
            <a:chExt cx="1224507" cy="1185600"/>
          </a:xfrm>
        </p:grpSpPr>
        <p:sp>
          <p:nvSpPr>
            <p:cNvPr id="1039" name="Shape 1039"/>
            <p:cNvSpPr/>
            <p:nvPr/>
          </p:nvSpPr>
          <p:spPr>
            <a:xfrm>
              <a:off x="2440925" y="143525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Shape 1040"/>
            <p:cNvSpPr txBox="1"/>
            <p:nvPr/>
          </p:nvSpPr>
          <p:spPr>
            <a:xfrm>
              <a:off x="2414616" y="1868900"/>
              <a:ext cx="1198199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FIN_WAIT_2</a:t>
              </a:r>
            </a:p>
          </p:txBody>
        </p:sp>
      </p:grpSp>
      <p:grpSp>
        <p:nvGrpSpPr>
          <p:cNvPr id="1041" name="Shape 1041"/>
          <p:cNvGrpSpPr/>
          <p:nvPr/>
        </p:nvGrpSpPr>
        <p:grpSpPr>
          <a:xfrm>
            <a:off x="6472734" y="2857586"/>
            <a:ext cx="923452" cy="937216"/>
            <a:chOff x="2414975" y="1753500"/>
            <a:chExt cx="1198199" cy="1185600"/>
          </a:xfrm>
        </p:grpSpPr>
        <p:sp>
          <p:nvSpPr>
            <p:cNvPr id="1042" name="Shape 1042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Shape 1043"/>
            <p:cNvSpPr txBox="1"/>
            <p:nvPr/>
          </p:nvSpPr>
          <p:spPr>
            <a:xfrm>
              <a:off x="2569775" y="2023914"/>
              <a:ext cx="8886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CLOSE_WAIT</a:t>
              </a:r>
            </a:p>
          </p:txBody>
        </p:sp>
      </p:grpSp>
      <p:cxnSp>
        <p:nvCxnSpPr>
          <p:cNvPr id="1044" name="Shape 1044"/>
          <p:cNvCxnSpPr/>
          <p:nvPr/>
        </p:nvCxnSpPr>
        <p:spPr>
          <a:xfrm flipH="1">
            <a:off x="2222814" y="1596608"/>
            <a:ext cx="1734000" cy="12609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45" name="Shape 1045"/>
          <p:cNvCxnSpPr>
            <a:endCxn id="1036" idx="6"/>
          </p:cNvCxnSpPr>
          <p:nvPr/>
        </p:nvCxnSpPr>
        <p:spPr>
          <a:xfrm flipH="1">
            <a:off x="5023493" y="5269474"/>
            <a:ext cx="1911000" cy="9477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046" name="Shape 1046"/>
          <p:cNvCxnSpPr>
            <a:stCxn id="1039" idx="6"/>
          </p:cNvCxnSpPr>
          <p:nvPr/>
        </p:nvCxnSpPr>
        <p:spPr>
          <a:xfrm>
            <a:off x="2694664" y="4771680"/>
            <a:ext cx="1330500" cy="600"/>
          </a:xfrm>
          <a:prstGeom prst="curvedConnector3">
            <a:avLst>
              <a:gd name="adj1" fmla="val 5000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047" name="Shape 1047"/>
          <p:cNvGrpSpPr/>
          <p:nvPr/>
        </p:nvGrpSpPr>
        <p:grpSpPr>
          <a:xfrm>
            <a:off x="4025303" y="4329103"/>
            <a:ext cx="923452" cy="885168"/>
            <a:chOff x="2414975" y="1753500"/>
            <a:chExt cx="1198199" cy="1185600"/>
          </a:xfrm>
        </p:grpSpPr>
        <p:sp>
          <p:nvSpPr>
            <p:cNvPr id="1048" name="Shape 1048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Shape 1049"/>
            <p:cNvSpPr txBox="1"/>
            <p:nvPr/>
          </p:nvSpPr>
          <p:spPr>
            <a:xfrm>
              <a:off x="2483378" y="2187143"/>
              <a:ext cx="1061399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TIME_WAIT</a:t>
              </a:r>
            </a:p>
          </p:txBody>
        </p:sp>
      </p:grpSp>
      <p:grpSp>
        <p:nvGrpSpPr>
          <p:cNvPr id="1050" name="Shape 1050"/>
          <p:cNvGrpSpPr/>
          <p:nvPr/>
        </p:nvGrpSpPr>
        <p:grpSpPr>
          <a:xfrm>
            <a:off x="1993909" y="1499410"/>
            <a:ext cx="901876" cy="564388"/>
            <a:chOff x="-2909401" y="-2023300"/>
            <a:chExt cx="1470051" cy="564388"/>
          </a:xfrm>
        </p:grpSpPr>
        <p:sp>
          <p:nvSpPr>
            <p:cNvPr id="1051" name="Shape 1051"/>
            <p:cNvSpPr txBox="1"/>
            <p:nvPr/>
          </p:nvSpPr>
          <p:spPr>
            <a:xfrm>
              <a:off x="-2909350" y="-2023300"/>
              <a:ext cx="14700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close()</a:t>
              </a:r>
            </a:p>
          </p:txBody>
        </p:sp>
        <p:sp>
          <p:nvSpPr>
            <p:cNvPr id="1052" name="Shape 1052"/>
            <p:cNvSpPr txBox="1"/>
            <p:nvPr/>
          </p:nvSpPr>
          <p:spPr>
            <a:xfrm>
              <a:off x="-2834724" y="-1783510"/>
              <a:ext cx="13761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FIN</a:t>
              </a:r>
            </a:p>
          </p:txBody>
        </p:sp>
        <p:cxnSp>
          <p:nvCxnSpPr>
            <p:cNvPr id="1053" name="Shape 1053"/>
            <p:cNvCxnSpPr/>
            <p:nvPr/>
          </p:nvCxnSpPr>
          <p:spPr>
            <a:xfrm>
              <a:off x="-2909401" y="-1742475"/>
              <a:ext cx="1450798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4" name="Shape 1054"/>
          <p:cNvGrpSpPr/>
          <p:nvPr/>
        </p:nvGrpSpPr>
        <p:grpSpPr>
          <a:xfrm>
            <a:off x="6472715" y="1662462"/>
            <a:ext cx="1242193" cy="564398"/>
            <a:chOff x="1764297" y="1099025"/>
            <a:chExt cx="1470051" cy="564398"/>
          </a:xfrm>
        </p:grpSpPr>
        <p:sp>
          <p:nvSpPr>
            <p:cNvPr id="1055" name="Shape 1055"/>
            <p:cNvSpPr txBox="1"/>
            <p:nvPr/>
          </p:nvSpPr>
          <p:spPr>
            <a:xfrm>
              <a:off x="1764349" y="1099025"/>
              <a:ext cx="14700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Received FIN</a:t>
              </a:r>
            </a:p>
          </p:txBody>
        </p:sp>
        <p:sp>
          <p:nvSpPr>
            <p:cNvPr id="1056" name="Shape 1056"/>
            <p:cNvSpPr txBox="1"/>
            <p:nvPr/>
          </p:nvSpPr>
          <p:spPr>
            <a:xfrm>
              <a:off x="1914125" y="1338825"/>
              <a:ext cx="11493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ACK</a:t>
              </a:r>
            </a:p>
          </p:txBody>
        </p:sp>
        <p:cxnSp>
          <p:nvCxnSpPr>
            <p:cNvPr id="1057" name="Shape 1057"/>
            <p:cNvCxnSpPr/>
            <p:nvPr/>
          </p:nvCxnSpPr>
          <p:spPr>
            <a:xfrm>
              <a:off x="1764297" y="1379850"/>
              <a:ext cx="1450798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58" name="Shape 1058"/>
          <p:cNvCxnSpPr>
            <a:endCxn id="1042" idx="0"/>
          </p:cNvCxnSpPr>
          <p:nvPr/>
        </p:nvCxnSpPr>
        <p:spPr>
          <a:xfrm>
            <a:off x="4880361" y="1596686"/>
            <a:ext cx="2054100" cy="1260899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stealth" w="lg" len="lg"/>
          </a:ln>
        </p:spPr>
      </p:cxnSp>
      <p:cxnSp>
        <p:nvCxnSpPr>
          <p:cNvPr id="1059" name="Shape 1059"/>
          <p:cNvCxnSpPr>
            <a:stCxn id="1042" idx="4"/>
          </p:cNvCxnSpPr>
          <p:nvPr/>
        </p:nvCxnSpPr>
        <p:spPr>
          <a:xfrm rot="-5400000" flipH="1">
            <a:off x="6666111" y="4063153"/>
            <a:ext cx="537300" cy="6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stealth" w="lg" len="lg"/>
          </a:ln>
        </p:spPr>
      </p:cxnSp>
      <p:sp>
        <p:nvSpPr>
          <p:cNvPr id="1060" name="Shape 1060"/>
          <p:cNvSpPr txBox="1"/>
          <p:nvPr/>
        </p:nvSpPr>
        <p:spPr>
          <a:xfrm>
            <a:off x="4547850" y="5257762"/>
            <a:ext cx="1476000" cy="324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Timeout after 2 x MSL</a:t>
            </a:r>
          </a:p>
        </p:txBody>
      </p:sp>
      <p:sp>
        <p:nvSpPr>
          <p:cNvPr id="1061" name="Shape 1061"/>
          <p:cNvSpPr txBox="1"/>
          <p:nvPr/>
        </p:nvSpPr>
        <p:spPr>
          <a:xfrm>
            <a:off x="5692150" y="6055025"/>
            <a:ext cx="1242298" cy="32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Received  ACK</a:t>
            </a:r>
          </a:p>
        </p:txBody>
      </p:sp>
      <p:sp>
        <p:nvSpPr>
          <p:cNvPr id="1062" name="Shape 1062"/>
          <p:cNvSpPr txBox="1"/>
          <p:nvPr/>
        </p:nvSpPr>
        <p:spPr>
          <a:xfrm>
            <a:off x="5254375" y="1066800"/>
            <a:ext cx="1047899" cy="324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</a:p>
        </p:txBody>
      </p:sp>
      <p:sp>
        <p:nvSpPr>
          <p:cNvPr id="1063" name="Shape 1063"/>
          <p:cNvSpPr txBox="1"/>
          <p:nvPr/>
        </p:nvSpPr>
        <p:spPr>
          <a:xfrm>
            <a:off x="1309337" y="5649271"/>
            <a:ext cx="2271000" cy="995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Cliente típico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Servidor típico</a:t>
            </a:r>
          </a:p>
        </p:txBody>
      </p:sp>
      <p:cxnSp>
        <p:nvCxnSpPr>
          <p:cNvPr id="1064" name="Shape 1064"/>
          <p:cNvCxnSpPr/>
          <p:nvPr/>
        </p:nvCxnSpPr>
        <p:spPr>
          <a:xfrm rot="10800000" flipH="1">
            <a:off x="2539236" y="6134812"/>
            <a:ext cx="848100" cy="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5" name="Shape 1065"/>
          <p:cNvCxnSpPr/>
          <p:nvPr/>
        </p:nvCxnSpPr>
        <p:spPr>
          <a:xfrm rot="10800000" flipH="1">
            <a:off x="2527586" y="6429498"/>
            <a:ext cx="848100" cy="1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066" name="Shape 1066"/>
          <p:cNvGrpSpPr/>
          <p:nvPr/>
        </p:nvGrpSpPr>
        <p:grpSpPr>
          <a:xfrm>
            <a:off x="3956815" y="1128000"/>
            <a:ext cx="987044" cy="937216"/>
            <a:chOff x="2414975" y="1753500"/>
            <a:chExt cx="1280710" cy="1185600"/>
          </a:xfrm>
        </p:grpSpPr>
        <p:sp>
          <p:nvSpPr>
            <p:cNvPr id="1067" name="Shape 1067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Shape 1068"/>
            <p:cNvSpPr txBox="1"/>
            <p:nvPr/>
          </p:nvSpPr>
          <p:spPr>
            <a:xfrm>
              <a:off x="2414986" y="2187148"/>
              <a:ext cx="1280699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ESTABLISHED</a:t>
              </a:r>
            </a:p>
          </p:txBody>
        </p:sp>
      </p:grpSp>
      <p:grpSp>
        <p:nvGrpSpPr>
          <p:cNvPr id="1069" name="Shape 1069"/>
          <p:cNvGrpSpPr/>
          <p:nvPr/>
        </p:nvGrpSpPr>
        <p:grpSpPr>
          <a:xfrm>
            <a:off x="6472734" y="4332173"/>
            <a:ext cx="923452" cy="937216"/>
            <a:chOff x="2414975" y="1753500"/>
            <a:chExt cx="1198199" cy="1185600"/>
          </a:xfrm>
        </p:grpSpPr>
        <p:sp>
          <p:nvSpPr>
            <p:cNvPr id="1070" name="Shape 1070"/>
            <p:cNvSpPr/>
            <p:nvPr/>
          </p:nvSpPr>
          <p:spPr>
            <a:xfrm>
              <a:off x="2414975" y="175350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Shape 1071"/>
            <p:cNvSpPr txBox="1"/>
            <p:nvPr/>
          </p:nvSpPr>
          <p:spPr>
            <a:xfrm>
              <a:off x="2428925" y="2150336"/>
              <a:ext cx="1170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LAST_ACK</a:t>
              </a:r>
            </a:p>
          </p:txBody>
        </p:sp>
      </p:grpSp>
      <p:grpSp>
        <p:nvGrpSpPr>
          <p:cNvPr id="1072" name="Shape 1072"/>
          <p:cNvGrpSpPr/>
          <p:nvPr/>
        </p:nvGrpSpPr>
        <p:grpSpPr>
          <a:xfrm>
            <a:off x="1761075" y="2857572"/>
            <a:ext cx="923452" cy="937216"/>
            <a:chOff x="2440925" y="1435250"/>
            <a:chExt cx="1198199" cy="1185600"/>
          </a:xfrm>
        </p:grpSpPr>
        <p:sp>
          <p:nvSpPr>
            <p:cNvPr id="1073" name="Shape 1073"/>
            <p:cNvSpPr/>
            <p:nvPr/>
          </p:nvSpPr>
          <p:spPr>
            <a:xfrm>
              <a:off x="2440925" y="1435250"/>
              <a:ext cx="1198199" cy="1185600"/>
            </a:xfrm>
            <a:prstGeom prst="ellipse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Shape 1074"/>
            <p:cNvSpPr txBox="1"/>
            <p:nvPr/>
          </p:nvSpPr>
          <p:spPr>
            <a:xfrm>
              <a:off x="2440925" y="1868900"/>
              <a:ext cx="1158899" cy="318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9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FIN_WAIT_1</a:t>
              </a:r>
            </a:p>
          </p:txBody>
        </p:sp>
      </p:grpSp>
      <p:grpSp>
        <p:nvGrpSpPr>
          <p:cNvPr id="1075" name="Shape 1075"/>
          <p:cNvGrpSpPr/>
          <p:nvPr/>
        </p:nvGrpSpPr>
        <p:grpSpPr>
          <a:xfrm>
            <a:off x="7059046" y="3781260"/>
            <a:ext cx="901877" cy="564388"/>
            <a:chOff x="-3160502" y="-2023300"/>
            <a:chExt cx="1470052" cy="564388"/>
          </a:xfrm>
        </p:grpSpPr>
        <p:sp>
          <p:nvSpPr>
            <p:cNvPr id="1076" name="Shape 1076"/>
            <p:cNvSpPr txBox="1"/>
            <p:nvPr/>
          </p:nvSpPr>
          <p:spPr>
            <a:xfrm>
              <a:off x="-3160450" y="-2023300"/>
              <a:ext cx="14700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close()</a:t>
              </a:r>
            </a:p>
          </p:txBody>
        </p:sp>
        <p:sp>
          <p:nvSpPr>
            <p:cNvPr id="1077" name="Shape 1077"/>
            <p:cNvSpPr txBox="1"/>
            <p:nvPr/>
          </p:nvSpPr>
          <p:spPr>
            <a:xfrm>
              <a:off x="-3085824" y="-1783510"/>
              <a:ext cx="13761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FIN</a:t>
              </a:r>
            </a:p>
          </p:txBody>
        </p:sp>
        <p:cxnSp>
          <p:nvCxnSpPr>
            <p:cNvPr id="1078" name="Shape 1078"/>
            <p:cNvCxnSpPr/>
            <p:nvPr/>
          </p:nvCxnSpPr>
          <p:spPr>
            <a:xfrm>
              <a:off x="-3160502" y="-1742475"/>
              <a:ext cx="1450798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79" name="Shape 1079"/>
          <p:cNvSpPr/>
          <p:nvPr/>
        </p:nvSpPr>
        <p:spPr>
          <a:xfrm rot="9608351">
            <a:off x="4759188" y="1220027"/>
            <a:ext cx="480372" cy="1712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0" name="Shape 1080"/>
          <p:cNvGrpSpPr/>
          <p:nvPr/>
        </p:nvGrpSpPr>
        <p:grpSpPr>
          <a:xfrm>
            <a:off x="2738890" y="4771762"/>
            <a:ext cx="1242193" cy="564398"/>
            <a:chOff x="1764297" y="1099025"/>
            <a:chExt cx="1470051" cy="564398"/>
          </a:xfrm>
        </p:grpSpPr>
        <p:sp>
          <p:nvSpPr>
            <p:cNvPr id="1081" name="Shape 1081"/>
            <p:cNvSpPr txBox="1"/>
            <p:nvPr/>
          </p:nvSpPr>
          <p:spPr>
            <a:xfrm>
              <a:off x="1764349" y="1099025"/>
              <a:ext cx="14700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Received FIN</a:t>
              </a:r>
            </a:p>
          </p:txBody>
        </p:sp>
        <p:sp>
          <p:nvSpPr>
            <p:cNvPr id="1082" name="Shape 1082"/>
            <p:cNvSpPr txBox="1"/>
            <p:nvPr/>
          </p:nvSpPr>
          <p:spPr>
            <a:xfrm>
              <a:off x="1914125" y="1338825"/>
              <a:ext cx="11493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ACK</a:t>
              </a:r>
            </a:p>
          </p:txBody>
        </p:sp>
        <p:cxnSp>
          <p:nvCxnSpPr>
            <p:cNvPr id="1083" name="Shape 1083"/>
            <p:cNvCxnSpPr/>
            <p:nvPr/>
          </p:nvCxnSpPr>
          <p:spPr>
            <a:xfrm>
              <a:off x="1764297" y="1379850"/>
              <a:ext cx="1450798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84" name="Shape 1084"/>
          <p:cNvCxnSpPr>
            <a:stCxn id="1048" idx="4"/>
            <a:endCxn id="1036" idx="0"/>
          </p:cNvCxnSpPr>
          <p:nvPr/>
        </p:nvCxnSpPr>
        <p:spPr>
          <a:xfrm rot="-5400000" flipH="1">
            <a:off x="4257229" y="5444071"/>
            <a:ext cx="534300" cy="74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85" name="Shape 1085"/>
          <p:cNvCxnSpPr>
            <a:stCxn id="1073" idx="4"/>
            <a:endCxn id="1039" idx="0"/>
          </p:cNvCxnSpPr>
          <p:nvPr/>
        </p:nvCxnSpPr>
        <p:spPr>
          <a:xfrm rot="-5400000" flipH="1">
            <a:off x="1973801" y="4043788"/>
            <a:ext cx="508200" cy="10200"/>
          </a:xfrm>
          <a:prstGeom prst="curvedConnector3">
            <a:avLst>
              <a:gd name="adj1" fmla="val 50008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86" name="Shape 1086"/>
          <p:cNvSpPr txBox="1"/>
          <p:nvPr/>
        </p:nvSpPr>
        <p:spPr>
          <a:xfrm>
            <a:off x="1456075" y="3809337"/>
            <a:ext cx="901798" cy="50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Received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</a:t>
            </a:r>
          </a:p>
        </p:txBody>
      </p:sp>
      <p:cxnSp>
        <p:nvCxnSpPr>
          <p:cNvPr id="1087" name="Shape 1087"/>
          <p:cNvCxnSpPr>
            <a:stCxn id="1073" idx="6"/>
            <a:endCxn id="1048" idx="1"/>
          </p:cNvCxnSpPr>
          <p:nvPr/>
        </p:nvCxnSpPr>
        <p:spPr>
          <a:xfrm>
            <a:off x="2684527" y="3326180"/>
            <a:ext cx="1475999" cy="1132500"/>
          </a:xfrm>
          <a:prstGeom prst="curved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088" name="Shape 1088"/>
          <p:cNvCxnSpPr>
            <a:stCxn id="1073" idx="6"/>
            <a:endCxn id="1034" idx="1"/>
          </p:cNvCxnSpPr>
          <p:nvPr/>
        </p:nvCxnSpPr>
        <p:spPr>
          <a:xfrm rot="10800000" flipH="1">
            <a:off x="2684527" y="3263480"/>
            <a:ext cx="1340699" cy="627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1089" name="Shape 1089"/>
          <p:cNvGrpSpPr/>
          <p:nvPr/>
        </p:nvGrpSpPr>
        <p:grpSpPr>
          <a:xfrm>
            <a:off x="2684515" y="2692687"/>
            <a:ext cx="1242193" cy="564398"/>
            <a:chOff x="1764297" y="1099025"/>
            <a:chExt cx="1470051" cy="564398"/>
          </a:xfrm>
        </p:grpSpPr>
        <p:sp>
          <p:nvSpPr>
            <p:cNvPr id="1090" name="Shape 1090"/>
            <p:cNvSpPr txBox="1"/>
            <p:nvPr/>
          </p:nvSpPr>
          <p:spPr>
            <a:xfrm>
              <a:off x="1764349" y="1099025"/>
              <a:ext cx="14700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Received FIN</a:t>
              </a:r>
            </a:p>
          </p:txBody>
        </p:sp>
        <p:sp>
          <p:nvSpPr>
            <p:cNvPr id="1091" name="Shape 1091"/>
            <p:cNvSpPr txBox="1"/>
            <p:nvPr/>
          </p:nvSpPr>
          <p:spPr>
            <a:xfrm>
              <a:off x="1914125" y="1338825"/>
              <a:ext cx="11493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ACK</a:t>
              </a:r>
            </a:p>
          </p:txBody>
        </p:sp>
        <p:cxnSp>
          <p:nvCxnSpPr>
            <p:cNvPr id="1092" name="Shape 1092"/>
            <p:cNvCxnSpPr/>
            <p:nvPr/>
          </p:nvCxnSpPr>
          <p:spPr>
            <a:xfrm>
              <a:off x="1764297" y="1379850"/>
              <a:ext cx="1450798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93" name="Shape 1093"/>
          <p:cNvCxnSpPr>
            <a:stCxn id="1033" idx="4"/>
            <a:endCxn id="1048" idx="0"/>
          </p:cNvCxnSpPr>
          <p:nvPr/>
        </p:nvCxnSpPr>
        <p:spPr>
          <a:xfrm rot="-5400000" flipH="1">
            <a:off x="4188816" y="4030404"/>
            <a:ext cx="597000" cy="600"/>
          </a:xfrm>
          <a:prstGeom prst="curvedConnector3">
            <a:avLst>
              <a:gd name="adj1" fmla="val 49991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094" name="Shape 1094"/>
          <p:cNvSpPr txBox="1"/>
          <p:nvPr/>
        </p:nvSpPr>
        <p:spPr>
          <a:xfrm>
            <a:off x="4378225" y="3744587"/>
            <a:ext cx="1378199" cy="324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Received ACK</a:t>
            </a:r>
          </a:p>
        </p:txBody>
      </p:sp>
      <p:grpSp>
        <p:nvGrpSpPr>
          <p:cNvPr id="1095" name="Shape 1095"/>
          <p:cNvGrpSpPr/>
          <p:nvPr/>
        </p:nvGrpSpPr>
        <p:grpSpPr>
          <a:xfrm>
            <a:off x="2616474" y="3732187"/>
            <a:ext cx="1378279" cy="564386"/>
            <a:chOff x="1701644" y="1099037"/>
            <a:chExt cx="1631099" cy="564386"/>
          </a:xfrm>
        </p:grpSpPr>
        <p:sp>
          <p:nvSpPr>
            <p:cNvPr id="1096" name="Shape 1096"/>
            <p:cNvSpPr txBox="1"/>
            <p:nvPr/>
          </p:nvSpPr>
          <p:spPr>
            <a:xfrm>
              <a:off x="1701644" y="1099037"/>
              <a:ext cx="1631099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Received FIN+ACK</a:t>
              </a:r>
            </a:p>
          </p:txBody>
        </p:sp>
        <p:sp>
          <p:nvSpPr>
            <p:cNvPr id="1097" name="Shape 1097"/>
            <p:cNvSpPr txBox="1"/>
            <p:nvPr/>
          </p:nvSpPr>
          <p:spPr>
            <a:xfrm>
              <a:off x="1914125" y="1338825"/>
              <a:ext cx="1149300" cy="3245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GB"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 ACK</a:t>
              </a:r>
            </a:p>
          </p:txBody>
        </p:sp>
        <p:cxnSp>
          <p:nvCxnSpPr>
            <p:cNvPr id="1098" name="Shape 1098"/>
            <p:cNvCxnSpPr/>
            <p:nvPr/>
          </p:nvCxnSpPr>
          <p:spPr>
            <a:xfrm>
              <a:off x="1764297" y="1379850"/>
              <a:ext cx="1450798" cy="6299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99" name="Shape 1099"/>
          <p:cNvSpPr txBox="1"/>
          <p:nvPr/>
        </p:nvSpPr>
        <p:spPr>
          <a:xfrm>
            <a:off x="5089225" y="2160036"/>
            <a:ext cx="1378199" cy="324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11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PASSIVE  CLOSE</a:t>
            </a:r>
          </a:p>
        </p:txBody>
      </p:sp>
      <p:sp>
        <p:nvSpPr>
          <p:cNvPr id="1100" name="Shape 1100"/>
          <p:cNvSpPr txBox="1"/>
          <p:nvPr/>
        </p:nvSpPr>
        <p:spPr>
          <a:xfrm>
            <a:off x="2665775" y="2160036"/>
            <a:ext cx="1378199" cy="324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/>
              <a:buNone/>
            </a:pPr>
            <a:r>
              <a:rPr lang="en-GB" sz="1100" b="1" i="1" u="none" strike="noStrike" cap="non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ACTIVE  CLOSE</a:t>
            </a:r>
          </a:p>
        </p:txBody>
      </p:sp>
      <p:pic>
        <p:nvPicPr>
          <p:cNvPr id="1101" name="Shape 1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2610" y="5517900"/>
            <a:ext cx="309434" cy="32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Débito Extremo a Extremo Teórico</a:t>
            </a:r>
          </a:p>
        </p:txBody>
      </p:sp>
      <p:sp>
        <p:nvSpPr>
          <p:cNvPr id="1108" name="Shape 1108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395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23838" marR="0" lvl="0" indent="-46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30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46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lang="en-GB" sz="3000"/>
              <a:t>é</a:t>
            </a:r>
            <a:r>
              <a:rPr lang="en-GB" sz="3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bito = Dimensão Média da Janela / RTT</a:t>
            </a:r>
          </a:p>
          <a:p>
            <a:pPr marL="223838" marR="0" lvl="0" indent="-46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30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743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 = W</a:t>
            </a:r>
            <a:r>
              <a:rPr lang="en-GB" sz="3000" b="0" i="0" u="none" strike="noStrike" cap="none" baseline="-25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avr</a:t>
            </a:r>
            <a:r>
              <a:rPr lang="en-GB" sz="3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RTT</a:t>
            </a:r>
          </a:p>
        </p:txBody>
      </p:sp>
      <p:sp>
        <p:nvSpPr>
          <p:cNvPr id="1109" name="Shape 110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3600" b="1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6" name="Shape 1116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7" name="Shape 1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36" y="0"/>
            <a:ext cx="900112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Shape 112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= Turing Award</a:t>
            </a:r>
          </a:p>
        </p:txBody>
      </p:sp>
      <p:sp>
        <p:nvSpPr>
          <p:cNvPr id="1124" name="Shape 1124"/>
          <p:cNvSpPr txBox="1">
            <a:spLocks noGrp="1"/>
          </p:cNvSpPr>
          <p:nvPr>
            <p:ph type="body" idx="1"/>
          </p:nvPr>
        </p:nvSpPr>
        <p:spPr>
          <a:xfrm>
            <a:off x="458000" y="1272574"/>
            <a:ext cx="8228100" cy="50576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6" marR="0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TCP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foi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desenvolvido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partir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</a:t>
            </a:r>
            <a:r>
              <a:rPr lang="en-GB" sz="2400" dirty="0"/>
              <a:t>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experiência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anterior 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publicado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no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1974 pela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primeira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vez</a:t>
            </a:r>
            <a:endParaRPr lang="en-GB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6" marR="0" lvl="0" indent="-2238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Vinton Cerf and Robert Khan, “A Protocol for Network Interconnection,” IEEE Transactions on Networking, Vol. 22 No. 5, May 1974, pp 637-648</a:t>
            </a:r>
          </a:p>
          <a:p>
            <a:pPr marL="223836" marR="0" lvl="0" indent="-22383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seus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autores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iniciais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receberam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um ACM Turing Award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2004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relacionado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contribuições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</a:t>
            </a:r>
            <a:r>
              <a:rPr lang="en-GB" sz="2400" b="0" i="0" u="none" strike="noStrike" cap="none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produzidas 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(IP + TCP = TCP/IP)</a:t>
            </a:r>
          </a:p>
        </p:txBody>
      </p:sp>
      <p:sp>
        <p:nvSpPr>
          <p:cNvPr id="1125" name="Shape 1125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8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</a:p>
        </p:txBody>
      </p:sp>
      <p:sp>
        <p:nvSpPr>
          <p:cNvPr id="1132" name="Shape 1132"/>
          <p:cNvSpPr txBox="1">
            <a:spLocks noGrp="1"/>
          </p:cNvSpPr>
          <p:nvPr>
            <p:ph type="body" idx="1"/>
          </p:nvPr>
        </p:nvSpPr>
        <p:spPr>
          <a:xfrm>
            <a:off x="457987" y="1145262"/>
            <a:ext cx="8228100" cy="51848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Internet tem características especiais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 perder pacotes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 fazê-los chegar fora de ordem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 fazê-los chegar muito atrasados face aos outros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Apresenta tempo de trânsito extremo a extremo muito variáveis</a:t>
            </a:r>
          </a:p>
          <a:p>
            <a:pPr marL="563563" marR="0" lvl="1" indent="-169862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endParaRPr sz="105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protocolo de transferência fiável de dados como o TCP tem de lidar com todas essas características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TCP foi sendo desenvolvido a partir d</a:t>
            </a:r>
            <a:r>
              <a:rPr lang="en-GB" sz="1800"/>
              <a:t>a</a:t>
            </a: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experiência adquirida, inicialmente durante a década de 1970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 sido melhorado incrementalmente desde então de forma contínua, mesmo ainda recentemente</a:t>
            </a:r>
          </a:p>
          <a:p>
            <a:pPr marL="563562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o principal protocolo de transporte usado na Internet e é muito sofisticado</a:t>
            </a:r>
          </a:p>
          <a:p>
            <a:pPr marL="563563" marR="0" lvl="1" indent="-233362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 êxito da Internet está-lhe profundamente ligado</a:t>
            </a:r>
          </a:p>
        </p:txBody>
      </p:sp>
      <p:sp>
        <p:nvSpPr>
          <p:cNvPr id="1133" name="Shape 1133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611187" y="404812"/>
            <a:ext cx="8069400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é um Protocolo End-to-End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7" y="1904205"/>
            <a:ext cx="8839200" cy="3530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Semântica de uma Conexão TCP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Conexão bi-direccional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Transmite sequências de bytes de dimensão arbitrária, isto é, não tem noção de mensagem (mas a aplicação pode)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Transmissão fiável dos dados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Vistos pela aplicação, as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TCP são semelhantes a ficheiros ou </a:t>
            </a:r>
            <a:r>
              <a:rPr lang="en-GB" sz="24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pipes</a:t>
            </a: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mas a funcionalidade é distribuída a quaisquer dois computadores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Abertura assimétricas das conexões: geralmente o servidor prepara-se para aceitar conexões, os clientes estabelecem as conexões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Conexões TCP estabelecidas entre (endereço IP, porta) e (endereço IP, porta)</a:t>
            </a:r>
          </a:p>
          <a:p>
            <a:pPr marL="223838" marR="0" lvl="0" indent="-71438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endParaRPr sz="24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102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Conexão TCP = (IP</a:t>
            </a:r>
            <a:r>
              <a:rPr lang="en-GB" sz="3000" b="1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GB" sz="3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,Porta</a:t>
            </a:r>
            <a:r>
              <a:rPr lang="en-GB" sz="3000" b="1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-GB" sz="3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IP</a:t>
            </a:r>
            <a:r>
              <a:rPr lang="en-GB" sz="3000" b="1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GB" sz="3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Porta</a:t>
            </a:r>
            <a:r>
              <a:rPr lang="en-GB" sz="3000" b="1" i="0" u="none" strike="noStrike" cap="none" baseline="-25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GB" sz="3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1" y="1909400"/>
            <a:ext cx="7454900" cy="38354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1468825" y="1974100"/>
            <a:ext cx="4440899" cy="3141898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Shape 741"/>
          <p:cNvSpPr/>
          <p:nvPr/>
        </p:nvSpPr>
        <p:spPr>
          <a:xfrm>
            <a:off x="1467650" y="1971200"/>
            <a:ext cx="4440899" cy="1326898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Shape 742"/>
          <p:cNvCxnSpPr/>
          <p:nvPr/>
        </p:nvCxnSpPr>
        <p:spPr>
          <a:xfrm rot="10800000">
            <a:off x="6402223" y="2015874"/>
            <a:ext cx="5100" cy="1187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743" name="Shape 743"/>
          <p:cNvCxnSpPr/>
          <p:nvPr/>
        </p:nvCxnSpPr>
        <p:spPr>
          <a:xfrm>
            <a:off x="6397525" y="3408775"/>
            <a:ext cx="0" cy="163679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744" name="Shape 744"/>
          <p:cNvCxnSpPr/>
          <p:nvPr/>
        </p:nvCxnSpPr>
        <p:spPr>
          <a:xfrm>
            <a:off x="6048000" y="19741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Shape 745"/>
          <p:cNvCxnSpPr/>
          <p:nvPr/>
        </p:nvCxnSpPr>
        <p:spPr>
          <a:xfrm>
            <a:off x="6109000" y="32981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6" name="Shape 746"/>
          <p:cNvCxnSpPr/>
          <p:nvPr/>
        </p:nvCxnSpPr>
        <p:spPr>
          <a:xfrm>
            <a:off x="6048000" y="51161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7" name="Shape 747"/>
          <p:cNvCxnSpPr/>
          <p:nvPr/>
        </p:nvCxnSpPr>
        <p:spPr>
          <a:xfrm>
            <a:off x="6048000" y="5802925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8" name="Shape 748"/>
          <p:cNvCxnSpPr/>
          <p:nvPr/>
        </p:nvCxnSpPr>
        <p:spPr>
          <a:xfrm>
            <a:off x="6397525" y="5212150"/>
            <a:ext cx="7800" cy="55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749" name="Shape 749"/>
          <p:cNvSpPr txBox="1"/>
          <p:nvPr/>
        </p:nvSpPr>
        <p:spPr>
          <a:xfrm>
            <a:off x="6723350" y="2556875"/>
            <a:ext cx="13991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IP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 bytes sem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opções)</a:t>
            </a:r>
          </a:p>
        </p:txBody>
      </p:sp>
      <p:sp>
        <p:nvSpPr>
          <p:cNvPr id="750" name="Shape 750"/>
          <p:cNvSpPr txBox="1"/>
          <p:nvPr/>
        </p:nvSpPr>
        <p:spPr>
          <a:xfrm>
            <a:off x="6723350" y="5227612"/>
            <a:ext cx="1251898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TCP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(64 K - 40 bytes)</a:t>
            </a:r>
          </a:p>
        </p:txBody>
      </p:sp>
      <p:sp>
        <p:nvSpPr>
          <p:cNvPr id="751" name="Shape 751"/>
          <p:cNvSpPr txBox="1"/>
          <p:nvPr/>
        </p:nvSpPr>
        <p:spPr>
          <a:xfrm>
            <a:off x="2758850" y="4216550"/>
            <a:ext cx="986100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 (8 bits)</a:t>
            </a:r>
          </a:p>
        </p:txBody>
      </p:sp>
      <p:sp>
        <p:nvSpPr>
          <p:cNvPr id="752" name="Shape 752"/>
          <p:cNvSpPr txBox="1"/>
          <p:nvPr/>
        </p:nvSpPr>
        <p:spPr>
          <a:xfrm>
            <a:off x="2298925" y="2072100"/>
            <a:ext cx="2780700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Outros campos do cabeçalho IP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2307050" y="2638625"/>
            <a:ext cx="27807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IP address</a:t>
            </a:r>
          </a:p>
        </p:txBody>
      </p:sp>
      <p:sp>
        <p:nvSpPr>
          <p:cNvPr id="754" name="Shape 754"/>
          <p:cNvSpPr txBox="1"/>
          <p:nvPr/>
        </p:nvSpPr>
        <p:spPr>
          <a:xfrm>
            <a:off x="2659225" y="2972625"/>
            <a:ext cx="20600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Destination IP address</a:t>
            </a:r>
          </a:p>
        </p:txBody>
      </p:sp>
      <p:sp>
        <p:nvSpPr>
          <p:cNvPr id="755" name="Shape 755"/>
          <p:cNvSpPr txBox="1"/>
          <p:nvPr/>
        </p:nvSpPr>
        <p:spPr>
          <a:xfrm>
            <a:off x="1800875" y="4532125"/>
            <a:ext cx="15045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Checksum (16 bits)</a:t>
            </a:r>
          </a:p>
        </p:txBody>
      </p:sp>
      <p:sp>
        <p:nvSpPr>
          <p:cNvPr id="756" name="Shape 756"/>
          <p:cNvSpPr txBox="1"/>
          <p:nvPr/>
        </p:nvSpPr>
        <p:spPr>
          <a:xfrm>
            <a:off x="2265475" y="5014637"/>
            <a:ext cx="28475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Payload do datagrama UDP</a:t>
            </a:r>
          </a:p>
        </p:txBody>
      </p:sp>
      <p:sp>
        <p:nvSpPr>
          <p:cNvPr id="757" name="Shape 757"/>
          <p:cNvSpPr txBox="1"/>
          <p:nvPr/>
        </p:nvSpPr>
        <p:spPr>
          <a:xfrm>
            <a:off x="1860875" y="3294975"/>
            <a:ext cx="1444499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 port (16 bits)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4033850" y="3294975"/>
            <a:ext cx="1713900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port (16 bits)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6723350" y="3905450"/>
            <a:ext cx="1399199" cy="463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TCP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 bytes sem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opções)</a:t>
            </a:r>
          </a:p>
        </p:txBody>
      </p:sp>
      <p:sp>
        <p:nvSpPr>
          <p:cNvPr id="760" name="Shape 760"/>
          <p:cNvSpPr/>
          <p:nvPr/>
        </p:nvSpPr>
        <p:spPr>
          <a:xfrm>
            <a:off x="1468800" y="5116100"/>
            <a:ext cx="4440899" cy="7089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1" name="Shape 761"/>
          <p:cNvCxnSpPr/>
          <p:nvPr/>
        </p:nvCxnSpPr>
        <p:spPr>
          <a:xfrm>
            <a:off x="1484125" y="1867150"/>
            <a:ext cx="441030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762" name="Shape 762"/>
          <p:cNvSpPr txBox="1"/>
          <p:nvPr/>
        </p:nvSpPr>
        <p:spPr>
          <a:xfrm>
            <a:off x="3282625" y="1586350"/>
            <a:ext cx="8133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</a:p>
        </p:txBody>
      </p:sp>
      <p:cxnSp>
        <p:nvCxnSpPr>
          <p:cNvPr id="763" name="Shape 763"/>
          <p:cNvCxnSpPr>
            <a:stCxn id="740" idx="1"/>
          </p:cNvCxnSpPr>
          <p:nvPr/>
        </p:nvCxnSpPr>
        <p:spPr>
          <a:xfrm>
            <a:off x="1468825" y="3545049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Shape 764"/>
          <p:cNvCxnSpPr/>
          <p:nvPr/>
        </p:nvCxnSpPr>
        <p:spPr>
          <a:xfrm>
            <a:off x="1467650" y="294745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Shape 765"/>
          <p:cNvCxnSpPr/>
          <p:nvPr/>
        </p:nvCxnSpPr>
        <p:spPr>
          <a:xfrm>
            <a:off x="1467650" y="2630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Shape 766"/>
          <p:cNvCxnSpPr/>
          <p:nvPr/>
        </p:nvCxnSpPr>
        <p:spPr>
          <a:xfrm>
            <a:off x="1459500" y="3298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Shape 767"/>
          <p:cNvCxnSpPr/>
          <p:nvPr/>
        </p:nvCxnSpPr>
        <p:spPr>
          <a:xfrm>
            <a:off x="1467650" y="3601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Shape 768"/>
          <p:cNvCxnSpPr/>
          <p:nvPr/>
        </p:nvCxnSpPr>
        <p:spPr>
          <a:xfrm>
            <a:off x="1459500" y="3904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Shape 769"/>
          <p:cNvCxnSpPr/>
          <p:nvPr/>
        </p:nvCxnSpPr>
        <p:spPr>
          <a:xfrm>
            <a:off x="1467650" y="4207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Shape 770"/>
          <p:cNvCxnSpPr/>
          <p:nvPr/>
        </p:nvCxnSpPr>
        <p:spPr>
          <a:xfrm>
            <a:off x="1459500" y="4510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Shape 771"/>
          <p:cNvCxnSpPr/>
          <p:nvPr/>
        </p:nvCxnSpPr>
        <p:spPr>
          <a:xfrm>
            <a:off x="1467650" y="4813100"/>
            <a:ext cx="4459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Shape 772"/>
          <p:cNvCxnSpPr/>
          <p:nvPr/>
        </p:nvCxnSpPr>
        <p:spPr>
          <a:xfrm>
            <a:off x="3697400" y="3307550"/>
            <a:ext cx="0" cy="28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Shape 773"/>
          <p:cNvSpPr txBox="1"/>
          <p:nvPr/>
        </p:nvSpPr>
        <p:spPr>
          <a:xfrm>
            <a:off x="2967025" y="4822550"/>
            <a:ext cx="14444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(variable)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2619050" y="3905450"/>
            <a:ext cx="21417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Acknowledge number (32 bits)</a:t>
            </a:r>
          </a:p>
        </p:txBody>
      </p:sp>
      <p:sp>
        <p:nvSpPr>
          <p:cNvPr id="775" name="Shape 775"/>
          <p:cNvSpPr txBox="1"/>
          <p:nvPr/>
        </p:nvSpPr>
        <p:spPr>
          <a:xfrm>
            <a:off x="2804400" y="3602450"/>
            <a:ext cx="18584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Sequence number (32 bits)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3984950" y="4511450"/>
            <a:ext cx="1559999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Urgent pointer (16 bits)</a:t>
            </a:r>
          </a:p>
        </p:txBody>
      </p:sp>
      <p:cxnSp>
        <p:nvCxnSpPr>
          <p:cNvPr id="777" name="Shape 777"/>
          <p:cNvCxnSpPr>
            <a:endCxn id="773" idx="0"/>
          </p:cNvCxnSpPr>
          <p:nvPr/>
        </p:nvCxnSpPr>
        <p:spPr>
          <a:xfrm>
            <a:off x="3689274" y="4215950"/>
            <a:ext cx="0" cy="60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8" name="Shape 778"/>
          <p:cNvSpPr txBox="1"/>
          <p:nvPr/>
        </p:nvSpPr>
        <p:spPr>
          <a:xfrm>
            <a:off x="3677900" y="4215875"/>
            <a:ext cx="2271900" cy="28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GB" sz="90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Receiver advertised window (16 bits)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1479450" y="4239350"/>
            <a:ext cx="986100" cy="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len (4 bits)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2521225" y="4239350"/>
            <a:ext cx="234000" cy="238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cxnSp>
        <p:nvCxnSpPr>
          <p:cNvPr id="781" name="Shape 781"/>
          <p:cNvCxnSpPr/>
          <p:nvPr/>
        </p:nvCxnSpPr>
        <p:spPr>
          <a:xfrm>
            <a:off x="2810900" y="4216550"/>
            <a:ext cx="0" cy="28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Shape 782"/>
          <p:cNvCxnSpPr/>
          <p:nvPr/>
        </p:nvCxnSpPr>
        <p:spPr>
          <a:xfrm>
            <a:off x="2465550" y="4227562"/>
            <a:ext cx="0" cy="284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3" name="Shape 783"/>
          <p:cNvSpPr txBox="1"/>
          <p:nvPr/>
        </p:nvSpPr>
        <p:spPr>
          <a:xfrm>
            <a:off x="2521225" y="5366950"/>
            <a:ext cx="2141700" cy="3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data (Payload TCP)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Segmento TCP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000"/>
              <a:buFont typeface="Comic Sans MS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Dimensão dos segmentos TCP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segmento pode ter uma dimensão arbitrária de 0 a MSS (MSS - </a:t>
            </a:r>
            <a:r>
              <a:rPr lang="pt-PT" sz="20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Segment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Size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bytes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dimensão máxima dos segmentos de uma conexão é negociada entre os dois extremos de forma a tentar que os segmentos caibam dentro de um pacote IP (sem fragmentação). Alguns valores típicos são 1460 bytes, 512, ...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Geralmente cada extremo indica inicialmente aquele que julga ser o MSS mais adequado. Será selecionada a dimensão mais baixa das duas propostas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 não garante que o MSS não provoca segmentação dado não se saber o MTU (</a:t>
            </a:r>
            <a:r>
              <a:rPr lang="pt-PT" sz="20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Transfer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PT" sz="20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Unit</a:t>
            </a: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de todos os canais intermédios</a:t>
            </a:r>
          </a:p>
          <a:p>
            <a:pPr marL="223838" marR="0" lvl="0" indent="-22383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pt-PT" sz="2000" b="0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Existe um protocolo que permite a ambas as partes determinarem o MSS mais adequado com base no uso de ICMP</a:t>
            </a:r>
            <a:endParaRPr lang="pt-PT" sz="20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6875463" y="6237287"/>
            <a:ext cx="2133598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3149</Words>
  <Application>Microsoft Macintosh PowerPoint</Application>
  <PresentationFormat>On-screen Show (4:3)</PresentationFormat>
  <Paragraphs>537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Comic Sans MS</vt:lpstr>
      <vt:lpstr>Helvetica Neue</vt:lpstr>
      <vt:lpstr>Noto Symbol</vt:lpstr>
      <vt:lpstr>Tahoma</vt:lpstr>
      <vt:lpstr>Times New Roman</vt:lpstr>
      <vt:lpstr>cs426</vt:lpstr>
      <vt:lpstr> Redes de Computadores  O Protocolo TCP</vt:lpstr>
      <vt:lpstr>Objetivos do Capitulo</vt:lpstr>
      <vt:lpstr>PowerPoint Presentation</vt:lpstr>
      <vt:lpstr>TCP - Transmission Control Protocol</vt:lpstr>
      <vt:lpstr>TCP é um Protocolo End-to-End</vt:lpstr>
      <vt:lpstr>Semântica de uma Conexão TCP</vt:lpstr>
      <vt:lpstr>Conexão TCP = (IP1,Porta1, IP2, Porta2)</vt:lpstr>
      <vt:lpstr>Segmento TCP</vt:lpstr>
      <vt:lpstr>Dimensão dos segmentos TCP</vt:lpstr>
      <vt:lpstr>Maximum Segment Size (MSS)</vt:lpstr>
      <vt:lpstr>Uma Conexão TCP Transporta Sequências de Bytes</vt:lpstr>
      <vt:lpstr>Segmentos e Números de Sequência</vt:lpstr>
      <vt:lpstr>Initial Sequence Number (ISN)</vt:lpstr>
      <vt:lpstr>Sockets e Buffers</vt:lpstr>
      <vt:lpstr>Buffer ≠ Janela do Emissor</vt:lpstr>
      <vt:lpstr>Gestão Inteligente do Envio de Segmentos</vt:lpstr>
      <vt:lpstr>ACKs e Retransmissões</vt:lpstr>
      <vt:lpstr>Buffer do Receptor</vt:lpstr>
      <vt:lpstr>Gestão inteligente de ACKS cumulativos</vt:lpstr>
      <vt:lpstr>Fast Retransmit</vt:lpstr>
      <vt:lpstr>Fast Retransmit (sem SR)</vt:lpstr>
      <vt:lpstr>Fast Retransmit é Eficaz?</vt:lpstr>
      <vt:lpstr>Duração dos Alarmes</vt:lpstr>
      <vt:lpstr>Que Valor Usar?</vt:lpstr>
      <vt:lpstr>Controlo de Fluxo</vt:lpstr>
      <vt:lpstr>Buffer do Receptor</vt:lpstr>
      <vt:lpstr>Advertised Window</vt:lpstr>
      <vt:lpstr>Segmento TCP</vt:lpstr>
      <vt:lpstr>Dimensão Mínima da Janela com RTT = 100 ms</vt:lpstr>
      <vt:lpstr>Estabelecimento da Conexão</vt:lpstr>
      <vt:lpstr>Segmento TCP</vt:lpstr>
      <vt:lpstr>Estabelecimento da Conexão</vt:lpstr>
      <vt:lpstr>Como Funciona</vt:lpstr>
      <vt:lpstr>Evolução do Estado da Conexão</vt:lpstr>
      <vt:lpstr>E Se o SYN Se Perde?</vt:lpstr>
      <vt:lpstr>E Se o SYN+ACK Se Perde?</vt:lpstr>
      <vt:lpstr>Contra Medidas Para o SYN flood</vt:lpstr>
      <vt:lpstr>Perda do SYN ou SYN+ACK e Browsers Web</vt:lpstr>
      <vt:lpstr>Fecho da Conexão</vt:lpstr>
      <vt:lpstr>Fecho da Conexão</vt:lpstr>
      <vt:lpstr>Fecho da conexão</vt:lpstr>
      <vt:lpstr>Máquina de Estados</vt:lpstr>
      <vt:lpstr>Débito Extremo a Extremo Teórico</vt:lpstr>
      <vt:lpstr>PowerPoint Presentation</vt:lpstr>
      <vt:lpstr>TCP = Turing Award</vt:lpstr>
      <vt:lpstr>Conclusões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Redes de Computadores  O Protocolo TCP</dc:title>
  <cp:lastModifiedBy>Microsoft Office User</cp:lastModifiedBy>
  <cp:revision>8</cp:revision>
  <dcterms:modified xsi:type="dcterms:W3CDTF">2017-10-02T18:14:19Z</dcterms:modified>
</cp:coreProperties>
</file>